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70" r:id="rId4"/>
    <p:sldId id="258" r:id="rId5"/>
    <p:sldId id="259" r:id="rId6"/>
    <p:sldId id="273" r:id="rId7"/>
    <p:sldId id="260" r:id="rId8"/>
    <p:sldId id="261" r:id="rId9"/>
    <p:sldId id="274" r:id="rId10"/>
    <p:sldId id="275" r:id="rId11"/>
    <p:sldId id="276" r:id="rId12"/>
    <p:sldId id="277" r:id="rId13"/>
    <p:sldId id="262" r:id="rId14"/>
    <p:sldId id="279" r:id="rId15"/>
    <p:sldId id="263" r:id="rId16"/>
    <p:sldId id="268" r:id="rId17"/>
    <p:sldId id="266" r:id="rId18"/>
    <p:sldId id="281" r:id="rId19"/>
    <p:sldId id="282" r:id="rId20"/>
    <p:sldId id="283" r:id="rId21"/>
    <p:sldId id="284"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6E2110-B4C4-4D34-8966-28B4AE5ED083}">
          <p14:sldIdLst>
            <p14:sldId id="256"/>
          </p14:sldIdLst>
        </p14:section>
        <p14:section name="Untitled Section" id="{CC1AFB6C-CEC4-42E2-A80E-9CBB5B4B3C6D}">
          <p14:sldIdLst>
            <p14:sldId id="257"/>
            <p14:sldId id="270"/>
            <p14:sldId id="258"/>
            <p14:sldId id="259"/>
            <p14:sldId id="273"/>
            <p14:sldId id="260"/>
            <p14:sldId id="261"/>
            <p14:sldId id="274"/>
            <p14:sldId id="275"/>
            <p14:sldId id="276"/>
            <p14:sldId id="277"/>
            <p14:sldId id="262"/>
            <p14:sldId id="279"/>
            <p14:sldId id="263"/>
            <p14:sldId id="268"/>
            <p14:sldId id="266"/>
            <p14:sldId id="281"/>
            <p14:sldId id="282"/>
            <p14:sldId id="283"/>
            <p14:sldId id="284"/>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BBEEA-62CE-49A0-96B1-3AD011F5B83A}"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00B5C-092C-4048-9D1B-95169EC45912}" type="slidenum">
              <a:rPr lang="en-IN" smtClean="0"/>
              <a:t>‹#›</a:t>
            </a:fld>
            <a:endParaRPr lang="en-IN"/>
          </a:p>
        </p:txBody>
      </p:sp>
    </p:spTree>
    <p:extLst>
      <p:ext uri="{BB962C8B-B14F-4D97-AF65-F5344CB8AC3E}">
        <p14:creationId xmlns:p14="http://schemas.microsoft.com/office/powerpoint/2010/main" val="185315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A00B5C-092C-4048-9D1B-95169EC45912}" type="slidenum">
              <a:rPr lang="en-IN" smtClean="0"/>
              <a:t>13</a:t>
            </a:fld>
            <a:endParaRPr lang="en-IN"/>
          </a:p>
        </p:txBody>
      </p:sp>
    </p:spTree>
    <p:extLst>
      <p:ext uri="{BB962C8B-B14F-4D97-AF65-F5344CB8AC3E}">
        <p14:creationId xmlns:p14="http://schemas.microsoft.com/office/powerpoint/2010/main" val="63463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eparating-hyperplanes-in-svm/"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3.JPG"/></Relationships>
</file>

<file path=ppt/slides/_rels/slide1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7CA3-7781-400C-A94B-BA388365C8D4}"/>
              </a:ext>
            </a:extLst>
          </p:cNvPr>
          <p:cNvSpPr>
            <a:spLocks noGrp="1"/>
          </p:cNvSpPr>
          <p:nvPr>
            <p:ph type="ctrTitle"/>
          </p:nvPr>
        </p:nvSpPr>
        <p:spPr>
          <a:xfrm>
            <a:off x="1997612" y="761490"/>
            <a:ext cx="7906043" cy="2502215"/>
          </a:xfrm>
        </p:spPr>
        <p:txBody>
          <a:bodyPr>
            <a:normAutofit/>
          </a:bodyPr>
          <a:lstStyle/>
          <a:p>
            <a:r>
              <a:rPr lang="en-US" sz="4000" dirty="0"/>
              <a:t>Bank Customer churn Prediction</a:t>
            </a:r>
          </a:p>
        </p:txBody>
      </p:sp>
      <p:sp>
        <p:nvSpPr>
          <p:cNvPr id="3" name="Subtitle 2">
            <a:extLst>
              <a:ext uri="{FF2B5EF4-FFF2-40B4-BE49-F238E27FC236}">
                <a16:creationId xmlns:a16="http://schemas.microsoft.com/office/drawing/2014/main" id="{5436F2C1-4344-486A-9976-087101EE31E8}"/>
              </a:ext>
            </a:extLst>
          </p:cNvPr>
          <p:cNvSpPr>
            <a:spLocks noGrp="1"/>
          </p:cNvSpPr>
          <p:nvPr>
            <p:ph type="subTitle" idx="1"/>
          </p:nvPr>
        </p:nvSpPr>
        <p:spPr>
          <a:xfrm>
            <a:off x="1751011" y="3923152"/>
            <a:ext cx="8676222" cy="2173358"/>
          </a:xfrm>
        </p:spPr>
        <p:txBody>
          <a:bodyPr/>
          <a:lstStyle/>
          <a:p>
            <a:r>
              <a:rPr lang="en-US" sz="3200" dirty="0"/>
              <a:t>Project by group number - 8</a:t>
            </a:r>
          </a:p>
          <a:p>
            <a:r>
              <a:rPr lang="en-US" sz="3200" dirty="0" err="1"/>
              <a:t>Rutuja</a:t>
            </a:r>
            <a:r>
              <a:rPr lang="en-US" sz="3200" dirty="0"/>
              <a:t> </a:t>
            </a:r>
            <a:r>
              <a:rPr lang="en-US" sz="3200" dirty="0" err="1"/>
              <a:t>Khadake</a:t>
            </a:r>
            <a:r>
              <a:rPr lang="en-US" sz="3200" dirty="0"/>
              <a:t> , Amit bhatt , </a:t>
            </a:r>
            <a:r>
              <a:rPr lang="en-US" sz="3200" dirty="0" err="1"/>
              <a:t>akshay</a:t>
            </a:r>
            <a:r>
              <a:rPr lang="en-US" sz="3200" dirty="0"/>
              <a:t> </a:t>
            </a:r>
            <a:r>
              <a:rPr lang="en-US" sz="3200" dirty="0" err="1"/>
              <a:t>jagtap</a:t>
            </a:r>
            <a:r>
              <a:rPr lang="en-US" sz="3200" dirty="0"/>
              <a:t> , </a:t>
            </a:r>
            <a:r>
              <a:rPr lang="en-US" sz="3200" dirty="0" err="1"/>
              <a:t>sahil</a:t>
            </a:r>
            <a:r>
              <a:rPr lang="en-US" sz="3200" dirty="0"/>
              <a:t> </a:t>
            </a:r>
            <a:r>
              <a:rPr lang="en-US" sz="3200" dirty="0" err="1"/>
              <a:t>jagtap</a:t>
            </a:r>
            <a:endParaRPr lang="en-US" sz="3200" dirty="0"/>
          </a:p>
        </p:txBody>
      </p:sp>
    </p:spTree>
    <p:extLst>
      <p:ext uri="{BB962C8B-B14F-4D97-AF65-F5344CB8AC3E}">
        <p14:creationId xmlns:p14="http://schemas.microsoft.com/office/powerpoint/2010/main" val="2543786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720437" y="0"/>
            <a:ext cx="11135198" cy="1108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Age &amp; Tenure of the </a:t>
            </a:r>
            <a:r>
              <a:rPr lang="en-US" dirty="0" err="1"/>
              <a:t>coustomer</a:t>
            </a:r>
            <a:endParaRPr lang="en-US" dirty="0"/>
          </a:p>
        </p:txBody>
      </p:sp>
      <p:pic>
        <p:nvPicPr>
          <p:cNvPr id="10" name="Picture 9">
            <a:extLst>
              <a:ext uri="{FF2B5EF4-FFF2-40B4-BE49-F238E27FC236}">
                <a16:creationId xmlns:a16="http://schemas.microsoft.com/office/drawing/2014/main" id="{32056BF1-68DD-D83A-CB90-4232188F2BE6}"/>
              </a:ext>
            </a:extLst>
          </p:cNvPr>
          <p:cNvPicPr>
            <a:picLocks noChangeAspect="1"/>
          </p:cNvPicPr>
          <p:nvPr/>
        </p:nvPicPr>
        <p:blipFill>
          <a:blip r:embed="rId2"/>
          <a:stretch>
            <a:fillRect/>
          </a:stretch>
        </p:blipFill>
        <p:spPr>
          <a:xfrm>
            <a:off x="160640" y="1181691"/>
            <a:ext cx="4826994" cy="1883705"/>
          </a:xfrm>
          <a:prstGeom prst="rect">
            <a:avLst/>
          </a:prstGeom>
        </p:spPr>
      </p:pic>
      <p:pic>
        <p:nvPicPr>
          <p:cNvPr id="14" name="Picture 13">
            <a:extLst>
              <a:ext uri="{FF2B5EF4-FFF2-40B4-BE49-F238E27FC236}">
                <a16:creationId xmlns:a16="http://schemas.microsoft.com/office/drawing/2014/main" id="{18AB2A62-F86E-E4B2-91BE-B64D64F6FC56}"/>
              </a:ext>
            </a:extLst>
          </p:cNvPr>
          <p:cNvPicPr>
            <a:picLocks noChangeAspect="1"/>
          </p:cNvPicPr>
          <p:nvPr/>
        </p:nvPicPr>
        <p:blipFill>
          <a:blip r:embed="rId3"/>
          <a:stretch>
            <a:fillRect/>
          </a:stretch>
        </p:blipFill>
        <p:spPr>
          <a:xfrm>
            <a:off x="160640" y="3065396"/>
            <a:ext cx="4826995" cy="3709773"/>
          </a:xfrm>
          <a:prstGeom prst="rect">
            <a:avLst/>
          </a:prstGeom>
        </p:spPr>
      </p:pic>
      <p:pic>
        <p:nvPicPr>
          <p:cNvPr id="16" name="Picture 15">
            <a:extLst>
              <a:ext uri="{FF2B5EF4-FFF2-40B4-BE49-F238E27FC236}">
                <a16:creationId xmlns:a16="http://schemas.microsoft.com/office/drawing/2014/main" id="{65BE4394-F895-72D6-3356-36E011CD2FDD}"/>
              </a:ext>
            </a:extLst>
          </p:cNvPr>
          <p:cNvPicPr>
            <a:picLocks noChangeAspect="1"/>
          </p:cNvPicPr>
          <p:nvPr/>
        </p:nvPicPr>
        <p:blipFill>
          <a:blip r:embed="rId4"/>
          <a:stretch>
            <a:fillRect/>
          </a:stretch>
        </p:blipFill>
        <p:spPr>
          <a:xfrm>
            <a:off x="5392928" y="1459591"/>
            <a:ext cx="6563181" cy="5303138"/>
          </a:xfrm>
          <a:prstGeom prst="rect">
            <a:avLst/>
          </a:prstGeom>
        </p:spPr>
      </p:pic>
    </p:spTree>
    <p:extLst>
      <p:ext uri="{BB962C8B-B14F-4D97-AF65-F5344CB8AC3E}">
        <p14:creationId xmlns:p14="http://schemas.microsoft.com/office/powerpoint/2010/main" val="742433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7008233" y="526472"/>
            <a:ext cx="5280749" cy="18149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Using Pandas profiler</a:t>
            </a:r>
          </a:p>
        </p:txBody>
      </p:sp>
      <p:pic>
        <p:nvPicPr>
          <p:cNvPr id="6" name="Picture 5">
            <a:extLst>
              <a:ext uri="{FF2B5EF4-FFF2-40B4-BE49-F238E27FC236}">
                <a16:creationId xmlns:a16="http://schemas.microsoft.com/office/drawing/2014/main" id="{EB1B499D-16C7-4741-7049-636B131C398A}"/>
              </a:ext>
            </a:extLst>
          </p:cNvPr>
          <p:cNvPicPr>
            <a:picLocks noChangeAspect="1"/>
          </p:cNvPicPr>
          <p:nvPr/>
        </p:nvPicPr>
        <p:blipFill>
          <a:blip r:embed="rId2"/>
          <a:stretch>
            <a:fillRect/>
          </a:stretch>
        </p:blipFill>
        <p:spPr>
          <a:xfrm>
            <a:off x="3897161" y="3269365"/>
            <a:ext cx="8294838" cy="3588635"/>
          </a:xfrm>
          <a:prstGeom prst="rect">
            <a:avLst/>
          </a:prstGeom>
        </p:spPr>
      </p:pic>
      <p:pic>
        <p:nvPicPr>
          <p:cNvPr id="8" name="Picture 7">
            <a:extLst>
              <a:ext uri="{FF2B5EF4-FFF2-40B4-BE49-F238E27FC236}">
                <a16:creationId xmlns:a16="http://schemas.microsoft.com/office/drawing/2014/main" id="{9AFA4050-63D5-4E90-F870-6BEB6DACEB8A}"/>
              </a:ext>
            </a:extLst>
          </p:cNvPr>
          <p:cNvPicPr>
            <a:picLocks noChangeAspect="1"/>
          </p:cNvPicPr>
          <p:nvPr/>
        </p:nvPicPr>
        <p:blipFill>
          <a:blip r:embed="rId3"/>
          <a:stretch>
            <a:fillRect/>
          </a:stretch>
        </p:blipFill>
        <p:spPr>
          <a:xfrm>
            <a:off x="0" y="0"/>
            <a:ext cx="6838950" cy="3248025"/>
          </a:xfrm>
          <a:prstGeom prst="rect">
            <a:avLst/>
          </a:prstGeom>
        </p:spPr>
      </p:pic>
      <p:sp>
        <p:nvSpPr>
          <p:cNvPr id="9" name="Title 1">
            <a:extLst>
              <a:ext uri="{FF2B5EF4-FFF2-40B4-BE49-F238E27FC236}">
                <a16:creationId xmlns:a16="http://schemas.microsoft.com/office/drawing/2014/main" id="{76482195-489B-B02B-D717-A43A7B42B5C3}"/>
              </a:ext>
            </a:extLst>
          </p:cNvPr>
          <p:cNvSpPr txBox="1">
            <a:spLocks/>
          </p:cNvSpPr>
          <p:nvPr/>
        </p:nvSpPr>
        <p:spPr>
          <a:xfrm>
            <a:off x="568036" y="3876432"/>
            <a:ext cx="5280749" cy="18149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For quick &amp;</a:t>
            </a:r>
          </a:p>
          <a:p>
            <a:r>
              <a:rPr lang="en-US" dirty="0"/>
              <a:t>Auto </a:t>
            </a:r>
            <a:r>
              <a:rPr lang="en-US" dirty="0" err="1"/>
              <a:t>eda</a:t>
            </a:r>
            <a:endParaRPr lang="en-US" dirty="0"/>
          </a:p>
        </p:txBody>
      </p:sp>
    </p:spTree>
    <p:extLst>
      <p:ext uri="{BB962C8B-B14F-4D97-AF65-F5344CB8AC3E}">
        <p14:creationId xmlns:p14="http://schemas.microsoft.com/office/powerpoint/2010/main" val="36240273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4495605" y="279361"/>
            <a:ext cx="7350031" cy="93893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4" name="Picture 3">
            <a:extLst>
              <a:ext uri="{FF2B5EF4-FFF2-40B4-BE49-F238E27FC236}">
                <a16:creationId xmlns:a16="http://schemas.microsoft.com/office/drawing/2014/main" id="{3C97A1E4-E742-2C68-474D-ABA99E23E179}"/>
              </a:ext>
            </a:extLst>
          </p:cNvPr>
          <p:cNvPicPr>
            <a:picLocks noChangeAspect="1"/>
          </p:cNvPicPr>
          <p:nvPr/>
        </p:nvPicPr>
        <p:blipFill>
          <a:blip r:embed="rId2"/>
          <a:stretch>
            <a:fillRect/>
          </a:stretch>
        </p:blipFill>
        <p:spPr>
          <a:xfrm>
            <a:off x="0" y="1"/>
            <a:ext cx="4400550" cy="2951018"/>
          </a:xfrm>
          <a:prstGeom prst="rect">
            <a:avLst/>
          </a:prstGeom>
        </p:spPr>
      </p:pic>
      <p:sp>
        <p:nvSpPr>
          <p:cNvPr id="7" name="Title 1">
            <a:extLst>
              <a:ext uri="{FF2B5EF4-FFF2-40B4-BE49-F238E27FC236}">
                <a16:creationId xmlns:a16="http://schemas.microsoft.com/office/drawing/2014/main" id="{F4DF57B3-E6CF-6AD0-7253-5CB54B630716}"/>
              </a:ext>
            </a:extLst>
          </p:cNvPr>
          <p:cNvSpPr txBox="1">
            <a:spLocks/>
          </p:cNvSpPr>
          <p:nvPr/>
        </p:nvSpPr>
        <p:spPr>
          <a:xfrm>
            <a:off x="7481454" y="3325091"/>
            <a:ext cx="4710545" cy="3338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9" name="Picture 8">
            <a:extLst>
              <a:ext uri="{FF2B5EF4-FFF2-40B4-BE49-F238E27FC236}">
                <a16:creationId xmlns:a16="http://schemas.microsoft.com/office/drawing/2014/main" id="{250D2C6A-486A-0D55-ED0C-C56CE8D2A45B}"/>
              </a:ext>
            </a:extLst>
          </p:cNvPr>
          <p:cNvPicPr>
            <a:picLocks noChangeAspect="1"/>
          </p:cNvPicPr>
          <p:nvPr/>
        </p:nvPicPr>
        <p:blipFill>
          <a:blip r:embed="rId3"/>
          <a:stretch>
            <a:fillRect/>
          </a:stretch>
        </p:blipFill>
        <p:spPr>
          <a:xfrm>
            <a:off x="4841968" y="0"/>
            <a:ext cx="7350032" cy="3842062"/>
          </a:xfrm>
          <a:prstGeom prst="rect">
            <a:avLst/>
          </a:prstGeom>
        </p:spPr>
      </p:pic>
      <p:pic>
        <p:nvPicPr>
          <p:cNvPr id="3" name="Picture 2">
            <a:extLst>
              <a:ext uri="{FF2B5EF4-FFF2-40B4-BE49-F238E27FC236}">
                <a16:creationId xmlns:a16="http://schemas.microsoft.com/office/drawing/2014/main" id="{C1AD7770-A46A-0C3C-56AB-3AD76966B3A2}"/>
              </a:ext>
            </a:extLst>
          </p:cNvPr>
          <p:cNvPicPr>
            <a:picLocks noChangeAspect="1"/>
          </p:cNvPicPr>
          <p:nvPr/>
        </p:nvPicPr>
        <p:blipFill>
          <a:blip r:embed="rId4"/>
          <a:stretch>
            <a:fillRect/>
          </a:stretch>
        </p:blipFill>
        <p:spPr>
          <a:xfrm>
            <a:off x="1" y="3206096"/>
            <a:ext cx="4710546" cy="3871558"/>
          </a:xfrm>
          <a:prstGeom prst="rect">
            <a:avLst/>
          </a:prstGeom>
        </p:spPr>
      </p:pic>
      <p:pic>
        <p:nvPicPr>
          <p:cNvPr id="5" name="Picture 4">
            <a:extLst>
              <a:ext uri="{FF2B5EF4-FFF2-40B4-BE49-F238E27FC236}">
                <a16:creationId xmlns:a16="http://schemas.microsoft.com/office/drawing/2014/main" id="{9E087DDB-BD6F-D667-B122-050BE80D6DCA}"/>
              </a:ext>
            </a:extLst>
          </p:cNvPr>
          <p:cNvPicPr>
            <a:picLocks noChangeAspect="1"/>
          </p:cNvPicPr>
          <p:nvPr/>
        </p:nvPicPr>
        <p:blipFill>
          <a:blip r:embed="rId5"/>
          <a:stretch>
            <a:fillRect/>
          </a:stretch>
        </p:blipFill>
        <p:spPr>
          <a:xfrm>
            <a:off x="4841968" y="4121423"/>
            <a:ext cx="7003668" cy="1840452"/>
          </a:xfrm>
          <a:prstGeom prst="rect">
            <a:avLst/>
          </a:prstGeom>
        </p:spPr>
      </p:pic>
    </p:spTree>
    <p:extLst>
      <p:ext uri="{BB962C8B-B14F-4D97-AF65-F5344CB8AC3E}">
        <p14:creationId xmlns:p14="http://schemas.microsoft.com/office/powerpoint/2010/main" val="12018289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F07-1DE7-4147-8CCC-4DC81F82E9FB}"/>
              </a:ext>
            </a:extLst>
          </p:cNvPr>
          <p:cNvSpPr>
            <a:spLocks noGrp="1"/>
          </p:cNvSpPr>
          <p:nvPr>
            <p:ph type="title"/>
          </p:nvPr>
        </p:nvSpPr>
        <p:spPr>
          <a:xfrm>
            <a:off x="6096000" y="152401"/>
            <a:ext cx="4336473" cy="803564"/>
          </a:xfrm>
        </p:spPr>
        <p:txBody>
          <a:bodyPr>
            <a:normAutofit fontScale="90000"/>
          </a:bodyPr>
          <a:lstStyle/>
          <a:p>
            <a:r>
              <a:rPr lang="en-US" dirty="0"/>
              <a:t>                                      logistic regression </a:t>
            </a:r>
          </a:p>
        </p:txBody>
      </p:sp>
      <p:sp>
        <p:nvSpPr>
          <p:cNvPr id="9" name="TextBox 8">
            <a:extLst>
              <a:ext uri="{FF2B5EF4-FFF2-40B4-BE49-F238E27FC236}">
                <a16:creationId xmlns:a16="http://schemas.microsoft.com/office/drawing/2014/main" id="{7BE61B4B-E5D1-4808-A4D4-F5BCAB5B10AC}"/>
              </a:ext>
            </a:extLst>
          </p:cNvPr>
          <p:cNvSpPr txBox="1"/>
          <p:nvPr/>
        </p:nvSpPr>
        <p:spPr>
          <a:xfrm>
            <a:off x="6096001" y="955966"/>
            <a:ext cx="6096000" cy="3139321"/>
          </a:xfrm>
          <a:prstGeom prst="rect">
            <a:avLst/>
          </a:prstGeom>
          <a:noFill/>
        </p:spPr>
        <p:txBody>
          <a:bodyPr wrap="square">
            <a:spAutoFit/>
          </a:bodyPr>
          <a:lstStyle/>
          <a:p>
            <a:r>
              <a:rPr lang="en-US" b="0" i="0" dirty="0">
                <a:solidFill>
                  <a:srgbClr val="FFFFFF"/>
                </a:solidFill>
                <a:effectLst/>
                <a:latin typeface="urw-din"/>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 It is a powerful tool for decision-making.</a:t>
            </a:r>
          </a:p>
          <a:p>
            <a:endParaRPr lang="en-US" dirty="0">
              <a:solidFill>
                <a:srgbClr val="FFFFFF"/>
              </a:solidFill>
              <a:latin typeface="urw-din"/>
            </a:endParaRPr>
          </a:p>
          <a:p>
            <a:endParaRPr lang="en-US" dirty="0">
              <a:solidFill>
                <a:srgbClr val="FFFFFF"/>
              </a:solidFill>
              <a:latin typeface="urw-din"/>
            </a:endParaRPr>
          </a:p>
          <a:p>
            <a:endParaRPr lang="en-US" dirty="0">
              <a:solidFill>
                <a:srgbClr val="FFFFFF"/>
              </a:solidFill>
              <a:latin typeface="urw-din"/>
            </a:endParaRPr>
          </a:p>
          <a:p>
            <a:endParaRPr lang="en-US" b="0" i="0" dirty="0">
              <a:solidFill>
                <a:srgbClr val="FFFFFF"/>
              </a:solidFill>
              <a:effectLst/>
              <a:latin typeface="urw-din"/>
            </a:endParaRPr>
          </a:p>
        </p:txBody>
      </p:sp>
      <p:pic>
        <p:nvPicPr>
          <p:cNvPr id="12" name="Picture 11">
            <a:extLst>
              <a:ext uri="{FF2B5EF4-FFF2-40B4-BE49-F238E27FC236}">
                <a16:creationId xmlns:a16="http://schemas.microsoft.com/office/drawing/2014/main" id="{7BD57CDD-E2BB-F203-DB6A-A23E49255209}"/>
              </a:ext>
            </a:extLst>
          </p:cNvPr>
          <p:cNvPicPr>
            <a:picLocks noChangeAspect="1"/>
          </p:cNvPicPr>
          <p:nvPr/>
        </p:nvPicPr>
        <p:blipFill>
          <a:blip r:embed="rId3"/>
          <a:stretch>
            <a:fillRect/>
          </a:stretch>
        </p:blipFill>
        <p:spPr>
          <a:xfrm>
            <a:off x="0" y="152401"/>
            <a:ext cx="5915025" cy="2057400"/>
          </a:xfrm>
          <a:prstGeom prst="rect">
            <a:avLst/>
          </a:prstGeom>
        </p:spPr>
      </p:pic>
      <p:pic>
        <p:nvPicPr>
          <p:cNvPr id="14" name="Picture 13">
            <a:extLst>
              <a:ext uri="{FF2B5EF4-FFF2-40B4-BE49-F238E27FC236}">
                <a16:creationId xmlns:a16="http://schemas.microsoft.com/office/drawing/2014/main" id="{1B8F16A2-2E1E-F288-426A-8968BEB32447}"/>
              </a:ext>
            </a:extLst>
          </p:cNvPr>
          <p:cNvPicPr>
            <a:picLocks noChangeAspect="1"/>
          </p:cNvPicPr>
          <p:nvPr/>
        </p:nvPicPr>
        <p:blipFill>
          <a:blip r:embed="rId4"/>
          <a:stretch>
            <a:fillRect/>
          </a:stretch>
        </p:blipFill>
        <p:spPr>
          <a:xfrm>
            <a:off x="0" y="2209801"/>
            <a:ext cx="5915025" cy="4305299"/>
          </a:xfrm>
          <a:prstGeom prst="rect">
            <a:avLst/>
          </a:prstGeom>
        </p:spPr>
      </p:pic>
      <p:sp>
        <p:nvSpPr>
          <p:cNvPr id="17" name="Title 1">
            <a:extLst>
              <a:ext uri="{FF2B5EF4-FFF2-40B4-BE49-F238E27FC236}">
                <a16:creationId xmlns:a16="http://schemas.microsoft.com/office/drawing/2014/main" id="{7FE2370D-BB2C-2DEF-20E4-385C93735414}"/>
              </a:ext>
            </a:extLst>
          </p:cNvPr>
          <p:cNvSpPr txBox="1">
            <a:spLocks/>
          </p:cNvSpPr>
          <p:nvPr/>
        </p:nvSpPr>
        <p:spPr>
          <a:xfrm>
            <a:off x="6096000" y="3743380"/>
            <a:ext cx="6033656" cy="1003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Finding accuracy &amp; Other classifications</a:t>
            </a:r>
          </a:p>
        </p:txBody>
      </p:sp>
    </p:spTree>
    <p:extLst>
      <p:ext uri="{BB962C8B-B14F-4D97-AF65-F5344CB8AC3E}">
        <p14:creationId xmlns:p14="http://schemas.microsoft.com/office/powerpoint/2010/main" val="1142626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F07-1DE7-4147-8CCC-4DC81F82E9FB}"/>
              </a:ext>
            </a:extLst>
          </p:cNvPr>
          <p:cNvSpPr>
            <a:spLocks noGrp="1"/>
          </p:cNvSpPr>
          <p:nvPr>
            <p:ph type="title"/>
          </p:nvPr>
        </p:nvSpPr>
        <p:spPr>
          <a:xfrm>
            <a:off x="7259782" y="152400"/>
            <a:ext cx="4932218" cy="1003072"/>
          </a:xfrm>
        </p:spPr>
        <p:txBody>
          <a:bodyPr>
            <a:normAutofit fontScale="90000"/>
          </a:bodyPr>
          <a:lstStyle/>
          <a:p>
            <a:r>
              <a:rPr lang="en-US" dirty="0"/>
              <a:t>                                      </a:t>
            </a:r>
            <a:r>
              <a:rPr lang="en-US" sz="3100" dirty="0"/>
              <a:t>applying smote to 			balance data</a:t>
            </a:r>
          </a:p>
        </p:txBody>
      </p:sp>
      <p:sp>
        <p:nvSpPr>
          <p:cNvPr id="9" name="TextBox 8">
            <a:extLst>
              <a:ext uri="{FF2B5EF4-FFF2-40B4-BE49-F238E27FC236}">
                <a16:creationId xmlns:a16="http://schemas.microsoft.com/office/drawing/2014/main" id="{7BE61B4B-E5D1-4808-A4D4-F5BCAB5B10AC}"/>
              </a:ext>
            </a:extLst>
          </p:cNvPr>
          <p:cNvSpPr txBox="1"/>
          <p:nvPr/>
        </p:nvSpPr>
        <p:spPr>
          <a:xfrm>
            <a:off x="6754090" y="2136338"/>
            <a:ext cx="5195456" cy="2585323"/>
          </a:xfrm>
          <a:prstGeom prst="rect">
            <a:avLst/>
          </a:prstGeom>
          <a:noFill/>
        </p:spPr>
        <p:txBody>
          <a:bodyPr wrap="square">
            <a:spAutoFit/>
          </a:bodyPr>
          <a:lstStyle/>
          <a:p>
            <a:r>
              <a:rPr lang="en-US" b="0" i="0" dirty="0">
                <a:effectLst/>
                <a:latin typeface="urw-din"/>
              </a:rPr>
              <a:t>SMOTE (synthetic minority oversampling technique) is one of the most commonly used oversampling methods to solve the imbalance problem.</a:t>
            </a:r>
            <a:br>
              <a:rPr lang="en-US" dirty="0">
                <a:latin typeface="urw-din"/>
              </a:rPr>
            </a:br>
            <a:endParaRPr lang="en-US" dirty="0">
              <a:latin typeface="urw-din"/>
            </a:endParaRPr>
          </a:p>
          <a:p>
            <a:r>
              <a:rPr lang="en-US" b="0" i="0" dirty="0">
                <a:effectLst/>
                <a:latin typeface="urw-din"/>
              </a:rPr>
              <a:t>It aims to balance class distribution by randomly increasing minority class examples by replicating them.</a:t>
            </a:r>
            <a:endParaRPr lang="en-US" dirty="0">
              <a:latin typeface="urw-din"/>
            </a:endParaRPr>
          </a:p>
          <a:p>
            <a:endParaRPr lang="en-US" dirty="0">
              <a:solidFill>
                <a:srgbClr val="FFFFFF"/>
              </a:solidFill>
              <a:latin typeface="urw-din"/>
            </a:endParaRPr>
          </a:p>
          <a:p>
            <a:endParaRPr lang="en-US" b="0" i="0" dirty="0">
              <a:solidFill>
                <a:srgbClr val="FFFFFF"/>
              </a:solidFill>
              <a:effectLst/>
              <a:latin typeface="urw-din"/>
            </a:endParaRPr>
          </a:p>
        </p:txBody>
      </p:sp>
      <p:sp>
        <p:nvSpPr>
          <p:cNvPr id="17" name="Title 1">
            <a:extLst>
              <a:ext uri="{FF2B5EF4-FFF2-40B4-BE49-F238E27FC236}">
                <a16:creationId xmlns:a16="http://schemas.microsoft.com/office/drawing/2014/main" id="{7FE2370D-BB2C-2DEF-20E4-385C93735414}"/>
              </a:ext>
            </a:extLst>
          </p:cNvPr>
          <p:cNvSpPr txBox="1">
            <a:spLocks/>
          </p:cNvSpPr>
          <p:nvPr/>
        </p:nvSpPr>
        <p:spPr>
          <a:xfrm>
            <a:off x="6158344" y="5370019"/>
            <a:ext cx="6033656" cy="1003072"/>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And the data is been balanced</a:t>
            </a:r>
          </a:p>
        </p:txBody>
      </p:sp>
      <p:pic>
        <p:nvPicPr>
          <p:cNvPr id="4" name="Picture 3">
            <a:extLst>
              <a:ext uri="{FF2B5EF4-FFF2-40B4-BE49-F238E27FC236}">
                <a16:creationId xmlns:a16="http://schemas.microsoft.com/office/drawing/2014/main" id="{98AB9484-4A47-AF37-4475-7ECA2F220294}"/>
              </a:ext>
            </a:extLst>
          </p:cNvPr>
          <p:cNvPicPr>
            <a:picLocks noChangeAspect="1"/>
          </p:cNvPicPr>
          <p:nvPr/>
        </p:nvPicPr>
        <p:blipFill>
          <a:blip r:embed="rId2"/>
          <a:stretch>
            <a:fillRect/>
          </a:stretch>
        </p:blipFill>
        <p:spPr>
          <a:xfrm>
            <a:off x="121661" y="147295"/>
            <a:ext cx="5974340" cy="2286000"/>
          </a:xfrm>
          <a:prstGeom prst="rect">
            <a:avLst/>
          </a:prstGeom>
        </p:spPr>
      </p:pic>
      <p:pic>
        <p:nvPicPr>
          <p:cNvPr id="6" name="Picture 5">
            <a:extLst>
              <a:ext uri="{FF2B5EF4-FFF2-40B4-BE49-F238E27FC236}">
                <a16:creationId xmlns:a16="http://schemas.microsoft.com/office/drawing/2014/main" id="{A006F1E1-E408-66F6-787C-355A8B868B26}"/>
              </a:ext>
            </a:extLst>
          </p:cNvPr>
          <p:cNvPicPr>
            <a:picLocks noChangeAspect="1"/>
          </p:cNvPicPr>
          <p:nvPr/>
        </p:nvPicPr>
        <p:blipFill>
          <a:blip r:embed="rId3"/>
          <a:stretch>
            <a:fillRect/>
          </a:stretch>
        </p:blipFill>
        <p:spPr>
          <a:xfrm>
            <a:off x="134785" y="2433295"/>
            <a:ext cx="5961215" cy="4337772"/>
          </a:xfrm>
          <a:prstGeom prst="rect">
            <a:avLst/>
          </a:prstGeom>
        </p:spPr>
      </p:pic>
    </p:spTree>
    <p:extLst>
      <p:ext uri="{BB962C8B-B14F-4D97-AF65-F5344CB8AC3E}">
        <p14:creationId xmlns:p14="http://schemas.microsoft.com/office/powerpoint/2010/main" val="407696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787583-18C6-D154-61A4-786F23A571ED}"/>
              </a:ext>
            </a:extLst>
          </p:cNvPr>
          <p:cNvPicPr>
            <a:picLocks noChangeAspect="1"/>
          </p:cNvPicPr>
          <p:nvPr/>
        </p:nvPicPr>
        <p:blipFill>
          <a:blip r:embed="rId2"/>
          <a:stretch>
            <a:fillRect/>
          </a:stretch>
        </p:blipFill>
        <p:spPr>
          <a:xfrm>
            <a:off x="0" y="994879"/>
            <a:ext cx="7956073" cy="4035570"/>
          </a:xfrm>
          <a:prstGeom prst="rect">
            <a:avLst/>
          </a:prstGeom>
        </p:spPr>
      </p:pic>
      <p:pic>
        <p:nvPicPr>
          <p:cNvPr id="10" name="Picture 9">
            <a:extLst>
              <a:ext uri="{FF2B5EF4-FFF2-40B4-BE49-F238E27FC236}">
                <a16:creationId xmlns:a16="http://schemas.microsoft.com/office/drawing/2014/main" id="{D2723AFE-2038-8073-F527-630896FB39FA}"/>
              </a:ext>
            </a:extLst>
          </p:cNvPr>
          <p:cNvPicPr>
            <a:picLocks noChangeAspect="1"/>
          </p:cNvPicPr>
          <p:nvPr/>
        </p:nvPicPr>
        <p:blipFill>
          <a:blip r:embed="rId3"/>
          <a:stretch>
            <a:fillRect/>
          </a:stretch>
        </p:blipFill>
        <p:spPr>
          <a:xfrm>
            <a:off x="42913" y="5092845"/>
            <a:ext cx="7956073" cy="1685925"/>
          </a:xfrm>
          <a:prstGeom prst="rect">
            <a:avLst/>
          </a:prstGeom>
        </p:spPr>
      </p:pic>
      <p:pic>
        <p:nvPicPr>
          <p:cNvPr id="14" name="Picture 13">
            <a:extLst>
              <a:ext uri="{FF2B5EF4-FFF2-40B4-BE49-F238E27FC236}">
                <a16:creationId xmlns:a16="http://schemas.microsoft.com/office/drawing/2014/main" id="{DFBADA45-4688-84B6-E5EA-961C5438EAF3}"/>
              </a:ext>
            </a:extLst>
          </p:cNvPr>
          <p:cNvPicPr>
            <a:picLocks noChangeAspect="1"/>
          </p:cNvPicPr>
          <p:nvPr/>
        </p:nvPicPr>
        <p:blipFill>
          <a:blip r:embed="rId4"/>
          <a:stretch>
            <a:fillRect/>
          </a:stretch>
        </p:blipFill>
        <p:spPr>
          <a:xfrm>
            <a:off x="8171051" y="2192482"/>
            <a:ext cx="3785422" cy="4466336"/>
          </a:xfrm>
          <a:prstGeom prst="rect">
            <a:avLst/>
          </a:prstGeom>
        </p:spPr>
      </p:pic>
      <p:sp>
        <p:nvSpPr>
          <p:cNvPr id="18" name="Title 1">
            <a:extLst>
              <a:ext uri="{FF2B5EF4-FFF2-40B4-BE49-F238E27FC236}">
                <a16:creationId xmlns:a16="http://schemas.microsoft.com/office/drawing/2014/main" id="{2A72C38D-A7F4-D33B-0690-48FBFF27FE8B}"/>
              </a:ext>
            </a:extLst>
          </p:cNvPr>
          <p:cNvSpPr>
            <a:spLocks noGrp="1"/>
          </p:cNvSpPr>
          <p:nvPr>
            <p:ph type="title"/>
          </p:nvPr>
        </p:nvSpPr>
        <p:spPr>
          <a:xfrm>
            <a:off x="42913" y="275411"/>
            <a:ext cx="11913560" cy="458847"/>
          </a:xfrm>
        </p:spPr>
        <p:txBody>
          <a:bodyPr>
            <a:normAutofit fontScale="90000"/>
          </a:bodyPr>
          <a:lstStyle/>
          <a:p>
            <a:r>
              <a:rPr lang="en-US" sz="3100" dirty="0"/>
              <a:t>because of balancing accuracy and other classification is increased			</a:t>
            </a:r>
          </a:p>
        </p:txBody>
      </p:sp>
    </p:spTree>
    <p:extLst>
      <p:ext uri="{BB962C8B-B14F-4D97-AF65-F5344CB8AC3E}">
        <p14:creationId xmlns:p14="http://schemas.microsoft.com/office/powerpoint/2010/main" val="200178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9808-86EA-407A-BFAF-527437C24071}"/>
              </a:ext>
            </a:extLst>
          </p:cNvPr>
          <p:cNvSpPr>
            <a:spLocks noGrp="1"/>
          </p:cNvSpPr>
          <p:nvPr>
            <p:ph type="title"/>
          </p:nvPr>
        </p:nvSpPr>
        <p:spPr>
          <a:xfrm>
            <a:off x="374586" y="124231"/>
            <a:ext cx="4275713" cy="96982"/>
          </a:xfrm>
        </p:spPr>
        <p:txBody>
          <a:bodyPr>
            <a:normAutofit fontScale="90000"/>
          </a:bodyPr>
          <a:lstStyle/>
          <a:p>
            <a:r>
              <a:rPr lang="en-US" dirty="0"/>
              <a:t>                                                 DECISION TREE</a:t>
            </a:r>
          </a:p>
        </p:txBody>
      </p:sp>
      <p:pic>
        <p:nvPicPr>
          <p:cNvPr id="9" name="Content Placeholder 8">
            <a:extLst>
              <a:ext uri="{FF2B5EF4-FFF2-40B4-BE49-F238E27FC236}">
                <a16:creationId xmlns:a16="http://schemas.microsoft.com/office/drawing/2014/main" id="{A27FC051-058E-A037-0E21-181D563BED47}"/>
              </a:ext>
            </a:extLst>
          </p:cNvPr>
          <p:cNvPicPr>
            <a:picLocks noGrp="1" noChangeAspect="1"/>
          </p:cNvPicPr>
          <p:nvPr>
            <p:ph idx="1"/>
          </p:nvPr>
        </p:nvPicPr>
        <p:blipFill>
          <a:blip r:embed="rId2"/>
          <a:stretch>
            <a:fillRect/>
          </a:stretch>
        </p:blipFill>
        <p:spPr>
          <a:xfrm>
            <a:off x="116177" y="659846"/>
            <a:ext cx="4275714" cy="2274315"/>
          </a:xfrm>
        </p:spPr>
      </p:pic>
      <p:pic>
        <p:nvPicPr>
          <p:cNvPr id="11" name="Picture 10">
            <a:extLst>
              <a:ext uri="{FF2B5EF4-FFF2-40B4-BE49-F238E27FC236}">
                <a16:creationId xmlns:a16="http://schemas.microsoft.com/office/drawing/2014/main" id="{F862FBB8-49F4-8962-B1FD-FB752A528100}"/>
              </a:ext>
            </a:extLst>
          </p:cNvPr>
          <p:cNvPicPr>
            <a:picLocks noChangeAspect="1"/>
          </p:cNvPicPr>
          <p:nvPr/>
        </p:nvPicPr>
        <p:blipFill>
          <a:blip r:embed="rId3"/>
          <a:stretch>
            <a:fillRect/>
          </a:stretch>
        </p:blipFill>
        <p:spPr>
          <a:xfrm>
            <a:off x="116177" y="2934161"/>
            <a:ext cx="3042659" cy="3771439"/>
          </a:xfrm>
          <a:prstGeom prst="rect">
            <a:avLst/>
          </a:prstGeom>
        </p:spPr>
      </p:pic>
      <p:sp>
        <p:nvSpPr>
          <p:cNvPr id="16" name="TextBox 15">
            <a:extLst>
              <a:ext uri="{FF2B5EF4-FFF2-40B4-BE49-F238E27FC236}">
                <a16:creationId xmlns:a16="http://schemas.microsoft.com/office/drawing/2014/main" id="{D4F67A11-8DDB-E5D6-CBCC-DB42C40D76B0}"/>
              </a:ext>
            </a:extLst>
          </p:cNvPr>
          <p:cNvSpPr txBox="1"/>
          <p:nvPr/>
        </p:nvSpPr>
        <p:spPr>
          <a:xfrm>
            <a:off x="3315098" y="2934161"/>
            <a:ext cx="5079398" cy="1200329"/>
          </a:xfrm>
          <a:prstGeom prst="rect">
            <a:avLst/>
          </a:prstGeom>
          <a:noFill/>
        </p:spPr>
        <p:txBody>
          <a:bodyPr wrap="square">
            <a:spAutoFit/>
          </a:bodyPr>
          <a:lstStyle/>
          <a:p>
            <a:pPr algn="just"/>
            <a:r>
              <a:rPr lang="en-US" b="0" i="0" dirty="0">
                <a:effectLst/>
                <a:latin typeface="inter-regular"/>
              </a:rPr>
              <a:t>Decision Tree is a </a:t>
            </a:r>
            <a:r>
              <a:rPr lang="en-US" b="1" i="0" dirty="0">
                <a:effectLst/>
                <a:latin typeface="inter-bold"/>
              </a:rPr>
              <a:t>Supervised learning technique </a:t>
            </a:r>
            <a:r>
              <a:rPr lang="en-US" b="0" i="0" dirty="0">
                <a:effectLst/>
                <a:latin typeface="inter-regular"/>
              </a:rPr>
              <a:t>that can be used for both classification and Regression problems, but mostly it is preferred for solving Classification problems. </a:t>
            </a:r>
          </a:p>
        </p:txBody>
      </p:sp>
      <p:pic>
        <p:nvPicPr>
          <p:cNvPr id="3" name="Picture 2">
            <a:extLst>
              <a:ext uri="{FF2B5EF4-FFF2-40B4-BE49-F238E27FC236}">
                <a16:creationId xmlns:a16="http://schemas.microsoft.com/office/drawing/2014/main" id="{ED5D36CB-AE6C-1B6C-712D-4DBFDC262DC1}"/>
              </a:ext>
            </a:extLst>
          </p:cNvPr>
          <p:cNvPicPr>
            <a:picLocks noChangeAspect="1"/>
          </p:cNvPicPr>
          <p:nvPr/>
        </p:nvPicPr>
        <p:blipFill>
          <a:blip r:embed="rId4"/>
          <a:stretch>
            <a:fillRect/>
          </a:stretch>
        </p:blipFill>
        <p:spPr>
          <a:xfrm>
            <a:off x="6851638" y="692103"/>
            <a:ext cx="5079398" cy="2209800"/>
          </a:xfrm>
          <a:prstGeom prst="rect">
            <a:avLst/>
          </a:prstGeom>
        </p:spPr>
      </p:pic>
      <p:pic>
        <p:nvPicPr>
          <p:cNvPr id="4" name="Picture 3">
            <a:extLst>
              <a:ext uri="{FF2B5EF4-FFF2-40B4-BE49-F238E27FC236}">
                <a16:creationId xmlns:a16="http://schemas.microsoft.com/office/drawing/2014/main" id="{51369CC0-76CA-09B3-A105-D807238FFE70}"/>
              </a:ext>
            </a:extLst>
          </p:cNvPr>
          <p:cNvPicPr>
            <a:picLocks noChangeAspect="1"/>
          </p:cNvPicPr>
          <p:nvPr/>
        </p:nvPicPr>
        <p:blipFill>
          <a:blip r:embed="rId5"/>
          <a:stretch>
            <a:fillRect/>
          </a:stretch>
        </p:blipFill>
        <p:spPr>
          <a:xfrm>
            <a:off x="8679306" y="2849128"/>
            <a:ext cx="3251730" cy="3856472"/>
          </a:xfrm>
          <a:prstGeom prst="rect">
            <a:avLst/>
          </a:prstGeom>
        </p:spPr>
      </p:pic>
      <p:sp>
        <p:nvSpPr>
          <p:cNvPr id="5" name="Title 1">
            <a:extLst>
              <a:ext uri="{FF2B5EF4-FFF2-40B4-BE49-F238E27FC236}">
                <a16:creationId xmlns:a16="http://schemas.microsoft.com/office/drawing/2014/main" id="{EC3695C5-8720-65BC-B846-602A3A30BDEC}"/>
              </a:ext>
            </a:extLst>
          </p:cNvPr>
          <p:cNvSpPr txBox="1">
            <a:spLocks/>
          </p:cNvSpPr>
          <p:nvPr/>
        </p:nvSpPr>
        <p:spPr>
          <a:xfrm>
            <a:off x="2398427" y="-477963"/>
            <a:ext cx="10058400" cy="164891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random forest</a:t>
            </a:r>
          </a:p>
        </p:txBody>
      </p:sp>
      <p:sp>
        <p:nvSpPr>
          <p:cNvPr id="7" name="TextBox 6">
            <a:extLst>
              <a:ext uri="{FF2B5EF4-FFF2-40B4-BE49-F238E27FC236}">
                <a16:creationId xmlns:a16="http://schemas.microsoft.com/office/drawing/2014/main" id="{469EE28F-B777-CF13-BCEB-D7EE61CCEC76}"/>
              </a:ext>
            </a:extLst>
          </p:cNvPr>
          <p:cNvSpPr txBox="1"/>
          <p:nvPr/>
        </p:nvSpPr>
        <p:spPr>
          <a:xfrm>
            <a:off x="3158836" y="4401601"/>
            <a:ext cx="5406904" cy="1200329"/>
          </a:xfrm>
          <a:prstGeom prst="rect">
            <a:avLst/>
          </a:prstGeom>
          <a:noFill/>
        </p:spPr>
        <p:txBody>
          <a:bodyPr wrap="square">
            <a:spAutoFit/>
          </a:bodyPr>
          <a:lstStyle/>
          <a:p>
            <a:r>
              <a:rPr lang="en-US" b="1" dirty="0">
                <a:effectLst/>
                <a:latin typeface="inter-bold"/>
              </a:rPr>
              <a:t>Random Forest </a:t>
            </a:r>
            <a:r>
              <a:rPr lang="en-US" b="1" i="1" dirty="0">
                <a:effectLst/>
                <a:latin typeface="inter-bold"/>
              </a:rPr>
              <a:t>is a classifier that contains a number of decision trees on various subsets of the given dataset and takes the average to improve the predictive accuracy of that dataset.</a:t>
            </a:r>
            <a:endParaRPr lang="en-US" dirty="0"/>
          </a:p>
        </p:txBody>
      </p:sp>
    </p:spTree>
    <p:extLst>
      <p:ext uri="{BB962C8B-B14F-4D97-AF65-F5344CB8AC3E}">
        <p14:creationId xmlns:p14="http://schemas.microsoft.com/office/powerpoint/2010/main" val="173187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3766-DDBE-43A4-B5ED-E1FAB57B7F50}"/>
              </a:ext>
            </a:extLst>
          </p:cNvPr>
          <p:cNvSpPr>
            <a:spLocks noGrp="1"/>
          </p:cNvSpPr>
          <p:nvPr>
            <p:ph type="title"/>
          </p:nvPr>
        </p:nvSpPr>
        <p:spPr>
          <a:xfrm>
            <a:off x="3335973" y="623667"/>
            <a:ext cx="9905998" cy="1905000"/>
          </a:xfrm>
        </p:spPr>
        <p:txBody>
          <a:bodyPr/>
          <a:lstStyle/>
          <a:p>
            <a:r>
              <a:rPr lang="en-US" dirty="0"/>
              <a:t>                               </a:t>
            </a:r>
            <a:r>
              <a:rPr lang="en-US" dirty="0" err="1"/>
              <a:t>svm</a:t>
            </a:r>
            <a:r>
              <a:rPr lang="en-US" dirty="0"/>
              <a:t> classifier</a:t>
            </a:r>
            <a:br>
              <a:rPr lang="en-US" dirty="0"/>
            </a:br>
            <a:endParaRPr lang="en-US" dirty="0"/>
          </a:p>
        </p:txBody>
      </p:sp>
      <p:sp>
        <p:nvSpPr>
          <p:cNvPr id="11" name="TextBox 10">
            <a:extLst>
              <a:ext uri="{FF2B5EF4-FFF2-40B4-BE49-F238E27FC236}">
                <a16:creationId xmlns:a16="http://schemas.microsoft.com/office/drawing/2014/main" id="{236B5CCE-234B-44D9-8B53-A156139C67D0}"/>
              </a:ext>
            </a:extLst>
          </p:cNvPr>
          <p:cNvSpPr txBox="1"/>
          <p:nvPr/>
        </p:nvSpPr>
        <p:spPr>
          <a:xfrm>
            <a:off x="6682154" y="1862653"/>
            <a:ext cx="5509846" cy="3416320"/>
          </a:xfrm>
          <a:prstGeom prst="rect">
            <a:avLst/>
          </a:prstGeom>
          <a:noFill/>
        </p:spPr>
        <p:txBody>
          <a:bodyPr wrap="square">
            <a:spAutoFit/>
          </a:bodyPr>
          <a:lstStyle/>
          <a:p>
            <a:r>
              <a:rPr lang="en-US" b="0" i="0" dirty="0">
                <a:solidFill>
                  <a:srgbClr val="FFFFFF"/>
                </a:solidFill>
                <a:effectLst/>
                <a:latin typeface="urw-din"/>
              </a:rPr>
              <a:t>Support Vector Machine(SVM) is a </a:t>
            </a:r>
            <a:r>
              <a:rPr lang="en-US" b="0" i="0" u="sng" dirty="0">
                <a:effectLst/>
                <a:latin typeface="urw-din"/>
                <a:hlinkClick r:id="rId2"/>
              </a:rPr>
              <a:t>supervised machine learning</a:t>
            </a:r>
            <a:r>
              <a:rPr lang="en-US" b="0" i="0" dirty="0">
                <a:solidFill>
                  <a:srgbClr val="FFFFFF"/>
                </a:solidFill>
                <a:effectLst/>
                <a:latin typeface="urw-din"/>
              </a:rPr>
              <a:t> algorithm used for both classification and regression. Though we say regression problems as well it’s best suited for classification. The objective of the SVM algorithm is to find a </a:t>
            </a:r>
            <a:r>
              <a:rPr lang="en-US" b="0" i="0" u="sng" dirty="0">
                <a:effectLst/>
                <a:latin typeface="urw-din"/>
                <a:hlinkClick r:id="rId3"/>
              </a:rPr>
              <a:t>hyperplane</a:t>
            </a:r>
            <a:r>
              <a:rPr lang="en-US" b="0" i="0" dirty="0">
                <a:solidFill>
                  <a:srgbClr val="FFFFFF"/>
                </a:solidFill>
                <a:effectLst/>
                <a:latin typeface="urw-din"/>
              </a:rPr>
              <a:t> in an N-dimensional space that distinctly classifies the data points. The dimension of the hyperplane depends upon the number of features. If the number of input features is two, then the hyperplane is just a line. If the number of input features is three, then the hyperplane becomes a 2-D plane. It becomes difficult to imagine when the number of features exceeds three. </a:t>
            </a:r>
            <a:endParaRPr lang="en-US" dirty="0"/>
          </a:p>
        </p:txBody>
      </p:sp>
      <p:pic>
        <p:nvPicPr>
          <p:cNvPr id="6" name="Picture 5">
            <a:extLst>
              <a:ext uri="{FF2B5EF4-FFF2-40B4-BE49-F238E27FC236}">
                <a16:creationId xmlns:a16="http://schemas.microsoft.com/office/drawing/2014/main" id="{6B4D41B0-4F2A-6852-AD10-FCC1EE2F1448}"/>
              </a:ext>
            </a:extLst>
          </p:cNvPr>
          <p:cNvPicPr>
            <a:picLocks noChangeAspect="1"/>
          </p:cNvPicPr>
          <p:nvPr/>
        </p:nvPicPr>
        <p:blipFill>
          <a:blip r:embed="rId4"/>
          <a:stretch>
            <a:fillRect/>
          </a:stretch>
        </p:blipFill>
        <p:spPr>
          <a:xfrm>
            <a:off x="-1" y="0"/>
            <a:ext cx="6301317" cy="2847534"/>
          </a:xfrm>
          <a:prstGeom prst="rect">
            <a:avLst/>
          </a:prstGeom>
        </p:spPr>
      </p:pic>
      <p:pic>
        <p:nvPicPr>
          <p:cNvPr id="8" name="Picture 7">
            <a:extLst>
              <a:ext uri="{FF2B5EF4-FFF2-40B4-BE49-F238E27FC236}">
                <a16:creationId xmlns:a16="http://schemas.microsoft.com/office/drawing/2014/main" id="{B3DD6681-C87B-9C52-16E0-075BD79D4791}"/>
              </a:ext>
            </a:extLst>
          </p:cNvPr>
          <p:cNvPicPr>
            <a:picLocks noChangeAspect="1"/>
          </p:cNvPicPr>
          <p:nvPr/>
        </p:nvPicPr>
        <p:blipFill>
          <a:blip r:embed="rId5"/>
          <a:stretch>
            <a:fillRect/>
          </a:stretch>
        </p:blipFill>
        <p:spPr>
          <a:xfrm>
            <a:off x="-1" y="2847534"/>
            <a:ext cx="3955403" cy="4010466"/>
          </a:xfrm>
          <a:prstGeom prst="rect">
            <a:avLst/>
          </a:prstGeom>
        </p:spPr>
      </p:pic>
    </p:spTree>
    <p:extLst>
      <p:ext uri="{BB962C8B-B14F-4D97-AF65-F5344CB8AC3E}">
        <p14:creationId xmlns:p14="http://schemas.microsoft.com/office/powerpoint/2010/main" val="154011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CF6E49D-9A12-2C7F-CE73-676D0DBC856C}"/>
              </a:ext>
            </a:extLst>
          </p:cNvPr>
          <p:cNvSpPr txBox="1">
            <a:spLocks/>
          </p:cNvSpPr>
          <p:nvPr/>
        </p:nvSpPr>
        <p:spPr>
          <a:xfrm>
            <a:off x="323556" y="5118295"/>
            <a:ext cx="11719004" cy="1331742"/>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t>Comparing Accuracy Of All Applied Algorithms To Chose One With Maximum Accuracy For Prediction of </a:t>
            </a:r>
            <a:r>
              <a:rPr lang="en-US" cap="none" dirty="0" err="1"/>
              <a:t>Chrun</a:t>
            </a:r>
            <a:br>
              <a:rPr lang="en-US" dirty="0"/>
            </a:br>
            <a:endParaRPr lang="en-US" dirty="0"/>
          </a:p>
        </p:txBody>
      </p:sp>
      <p:pic>
        <p:nvPicPr>
          <p:cNvPr id="4" name="Picture 3">
            <a:extLst>
              <a:ext uri="{FF2B5EF4-FFF2-40B4-BE49-F238E27FC236}">
                <a16:creationId xmlns:a16="http://schemas.microsoft.com/office/drawing/2014/main" id="{62F6CD3E-D875-2B46-171C-E056CAC6F497}"/>
              </a:ext>
            </a:extLst>
          </p:cNvPr>
          <p:cNvPicPr>
            <a:picLocks noChangeAspect="1"/>
          </p:cNvPicPr>
          <p:nvPr/>
        </p:nvPicPr>
        <p:blipFill>
          <a:blip r:embed="rId2"/>
          <a:stretch>
            <a:fillRect/>
          </a:stretch>
        </p:blipFill>
        <p:spPr>
          <a:xfrm>
            <a:off x="94470" y="368550"/>
            <a:ext cx="5515113" cy="4344128"/>
          </a:xfrm>
          <a:prstGeom prst="rect">
            <a:avLst/>
          </a:prstGeom>
        </p:spPr>
      </p:pic>
      <p:pic>
        <p:nvPicPr>
          <p:cNvPr id="8" name="Picture 7">
            <a:extLst>
              <a:ext uri="{FF2B5EF4-FFF2-40B4-BE49-F238E27FC236}">
                <a16:creationId xmlns:a16="http://schemas.microsoft.com/office/drawing/2014/main" id="{E1DE7EC8-EBF3-E790-BEF0-7C7CF1AEA202}"/>
              </a:ext>
            </a:extLst>
          </p:cNvPr>
          <p:cNvPicPr>
            <a:picLocks noChangeAspect="1"/>
          </p:cNvPicPr>
          <p:nvPr/>
        </p:nvPicPr>
        <p:blipFill>
          <a:blip r:embed="rId3"/>
          <a:stretch>
            <a:fillRect/>
          </a:stretch>
        </p:blipFill>
        <p:spPr>
          <a:xfrm>
            <a:off x="6096000" y="243400"/>
            <a:ext cx="5911564" cy="4668841"/>
          </a:xfrm>
          <a:prstGeom prst="rect">
            <a:avLst/>
          </a:prstGeom>
        </p:spPr>
      </p:pic>
    </p:spTree>
    <p:extLst>
      <p:ext uri="{BB962C8B-B14F-4D97-AF65-F5344CB8AC3E}">
        <p14:creationId xmlns:p14="http://schemas.microsoft.com/office/powerpoint/2010/main" val="38144696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C57B-44EB-2711-7517-7EB381470F75}"/>
              </a:ext>
            </a:extLst>
          </p:cNvPr>
          <p:cNvSpPr>
            <a:spLocks noGrp="1"/>
          </p:cNvSpPr>
          <p:nvPr>
            <p:ph type="title"/>
          </p:nvPr>
        </p:nvSpPr>
        <p:spPr>
          <a:xfrm>
            <a:off x="140678" y="154744"/>
            <a:ext cx="11746521" cy="900333"/>
          </a:xfrm>
        </p:spPr>
        <p:txBody>
          <a:bodyPr>
            <a:normAutofit fontScale="90000"/>
          </a:bodyPr>
          <a:lstStyle/>
          <a:p>
            <a:r>
              <a:rPr lang="en-US" cap="none" dirty="0"/>
              <a:t>Predicting Using Random Forest Classifier Which Is With Maximum Accuracy Compared To Other applied Algorithms</a:t>
            </a:r>
            <a:endParaRPr lang="en-IN" cap="none" dirty="0"/>
          </a:p>
        </p:txBody>
      </p:sp>
      <p:pic>
        <p:nvPicPr>
          <p:cNvPr id="6" name="Picture 5">
            <a:extLst>
              <a:ext uri="{FF2B5EF4-FFF2-40B4-BE49-F238E27FC236}">
                <a16:creationId xmlns:a16="http://schemas.microsoft.com/office/drawing/2014/main" id="{96B5BAFF-A667-B468-C4A1-CECC6A88938B}"/>
              </a:ext>
            </a:extLst>
          </p:cNvPr>
          <p:cNvPicPr>
            <a:picLocks noChangeAspect="1"/>
          </p:cNvPicPr>
          <p:nvPr/>
        </p:nvPicPr>
        <p:blipFill>
          <a:blip r:embed="rId2"/>
          <a:stretch>
            <a:fillRect/>
          </a:stretch>
        </p:blipFill>
        <p:spPr>
          <a:xfrm>
            <a:off x="454708" y="1167618"/>
            <a:ext cx="11432491" cy="5535638"/>
          </a:xfrm>
          <a:prstGeom prst="rect">
            <a:avLst/>
          </a:prstGeom>
        </p:spPr>
      </p:pic>
    </p:spTree>
    <p:extLst>
      <p:ext uri="{BB962C8B-B14F-4D97-AF65-F5344CB8AC3E}">
        <p14:creationId xmlns:p14="http://schemas.microsoft.com/office/powerpoint/2010/main" val="704257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F3C-E244-4E94-A880-27F6E40AF658}"/>
              </a:ext>
            </a:extLst>
          </p:cNvPr>
          <p:cNvSpPr>
            <a:spLocks noGrp="1"/>
          </p:cNvSpPr>
          <p:nvPr>
            <p:ph type="title"/>
          </p:nvPr>
        </p:nvSpPr>
        <p:spPr>
          <a:xfrm>
            <a:off x="357809" y="-1205948"/>
            <a:ext cx="8945217" cy="1159564"/>
          </a:xfrm>
        </p:spPr>
        <p:txBody>
          <a:bodyPr>
            <a:normAutofit/>
          </a:bodyPr>
          <a:lstStyle/>
          <a:p>
            <a:endParaRPr lang="en-US" sz="2000" dirty="0"/>
          </a:p>
        </p:txBody>
      </p:sp>
      <p:sp>
        <p:nvSpPr>
          <p:cNvPr id="3" name="Content Placeholder 2">
            <a:extLst>
              <a:ext uri="{FF2B5EF4-FFF2-40B4-BE49-F238E27FC236}">
                <a16:creationId xmlns:a16="http://schemas.microsoft.com/office/drawing/2014/main" id="{F147A04D-BEBB-43B6-81C8-52E3115726B0}"/>
              </a:ext>
            </a:extLst>
          </p:cNvPr>
          <p:cNvSpPr>
            <a:spLocks noGrp="1"/>
          </p:cNvSpPr>
          <p:nvPr>
            <p:ph idx="1"/>
          </p:nvPr>
        </p:nvSpPr>
        <p:spPr>
          <a:xfrm>
            <a:off x="185530" y="748749"/>
            <a:ext cx="10861881" cy="1159564"/>
          </a:xfrm>
        </p:spPr>
        <p:txBody>
          <a:bodyPr>
            <a:normAutofit/>
          </a:bodyPr>
          <a:lstStyle/>
          <a:p>
            <a:r>
              <a:rPr lang="en-US" sz="4000" b="1" dirty="0">
                <a:solidFill>
                  <a:schemeClr val="tx1"/>
                </a:solidFill>
                <a:effectLst/>
                <a:latin typeface="Inter"/>
              </a:rPr>
              <a:t>Problem Statement</a:t>
            </a:r>
          </a:p>
          <a:p>
            <a:pPr marL="0" indent="0">
              <a:buNone/>
            </a:pPr>
            <a:endParaRPr lang="en-US" sz="4000" b="1" i="0" dirty="0">
              <a:solidFill>
                <a:srgbClr val="3C4043"/>
              </a:solidFill>
              <a:effectLst/>
              <a:latin typeface="Inter"/>
            </a:endParaRPr>
          </a:p>
          <a:p>
            <a:pPr marL="0" indent="0">
              <a:buNone/>
            </a:pPr>
            <a:endParaRPr lang="en-US" sz="4000" dirty="0">
              <a:solidFill>
                <a:srgbClr val="3C4043"/>
              </a:solidFill>
              <a:effectLst/>
              <a:latin typeface="Inter"/>
            </a:endParaRPr>
          </a:p>
        </p:txBody>
      </p:sp>
      <p:sp>
        <p:nvSpPr>
          <p:cNvPr id="5" name="TextBox 4">
            <a:extLst>
              <a:ext uri="{FF2B5EF4-FFF2-40B4-BE49-F238E27FC236}">
                <a16:creationId xmlns:a16="http://schemas.microsoft.com/office/drawing/2014/main" id="{638A804C-B2FC-5137-5C72-BE0F33486FB9}"/>
              </a:ext>
            </a:extLst>
          </p:cNvPr>
          <p:cNvSpPr txBox="1"/>
          <p:nvPr/>
        </p:nvSpPr>
        <p:spPr>
          <a:xfrm>
            <a:off x="185529" y="1327025"/>
            <a:ext cx="11715525" cy="4893647"/>
          </a:xfrm>
          <a:prstGeom prst="rect">
            <a:avLst/>
          </a:prstGeom>
          <a:noFill/>
        </p:spPr>
        <p:txBody>
          <a:bodyPr wrap="square">
            <a:spAutoFit/>
          </a:bodyPr>
          <a:lstStyle/>
          <a:p>
            <a:pPr marL="285750" indent="-285750">
              <a:buFont typeface="Arial" panose="020B0604020202020204" pitchFamily="34" charset="0"/>
              <a:buChar char="•"/>
            </a:pPr>
            <a:r>
              <a:rPr lang="en-US" sz="2400" dirty="0"/>
              <a:t>No Banks &amp; Business can thrive without its customer’s. On the flip side, Customers leaving the Banks is a nightmare that every bank dreads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fact one of the key to measure a Banks Success is measure by its Customer churn rate – The lower churn rate the more the bank is loved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Typically every user of the bank services is assigned a prediction value that estimates the state of churn at any given time.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 we need to predict the churning that weather a </a:t>
            </a:r>
            <a:r>
              <a:rPr lang="en-US" sz="2400" dirty="0" err="1"/>
              <a:t>coustomer</a:t>
            </a:r>
            <a:r>
              <a:rPr lang="en-US" sz="2400" dirty="0"/>
              <a:t> is going to exit the bank or not so that the bank can lower it’s churning rate</a:t>
            </a:r>
          </a:p>
          <a:p>
            <a:pPr marL="285750" indent="-285750">
              <a:buFont typeface="Arial" panose="020B0604020202020204" pitchFamily="34" charset="0"/>
              <a:buChar char="•"/>
            </a:pPr>
            <a:endParaRPr lang="en-US" sz="2400" dirty="0"/>
          </a:p>
          <a:p>
            <a:endParaRPr lang="en-IN" sz="2400" dirty="0"/>
          </a:p>
        </p:txBody>
      </p:sp>
    </p:spTree>
    <p:extLst>
      <p:ext uri="{BB962C8B-B14F-4D97-AF65-F5344CB8AC3E}">
        <p14:creationId xmlns:p14="http://schemas.microsoft.com/office/powerpoint/2010/main" val="2602450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6C9A-9E7D-0708-464B-7C356CF94104}"/>
              </a:ext>
            </a:extLst>
          </p:cNvPr>
          <p:cNvSpPr>
            <a:spLocks noGrp="1"/>
          </p:cNvSpPr>
          <p:nvPr>
            <p:ph type="title"/>
          </p:nvPr>
        </p:nvSpPr>
        <p:spPr>
          <a:xfrm>
            <a:off x="6710289" y="4248443"/>
            <a:ext cx="4069836" cy="2321170"/>
          </a:xfrm>
        </p:spPr>
        <p:txBody>
          <a:bodyPr/>
          <a:lstStyle/>
          <a:p>
            <a:r>
              <a:rPr lang="en-US" dirty="0"/>
              <a:t>Checking for random inputs</a:t>
            </a:r>
            <a:endParaRPr lang="en-IN" dirty="0"/>
          </a:p>
        </p:txBody>
      </p:sp>
      <p:pic>
        <p:nvPicPr>
          <p:cNvPr id="4" name="Picture 3">
            <a:extLst>
              <a:ext uri="{FF2B5EF4-FFF2-40B4-BE49-F238E27FC236}">
                <a16:creationId xmlns:a16="http://schemas.microsoft.com/office/drawing/2014/main" id="{1D401C6A-46E4-1A07-8512-8052433DE86C}"/>
              </a:ext>
            </a:extLst>
          </p:cNvPr>
          <p:cNvPicPr>
            <a:picLocks noChangeAspect="1"/>
          </p:cNvPicPr>
          <p:nvPr/>
        </p:nvPicPr>
        <p:blipFill>
          <a:blip r:embed="rId2"/>
          <a:stretch>
            <a:fillRect/>
          </a:stretch>
        </p:blipFill>
        <p:spPr>
          <a:xfrm>
            <a:off x="-1" y="0"/>
            <a:ext cx="11559371" cy="4010025"/>
          </a:xfrm>
          <a:prstGeom prst="rect">
            <a:avLst/>
          </a:prstGeom>
        </p:spPr>
      </p:pic>
      <p:pic>
        <p:nvPicPr>
          <p:cNvPr id="6" name="Picture 5">
            <a:extLst>
              <a:ext uri="{FF2B5EF4-FFF2-40B4-BE49-F238E27FC236}">
                <a16:creationId xmlns:a16="http://schemas.microsoft.com/office/drawing/2014/main" id="{C205F281-020F-79A4-AC78-7370D4CFD5AF}"/>
              </a:ext>
            </a:extLst>
          </p:cNvPr>
          <p:cNvPicPr>
            <a:picLocks noChangeAspect="1"/>
          </p:cNvPicPr>
          <p:nvPr/>
        </p:nvPicPr>
        <p:blipFill>
          <a:blip r:embed="rId3"/>
          <a:stretch>
            <a:fillRect/>
          </a:stretch>
        </p:blipFill>
        <p:spPr>
          <a:xfrm>
            <a:off x="-1" y="4010025"/>
            <a:ext cx="5822817" cy="2847975"/>
          </a:xfrm>
          <a:prstGeom prst="rect">
            <a:avLst/>
          </a:prstGeom>
        </p:spPr>
      </p:pic>
    </p:spTree>
    <p:extLst>
      <p:ext uri="{BB962C8B-B14F-4D97-AF65-F5344CB8AC3E}">
        <p14:creationId xmlns:p14="http://schemas.microsoft.com/office/powerpoint/2010/main" val="26627080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D50-D6DE-3AB9-8F27-E3E9F0B26DB3}"/>
              </a:ext>
            </a:extLst>
          </p:cNvPr>
          <p:cNvSpPr>
            <a:spLocks noGrp="1"/>
          </p:cNvSpPr>
          <p:nvPr>
            <p:ph type="ctrTitle"/>
          </p:nvPr>
        </p:nvSpPr>
        <p:spPr>
          <a:xfrm>
            <a:off x="1757889" y="145368"/>
            <a:ext cx="8676222" cy="994116"/>
          </a:xfrm>
        </p:spPr>
        <p:txBody>
          <a:bodyPr/>
          <a:lstStyle/>
          <a:p>
            <a:r>
              <a:rPr lang="en-US" u="sng" dirty="0"/>
              <a:t>conclusion</a:t>
            </a:r>
            <a:endParaRPr lang="en-IN" u="sng" dirty="0"/>
          </a:p>
        </p:txBody>
      </p:sp>
      <p:sp>
        <p:nvSpPr>
          <p:cNvPr id="4" name="Content Placeholder 2">
            <a:extLst>
              <a:ext uri="{FF2B5EF4-FFF2-40B4-BE49-F238E27FC236}">
                <a16:creationId xmlns:a16="http://schemas.microsoft.com/office/drawing/2014/main" id="{59EFF141-CB13-9267-70E2-907BD4E4182C}"/>
              </a:ext>
            </a:extLst>
          </p:cNvPr>
          <p:cNvSpPr txBox="1">
            <a:spLocks/>
          </p:cNvSpPr>
          <p:nvPr/>
        </p:nvSpPr>
        <p:spPr>
          <a:xfrm>
            <a:off x="167965" y="1592312"/>
            <a:ext cx="11856069" cy="5005436"/>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342900" indent="-342900" algn="l">
              <a:lnSpc>
                <a:spcPct val="120000"/>
              </a:lnSpc>
              <a:buFont typeface="Arial" panose="020B0604020202020204" pitchFamily="34" charset="0"/>
              <a:buChar char="•"/>
            </a:pPr>
            <a:r>
              <a:rPr lang="en-US" b="0" i="0" dirty="0">
                <a:solidFill>
                  <a:schemeClr val="tx1"/>
                </a:solidFill>
                <a:effectLst/>
                <a:latin typeface="Lato" panose="020B0604020202020204" pitchFamily="34" charset="0"/>
              </a:rPr>
              <a:t>The churn variable had imbalanced data. So we balanced the data using smote</a:t>
            </a:r>
          </a:p>
          <a:p>
            <a:pPr marL="342900" indent="-342900" algn="l">
              <a:lnSpc>
                <a:spcPct val="120000"/>
              </a:lnSpc>
              <a:buFont typeface="Arial" panose="020B0604020202020204" pitchFamily="34" charset="0"/>
              <a:buChar char="•"/>
            </a:pPr>
            <a:r>
              <a:rPr lang="en-US" dirty="0">
                <a:solidFill>
                  <a:schemeClr val="tx1"/>
                </a:solidFill>
                <a:effectLst/>
                <a:latin typeface="Lato" panose="020F0502020204030203" pitchFamily="34" charset="0"/>
              </a:rPr>
              <a:t>W</a:t>
            </a:r>
            <a:r>
              <a:rPr lang="en-US" b="0" i="0" dirty="0">
                <a:solidFill>
                  <a:schemeClr val="tx1"/>
                </a:solidFill>
                <a:effectLst/>
                <a:latin typeface="Lato" panose="020F0502020204030203" pitchFamily="34" charset="0"/>
              </a:rPr>
              <a:t>e have to change the data types on the Country and Gender column from string to integer  using dummies so the Machine Learning model can read and predict the dataset</a:t>
            </a:r>
          </a:p>
          <a:p>
            <a:pPr marL="342900" indent="-342900" algn="l">
              <a:lnSpc>
                <a:spcPct val="120000"/>
              </a:lnSpc>
              <a:buFont typeface="Arial" panose="020B0604020202020204" pitchFamily="34" charset="0"/>
              <a:buChar char="•"/>
            </a:pPr>
            <a:r>
              <a:rPr lang="en-US" b="0" i="0" dirty="0">
                <a:solidFill>
                  <a:schemeClr val="tx1"/>
                </a:solidFill>
                <a:effectLst/>
                <a:latin typeface="Lato" panose="020F0502020204030203" pitchFamily="34" charset="0"/>
              </a:rPr>
              <a:t>Random Forest is the best algorithms to predict Bank Customer Churn since they have the highest accuracy </a:t>
            </a:r>
            <a:r>
              <a:rPr lang="en-US" dirty="0">
                <a:solidFill>
                  <a:schemeClr val="tx1"/>
                </a:solidFill>
                <a:effectLst/>
                <a:latin typeface="Lato" panose="020F0502020204030203" pitchFamily="34" charset="0"/>
              </a:rPr>
              <a:t>of</a:t>
            </a:r>
            <a:r>
              <a:rPr lang="en-US" b="0" i="0" dirty="0">
                <a:solidFill>
                  <a:schemeClr val="tx1"/>
                </a:solidFill>
                <a:effectLst/>
                <a:latin typeface="Lato" panose="020F0502020204030203" pitchFamily="34" charset="0"/>
              </a:rPr>
              <a:t> </a:t>
            </a:r>
            <a:r>
              <a:rPr lang="en-IN" b="0" i="0" dirty="0">
                <a:solidFill>
                  <a:schemeClr val="tx1"/>
                </a:solidFill>
                <a:effectLst/>
                <a:latin typeface="Lato" panose="020F0502020204030203" pitchFamily="34" charset="0"/>
                <a:ea typeface="Lato" panose="020F0502020204030203" pitchFamily="34" charset="0"/>
                <a:cs typeface="Lato" panose="020F0502020204030203" pitchFamily="34" charset="0"/>
              </a:rPr>
              <a:t>89.43 %</a:t>
            </a:r>
          </a:p>
          <a:p>
            <a:pPr marL="342900" indent="-342900" algn="l">
              <a:lnSpc>
                <a:spcPct val="150000"/>
              </a:lnSpc>
              <a:buFont typeface="Arial" panose="020B0604020202020204" pitchFamily="34" charset="0"/>
              <a:buChar char="•"/>
            </a:pPr>
            <a:r>
              <a:rPr lang="en-US" b="0" i="0" dirty="0">
                <a:solidFill>
                  <a:schemeClr val="tx1"/>
                </a:solidFill>
                <a:effectLst/>
                <a:latin typeface="Lato" panose="020F0502020204030203" pitchFamily="34" charset="0"/>
                <a:ea typeface="Lato" panose="020F0502020204030203" pitchFamily="34" charset="0"/>
                <a:cs typeface="Lato" panose="020F0502020204030203" pitchFamily="34" charset="0"/>
              </a:rPr>
              <a:t>With machine learning and deep analysis for customer churn prediction, the bank will be able to increase customer retention rate, save up on retention costs and even protect the future revenue from churning users.</a:t>
            </a:r>
            <a:endParaRPr lang="en-IN"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2126050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C540-8DE4-414C-80F7-46177C2DA7B5}"/>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51AD8408-C329-43CA-B1BF-B1C142EACD2A}"/>
              </a:ext>
            </a:extLst>
          </p:cNvPr>
          <p:cNvPicPr>
            <a:picLocks noGrp="1" noChangeAspect="1"/>
          </p:cNvPicPr>
          <p:nvPr>
            <p:ph idx="1"/>
          </p:nvPr>
        </p:nvPicPr>
        <p:blipFill>
          <a:blip r:embed="rId2"/>
          <a:stretch>
            <a:fillRect/>
          </a:stretch>
        </p:blipFill>
        <p:spPr>
          <a:xfrm>
            <a:off x="987289" y="490331"/>
            <a:ext cx="10060122" cy="5300870"/>
          </a:xfrm>
        </p:spPr>
      </p:pic>
    </p:spTree>
    <p:extLst>
      <p:ext uri="{BB962C8B-B14F-4D97-AF65-F5344CB8AC3E}">
        <p14:creationId xmlns:p14="http://schemas.microsoft.com/office/powerpoint/2010/main" val="2096543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4592-CA31-2A98-37A6-CE297ED4BE03}"/>
              </a:ext>
            </a:extLst>
          </p:cNvPr>
          <p:cNvSpPr>
            <a:spLocks noGrp="1"/>
          </p:cNvSpPr>
          <p:nvPr>
            <p:ph type="title"/>
          </p:nvPr>
        </p:nvSpPr>
        <p:spPr>
          <a:xfrm>
            <a:off x="157740" y="581890"/>
            <a:ext cx="7476114" cy="1260764"/>
          </a:xfrm>
        </p:spPr>
        <p:txBody>
          <a:bodyPr/>
          <a:lstStyle/>
          <a:p>
            <a:r>
              <a:rPr lang="en-US" dirty="0"/>
              <a:t>Objectives</a:t>
            </a:r>
            <a:br>
              <a:rPr lang="en-US" dirty="0"/>
            </a:br>
            <a:endParaRPr lang="en-IN" dirty="0"/>
          </a:p>
        </p:txBody>
      </p:sp>
      <p:sp>
        <p:nvSpPr>
          <p:cNvPr id="3" name="Content Placeholder 2">
            <a:extLst>
              <a:ext uri="{FF2B5EF4-FFF2-40B4-BE49-F238E27FC236}">
                <a16:creationId xmlns:a16="http://schemas.microsoft.com/office/drawing/2014/main" id="{50AF811D-D851-8279-A0BD-87AAEE0A2FE9}"/>
              </a:ext>
            </a:extLst>
          </p:cNvPr>
          <p:cNvSpPr>
            <a:spLocks noGrp="1"/>
          </p:cNvSpPr>
          <p:nvPr>
            <p:ph idx="1"/>
          </p:nvPr>
        </p:nvSpPr>
        <p:spPr>
          <a:xfrm>
            <a:off x="157740" y="2112816"/>
            <a:ext cx="10787351" cy="3082637"/>
          </a:xfrm>
        </p:spPr>
        <p:txBody>
          <a:bodyPr>
            <a:normAutofit fontScale="25000" lnSpcReduction="20000"/>
          </a:bodyPr>
          <a:lstStyle/>
          <a:p>
            <a:pPr marL="457200" indent="-457200">
              <a:buFont typeface="+mj-lt"/>
              <a:buAutoNum type="arabicPeriod"/>
            </a:pPr>
            <a:r>
              <a:rPr lang="en-IN" sz="9800" dirty="0"/>
              <a:t>Importing Libraries</a:t>
            </a:r>
          </a:p>
          <a:p>
            <a:pPr marL="457200" indent="-457200">
              <a:buFont typeface="+mj-lt"/>
              <a:buAutoNum type="arabicPeriod"/>
            </a:pPr>
            <a:r>
              <a:rPr lang="en-IN" sz="9800" dirty="0"/>
              <a:t>Loading Dataset</a:t>
            </a:r>
          </a:p>
          <a:p>
            <a:pPr marL="457200" indent="-457200">
              <a:buFont typeface="+mj-lt"/>
              <a:buAutoNum type="arabicPeriod"/>
            </a:pPr>
            <a:r>
              <a:rPr lang="en-US" sz="9800" dirty="0"/>
              <a:t>Displaying Dataset</a:t>
            </a:r>
          </a:p>
          <a:p>
            <a:pPr marL="457200" indent="-457200">
              <a:buFont typeface="+mj-lt"/>
              <a:buAutoNum type="arabicPeriod"/>
            </a:pPr>
            <a:r>
              <a:rPr lang="en-US" sz="9800" dirty="0"/>
              <a:t>Preprocessing of Dataset</a:t>
            </a:r>
          </a:p>
          <a:p>
            <a:pPr marL="457200" indent="-457200">
              <a:buFont typeface="+mj-lt"/>
              <a:buAutoNum type="arabicPeriod"/>
            </a:pPr>
            <a:r>
              <a:rPr lang="en-US" sz="9800" dirty="0"/>
              <a:t>Visualizing Dataset</a:t>
            </a:r>
          </a:p>
          <a:p>
            <a:pPr marL="457200" indent="-457200">
              <a:buFont typeface="+mj-lt"/>
              <a:buAutoNum type="arabicPeriod"/>
            </a:pPr>
            <a:r>
              <a:rPr lang="en-US" sz="9800" dirty="0"/>
              <a:t>Feature Scaling</a:t>
            </a:r>
          </a:p>
          <a:p>
            <a:pPr marL="457200" indent="-457200">
              <a:buFont typeface="+mj-lt"/>
              <a:buAutoNum type="arabicPeriod"/>
            </a:pPr>
            <a:r>
              <a:rPr lang="en-US" sz="9800" dirty="0"/>
              <a:t>Handling imbalance Data</a:t>
            </a:r>
          </a:p>
          <a:p>
            <a:pPr marL="457200" indent="-457200">
              <a:buFont typeface="+mj-lt"/>
              <a:buAutoNum type="arabicPeriod"/>
            </a:pPr>
            <a:r>
              <a:rPr lang="en-US" sz="9800" dirty="0"/>
              <a:t>Applying Different ML algorithms</a:t>
            </a:r>
          </a:p>
          <a:p>
            <a:pPr marL="457200" indent="-457200">
              <a:buFont typeface="+mj-lt"/>
              <a:buAutoNum type="arabicPeriod"/>
            </a:pPr>
            <a:r>
              <a:rPr lang="en-US" sz="9800" dirty="0"/>
              <a:t>Conclusion</a:t>
            </a:r>
          </a:p>
          <a:p>
            <a:pPr marL="0" indent="0">
              <a:buNone/>
            </a:pPr>
            <a:endParaRPr lang="en-US" sz="9800" dirty="0"/>
          </a:p>
          <a:p>
            <a:pPr marL="0" indent="0">
              <a:buNone/>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12522152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E4A-584E-4A10-B7B2-86C423944F98}"/>
              </a:ext>
            </a:extLst>
          </p:cNvPr>
          <p:cNvSpPr>
            <a:spLocks noGrp="1"/>
          </p:cNvSpPr>
          <p:nvPr>
            <p:ph type="title"/>
          </p:nvPr>
        </p:nvSpPr>
        <p:spPr>
          <a:xfrm>
            <a:off x="6095999" y="609600"/>
            <a:ext cx="4951411" cy="1905000"/>
          </a:xfrm>
        </p:spPr>
        <p:txBody>
          <a:bodyPr>
            <a:normAutofit/>
          </a:bodyPr>
          <a:lstStyle/>
          <a:p>
            <a:r>
              <a:rPr lang="en-US" dirty="0"/>
              <a:t>                                      </a:t>
            </a:r>
            <a:br>
              <a:rPr lang="en-US" sz="2000" dirty="0"/>
            </a:br>
            <a:r>
              <a:rPr lang="en-US" sz="2000" dirty="0"/>
              <a:t>                                                                </a:t>
            </a:r>
            <a:endParaRPr lang="en-US" dirty="0"/>
          </a:p>
        </p:txBody>
      </p:sp>
      <p:pic>
        <p:nvPicPr>
          <p:cNvPr id="13" name="Content Placeholder 12">
            <a:extLst>
              <a:ext uri="{FF2B5EF4-FFF2-40B4-BE49-F238E27FC236}">
                <a16:creationId xmlns:a16="http://schemas.microsoft.com/office/drawing/2014/main" id="{6835DBE0-DAB5-818D-5CFA-588EE211CB29}"/>
              </a:ext>
            </a:extLst>
          </p:cNvPr>
          <p:cNvPicPr>
            <a:picLocks noGrp="1" noChangeAspect="1"/>
          </p:cNvPicPr>
          <p:nvPr>
            <p:ph idx="1"/>
          </p:nvPr>
        </p:nvPicPr>
        <p:blipFill>
          <a:blip r:embed="rId2"/>
          <a:stretch>
            <a:fillRect/>
          </a:stretch>
        </p:blipFill>
        <p:spPr>
          <a:xfrm>
            <a:off x="68925" y="263687"/>
            <a:ext cx="4911687" cy="3165313"/>
          </a:xfrm>
        </p:spPr>
      </p:pic>
      <p:pic>
        <p:nvPicPr>
          <p:cNvPr id="15" name="Picture 14">
            <a:extLst>
              <a:ext uri="{FF2B5EF4-FFF2-40B4-BE49-F238E27FC236}">
                <a16:creationId xmlns:a16="http://schemas.microsoft.com/office/drawing/2014/main" id="{C481A398-84E2-FD9E-7FF8-DEEA18C273CC}"/>
              </a:ext>
            </a:extLst>
          </p:cNvPr>
          <p:cNvPicPr>
            <a:picLocks noChangeAspect="1"/>
          </p:cNvPicPr>
          <p:nvPr/>
        </p:nvPicPr>
        <p:blipFill>
          <a:blip r:embed="rId3"/>
          <a:stretch>
            <a:fillRect/>
          </a:stretch>
        </p:blipFill>
        <p:spPr>
          <a:xfrm>
            <a:off x="5235890" y="263687"/>
            <a:ext cx="6887185" cy="3726306"/>
          </a:xfrm>
          <a:prstGeom prst="rect">
            <a:avLst/>
          </a:prstGeom>
        </p:spPr>
      </p:pic>
      <p:pic>
        <p:nvPicPr>
          <p:cNvPr id="3" name="Picture 2">
            <a:extLst>
              <a:ext uri="{FF2B5EF4-FFF2-40B4-BE49-F238E27FC236}">
                <a16:creationId xmlns:a16="http://schemas.microsoft.com/office/drawing/2014/main" id="{D84B2A25-F714-B0DD-325F-BDA7DFAD5005}"/>
              </a:ext>
            </a:extLst>
          </p:cNvPr>
          <p:cNvPicPr>
            <a:picLocks noChangeAspect="1"/>
          </p:cNvPicPr>
          <p:nvPr/>
        </p:nvPicPr>
        <p:blipFill>
          <a:blip r:embed="rId4"/>
          <a:stretch>
            <a:fillRect/>
          </a:stretch>
        </p:blipFill>
        <p:spPr>
          <a:xfrm>
            <a:off x="68925" y="4612053"/>
            <a:ext cx="5780692" cy="2015988"/>
          </a:xfrm>
          <a:prstGeom prst="rect">
            <a:avLst/>
          </a:prstGeom>
        </p:spPr>
      </p:pic>
      <p:pic>
        <p:nvPicPr>
          <p:cNvPr id="4" name="Content Placeholder 7">
            <a:extLst>
              <a:ext uri="{FF2B5EF4-FFF2-40B4-BE49-F238E27FC236}">
                <a16:creationId xmlns:a16="http://schemas.microsoft.com/office/drawing/2014/main" id="{59F6D3C4-72F6-73E8-1E9F-53032114B90A}"/>
              </a:ext>
            </a:extLst>
          </p:cNvPr>
          <p:cNvPicPr>
            <a:picLocks noChangeAspect="1"/>
          </p:cNvPicPr>
          <p:nvPr/>
        </p:nvPicPr>
        <p:blipFill>
          <a:blip r:embed="rId5"/>
          <a:stretch>
            <a:fillRect/>
          </a:stretch>
        </p:blipFill>
        <p:spPr>
          <a:xfrm>
            <a:off x="5945907" y="4612053"/>
            <a:ext cx="6177168" cy="2015988"/>
          </a:xfrm>
          <a:prstGeom prst="rect">
            <a:avLst/>
          </a:prstGeom>
        </p:spPr>
      </p:pic>
    </p:spTree>
    <p:extLst>
      <p:ext uri="{BB962C8B-B14F-4D97-AF65-F5344CB8AC3E}">
        <p14:creationId xmlns:p14="http://schemas.microsoft.com/office/powerpoint/2010/main" val="28349248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37AE-5C00-44C0-B4AC-D63504AD6773}"/>
              </a:ext>
            </a:extLst>
          </p:cNvPr>
          <p:cNvSpPr>
            <a:spLocks noGrp="1"/>
          </p:cNvSpPr>
          <p:nvPr>
            <p:ph type="title"/>
          </p:nvPr>
        </p:nvSpPr>
        <p:spPr>
          <a:xfrm>
            <a:off x="4962476" y="2313710"/>
            <a:ext cx="5054046" cy="983673"/>
          </a:xfrm>
        </p:spPr>
        <p:txBody>
          <a:bodyPr>
            <a:normAutofit fontScale="90000"/>
          </a:bodyPr>
          <a:lstStyle/>
          <a:p>
            <a:r>
              <a:rPr lang="en-US" dirty="0"/>
              <a:t>                                                                             E D A </a:t>
            </a:r>
          </a:p>
        </p:txBody>
      </p:sp>
      <p:pic>
        <p:nvPicPr>
          <p:cNvPr id="8" name="Content Placeholder 7">
            <a:extLst>
              <a:ext uri="{FF2B5EF4-FFF2-40B4-BE49-F238E27FC236}">
                <a16:creationId xmlns:a16="http://schemas.microsoft.com/office/drawing/2014/main" id="{B2A3DE02-B9A6-DF67-2855-D8BDB3BB2860}"/>
              </a:ext>
            </a:extLst>
          </p:cNvPr>
          <p:cNvPicPr>
            <a:picLocks noGrp="1" noChangeAspect="1"/>
          </p:cNvPicPr>
          <p:nvPr>
            <p:ph idx="1"/>
          </p:nvPr>
        </p:nvPicPr>
        <p:blipFill>
          <a:blip r:embed="rId2"/>
          <a:stretch>
            <a:fillRect/>
          </a:stretch>
        </p:blipFill>
        <p:spPr>
          <a:xfrm>
            <a:off x="7082221" y="0"/>
            <a:ext cx="5054046" cy="4097149"/>
          </a:xfrm>
        </p:spPr>
      </p:pic>
      <p:pic>
        <p:nvPicPr>
          <p:cNvPr id="14" name="Picture 13">
            <a:extLst>
              <a:ext uri="{FF2B5EF4-FFF2-40B4-BE49-F238E27FC236}">
                <a16:creationId xmlns:a16="http://schemas.microsoft.com/office/drawing/2014/main" id="{2A9A8E06-01A3-F207-525B-141202C66B79}"/>
              </a:ext>
            </a:extLst>
          </p:cNvPr>
          <p:cNvPicPr>
            <a:picLocks noChangeAspect="1"/>
          </p:cNvPicPr>
          <p:nvPr/>
        </p:nvPicPr>
        <p:blipFill>
          <a:blip r:embed="rId3"/>
          <a:stretch>
            <a:fillRect/>
          </a:stretch>
        </p:blipFill>
        <p:spPr>
          <a:xfrm>
            <a:off x="0" y="3205596"/>
            <a:ext cx="4724400" cy="3609975"/>
          </a:xfrm>
          <a:prstGeom prst="rect">
            <a:avLst/>
          </a:prstGeom>
        </p:spPr>
      </p:pic>
      <p:pic>
        <p:nvPicPr>
          <p:cNvPr id="16" name="Picture 15">
            <a:extLst>
              <a:ext uri="{FF2B5EF4-FFF2-40B4-BE49-F238E27FC236}">
                <a16:creationId xmlns:a16="http://schemas.microsoft.com/office/drawing/2014/main" id="{027425A2-D3CC-91CD-58CB-F451AE89B988}"/>
              </a:ext>
            </a:extLst>
          </p:cNvPr>
          <p:cNvPicPr>
            <a:picLocks noChangeAspect="1"/>
          </p:cNvPicPr>
          <p:nvPr/>
        </p:nvPicPr>
        <p:blipFill>
          <a:blip r:embed="rId4"/>
          <a:stretch>
            <a:fillRect/>
          </a:stretch>
        </p:blipFill>
        <p:spPr>
          <a:xfrm>
            <a:off x="39017" y="42429"/>
            <a:ext cx="6805128" cy="2285772"/>
          </a:xfrm>
          <a:prstGeom prst="rect">
            <a:avLst/>
          </a:prstGeom>
        </p:spPr>
      </p:pic>
      <p:pic>
        <p:nvPicPr>
          <p:cNvPr id="18" name="Picture 17">
            <a:extLst>
              <a:ext uri="{FF2B5EF4-FFF2-40B4-BE49-F238E27FC236}">
                <a16:creationId xmlns:a16="http://schemas.microsoft.com/office/drawing/2014/main" id="{2D603E75-FDDE-72A5-4F41-832DDB5761F4}"/>
              </a:ext>
            </a:extLst>
          </p:cNvPr>
          <p:cNvPicPr>
            <a:picLocks noChangeAspect="1"/>
          </p:cNvPicPr>
          <p:nvPr/>
        </p:nvPicPr>
        <p:blipFill>
          <a:blip r:embed="rId5"/>
          <a:stretch>
            <a:fillRect/>
          </a:stretch>
        </p:blipFill>
        <p:spPr>
          <a:xfrm>
            <a:off x="4825466" y="4104941"/>
            <a:ext cx="7474194" cy="2710630"/>
          </a:xfrm>
          <a:prstGeom prst="rect">
            <a:avLst/>
          </a:prstGeom>
        </p:spPr>
      </p:pic>
    </p:spTree>
    <p:extLst>
      <p:ext uri="{BB962C8B-B14F-4D97-AF65-F5344CB8AC3E}">
        <p14:creationId xmlns:p14="http://schemas.microsoft.com/office/powerpoint/2010/main" val="38807848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AE4A-584E-4A10-B7B2-86C423944F98}"/>
              </a:ext>
            </a:extLst>
          </p:cNvPr>
          <p:cNvSpPr>
            <a:spLocks noGrp="1"/>
          </p:cNvSpPr>
          <p:nvPr>
            <p:ph type="title"/>
          </p:nvPr>
        </p:nvSpPr>
        <p:spPr>
          <a:xfrm>
            <a:off x="845128" y="4279754"/>
            <a:ext cx="3337214" cy="1511445"/>
          </a:xfrm>
        </p:spPr>
        <p:txBody>
          <a:bodyPr>
            <a:normAutofit fontScale="90000"/>
          </a:bodyPr>
          <a:lstStyle/>
          <a:p>
            <a:r>
              <a:rPr lang="en-US" sz="2000" dirty="0"/>
              <a:t>Encoding categorical data using dummies -</a:t>
            </a:r>
            <a:br>
              <a:rPr lang="en-US" sz="2000" dirty="0"/>
            </a:br>
            <a:br>
              <a:rPr lang="en-US" sz="2000" dirty="0"/>
            </a:br>
            <a:r>
              <a:rPr lang="en-US" sz="2000" dirty="0"/>
              <a:t>                                                                </a:t>
            </a:r>
            <a:endParaRPr lang="en-US" dirty="0"/>
          </a:p>
        </p:txBody>
      </p:sp>
      <p:pic>
        <p:nvPicPr>
          <p:cNvPr id="5" name="Picture 4">
            <a:extLst>
              <a:ext uri="{FF2B5EF4-FFF2-40B4-BE49-F238E27FC236}">
                <a16:creationId xmlns:a16="http://schemas.microsoft.com/office/drawing/2014/main" id="{DC34E507-0F22-522A-F9FA-653A3D752F5E}"/>
              </a:ext>
            </a:extLst>
          </p:cNvPr>
          <p:cNvPicPr>
            <a:picLocks noChangeAspect="1"/>
          </p:cNvPicPr>
          <p:nvPr/>
        </p:nvPicPr>
        <p:blipFill>
          <a:blip r:embed="rId2"/>
          <a:stretch>
            <a:fillRect/>
          </a:stretch>
        </p:blipFill>
        <p:spPr>
          <a:xfrm>
            <a:off x="1" y="0"/>
            <a:ext cx="5735782" cy="3336812"/>
          </a:xfrm>
          <a:prstGeom prst="rect">
            <a:avLst/>
          </a:prstGeom>
        </p:spPr>
      </p:pic>
      <p:sp>
        <p:nvSpPr>
          <p:cNvPr id="9" name="Title 1">
            <a:extLst>
              <a:ext uri="{FF2B5EF4-FFF2-40B4-BE49-F238E27FC236}">
                <a16:creationId xmlns:a16="http://schemas.microsoft.com/office/drawing/2014/main" id="{C9D36033-AE61-68B4-014F-7108133ECCC8}"/>
              </a:ext>
            </a:extLst>
          </p:cNvPr>
          <p:cNvSpPr txBox="1">
            <a:spLocks/>
          </p:cNvSpPr>
          <p:nvPr/>
        </p:nvSpPr>
        <p:spPr>
          <a:xfrm>
            <a:off x="7107383" y="996228"/>
            <a:ext cx="3307772" cy="1718398"/>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 Dropping Irrelevant features</a:t>
            </a:r>
            <a:br>
              <a:rPr lang="en-US" sz="2000" dirty="0"/>
            </a:br>
            <a:br>
              <a:rPr lang="en-US" sz="2000" dirty="0"/>
            </a:br>
            <a:r>
              <a:rPr lang="en-US" sz="2000" dirty="0"/>
              <a:t>                                                                </a:t>
            </a:r>
            <a:endParaRPr lang="en-US" dirty="0"/>
          </a:p>
        </p:txBody>
      </p:sp>
      <p:pic>
        <p:nvPicPr>
          <p:cNvPr id="13" name="Content Placeholder 12">
            <a:extLst>
              <a:ext uri="{FF2B5EF4-FFF2-40B4-BE49-F238E27FC236}">
                <a16:creationId xmlns:a16="http://schemas.microsoft.com/office/drawing/2014/main" id="{AC03A941-489B-2D70-DDF3-922FA2196966}"/>
              </a:ext>
            </a:extLst>
          </p:cNvPr>
          <p:cNvPicPr>
            <a:picLocks noGrp="1" noChangeAspect="1"/>
          </p:cNvPicPr>
          <p:nvPr>
            <p:ph idx="1"/>
          </p:nvPr>
        </p:nvPicPr>
        <p:blipFill>
          <a:blip r:embed="rId3"/>
          <a:stretch>
            <a:fillRect/>
          </a:stretch>
        </p:blipFill>
        <p:spPr>
          <a:xfrm>
            <a:off x="4847081" y="3171826"/>
            <a:ext cx="7344917" cy="3599593"/>
          </a:xfrm>
        </p:spPr>
      </p:pic>
    </p:spTree>
    <p:extLst>
      <p:ext uri="{BB962C8B-B14F-4D97-AF65-F5344CB8AC3E}">
        <p14:creationId xmlns:p14="http://schemas.microsoft.com/office/powerpoint/2010/main" val="11629766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82D8-5D86-4C30-9881-44F7A918DE77}"/>
              </a:ext>
            </a:extLst>
          </p:cNvPr>
          <p:cNvSpPr>
            <a:spLocks noGrp="1"/>
          </p:cNvSpPr>
          <p:nvPr>
            <p:ph type="title"/>
          </p:nvPr>
        </p:nvSpPr>
        <p:spPr>
          <a:xfrm>
            <a:off x="208117" y="-124690"/>
            <a:ext cx="11769413" cy="1039089"/>
          </a:xfrm>
        </p:spPr>
        <p:txBody>
          <a:bodyPr/>
          <a:lstStyle/>
          <a:p>
            <a:r>
              <a:rPr lang="en-US" dirty="0"/>
              <a:t>visualization of geography &amp; </a:t>
            </a:r>
            <a:r>
              <a:rPr lang="en-US" dirty="0" err="1"/>
              <a:t>coustomers</a:t>
            </a:r>
            <a:r>
              <a:rPr lang="en-US" dirty="0"/>
              <a:t> exited</a:t>
            </a:r>
          </a:p>
        </p:txBody>
      </p:sp>
      <p:pic>
        <p:nvPicPr>
          <p:cNvPr id="5" name="Content Placeholder 4">
            <a:extLst>
              <a:ext uri="{FF2B5EF4-FFF2-40B4-BE49-F238E27FC236}">
                <a16:creationId xmlns:a16="http://schemas.microsoft.com/office/drawing/2014/main" id="{17E7DDA7-50C0-4E0E-9974-0E96132813E4}"/>
              </a:ext>
            </a:extLst>
          </p:cNvPr>
          <p:cNvPicPr>
            <a:picLocks noGrp="1" noChangeAspect="1"/>
          </p:cNvPicPr>
          <p:nvPr>
            <p:ph idx="1"/>
          </p:nvPr>
        </p:nvPicPr>
        <p:blipFill>
          <a:blip r:embed="rId2"/>
          <a:stretch>
            <a:fillRect/>
          </a:stretch>
        </p:blipFill>
        <p:spPr>
          <a:xfrm>
            <a:off x="134817" y="1994453"/>
            <a:ext cx="5627272" cy="4697896"/>
          </a:xfrm>
        </p:spPr>
      </p:pic>
      <p:pic>
        <p:nvPicPr>
          <p:cNvPr id="7" name="Picture 6">
            <a:extLst>
              <a:ext uri="{FF2B5EF4-FFF2-40B4-BE49-F238E27FC236}">
                <a16:creationId xmlns:a16="http://schemas.microsoft.com/office/drawing/2014/main" id="{8835796D-7FA4-44AC-B847-8ACC5E4E26BB}"/>
              </a:ext>
            </a:extLst>
          </p:cNvPr>
          <p:cNvPicPr>
            <a:picLocks noChangeAspect="1"/>
          </p:cNvPicPr>
          <p:nvPr/>
        </p:nvPicPr>
        <p:blipFill>
          <a:blip r:embed="rId3"/>
          <a:stretch>
            <a:fillRect/>
          </a:stretch>
        </p:blipFill>
        <p:spPr>
          <a:xfrm>
            <a:off x="6096000" y="1994453"/>
            <a:ext cx="5961183" cy="4697896"/>
          </a:xfrm>
          <a:prstGeom prst="rect">
            <a:avLst/>
          </a:prstGeom>
        </p:spPr>
      </p:pic>
      <p:pic>
        <p:nvPicPr>
          <p:cNvPr id="13" name="Picture 12">
            <a:extLst>
              <a:ext uri="{FF2B5EF4-FFF2-40B4-BE49-F238E27FC236}">
                <a16:creationId xmlns:a16="http://schemas.microsoft.com/office/drawing/2014/main" id="{2A4BCEE3-CD09-A008-50DD-5BC0FBC550EF}"/>
              </a:ext>
            </a:extLst>
          </p:cNvPr>
          <p:cNvPicPr>
            <a:picLocks noChangeAspect="1"/>
          </p:cNvPicPr>
          <p:nvPr/>
        </p:nvPicPr>
        <p:blipFill>
          <a:blip r:embed="rId4"/>
          <a:stretch>
            <a:fillRect/>
          </a:stretch>
        </p:blipFill>
        <p:spPr>
          <a:xfrm>
            <a:off x="9324109" y="984804"/>
            <a:ext cx="2733074" cy="1314450"/>
          </a:xfrm>
          <a:prstGeom prst="rect">
            <a:avLst/>
          </a:prstGeom>
        </p:spPr>
      </p:pic>
      <p:pic>
        <p:nvPicPr>
          <p:cNvPr id="15" name="Picture 14">
            <a:extLst>
              <a:ext uri="{FF2B5EF4-FFF2-40B4-BE49-F238E27FC236}">
                <a16:creationId xmlns:a16="http://schemas.microsoft.com/office/drawing/2014/main" id="{37108D33-F8B7-FD6A-4E19-07172A046A2D}"/>
              </a:ext>
            </a:extLst>
          </p:cNvPr>
          <p:cNvPicPr>
            <a:picLocks noChangeAspect="1"/>
          </p:cNvPicPr>
          <p:nvPr/>
        </p:nvPicPr>
        <p:blipFill>
          <a:blip r:embed="rId5"/>
          <a:stretch>
            <a:fillRect/>
          </a:stretch>
        </p:blipFill>
        <p:spPr>
          <a:xfrm>
            <a:off x="3029015" y="984803"/>
            <a:ext cx="2733074" cy="1314450"/>
          </a:xfrm>
          <a:prstGeom prst="rect">
            <a:avLst/>
          </a:prstGeom>
        </p:spPr>
      </p:pic>
    </p:spTree>
    <p:extLst>
      <p:ext uri="{BB962C8B-B14F-4D97-AF65-F5344CB8AC3E}">
        <p14:creationId xmlns:p14="http://schemas.microsoft.com/office/powerpoint/2010/main" val="2302578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pic>
        <p:nvPicPr>
          <p:cNvPr id="5" name="Content Placeholder 4">
            <a:extLst>
              <a:ext uri="{FF2B5EF4-FFF2-40B4-BE49-F238E27FC236}">
                <a16:creationId xmlns:a16="http://schemas.microsoft.com/office/drawing/2014/main" id="{AC43FC53-C9A5-4FB2-8386-B30FBABD7FBF}"/>
              </a:ext>
            </a:extLst>
          </p:cNvPr>
          <p:cNvPicPr>
            <a:picLocks noGrp="1" noChangeAspect="1"/>
          </p:cNvPicPr>
          <p:nvPr>
            <p:ph idx="1"/>
          </p:nvPr>
        </p:nvPicPr>
        <p:blipFill>
          <a:blip r:embed="rId2"/>
          <a:stretch>
            <a:fillRect/>
          </a:stretch>
        </p:blipFill>
        <p:spPr>
          <a:xfrm>
            <a:off x="110837" y="1853126"/>
            <a:ext cx="5486400" cy="4942856"/>
          </a:xfrm>
        </p:spPr>
      </p:pic>
      <p:pic>
        <p:nvPicPr>
          <p:cNvPr id="10" name="Picture 9">
            <a:extLst>
              <a:ext uri="{FF2B5EF4-FFF2-40B4-BE49-F238E27FC236}">
                <a16:creationId xmlns:a16="http://schemas.microsoft.com/office/drawing/2014/main" id="{76EF712E-5B7B-E9BE-5A86-3B401EB1B37C}"/>
              </a:ext>
            </a:extLst>
          </p:cNvPr>
          <p:cNvPicPr>
            <a:picLocks noChangeAspect="1"/>
          </p:cNvPicPr>
          <p:nvPr/>
        </p:nvPicPr>
        <p:blipFill>
          <a:blip r:embed="rId3"/>
          <a:stretch>
            <a:fillRect/>
          </a:stretch>
        </p:blipFill>
        <p:spPr>
          <a:xfrm>
            <a:off x="6008783" y="2069463"/>
            <a:ext cx="6095157" cy="4726519"/>
          </a:xfrm>
          <a:prstGeom prst="rect">
            <a:avLst/>
          </a:prstGeom>
        </p:spPr>
      </p:pic>
      <p:sp>
        <p:nvSpPr>
          <p:cNvPr id="11" name="Title 1">
            <a:extLst>
              <a:ext uri="{FF2B5EF4-FFF2-40B4-BE49-F238E27FC236}">
                <a16:creationId xmlns:a16="http://schemas.microsoft.com/office/drawing/2014/main" id="{0FF2A7DF-7271-F2FD-3071-EF0C18B650D6}"/>
              </a:ext>
            </a:extLst>
          </p:cNvPr>
          <p:cNvSpPr txBox="1">
            <a:spLocks/>
          </p:cNvSpPr>
          <p:nvPr/>
        </p:nvSpPr>
        <p:spPr>
          <a:xfrm>
            <a:off x="0" y="-148282"/>
            <a:ext cx="7329055" cy="169025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Credit score &amp; Customer’s exited from different countries</a:t>
            </a:r>
          </a:p>
        </p:txBody>
      </p:sp>
      <p:pic>
        <p:nvPicPr>
          <p:cNvPr id="13" name="Picture 12">
            <a:extLst>
              <a:ext uri="{FF2B5EF4-FFF2-40B4-BE49-F238E27FC236}">
                <a16:creationId xmlns:a16="http://schemas.microsoft.com/office/drawing/2014/main" id="{79313C20-4D0B-0CBB-7C74-F8E583FAB719}"/>
              </a:ext>
            </a:extLst>
          </p:cNvPr>
          <p:cNvPicPr>
            <a:picLocks noChangeAspect="1"/>
          </p:cNvPicPr>
          <p:nvPr/>
        </p:nvPicPr>
        <p:blipFill>
          <a:blip r:embed="rId4"/>
          <a:stretch>
            <a:fillRect/>
          </a:stretch>
        </p:blipFill>
        <p:spPr>
          <a:xfrm>
            <a:off x="7740601" y="97788"/>
            <a:ext cx="4363339" cy="1971675"/>
          </a:xfrm>
          <a:prstGeom prst="rect">
            <a:avLst/>
          </a:prstGeom>
        </p:spPr>
      </p:pic>
    </p:spTree>
    <p:extLst>
      <p:ext uri="{BB962C8B-B14F-4D97-AF65-F5344CB8AC3E}">
        <p14:creationId xmlns:p14="http://schemas.microsoft.com/office/powerpoint/2010/main" val="3300213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A81-49FC-4150-8A3A-6B66671A8CF0}"/>
              </a:ext>
            </a:extLst>
          </p:cNvPr>
          <p:cNvSpPr>
            <a:spLocks noGrp="1"/>
          </p:cNvSpPr>
          <p:nvPr>
            <p:ph type="title"/>
          </p:nvPr>
        </p:nvSpPr>
        <p:spPr>
          <a:xfrm>
            <a:off x="2301429" y="4794574"/>
            <a:ext cx="6373090" cy="1690255"/>
          </a:xfrm>
        </p:spPr>
        <p:txBody>
          <a:bodyPr>
            <a:normAutofit/>
          </a:bodyPr>
          <a:lstStyle/>
          <a:p>
            <a:r>
              <a:rPr lang="en-US" dirty="0"/>
              <a:t>                                                      </a:t>
            </a:r>
          </a:p>
        </p:txBody>
      </p:sp>
      <p:sp>
        <p:nvSpPr>
          <p:cNvPr id="11" name="Title 1">
            <a:extLst>
              <a:ext uri="{FF2B5EF4-FFF2-40B4-BE49-F238E27FC236}">
                <a16:creationId xmlns:a16="http://schemas.microsoft.com/office/drawing/2014/main" id="{0FF2A7DF-7271-F2FD-3071-EF0C18B650D6}"/>
              </a:ext>
            </a:extLst>
          </p:cNvPr>
          <p:cNvSpPr txBox="1">
            <a:spLocks/>
          </p:cNvSpPr>
          <p:nvPr/>
        </p:nvSpPr>
        <p:spPr>
          <a:xfrm>
            <a:off x="2107820" y="-13855"/>
            <a:ext cx="10525597" cy="11083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visualization OF GENDER &amp; no of </a:t>
            </a:r>
            <a:r>
              <a:rPr lang="en-US" dirty="0" err="1"/>
              <a:t>coustomer</a:t>
            </a:r>
            <a:r>
              <a:rPr lang="en-US" dirty="0"/>
              <a:t>                                                                                                              			who have credit card</a:t>
            </a:r>
          </a:p>
        </p:txBody>
      </p:sp>
      <p:pic>
        <p:nvPicPr>
          <p:cNvPr id="7" name="Content Placeholder 6">
            <a:extLst>
              <a:ext uri="{FF2B5EF4-FFF2-40B4-BE49-F238E27FC236}">
                <a16:creationId xmlns:a16="http://schemas.microsoft.com/office/drawing/2014/main" id="{608BAA87-A918-6DDD-B823-0AF09AD20158}"/>
              </a:ext>
            </a:extLst>
          </p:cNvPr>
          <p:cNvPicPr>
            <a:picLocks noGrp="1" noChangeAspect="1"/>
          </p:cNvPicPr>
          <p:nvPr>
            <p:ph idx="1"/>
          </p:nvPr>
        </p:nvPicPr>
        <p:blipFill>
          <a:blip r:embed="rId2"/>
          <a:stretch>
            <a:fillRect/>
          </a:stretch>
        </p:blipFill>
        <p:spPr>
          <a:xfrm>
            <a:off x="124691" y="2042614"/>
            <a:ext cx="5403273" cy="4637810"/>
          </a:xfrm>
        </p:spPr>
      </p:pic>
      <p:pic>
        <p:nvPicPr>
          <p:cNvPr id="12" name="Picture 11">
            <a:extLst>
              <a:ext uri="{FF2B5EF4-FFF2-40B4-BE49-F238E27FC236}">
                <a16:creationId xmlns:a16="http://schemas.microsoft.com/office/drawing/2014/main" id="{79793C81-79E2-1B5F-AA3F-A17AE677D743}"/>
              </a:ext>
            </a:extLst>
          </p:cNvPr>
          <p:cNvPicPr>
            <a:picLocks noChangeAspect="1"/>
          </p:cNvPicPr>
          <p:nvPr/>
        </p:nvPicPr>
        <p:blipFill>
          <a:blip r:embed="rId3"/>
          <a:stretch>
            <a:fillRect/>
          </a:stretch>
        </p:blipFill>
        <p:spPr>
          <a:xfrm>
            <a:off x="6495884" y="2041683"/>
            <a:ext cx="5571425" cy="4638741"/>
          </a:xfrm>
          <a:prstGeom prst="rect">
            <a:avLst/>
          </a:prstGeom>
        </p:spPr>
      </p:pic>
      <p:pic>
        <p:nvPicPr>
          <p:cNvPr id="16" name="Picture 15">
            <a:extLst>
              <a:ext uri="{FF2B5EF4-FFF2-40B4-BE49-F238E27FC236}">
                <a16:creationId xmlns:a16="http://schemas.microsoft.com/office/drawing/2014/main" id="{6C6FDE60-BD8F-9FBB-9E18-64E206B9D13F}"/>
              </a:ext>
            </a:extLst>
          </p:cNvPr>
          <p:cNvPicPr>
            <a:picLocks noChangeAspect="1"/>
          </p:cNvPicPr>
          <p:nvPr/>
        </p:nvPicPr>
        <p:blipFill>
          <a:blip r:embed="rId4"/>
          <a:stretch>
            <a:fillRect/>
          </a:stretch>
        </p:blipFill>
        <p:spPr>
          <a:xfrm>
            <a:off x="8865011" y="898683"/>
            <a:ext cx="3202298" cy="1143000"/>
          </a:xfrm>
          <a:prstGeom prst="rect">
            <a:avLst/>
          </a:prstGeom>
        </p:spPr>
      </p:pic>
      <p:pic>
        <p:nvPicPr>
          <p:cNvPr id="18" name="Picture 17">
            <a:extLst>
              <a:ext uri="{FF2B5EF4-FFF2-40B4-BE49-F238E27FC236}">
                <a16:creationId xmlns:a16="http://schemas.microsoft.com/office/drawing/2014/main" id="{90278747-047C-D2A8-B6B3-4612CBC372F1}"/>
              </a:ext>
            </a:extLst>
          </p:cNvPr>
          <p:cNvPicPr>
            <a:picLocks noChangeAspect="1"/>
          </p:cNvPicPr>
          <p:nvPr/>
        </p:nvPicPr>
        <p:blipFill>
          <a:blip r:embed="rId5"/>
          <a:stretch>
            <a:fillRect/>
          </a:stretch>
        </p:blipFill>
        <p:spPr>
          <a:xfrm>
            <a:off x="124691" y="968051"/>
            <a:ext cx="2687782" cy="1095375"/>
          </a:xfrm>
          <a:prstGeom prst="rect">
            <a:avLst/>
          </a:prstGeom>
        </p:spPr>
      </p:pic>
    </p:spTree>
    <p:extLst>
      <p:ext uri="{BB962C8B-B14F-4D97-AF65-F5344CB8AC3E}">
        <p14:creationId xmlns:p14="http://schemas.microsoft.com/office/powerpoint/2010/main" val="298219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1030</TotalTime>
  <Words>687</Words>
  <Application>Microsoft Office PowerPoint</Application>
  <PresentationFormat>Widescreen</PresentationFormat>
  <Paragraphs>63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Inter</vt:lpstr>
      <vt:lpstr>inter-bold</vt:lpstr>
      <vt:lpstr>inter-regular</vt:lpstr>
      <vt:lpstr>Lato</vt:lpstr>
      <vt:lpstr>urw-din</vt:lpstr>
      <vt:lpstr>Mesh</vt:lpstr>
      <vt:lpstr>Bank Customer churn Prediction</vt:lpstr>
      <vt:lpstr>PowerPoint Presentation</vt:lpstr>
      <vt:lpstr>Objectives </vt:lpstr>
      <vt:lpstr>                                                                                                       </vt:lpstr>
      <vt:lpstr>                                                                             E D A </vt:lpstr>
      <vt:lpstr>Encoding categorical data using dummies -                                                                  </vt:lpstr>
      <vt:lpstr>visualization of geography &amp; coustomers exited</vt:lpstr>
      <vt:lpstr>                                                      </vt:lpstr>
      <vt:lpstr>                                                      </vt:lpstr>
      <vt:lpstr>                                                      </vt:lpstr>
      <vt:lpstr>                                                      </vt:lpstr>
      <vt:lpstr>                                                      </vt:lpstr>
      <vt:lpstr>                                      logistic regression </vt:lpstr>
      <vt:lpstr>                                      applying smote to    balance data</vt:lpstr>
      <vt:lpstr>because of balancing accuracy and other classification is increased   </vt:lpstr>
      <vt:lpstr>                                                 DECISION TREE</vt:lpstr>
      <vt:lpstr>                               svm classifier </vt:lpstr>
      <vt:lpstr>PowerPoint Presentation</vt:lpstr>
      <vt:lpstr>Predicting Using Random Forest Classifier Which Is With Maximum Accuracy Compared To Other applied Algorithms</vt:lpstr>
      <vt:lpstr>Checking for random inputs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of us bank</dc:title>
  <dc:creator>amit bhatt</dc:creator>
  <cp:lastModifiedBy>Akshay Jagtap</cp:lastModifiedBy>
  <cp:revision>20</cp:revision>
  <dcterms:created xsi:type="dcterms:W3CDTF">2023-04-09T23:39:00Z</dcterms:created>
  <dcterms:modified xsi:type="dcterms:W3CDTF">2023-04-26T08:38:57Z</dcterms:modified>
</cp:coreProperties>
</file>