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6"/>
  </p:notesMasterIdLst>
  <p:handoutMasterIdLst>
    <p:handoutMasterId r:id="rId37"/>
  </p:handoutMasterIdLst>
  <p:sldIdLst>
    <p:sldId id="571" r:id="rId13"/>
    <p:sldId id="577" r:id="rId14"/>
    <p:sldId id="688" r:id="rId15"/>
    <p:sldId id="686" r:id="rId16"/>
    <p:sldId id="704" r:id="rId17"/>
    <p:sldId id="701" r:id="rId18"/>
    <p:sldId id="711" r:id="rId19"/>
    <p:sldId id="703" r:id="rId20"/>
    <p:sldId id="712" r:id="rId21"/>
    <p:sldId id="708" r:id="rId22"/>
    <p:sldId id="713" r:id="rId23"/>
    <p:sldId id="706" r:id="rId24"/>
    <p:sldId id="705" r:id="rId25"/>
    <p:sldId id="685" r:id="rId26"/>
    <p:sldId id="687" r:id="rId27"/>
    <p:sldId id="695" r:id="rId28"/>
    <p:sldId id="697" r:id="rId29"/>
    <p:sldId id="709" r:id="rId30"/>
    <p:sldId id="710" r:id="rId31"/>
    <p:sldId id="714" r:id="rId32"/>
    <p:sldId id="715" r:id="rId33"/>
    <p:sldId id="691" r:id="rId34"/>
    <p:sldId id="602" r:id="rId3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1FC1B-AAC8-41D8-A4D6-6E97425EEB7E}" v="1431" dt="2022-05-18T17:39:45.017"/>
    <p1510:client id="{C53FF2D0-7549-452E-BA25-9E6AF543185B}" v="26" dt="2022-05-08T06:18:17.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86391"/>
  </p:normalViewPr>
  <p:slideViewPr>
    <p:cSldViewPr>
      <p:cViewPr varScale="1">
        <p:scale>
          <a:sx n="80" d="100"/>
          <a:sy n="80" d="100"/>
        </p:scale>
        <p:origin x="77" y="18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presProps" Target="presProp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307CF-FEDD-4E11-B0F3-2DC4DB214C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69AD169-6109-4C50-89F9-70344F8AB353}">
      <dgm:prSet/>
      <dgm:spPr/>
      <dgm:t>
        <a:bodyPr/>
        <a:lstStyle/>
        <a:p>
          <a:pPr>
            <a:lnSpc>
              <a:spcPct val="100000"/>
            </a:lnSpc>
          </a:pPr>
          <a:r>
            <a:rPr lang="en-US" dirty="0">
              <a:solidFill>
                <a:schemeClr val="tx1">
                  <a:alpha val="80000"/>
                </a:schemeClr>
              </a:solidFill>
              <a:latin typeface="Times New Roman" pitchFamily="18" charset="0"/>
              <a:cs typeface="Times New Roman" pitchFamily="18" charset="0"/>
            </a:rPr>
            <a:t>Resume Showcase System is a web-based dashboard platform where students can visit and upload their resumes and the Company Managers visit to find new talents HR / Recruiter can see the resume of all the professionals who have uploaded this ensures easy and direct communication.</a:t>
          </a:r>
          <a:endParaRPr lang="en-US" dirty="0">
            <a:latin typeface="Times New Roman" pitchFamily="18" charset="0"/>
            <a:cs typeface="Times New Roman" pitchFamily="18" charset="0"/>
          </a:endParaRPr>
        </a:p>
      </dgm:t>
    </dgm:pt>
    <dgm:pt modelId="{181BA105-C45E-4E95-8C0D-A42B22DA8A05}" type="parTrans" cxnId="{4EFEB245-AAED-4860-9BA2-27D42873B343}">
      <dgm:prSet/>
      <dgm:spPr/>
      <dgm:t>
        <a:bodyPr/>
        <a:lstStyle/>
        <a:p>
          <a:endParaRPr lang="en-US"/>
        </a:p>
      </dgm:t>
    </dgm:pt>
    <dgm:pt modelId="{4C49557D-942E-4EEB-B9C6-AC42B3D12B98}" type="sibTrans" cxnId="{4EFEB245-AAED-4860-9BA2-27D42873B343}">
      <dgm:prSet/>
      <dgm:spPr/>
      <dgm:t>
        <a:bodyPr/>
        <a:lstStyle/>
        <a:p>
          <a:endParaRPr lang="en-US"/>
        </a:p>
      </dgm:t>
    </dgm:pt>
    <dgm:pt modelId="{D3D61F0B-6637-4854-BF35-48DF4B272B28}" type="pres">
      <dgm:prSet presAssocID="{C9F307CF-FEDD-4E11-B0F3-2DC4DB214CF9}" presName="root" presStyleCnt="0">
        <dgm:presLayoutVars>
          <dgm:dir/>
          <dgm:resizeHandles val="exact"/>
        </dgm:presLayoutVars>
      </dgm:prSet>
      <dgm:spPr/>
    </dgm:pt>
    <dgm:pt modelId="{44DB2411-8D4E-4036-838D-4E096EAEC125}" type="pres">
      <dgm:prSet presAssocID="{369AD169-6109-4C50-89F9-70344F8AB353}" presName="compNode" presStyleCnt="0"/>
      <dgm:spPr/>
    </dgm:pt>
    <dgm:pt modelId="{CFDEEABB-3A86-4727-91B5-567CF2649F93}" type="pres">
      <dgm:prSet presAssocID="{369AD169-6109-4C50-89F9-70344F8AB353}" presName="bgRect" presStyleLbl="bgShp" presStyleIdx="0" presStyleCnt="1" custLinFactNeighborX="-1087" custLinFactNeighborY="5100"/>
      <dgm:spPr/>
    </dgm:pt>
    <dgm:pt modelId="{72579D09-0F0C-4F58-9738-A3DF237CB28D}" type="pres">
      <dgm:prSet presAssocID="{369AD169-6109-4C50-89F9-70344F8AB35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96A08EDC-018F-4F84-A242-F8C50EE1D5A0}" type="pres">
      <dgm:prSet presAssocID="{369AD169-6109-4C50-89F9-70344F8AB353}" presName="spaceRect" presStyleCnt="0"/>
      <dgm:spPr/>
    </dgm:pt>
    <dgm:pt modelId="{A5B2E220-64AD-451B-83F3-795D3B743B73}" type="pres">
      <dgm:prSet presAssocID="{369AD169-6109-4C50-89F9-70344F8AB353}" presName="parTx" presStyleLbl="revTx" presStyleIdx="0" presStyleCnt="1">
        <dgm:presLayoutVars>
          <dgm:chMax val="0"/>
          <dgm:chPref val="0"/>
        </dgm:presLayoutVars>
      </dgm:prSet>
      <dgm:spPr/>
    </dgm:pt>
  </dgm:ptLst>
  <dgm:cxnLst>
    <dgm:cxn modelId="{77133943-BBCF-4B31-806B-AAAF39C725B3}" type="presOf" srcId="{C9F307CF-FEDD-4E11-B0F3-2DC4DB214CF9}" destId="{D3D61F0B-6637-4854-BF35-48DF4B272B28}" srcOrd="0" destOrd="0" presId="urn:microsoft.com/office/officeart/2018/2/layout/IconVerticalSolidList"/>
    <dgm:cxn modelId="{4EFEB245-AAED-4860-9BA2-27D42873B343}" srcId="{C9F307CF-FEDD-4E11-B0F3-2DC4DB214CF9}" destId="{369AD169-6109-4C50-89F9-70344F8AB353}" srcOrd="0" destOrd="0" parTransId="{181BA105-C45E-4E95-8C0D-A42B22DA8A05}" sibTransId="{4C49557D-942E-4EEB-B9C6-AC42B3D12B98}"/>
    <dgm:cxn modelId="{14FBF1A2-CF04-4C2D-B19C-83E7419025A4}" type="presOf" srcId="{369AD169-6109-4C50-89F9-70344F8AB353}" destId="{A5B2E220-64AD-451B-83F3-795D3B743B73}" srcOrd="0" destOrd="0" presId="urn:microsoft.com/office/officeart/2018/2/layout/IconVerticalSolidList"/>
    <dgm:cxn modelId="{41A4F897-9D98-418F-A78F-CD3F25D370A5}" type="presParOf" srcId="{D3D61F0B-6637-4854-BF35-48DF4B272B28}" destId="{44DB2411-8D4E-4036-838D-4E096EAEC125}" srcOrd="0" destOrd="0" presId="urn:microsoft.com/office/officeart/2018/2/layout/IconVerticalSolidList"/>
    <dgm:cxn modelId="{1C2AE7F5-4363-45B8-B507-399F7167673C}" type="presParOf" srcId="{44DB2411-8D4E-4036-838D-4E096EAEC125}" destId="{CFDEEABB-3A86-4727-91B5-567CF2649F93}" srcOrd="0" destOrd="0" presId="urn:microsoft.com/office/officeart/2018/2/layout/IconVerticalSolidList"/>
    <dgm:cxn modelId="{007E690C-EDA7-4452-8143-788ED5693A12}" type="presParOf" srcId="{44DB2411-8D4E-4036-838D-4E096EAEC125}" destId="{72579D09-0F0C-4F58-9738-A3DF237CB28D}" srcOrd="1" destOrd="0" presId="urn:microsoft.com/office/officeart/2018/2/layout/IconVerticalSolidList"/>
    <dgm:cxn modelId="{B5C2EB58-FF23-472F-9581-E65FF5863409}" type="presParOf" srcId="{44DB2411-8D4E-4036-838D-4E096EAEC125}" destId="{96A08EDC-018F-4F84-A242-F8C50EE1D5A0}" srcOrd="2" destOrd="0" presId="urn:microsoft.com/office/officeart/2018/2/layout/IconVerticalSolidList"/>
    <dgm:cxn modelId="{1D3C58A4-8AC0-4255-94F8-5B917C6E2576}" type="presParOf" srcId="{44DB2411-8D4E-4036-838D-4E096EAEC125}" destId="{A5B2E220-64AD-451B-83F3-795D3B743B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9FB1B-DF93-4188-B771-7D99D5961B3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6818C01-1425-4750-B9B1-BA2758BE647B}">
      <dgm:prSet phldr="0" custT="1"/>
      <dgm:spPr/>
      <dgm:t>
        <a:bodyPr/>
        <a:lstStyle/>
        <a:p>
          <a:pPr algn="l"/>
          <a:r>
            <a:rPr lang="en-US" sz="3600" dirty="0">
              <a:solidFill>
                <a:schemeClr val="tx1">
                  <a:lumMod val="85000"/>
                </a:schemeClr>
              </a:solidFill>
              <a:latin typeface="Nobel-Book"/>
            </a:rPr>
            <a:t>Bootstrap</a:t>
          </a:r>
          <a:endParaRPr lang="en-US" sz="3600" dirty="0">
            <a:solidFill>
              <a:schemeClr val="tx1">
                <a:lumMod val="85000"/>
              </a:schemeClr>
            </a:solidFill>
          </a:endParaRPr>
        </a:p>
      </dgm:t>
    </dgm:pt>
    <dgm:pt modelId="{67294218-3412-4231-83E6-B7145751B52A}" type="parTrans" cxnId="{AEF27D99-6B9B-4FF8-9B81-C7DF289A64C7}">
      <dgm:prSet/>
      <dgm:spPr/>
      <dgm:t>
        <a:bodyPr/>
        <a:lstStyle/>
        <a:p>
          <a:endParaRPr lang="en-US"/>
        </a:p>
      </dgm:t>
    </dgm:pt>
    <dgm:pt modelId="{39444AD3-EC0A-4B5C-81AD-B6CEAF3EE68D}" type="sibTrans" cxnId="{AEF27D99-6B9B-4FF8-9B81-C7DF289A64C7}">
      <dgm:prSet/>
      <dgm:spPr/>
      <dgm:t>
        <a:bodyPr/>
        <a:lstStyle/>
        <a:p>
          <a:endParaRPr lang="en-US"/>
        </a:p>
      </dgm:t>
    </dgm:pt>
    <dgm:pt modelId="{4C04943A-A852-4D3B-BBBA-CA5FB4EDE229}">
      <dgm:prSet phldr="0" custT="1"/>
      <dgm:spPr/>
      <dgm:t>
        <a:bodyPr/>
        <a:lstStyle/>
        <a:p>
          <a:pPr algn="l"/>
          <a:r>
            <a:rPr lang="en-US" sz="3600" dirty="0">
              <a:solidFill>
                <a:schemeClr val="tx1">
                  <a:lumMod val="85000"/>
                </a:schemeClr>
              </a:solidFill>
              <a:latin typeface="Nobel-Book"/>
            </a:rPr>
            <a:t>Django</a:t>
          </a:r>
          <a:endParaRPr lang="en-US" sz="3600" dirty="0">
            <a:solidFill>
              <a:schemeClr val="tx1">
                <a:lumMod val="85000"/>
              </a:schemeClr>
            </a:solidFill>
          </a:endParaRPr>
        </a:p>
      </dgm:t>
    </dgm:pt>
    <dgm:pt modelId="{4F43255A-B31B-4FD7-952E-63E24EB1650D}" type="parTrans" cxnId="{E1934460-6D53-4B84-B099-B93A27AD0E23}">
      <dgm:prSet/>
      <dgm:spPr/>
      <dgm:t>
        <a:bodyPr/>
        <a:lstStyle/>
        <a:p>
          <a:endParaRPr lang="en-US"/>
        </a:p>
      </dgm:t>
    </dgm:pt>
    <dgm:pt modelId="{20C477E0-35B7-4B67-9564-716C7ABD12E6}" type="sibTrans" cxnId="{E1934460-6D53-4B84-B099-B93A27AD0E23}">
      <dgm:prSet/>
      <dgm:spPr/>
      <dgm:t>
        <a:bodyPr/>
        <a:lstStyle/>
        <a:p>
          <a:endParaRPr lang="en-US"/>
        </a:p>
      </dgm:t>
    </dgm:pt>
    <dgm:pt modelId="{AEB4A191-7869-4859-B323-62DD80DE7712}">
      <dgm:prSet custT="1"/>
      <dgm:spPr/>
      <dgm:t>
        <a:bodyPr/>
        <a:lstStyle/>
        <a:p>
          <a:pPr algn="l"/>
          <a:r>
            <a:rPr lang="en-US" sz="3600" dirty="0">
              <a:solidFill>
                <a:schemeClr val="tx1">
                  <a:lumMod val="85000"/>
                </a:schemeClr>
              </a:solidFill>
            </a:rPr>
            <a:t>AWS </a:t>
          </a:r>
          <a:r>
            <a:rPr lang="en-US" sz="3600" dirty="0">
              <a:solidFill>
                <a:schemeClr val="tx1">
                  <a:lumMod val="85000"/>
                </a:schemeClr>
              </a:solidFill>
              <a:latin typeface="Nobel-Book"/>
            </a:rPr>
            <a:t>EC2</a:t>
          </a:r>
          <a:endParaRPr lang="en-US" sz="3600" dirty="0">
            <a:solidFill>
              <a:schemeClr val="tx1">
                <a:lumMod val="85000"/>
              </a:schemeClr>
            </a:solidFill>
          </a:endParaRPr>
        </a:p>
      </dgm:t>
    </dgm:pt>
    <dgm:pt modelId="{F000E79E-6438-443C-B75F-88C51486F3D8}" type="parTrans" cxnId="{A59054D9-9D05-48D2-82C9-46044B20E5E3}">
      <dgm:prSet/>
      <dgm:spPr/>
      <dgm:t>
        <a:bodyPr/>
        <a:lstStyle/>
        <a:p>
          <a:endParaRPr lang="en-US"/>
        </a:p>
      </dgm:t>
    </dgm:pt>
    <dgm:pt modelId="{7ADD7F79-B1EE-44E8-A95C-E7B24608467C}" type="sibTrans" cxnId="{A59054D9-9D05-48D2-82C9-46044B20E5E3}">
      <dgm:prSet/>
      <dgm:spPr/>
      <dgm:t>
        <a:bodyPr/>
        <a:lstStyle/>
        <a:p>
          <a:endParaRPr lang="en-US"/>
        </a:p>
      </dgm:t>
    </dgm:pt>
    <dgm:pt modelId="{575861F8-1230-49A5-BFF2-4C11C6EA446F}">
      <dgm:prSet custT="1"/>
      <dgm:spPr/>
      <dgm:t>
        <a:bodyPr/>
        <a:lstStyle/>
        <a:p>
          <a:pPr algn="l"/>
          <a:r>
            <a:rPr lang="en-US" sz="3600" dirty="0">
              <a:solidFill>
                <a:schemeClr val="tx1">
                  <a:lumMod val="85000"/>
                </a:schemeClr>
              </a:solidFill>
            </a:rPr>
            <a:t>HTML ,CSS , JAVA SCRIPT </a:t>
          </a:r>
        </a:p>
      </dgm:t>
    </dgm:pt>
    <dgm:pt modelId="{DAAA5FDA-C933-42D0-9332-E84F756A3F76}" type="parTrans" cxnId="{C2DDC5C7-99EB-4110-959B-039221D4AF40}">
      <dgm:prSet/>
      <dgm:spPr/>
      <dgm:t>
        <a:bodyPr/>
        <a:lstStyle/>
        <a:p>
          <a:endParaRPr lang="en-US"/>
        </a:p>
      </dgm:t>
    </dgm:pt>
    <dgm:pt modelId="{6ACBA6CF-2C70-481C-A669-6BF2BC8DA519}" type="sibTrans" cxnId="{C2DDC5C7-99EB-4110-959B-039221D4AF40}">
      <dgm:prSet/>
      <dgm:spPr/>
      <dgm:t>
        <a:bodyPr/>
        <a:lstStyle/>
        <a:p>
          <a:endParaRPr lang="en-US"/>
        </a:p>
      </dgm:t>
    </dgm:pt>
    <dgm:pt modelId="{A0208436-07AC-4DD1-ABC7-1369D9812D1D}" type="pres">
      <dgm:prSet presAssocID="{C649FB1B-DF93-4188-B771-7D99D5961B3A}" presName="vert0" presStyleCnt="0">
        <dgm:presLayoutVars>
          <dgm:dir/>
          <dgm:animOne val="branch"/>
          <dgm:animLvl val="lvl"/>
        </dgm:presLayoutVars>
      </dgm:prSet>
      <dgm:spPr/>
    </dgm:pt>
    <dgm:pt modelId="{34274335-18BC-48E8-A7D2-8862A4FB7E03}" type="pres">
      <dgm:prSet presAssocID="{575861F8-1230-49A5-BFF2-4C11C6EA446F}" presName="thickLine" presStyleLbl="alignNode1" presStyleIdx="0" presStyleCnt="4"/>
      <dgm:spPr/>
    </dgm:pt>
    <dgm:pt modelId="{89B0C9D0-B058-48D9-9EA5-7558C15ABBF3}" type="pres">
      <dgm:prSet presAssocID="{575861F8-1230-49A5-BFF2-4C11C6EA446F}" presName="horz1" presStyleCnt="0"/>
      <dgm:spPr/>
    </dgm:pt>
    <dgm:pt modelId="{9328CF3F-6BBB-4CA5-B510-BD35083230BE}" type="pres">
      <dgm:prSet presAssocID="{575861F8-1230-49A5-BFF2-4C11C6EA446F}" presName="tx1" presStyleLbl="revTx" presStyleIdx="0" presStyleCnt="4"/>
      <dgm:spPr/>
    </dgm:pt>
    <dgm:pt modelId="{54FB15E3-415F-46E6-8692-13CA5E09A3F7}" type="pres">
      <dgm:prSet presAssocID="{575861F8-1230-49A5-BFF2-4C11C6EA446F}" presName="vert1" presStyleCnt="0"/>
      <dgm:spPr/>
    </dgm:pt>
    <dgm:pt modelId="{5BEBFD67-38F9-41A5-94BF-C890E15F1FC3}" type="pres">
      <dgm:prSet presAssocID="{76818C01-1425-4750-B9B1-BA2758BE647B}" presName="thickLine" presStyleLbl="alignNode1" presStyleIdx="1" presStyleCnt="4"/>
      <dgm:spPr/>
    </dgm:pt>
    <dgm:pt modelId="{2B8E5A1B-2F79-4E81-AAC4-76923DE66E46}" type="pres">
      <dgm:prSet presAssocID="{76818C01-1425-4750-B9B1-BA2758BE647B}" presName="horz1" presStyleCnt="0"/>
      <dgm:spPr/>
    </dgm:pt>
    <dgm:pt modelId="{DB35DD2D-7C6E-4E3E-96F1-7CD2C42B62B6}" type="pres">
      <dgm:prSet presAssocID="{76818C01-1425-4750-B9B1-BA2758BE647B}" presName="tx1" presStyleLbl="revTx" presStyleIdx="1" presStyleCnt="4"/>
      <dgm:spPr/>
    </dgm:pt>
    <dgm:pt modelId="{E1B36C6D-7A9D-4578-AAC2-B3F8E26F3B07}" type="pres">
      <dgm:prSet presAssocID="{76818C01-1425-4750-B9B1-BA2758BE647B}" presName="vert1" presStyleCnt="0"/>
      <dgm:spPr/>
    </dgm:pt>
    <dgm:pt modelId="{593DB316-7052-4114-BD14-E93220D8D27D}" type="pres">
      <dgm:prSet presAssocID="{4C04943A-A852-4D3B-BBBA-CA5FB4EDE229}" presName="thickLine" presStyleLbl="alignNode1" presStyleIdx="2" presStyleCnt="4"/>
      <dgm:spPr/>
    </dgm:pt>
    <dgm:pt modelId="{72C9A2B1-E401-477A-BC3E-DA492E0FBAE0}" type="pres">
      <dgm:prSet presAssocID="{4C04943A-A852-4D3B-BBBA-CA5FB4EDE229}" presName="horz1" presStyleCnt="0"/>
      <dgm:spPr/>
    </dgm:pt>
    <dgm:pt modelId="{6BB5CD21-8413-4E62-9740-CEC67AC42E2A}" type="pres">
      <dgm:prSet presAssocID="{4C04943A-A852-4D3B-BBBA-CA5FB4EDE229}" presName="tx1" presStyleLbl="revTx" presStyleIdx="2" presStyleCnt="4"/>
      <dgm:spPr/>
    </dgm:pt>
    <dgm:pt modelId="{E435FF3C-EB45-4C3E-AF0C-94688570E4BF}" type="pres">
      <dgm:prSet presAssocID="{4C04943A-A852-4D3B-BBBA-CA5FB4EDE229}" presName="vert1" presStyleCnt="0"/>
      <dgm:spPr/>
    </dgm:pt>
    <dgm:pt modelId="{90734763-F774-4650-900E-1F50CE8BBEDD}" type="pres">
      <dgm:prSet presAssocID="{AEB4A191-7869-4859-B323-62DD80DE7712}" presName="thickLine" presStyleLbl="alignNode1" presStyleIdx="3" presStyleCnt="4"/>
      <dgm:spPr/>
    </dgm:pt>
    <dgm:pt modelId="{BAC4B037-4A65-4453-8C70-D4C5A023451C}" type="pres">
      <dgm:prSet presAssocID="{AEB4A191-7869-4859-B323-62DD80DE7712}" presName="horz1" presStyleCnt="0"/>
      <dgm:spPr/>
    </dgm:pt>
    <dgm:pt modelId="{FBA7877F-AFAC-46F8-BF7F-AB466F965CFD}" type="pres">
      <dgm:prSet presAssocID="{AEB4A191-7869-4859-B323-62DD80DE7712}" presName="tx1" presStyleLbl="revTx" presStyleIdx="3" presStyleCnt="4"/>
      <dgm:spPr/>
    </dgm:pt>
    <dgm:pt modelId="{7453868D-2C6D-4F65-9C2D-284A39EC9D3A}" type="pres">
      <dgm:prSet presAssocID="{AEB4A191-7869-4859-B323-62DD80DE7712}" presName="vert1" presStyleCnt="0"/>
      <dgm:spPr/>
    </dgm:pt>
  </dgm:ptLst>
  <dgm:cxnLst>
    <dgm:cxn modelId="{E1934460-6D53-4B84-B099-B93A27AD0E23}" srcId="{C649FB1B-DF93-4188-B771-7D99D5961B3A}" destId="{4C04943A-A852-4D3B-BBBA-CA5FB4EDE229}" srcOrd="2" destOrd="0" parTransId="{4F43255A-B31B-4FD7-952E-63E24EB1650D}" sibTransId="{20C477E0-35B7-4B67-9564-716C7ABD12E6}"/>
    <dgm:cxn modelId="{49C62F8B-243B-4C31-9E48-3051CD83FB3E}" type="presOf" srcId="{575861F8-1230-49A5-BFF2-4C11C6EA446F}" destId="{9328CF3F-6BBB-4CA5-B510-BD35083230BE}" srcOrd="0" destOrd="0" presId="urn:microsoft.com/office/officeart/2008/layout/LinedList"/>
    <dgm:cxn modelId="{AEF27D99-6B9B-4FF8-9B81-C7DF289A64C7}" srcId="{C649FB1B-DF93-4188-B771-7D99D5961B3A}" destId="{76818C01-1425-4750-B9B1-BA2758BE647B}" srcOrd="1" destOrd="0" parTransId="{67294218-3412-4231-83E6-B7145751B52A}" sibTransId="{39444AD3-EC0A-4B5C-81AD-B6CEAF3EE68D}"/>
    <dgm:cxn modelId="{3EAC089F-6E01-46EF-AAE3-ABE91F4EF724}" type="presOf" srcId="{AEB4A191-7869-4859-B323-62DD80DE7712}" destId="{FBA7877F-AFAC-46F8-BF7F-AB466F965CFD}" srcOrd="0" destOrd="0" presId="urn:microsoft.com/office/officeart/2008/layout/LinedList"/>
    <dgm:cxn modelId="{1A7092A2-3D50-45A1-BB73-2E1FE0D8403A}" type="presOf" srcId="{4C04943A-A852-4D3B-BBBA-CA5FB4EDE229}" destId="{6BB5CD21-8413-4E62-9740-CEC67AC42E2A}" srcOrd="0" destOrd="0" presId="urn:microsoft.com/office/officeart/2008/layout/LinedList"/>
    <dgm:cxn modelId="{C2DDC5C7-99EB-4110-959B-039221D4AF40}" srcId="{C649FB1B-DF93-4188-B771-7D99D5961B3A}" destId="{575861F8-1230-49A5-BFF2-4C11C6EA446F}" srcOrd="0" destOrd="0" parTransId="{DAAA5FDA-C933-42D0-9332-E84F756A3F76}" sibTransId="{6ACBA6CF-2C70-481C-A669-6BF2BC8DA519}"/>
    <dgm:cxn modelId="{A59054D9-9D05-48D2-82C9-46044B20E5E3}" srcId="{C649FB1B-DF93-4188-B771-7D99D5961B3A}" destId="{AEB4A191-7869-4859-B323-62DD80DE7712}" srcOrd="3" destOrd="0" parTransId="{F000E79E-6438-443C-B75F-88C51486F3D8}" sibTransId="{7ADD7F79-B1EE-44E8-A95C-E7B24608467C}"/>
    <dgm:cxn modelId="{3F3834DF-DF73-4BA3-8D7B-736585F9D013}" type="presOf" srcId="{76818C01-1425-4750-B9B1-BA2758BE647B}" destId="{DB35DD2D-7C6E-4E3E-96F1-7CD2C42B62B6}" srcOrd="0" destOrd="0" presId="urn:microsoft.com/office/officeart/2008/layout/LinedList"/>
    <dgm:cxn modelId="{1952A0E0-86C7-4A23-8464-EC116F9EF5F6}" type="presOf" srcId="{C649FB1B-DF93-4188-B771-7D99D5961B3A}" destId="{A0208436-07AC-4DD1-ABC7-1369D9812D1D}" srcOrd="0" destOrd="0" presId="urn:microsoft.com/office/officeart/2008/layout/LinedList"/>
    <dgm:cxn modelId="{879BF84E-44A2-4189-945B-6DB5EBA7246F}" type="presParOf" srcId="{A0208436-07AC-4DD1-ABC7-1369D9812D1D}" destId="{34274335-18BC-48E8-A7D2-8862A4FB7E03}" srcOrd="0" destOrd="0" presId="urn:microsoft.com/office/officeart/2008/layout/LinedList"/>
    <dgm:cxn modelId="{13BFBDCF-0BA1-4B49-9272-31693AD71521}" type="presParOf" srcId="{A0208436-07AC-4DD1-ABC7-1369D9812D1D}" destId="{89B0C9D0-B058-48D9-9EA5-7558C15ABBF3}" srcOrd="1" destOrd="0" presId="urn:microsoft.com/office/officeart/2008/layout/LinedList"/>
    <dgm:cxn modelId="{CE050E8B-6A3F-49BC-AF15-9FECD3C50032}" type="presParOf" srcId="{89B0C9D0-B058-48D9-9EA5-7558C15ABBF3}" destId="{9328CF3F-6BBB-4CA5-B510-BD35083230BE}" srcOrd="0" destOrd="0" presId="urn:microsoft.com/office/officeart/2008/layout/LinedList"/>
    <dgm:cxn modelId="{D0A63DC4-B66D-41AD-9AA6-4C4280369A3E}" type="presParOf" srcId="{89B0C9D0-B058-48D9-9EA5-7558C15ABBF3}" destId="{54FB15E3-415F-46E6-8692-13CA5E09A3F7}" srcOrd="1" destOrd="0" presId="urn:microsoft.com/office/officeart/2008/layout/LinedList"/>
    <dgm:cxn modelId="{6FF78583-894F-4FBB-8669-0907E95461E9}" type="presParOf" srcId="{A0208436-07AC-4DD1-ABC7-1369D9812D1D}" destId="{5BEBFD67-38F9-41A5-94BF-C890E15F1FC3}" srcOrd="2" destOrd="0" presId="urn:microsoft.com/office/officeart/2008/layout/LinedList"/>
    <dgm:cxn modelId="{80CF5C79-EE5A-4324-90EE-659A9F63AB03}" type="presParOf" srcId="{A0208436-07AC-4DD1-ABC7-1369D9812D1D}" destId="{2B8E5A1B-2F79-4E81-AAC4-76923DE66E46}" srcOrd="3" destOrd="0" presId="urn:microsoft.com/office/officeart/2008/layout/LinedList"/>
    <dgm:cxn modelId="{69EE7AAD-292E-45CB-BF34-68D746717CE5}" type="presParOf" srcId="{2B8E5A1B-2F79-4E81-AAC4-76923DE66E46}" destId="{DB35DD2D-7C6E-4E3E-96F1-7CD2C42B62B6}" srcOrd="0" destOrd="0" presId="urn:microsoft.com/office/officeart/2008/layout/LinedList"/>
    <dgm:cxn modelId="{E7F8AFB0-454A-4D45-A01C-0F0DDF6C17D3}" type="presParOf" srcId="{2B8E5A1B-2F79-4E81-AAC4-76923DE66E46}" destId="{E1B36C6D-7A9D-4578-AAC2-B3F8E26F3B07}" srcOrd="1" destOrd="0" presId="urn:microsoft.com/office/officeart/2008/layout/LinedList"/>
    <dgm:cxn modelId="{092067C3-3A91-4834-B896-EDD4E9CF8284}" type="presParOf" srcId="{A0208436-07AC-4DD1-ABC7-1369D9812D1D}" destId="{593DB316-7052-4114-BD14-E93220D8D27D}" srcOrd="4" destOrd="0" presId="urn:microsoft.com/office/officeart/2008/layout/LinedList"/>
    <dgm:cxn modelId="{07160260-6026-44C2-ACB9-A75EDE4CB9AD}" type="presParOf" srcId="{A0208436-07AC-4DD1-ABC7-1369D9812D1D}" destId="{72C9A2B1-E401-477A-BC3E-DA492E0FBAE0}" srcOrd="5" destOrd="0" presId="urn:microsoft.com/office/officeart/2008/layout/LinedList"/>
    <dgm:cxn modelId="{30250624-77E3-477F-9E3E-80F8886B4CD0}" type="presParOf" srcId="{72C9A2B1-E401-477A-BC3E-DA492E0FBAE0}" destId="{6BB5CD21-8413-4E62-9740-CEC67AC42E2A}" srcOrd="0" destOrd="0" presId="urn:microsoft.com/office/officeart/2008/layout/LinedList"/>
    <dgm:cxn modelId="{904D5C13-E40B-469A-B403-B643F35D92AC}" type="presParOf" srcId="{72C9A2B1-E401-477A-BC3E-DA492E0FBAE0}" destId="{E435FF3C-EB45-4C3E-AF0C-94688570E4BF}" srcOrd="1" destOrd="0" presId="urn:microsoft.com/office/officeart/2008/layout/LinedList"/>
    <dgm:cxn modelId="{988BE097-91F0-4A21-B16A-9C7A41C60EC8}" type="presParOf" srcId="{A0208436-07AC-4DD1-ABC7-1369D9812D1D}" destId="{90734763-F774-4650-900E-1F50CE8BBEDD}" srcOrd="6" destOrd="0" presId="urn:microsoft.com/office/officeart/2008/layout/LinedList"/>
    <dgm:cxn modelId="{F99F6AEE-49CA-4056-9B6E-6587A9FC3B6D}" type="presParOf" srcId="{A0208436-07AC-4DD1-ABC7-1369D9812D1D}" destId="{BAC4B037-4A65-4453-8C70-D4C5A023451C}" srcOrd="7" destOrd="0" presId="urn:microsoft.com/office/officeart/2008/layout/LinedList"/>
    <dgm:cxn modelId="{984F7421-6877-405B-A4AD-24BCABEAD4F6}" type="presParOf" srcId="{BAC4B037-4A65-4453-8C70-D4C5A023451C}" destId="{FBA7877F-AFAC-46F8-BF7F-AB466F965CFD}" srcOrd="0" destOrd="0" presId="urn:microsoft.com/office/officeart/2008/layout/LinedList"/>
    <dgm:cxn modelId="{4998B8B5-834A-42A3-B409-35081741E9BA}" type="presParOf" srcId="{BAC4B037-4A65-4453-8C70-D4C5A023451C}" destId="{7453868D-2C6D-4F65-9C2D-284A39EC9D3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EEABB-3A86-4727-91B5-567CF2649F93}">
      <dsp:nvSpPr>
        <dsp:cNvPr id="0" name=""/>
        <dsp:cNvSpPr/>
      </dsp:nvSpPr>
      <dsp:spPr>
        <a:xfrm>
          <a:off x="0" y="1614479"/>
          <a:ext cx="10515600" cy="13258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79D09-0F0C-4F58-9738-A3DF237CB28D}">
      <dsp:nvSpPr>
        <dsp:cNvPr id="0" name=""/>
        <dsp:cNvSpPr/>
      </dsp:nvSpPr>
      <dsp:spPr>
        <a:xfrm>
          <a:off x="401078" y="1845183"/>
          <a:ext cx="729234" cy="729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2E220-64AD-451B-83F3-795D3B743B73}">
      <dsp:nvSpPr>
        <dsp:cNvPr id="0" name=""/>
        <dsp:cNvSpPr/>
      </dsp:nvSpPr>
      <dsp:spPr>
        <a:xfrm>
          <a:off x="1531391" y="1546860"/>
          <a:ext cx="8984208" cy="132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140322" rIns="140322" bIns="140322"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tx1">
                  <a:alpha val="80000"/>
                </a:schemeClr>
              </a:solidFill>
              <a:latin typeface="Times New Roman" pitchFamily="18" charset="0"/>
              <a:cs typeface="Times New Roman" pitchFamily="18" charset="0"/>
            </a:rPr>
            <a:t>Resume Showcase System is a web-based dashboard platform where students can visit and upload their resumes and the Company Managers visit to find new talents HR / Recruiter can see the resume of all the professionals who have uploaded this ensures easy and direct communication.</a:t>
          </a:r>
          <a:endParaRPr lang="en-US" sz="1700" kern="1200" dirty="0">
            <a:latin typeface="Times New Roman" pitchFamily="18" charset="0"/>
            <a:cs typeface="Times New Roman" pitchFamily="18" charset="0"/>
          </a:endParaRPr>
        </a:p>
      </dsp:txBody>
      <dsp:txXfrm>
        <a:off x="1531391" y="1546860"/>
        <a:ext cx="8984208" cy="1325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74335-18BC-48E8-A7D2-8862A4FB7E03}">
      <dsp:nvSpPr>
        <dsp:cNvPr id="0" name=""/>
        <dsp:cNvSpPr/>
      </dsp:nvSpPr>
      <dsp:spPr>
        <a:xfrm>
          <a:off x="0" y="0"/>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8CF3F-6BBB-4CA5-B510-BD35083230BE}">
      <dsp:nvSpPr>
        <dsp:cNvPr id="0" name=""/>
        <dsp:cNvSpPr/>
      </dsp:nvSpPr>
      <dsp:spPr>
        <a:xfrm>
          <a:off x="0" y="0"/>
          <a:ext cx="5744684" cy="119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lumMod val="85000"/>
                </a:schemeClr>
              </a:solidFill>
            </a:rPr>
            <a:t>HTML ,CSS , JAVA SCRIPT </a:t>
          </a:r>
        </a:p>
      </dsp:txBody>
      <dsp:txXfrm>
        <a:off x="0" y="0"/>
        <a:ext cx="5744684" cy="1198007"/>
      </dsp:txXfrm>
    </dsp:sp>
    <dsp:sp modelId="{5BEBFD67-38F9-41A5-94BF-C890E15F1FC3}">
      <dsp:nvSpPr>
        <dsp:cNvPr id="0" name=""/>
        <dsp:cNvSpPr/>
      </dsp:nvSpPr>
      <dsp:spPr>
        <a:xfrm>
          <a:off x="0" y="1198007"/>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35DD2D-7C6E-4E3E-96F1-7CD2C42B62B6}">
      <dsp:nvSpPr>
        <dsp:cNvPr id="0" name=""/>
        <dsp:cNvSpPr/>
      </dsp:nvSpPr>
      <dsp:spPr>
        <a:xfrm>
          <a:off x="0" y="1198007"/>
          <a:ext cx="5744684" cy="119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lumMod val="85000"/>
                </a:schemeClr>
              </a:solidFill>
              <a:latin typeface="Nobel-Book"/>
            </a:rPr>
            <a:t>Bootstrap</a:t>
          </a:r>
          <a:endParaRPr lang="en-US" sz="3600" kern="1200" dirty="0">
            <a:solidFill>
              <a:schemeClr val="tx1">
                <a:lumMod val="85000"/>
              </a:schemeClr>
            </a:solidFill>
          </a:endParaRPr>
        </a:p>
      </dsp:txBody>
      <dsp:txXfrm>
        <a:off x="0" y="1198007"/>
        <a:ext cx="5744684" cy="1198007"/>
      </dsp:txXfrm>
    </dsp:sp>
    <dsp:sp modelId="{593DB316-7052-4114-BD14-E93220D8D27D}">
      <dsp:nvSpPr>
        <dsp:cNvPr id="0" name=""/>
        <dsp:cNvSpPr/>
      </dsp:nvSpPr>
      <dsp:spPr>
        <a:xfrm>
          <a:off x="0" y="2396015"/>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5CD21-8413-4E62-9740-CEC67AC42E2A}">
      <dsp:nvSpPr>
        <dsp:cNvPr id="0" name=""/>
        <dsp:cNvSpPr/>
      </dsp:nvSpPr>
      <dsp:spPr>
        <a:xfrm>
          <a:off x="0" y="2396015"/>
          <a:ext cx="5744684" cy="119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lumMod val="85000"/>
                </a:schemeClr>
              </a:solidFill>
              <a:latin typeface="Nobel-Book"/>
            </a:rPr>
            <a:t>Django</a:t>
          </a:r>
          <a:endParaRPr lang="en-US" sz="3600" kern="1200" dirty="0">
            <a:solidFill>
              <a:schemeClr val="tx1">
                <a:lumMod val="85000"/>
              </a:schemeClr>
            </a:solidFill>
          </a:endParaRPr>
        </a:p>
      </dsp:txBody>
      <dsp:txXfrm>
        <a:off x="0" y="2396015"/>
        <a:ext cx="5744684" cy="1198007"/>
      </dsp:txXfrm>
    </dsp:sp>
    <dsp:sp modelId="{90734763-F774-4650-900E-1F50CE8BBEDD}">
      <dsp:nvSpPr>
        <dsp:cNvPr id="0" name=""/>
        <dsp:cNvSpPr/>
      </dsp:nvSpPr>
      <dsp:spPr>
        <a:xfrm>
          <a:off x="0" y="3594022"/>
          <a:ext cx="57446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A7877F-AFAC-46F8-BF7F-AB466F965CFD}">
      <dsp:nvSpPr>
        <dsp:cNvPr id="0" name=""/>
        <dsp:cNvSpPr/>
      </dsp:nvSpPr>
      <dsp:spPr>
        <a:xfrm>
          <a:off x="0" y="3594022"/>
          <a:ext cx="5744684" cy="119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lumMod val="85000"/>
                </a:schemeClr>
              </a:solidFill>
            </a:rPr>
            <a:t>AWS </a:t>
          </a:r>
          <a:r>
            <a:rPr lang="en-US" sz="3600" kern="1200" dirty="0">
              <a:solidFill>
                <a:schemeClr val="tx1">
                  <a:lumMod val="85000"/>
                </a:schemeClr>
              </a:solidFill>
              <a:latin typeface="Nobel-Book"/>
            </a:rPr>
            <a:t>EC2</a:t>
          </a:r>
          <a:endParaRPr lang="en-US" sz="3600" kern="1200" dirty="0">
            <a:solidFill>
              <a:schemeClr val="tx1">
                <a:lumMod val="85000"/>
              </a:schemeClr>
            </a:solidFill>
          </a:endParaRPr>
        </a:p>
      </dsp:txBody>
      <dsp:txXfrm>
        <a:off x="0" y="3594022"/>
        <a:ext cx="5744684" cy="11980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18/05/2022</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18/05/2022</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settings-options-software-website-265131/"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etbootstrap.com/docs/4.6/getting-started/introduction/" TargetMode="External"/><Relationship Id="rId2" Type="http://schemas.openxmlformats.org/officeDocument/2006/relationships/hyperlink" Target="http://Djanhttps:/docs.djangoproject.com/en/4.0/" TargetMode="External"/><Relationship Id="rId1" Type="http://schemas.openxmlformats.org/officeDocument/2006/relationships/slideLayout" Target="../slideLayouts/slideLayout7.xml"/><Relationship Id="rId4" Type="http://schemas.openxmlformats.org/officeDocument/2006/relationships/hyperlink" Target="https://www.youtube.com/watch?v=lH9bwNvaHw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ioer-imrj.com/editorial-board/guidelines-for-editor-and-reviewer/"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2714620"/>
            <a:ext cx="11125200" cy="1222513"/>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RESUME SHOWCASE SYSTEM IN AWS</a:t>
            </a:r>
          </a:p>
        </p:txBody>
      </p:sp>
      <p:sp>
        <p:nvSpPr>
          <p:cNvPr id="5" name="TextBox 11">
            <a:extLst>
              <a:ext uri="{FF2B5EF4-FFF2-40B4-BE49-F238E27FC236}">
                <a16:creationId xmlns:a16="http://schemas.microsoft.com/office/drawing/2014/main" id="{73F89A42-C401-4218-826A-9827CDDB6DC3}"/>
              </a:ext>
            </a:extLst>
          </p:cNvPr>
          <p:cNvSpPr txBox="1">
            <a:spLocks noChangeArrowheads="1"/>
          </p:cNvSpPr>
          <p:nvPr/>
        </p:nvSpPr>
        <p:spPr bwMode="auto">
          <a:xfrm>
            <a:off x="1095340" y="4143380"/>
            <a:ext cx="5181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28600" marR="0" lvl="0" indent="-228600" algn="l" defTabSz="914400" rtl="0" eaLnBrk="1" fontAlgn="base" latinLnBrk="0" hangingPunct="1">
              <a:lnSpc>
                <a:spcPct val="150000"/>
              </a:lnSpc>
              <a:spcBef>
                <a:spcPct val="0"/>
              </a:spcBef>
              <a:spcAft>
                <a:spcPct val="0"/>
              </a:spcAft>
              <a:buClrTx/>
              <a:buSzTx/>
              <a:buFontTx/>
              <a:buNone/>
              <a:tabLst/>
              <a:defRPr/>
            </a:pPr>
            <a:r>
              <a:rPr kumimoji="0" lang="en-US" altLang="en-US" sz="2400" b="1" i="0"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Group No: AWS </a:t>
            </a:r>
            <a:r>
              <a:rPr lang="en-US" altLang="en-US" sz="2400" b="1" dirty="0">
                <a:latin typeface="Times New Roman" panose="02020603050405020304" pitchFamily="18" charset="0"/>
                <a:cs typeface="Times New Roman" panose="02020603050405020304" pitchFamily="18" charset="0"/>
              </a:rPr>
              <a:t>40</a:t>
            </a:r>
            <a:endParaRPr kumimoji="0" lang="en-US" altLang="en-US" sz="2400" b="1"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base" latinLnBrk="0" hangingPunct="1">
              <a:lnSpc>
                <a:spcPct val="100000"/>
              </a:lnSpc>
              <a:spcBef>
                <a:spcPct val="0"/>
              </a:spcBef>
              <a:spcAft>
                <a:spcPct val="0"/>
              </a:spcAft>
              <a:buClrTx/>
              <a:buSzTx/>
              <a:buFontTx/>
              <a:buNone/>
              <a:tabLst/>
              <a:defRPr/>
            </a:pPr>
            <a:r>
              <a:rPr kumimoji="0" lang="en-US" altLang="en-US" sz="2400" b="1" i="0"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Project Guide: </a:t>
            </a:r>
            <a:r>
              <a:rPr lang="en-US" altLang="en-US" sz="2400" dirty="0">
                <a:latin typeface="Times New Roman" panose="02020603050405020304" pitchFamily="18" charset="0"/>
                <a:cs typeface="Times New Roman" panose="02020603050405020304" pitchFamily="18" charset="0"/>
              </a:rPr>
              <a:t>Dr. Vishwanath Y </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6" name="TextBox 11">
            <a:extLst>
              <a:ext uri="{FF2B5EF4-FFF2-40B4-BE49-F238E27FC236}">
                <a16:creationId xmlns:a16="http://schemas.microsoft.com/office/drawing/2014/main" id="{823A1539-2812-4A48-91BA-F5AD70472CFB}"/>
              </a:ext>
            </a:extLst>
          </p:cNvPr>
          <p:cNvSpPr txBox="1">
            <a:spLocks noChangeArrowheads="1"/>
          </p:cNvSpPr>
          <p:nvPr/>
        </p:nvSpPr>
        <p:spPr bwMode="auto">
          <a:xfrm>
            <a:off x="6738942" y="3857628"/>
            <a:ext cx="434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FontTx/>
              <a:buNone/>
            </a:pPr>
            <a:r>
              <a:rPr lang="en-US" altLang="en-US" sz="2000" b="1" dirty="0">
                <a:latin typeface="Times New Roman" panose="02020603050405020304" pitchFamily="18" charset="0"/>
                <a:cs typeface="Times New Roman" panose="02020603050405020304" pitchFamily="18" charset="0"/>
              </a:rPr>
              <a:t>Group Members</a:t>
            </a:r>
          </a:p>
          <a:p>
            <a:r>
              <a:rPr lang="en-US" sz="2000" dirty="0">
                <a:latin typeface="Times New Roman"/>
                <a:cs typeface="Times New Roman"/>
              </a:rPr>
              <a:t>Aashutosh Singh Gautam (R19CS008)</a:t>
            </a:r>
            <a:endParaRPr lang="en-US" dirty="0"/>
          </a:p>
          <a:p>
            <a:pPr eaLnBrk="1" hangingPunct="1"/>
            <a:r>
              <a:rPr lang="en-US" altLang="en-US" dirty="0">
                <a:latin typeface="Times New Roman"/>
                <a:cs typeface="Times New Roman"/>
              </a:rPr>
              <a:t>Akshay Anand (R19CS023)</a:t>
            </a:r>
          </a:p>
          <a:p>
            <a:pPr eaLnBrk="1" hangingPunct="1"/>
            <a:r>
              <a:rPr lang="en-US" altLang="en-US" dirty="0">
                <a:latin typeface="Times New Roman"/>
                <a:cs typeface="Times New Roman"/>
              </a:rPr>
              <a:t>Jayesh Tandon (R19CS137)</a:t>
            </a:r>
          </a:p>
          <a:p>
            <a:pPr eaLnBrk="1" hangingPunct="1"/>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6042E4-DD00-0138-2B83-66497941F4D4}"/>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Times New Roman" pitchFamily="18" charset="0"/>
                <a:ea typeface="+mj-ea"/>
                <a:cs typeface="Times New Roman" pitchFamily="18" charset="0"/>
              </a:rPr>
              <a:t>You can upload yo</a:t>
            </a:r>
            <a:r>
              <a:rPr lang="en-US" sz="3600" b="1" dirty="0">
                <a:solidFill>
                  <a:srgbClr val="FFFFFF"/>
                </a:solidFill>
                <a:latin typeface="Times New Roman" pitchFamily="18" charset="0"/>
                <a:ea typeface="+mj-ea"/>
                <a:cs typeface="Times New Roman" pitchFamily="18" charset="0"/>
              </a:rPr>
              <a:t>ur Resume</a:t>
            </a:r>
            <a:endParaRPr lang="en-US" sz="3600" b="1" kern="1200" dirty="0">
              <a:solidFill>
                <a:srgbClr val="FFFFFF"/>
              </a:solidFill>
              <a:latin typeface="Times New Roman" pitchFamily="18" charset="0"/>
              <a:ea typeface="+mj-ea"/>
              <a:cs typeface="Times New Roman" pitchFamily="18" charset="0"/>
            </a:endParaRPr>
          </a:p>
          <a:p>
            <a:pPr algn="ctr">
              <a:lnSpc>
                <a:spcPct val="90000"/>
              </a:lnSpc>
              <a:spcBef>
                <a:spcPct val="0"/>
              </a:spcBef>
              <a:spcAft>
                <a:spcPts val="600"/>
              </a:spcAft>
            </a:pPr>
            <a:endParaRPr lang="en-US" sz="3600" kern="1200" dirty="0">
              <a:solidFill>
                <a:srgbClr val="FFFFFF"/>
              </a:solidFill>
              <a:latin typeface="+mj-lt"/>
              <a:ea typeface="+mj-ea"/>
              <a:cs typeface="+mj-cs"/>
            </a:endParaRPr>
          </a:p>
        </p:txBody>
      </p:sp>
      <p:sp>
        <p:nvSpPr>
          <p:cNvPr id="2" name="Slide Number Placeholder 1">
            <a:extLst>
              <a:ext uri="{FF2B5EF4-FFF2-40B4-BE49-F238E27FC236}">
                <a16:creationId xmlns:a16="http://schemas.microsoft.com/office/drawing/2014/main" id="{A6D91FBD-9F6F-27C3-472C-8A126D62B8AB}"/>
              </a:ext>
            </a:extLst>
          </p:cNvPr>
          <p:cNvSpPr>
            <a:spLocks noGrp="1"/>
          </p:cNvSpPr>
          <p:nvPr>
            <p:ph type="sldNum" sz="quarter" idx="14"/>
          </p:nvPr>
        </p:nvSpPr>
        <p:spPr>
          <a:xfrm>
            <a:off x="11034184" y="6356350"/>
            <a:ext cx="514349" cy="365125"/>
          </a:xfrm>
        </p:spPr>
        <p:txBody>
          <a:bodyPr vert="horz" lIns="91440" tIns="45720" rIns="91440" bIns="45720" rtlCol="0" anchor="ctr">
            <a:normAutofit/>
          </a:bodyPr>
          <a:lstStyle/>
          <a:p>
            <a:pPr algn="r">
              <a:spcAft>
                <a:spcPts val="600"/>
              </a:spcAft>
            </a:pPr>
            <a:fld id="{45A3C14A-F937-4231-B6F1-40B429FAFB2F}" type="slidenum">
              <a:rPr lang="en-US" sz="1200">
                <a:solidFill>
                  <a:schemeClr val="tx1">
                    <a:alpha val="80000"/>
                  </a:schemeClr>
                </a:solidFill>
                <a:latin typeface="+mn-lt"/>
                <a:ea typeface="+mn-ea"/>
              </a:rPr>
              <a:pPr algn="r">
                <a:spcAft>
                  <a:spcPts val="600"/>
                </a:spcAft>
              </a:pPr>
              <a:t>10</a:t>
            </a:fld>
            <a:endParaRPr lang="en-US" sz="1200">
              <a:solidFill>
                <a:schemeClr val="tx1">
                  <a:alpha val="80000"/>
                </a:schemeClr>
              </a:solidFill>
              <a:latin typeface="+mn-lt"/>
              <a:ea typeface="+mn-ea"/>
            </a:endParaRPr>
          </a:p>
        </p:txBody>
      </p:sp>
      <p:pic>
        <p:nvPicPr>
          <p:cNvPr id="4" name="Picture 3" descr="A screenshot of a computer&#10;&#10;Description automatically generated">
            <a:extLst>
              <a:ext uri="{FF2B5EF4-FFF2-40B4-BE49-F238E27FC236}">
                <a16:creationId xmlns:a16="http://schemas.microsoft.com/office/drawing/2014/main" id="{BF6A6852-596F-3732-C1A2-ED9E009D261A}"/>
              </a:ext>
            </a:extLst>
          </p:cNvPr>
          <p:cNvPicPr>
            <a:picLocks noChangeAspect="1"/>
          </p:cNvPicPr>
          <p:nvPr/>
        </p:nvPicPr>
        <p:blipFill rotWithShape="1">
          <a:blip r:embed="rId2">
            <a:extLst>
              <a:ext uri="{28A0092B-C50C-407E-A947-70E740481C1C}">
                <a14:useLocalDpi xmlns:a14="http://schemas.microsoft.com/office/drawing/2010/main" val="0"/>
              </a:ext>
            </a:extLst>
          </a:blip>
          <a:srcRect t="10101" r="24013" b="14300"/>
          <a:stretch/>
        </p:blipFill>
        <p:spPr>
          <a:xfrm>
            <a:off x="4927296" y="1400448"/>
            <a:ext cx="6577408" cy="3680892"/>
          </a:xfrm>
          <a:prstGeom prst="rect">
            <a:avLst/>
          </a:prstGeom>
        </p:spPr>
      </p:pic>
    </p:spTree>
    <p:extLst>
      <p:ext uri="{BB962C8B-B14F-4D97-AF65-F5344CB8AC3E}">
        <p14:creationId xmlns:p14="http://schemas.microsoft.com/office/powerpoint/2010/main" val="377496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18D056-A231-8A4D-CF69-979265A0FE0C}"/>
              </a:ext>
            </a:extLst>
          </p:cNvPr>
          <p:cNvSpPr>
            <a:spLocks noGrp="1"/>
          </p:cNvSpPr>
          <p:nvPr>
            <p:ph type="title"/>
          </p:nvPr>
        </p:nvSpPr>
        <p:spPr>
          <a:xfrm>
            <a:off x="1199456" y="167169"/>
            <a:ext cx="10515599" cy="932688"/>
          </a:xfrm>
        </p:spPr>
        <p:txBody>
          <a:bodyPr vert="horz" lIns="91440" tIns="45720" rIns="91440" bIns="45720" rtlCol="0" anchor="b">
            <a:normAutofit/>
          </a:bodyPr>
          <a:lstStyle/>
          <a:p>
            <a:r>
              <a:rPr lang="en-US" sz="4400" dirty="0">
                <a:solidFill>
                  <a:schemeClr val="tx1"/>
                </a:solidFill>
                <a:latin typeface="Times New Roman" pitchFamily="18" charset="0"/>
                <a:ea typeface="+mj-ea"/>
                <a:cs typeface="Times New Roman" pitchFamily="18" charset="0"/>
              </a:rPr>
              <a:t>Admin page</a:t>
            </a:r>
            <a:endParaRPr lang="en-US" sz="4400" kern="1200" dirty="0">
              <a:solidFill>
                <a:schemeClr val="tx1"/>
              </a:solidFill>
              <a:latin typeface="Times New Roman" pitchFamily="18" charset="0"/>
              <a:ea typeface="+mj-ea"/>
              <a:cs typeface="Times New Roman" pitchFamily="18" charset="0"/>
            </a:endParaRPr>
          </a:p>
        </p:txBody>
      </p:sp>
      <p:sp>
        <p:nvSpPr>
          <p:cNvPr id="2" name="Slide Number Placeholder 1">
            <a:extLst>
              <a:ext uri="{FF2B5EF4-FFF2-40B4-BE49-F238E27FC236}">
                <a16:creationId xmlns:a16="http://schemas.microsoft.com/office/drawing/2014/main" id="{FBFBECAF-84FA-2053-4397-EDC94EDF946E}"/>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11</a:t>
            </a:fld>
            <a:endParaRPr lang="en-US" sz="1200">
              <a:solidFill>
                <a:schemeClr val="tx1">
                  <a:tint val="75000"/>
                </a:schemeClr>
              </a:solidFill>
              <a:latin typeface="+mn-lt"/>
              <a:ea typeface="+mn-ea"/>
            </a:endParaRPr>
          </a:p>
        </p:txBody>
      </p:sp>
      <p:pic>
        <p:nvPicPr>
          <p:cNvPr id="5" name="Picture 4" descr="Graphical user interface, application&#10;&#10;Description automatically generated">
            <a:extLst>
              <a:ext uri="{FF2B5EF4-FFF2-40B4-BE49-F238E27FC236}">
                <a16:creationId xmlns:a16="http://schemas.microsoft.com/office/drawing/2014/main" id="{BD47A68F-4DF1-65EC-A5D0-1875AB4FCB68}"/>
              </a:ext>
            </a:extLst>
          </p:cNvPr>
          <p:cNvPicPr>
            <a:picLocks noChangeAspect="1"/>
          </p:cNvPicPr>
          <p:nvPr/>
        </p:nvPicPr>
        <p:blipFill rotWithShape="1">
          <a:blip r:embed="rId2">
            <a:extLst>
              <a:ext uri="{28A0092B-C50C-407E-A947-70E740481C1C}">
                <a14:useLocalDpi xmlns:a14="http://schemas.microsoft.com/office/drawing/2010/main" val="0"/>
              </a:ext>
            </a:extLst>
          </a:blip>
          <a:srcRect t="13250" r="978"/>
          <a:stretch/>
        </p:blipFill>
        <p:spPr>
          <a:xfrm>
            <a:off x="1559496" y="1134534"/>
            <a:ext cx="9336360" cy="4600858"/>
          </a:xfrm>
          <a:prstGeom prst="rect">
            <a:avLst/>
          </a:prstGeom>
        </p:spPr>
      </p:pic>
    </p:spTree>
    <p:extLst>
      <p:ext uri="{BB962C8B-B14F-4D97-AF65-F5344CB8AC3E}">
        <p14:creationId xmlns:p14="http://schemas.microsoft.com/office/powerpoint/2010/main" val="139508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484FB6-2695-4529-8FEF-C9C8E2D29D0F}"/>
              </a:ext>
            </a:extLst>
          </p:cNvPr>
          <p:cNvSpPr>
            <a:spLocks noGrp="1"/>
          </p:cNvSpPr>
          <p:nvPr>
            <p:ph type="title"/>
          </p:nvPr>
        </p:nvSpPr>
        <p:spPr>
          <a:xfrm>
            <a:off x="1145063" y="188640"/>
            <a:ext cx="4024032" cy="2885715"/>
          </a:xfrm>
        </p:spPr>
        <p:txBody>
          <a:bodyPr vert="horz" lIns="91440" tIns="45720" rIns="91440" bIns="45720" rtlCol="0" anchor="b">
            <a:normAutofit/>
          </a:bodyPr>
          <a:lstStyle/>
          <a:p>
            <a:pPr algn="ctr"/>
            <a:r>
              <a:rPr lang="en-US" sz="5400" kern="1200">
                <a:solidFill>
                  <a:schemeClr val="bg1"/>
                </a:solidFill>
                <a:latin typeface="+mj-lt"/>
                <a:ea typeface="+mj-ea"/>
                <a:cs typeface="+mj-cs"/>
              </a:rPr>
              <a:t>Explore more</a:t>
            </a:r>
          </a:p>
        </p:txBody>
      </p:sp>
      <p:sp>
        <p:nvSpPr>
          <p:cNvPr id="2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4DAD5AD3-7CF9-5337-2EBC-6B9CFC032F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25365" y="2474375"/>
            <a:ext cx="3083023" cy="3083023"/>
          </a:xfrm>
          <a:prstGeom prst="rect">
            <a:avLst/>
          </a:prstGeom>
        </p:spPr>
      </p:pic>
      <p:sp>
        <p:nvSpPr>
          <p:cNvPr id="2" name="Slide Number Placeholder 1">
            <a:extLst>
              <a:ext uri="{FF2B5EF4-FFF2-40B4-BE49-F238E27FC236}">
                <a16:creationId xmlns:a16="http://schemas.microsoft.com/office/drawing/2014/main" id="{A5BED18C-5353-02A3-C91A-087791F65B10}"/>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a:solidFill>
                  <a:schemeClr val="bg1"/>
                </a:solidFill>
                <a:latin typeface="+mn-lt"/>
                <a:ea typeface="+mn-ea"/>
              </a:rPr>
              <a:pPr algn="r">
                <a:spcAft>
                  <a:spcPts val="600"/>
                </a:spcAft>
              </a:pPr>
              <a:t>12</a:t>
            </a:fld>
            <a:endParaRPr lang="en-US" sz="1200">
              <a:solidFill>
                <a:schemeClr val="bg1"/>
              </a:solidFill>
              <a:latin typeface="+mn-lt"/>
              <a:ea typeface="+mn-ea"/>
            </a:endParaRPr>
          </a:p>
        </p:txBody>
      </p:sp>
      <p:sp>
        <p:nvSpPr>
          <p:cNvPr id="32" name="Oval 31">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3" name="Oval 42">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52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CC0B1A-0FCA-5B5B-08A6-9F4FA9F2046F}"/>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5" name="TextBox 4">
            <a:extLst>
              <a:ext uri="{FF2B5EF4-FFF2-40B4-BE49-F238E27FC236}">
                <a16:creationId xmlns:a16="http://schemas.microsoft.com/office/drawing/2014/main" id="{5CE59861-2322-5D35-7163-7DCE096FB79F}"/>
              </a:ext>
            </a:extLst>
          </p:cNvPr>
          <p:cNvSpPr txBox="1"/>
          <p:nvPr/>
        </p:nvSpPr>
        <p:spPr>
          <a:xfrm>
            <a:off x="1666844" y="214290"/>
            <a:ext cx="6062666" cy="707886"/>
          </a:xfrm>
          <a:prstGeom prst="rect">
            <a:avLst/>
          </a:prstGeom>
          <a:noFill/>
        </p:spPr>
        <p:txBody>
          <a:bodyPr wrap="square" rtlCol="0">
            <a:spAutoFit/>
          </a:bodyPr>
          <a:lstStyle/>
          <a:p>
            <a:r>
              <a:rPr lang="en-IN" sz="4000" dirty="0">
                <a:latin typeface="Times New Roman" pitchFamily="18" charset="0"/>
                <a:cs typeface="Times New Roman" pitchFamily="18" charset="0"/>
              </a:rPr>
              <a:t>MORE FEATURES</a:t>
            </a:r>
          </a:p>
        </p:txBody>
      </p:sp>
      <p:pic>
        <p:nvPicPr>
          <p:cNvPr id="4" name="Picture 3" descr="Graphical user interface, text, application, email&#10;&#10;Description automatically generated">
            <a:extLst>
              <a:ext uri="{FF2B5EF4-FFF2-40B4-BE49-F238E27FC236}">
                <a16:creationId xmlns:a16="http://schemas.microsoft.com/office/drawing/2014/main" id="{2276E3F2-2B79-5A2C-39E0-9D6881338282}"/>
              </a:ext>
            </a:extLst>
          </p:cNvPr>
          <p:cNvPicPr>
            <a:picLocks noChangeAspect="1"/>
          </p:cNvPicPr>
          <p:nvPr/>
        </p:nvPicPr>
        <p:blipFill rotWithShape="1">
          <a:blip r:embed="rId2">
            <a:extLst>
              <a:ext uri="{28A0092B-C50C-407E-A947-70E740481C1C}">
                <a14:useLocalDpi xmlns:a14="http://schemas.microsoft.com/office/drawing/2010/main" val="0"/>
              </a:ext>
            </a:extLst>
          </a:blip>
          <a:srcRect l="1" t="10101" r="2159" b="3800"/>
          <a:stretch/>
        </p:blipFill>
        <p:spPr>
          <a:xfrm>
            <a:off x="1646256" y="1052736"/>
            <a:ext cx="9192344" cy="4550190"/>
          </a:xfrm>
          <a:prstGeom prst="rect">
            <a:avLst/>
          </a:prstGeom>
        </p:spPr>
      </p:pic>
    </p:spTree>
    <p:extLst>
      <p:ext uri="{BB962C8B-B14F-4D97-AF65-F5344CB8AC3E}">
        <p14:creationId xmlns:p14="http://schemas.microsoft.com/office/powerpoint/2010/main" val="415632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b="1">
                <a:solidFill>
                  <a:schemeClr val="tx1"/>
                </a:solidFill>
                <a:latin typeface="+mj-lt"/>
                <a:ea typeface="+mj-ea"/>
                <a:cs typeface="+mj-cs"/>
              </a:rPr>
              <a:t>Problem Definition</a:t>
            </a:r>
            <a:endParaRPr lang="en-US" sz="3600">
              <a:solidFill>
                <a:schemeClr val="tx1"/>
              </a:solidFill>
              <a:latin typeface="+mj-lt"/>
              <a:ea typeface="+mj-ea"/>
              <a:cs typeface="+mj-cs"/>
            </a:endParaRPr>
          </a:p>
        </p:txBody>
      </p:sp>
      <p:pic>
        <p:nvPicPr>
          <p:cNvPr id="30" name="Picture 21" descr="Pen placed on top of a signature line">
            <a:extLst>
              <a:ext uri="{FF2B5EF4-FFF2-40B4-BE49-F238E27FC236}">
                <a16:creationId xmlns:a16="http://schemas.microsoft.com/office/drawing/2014/main" id="{2FD0E21C-C29D-7003-FF54-E2FE0BFCB41E}"/>
              </a:ext>
            </a:extLst>
          </p:cNvPr>
          <p:cNvPicPr>
            <a:picLocks noChangeAspect="1"/>
          </p:cNvPicPr>
          <p:nvPr/>
        </p:nvPicPr>
        <p:blipFill rotWithShape="1">
          <a:blip r:embed="rId2"/>
          <a:srcRect t="9171" b="4523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Rectangle 5"/>
          <p:cNvSpPr/>
          <p:nvPr/>
        </p:nvSpPr>
        <p:spPr>
          <a:xfrm>
            <a:off x="4223982" y="3752850"/>
            <a:ext cx="7485413" cy="2452687"/>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t>We are solving problems faced by students at the time of Resume building and profile building.</a:t>
            </a:r>
          </a:p>
          <a:p>
            <a:pPr marL="342900" indent="-228600">
              <a:lnSpc>
                <a:spcPct val="90000"/>
              </a:lnSpc>
              <a:spcAft>
                <a:spcPts val="600"/>
              </a:spcAft>
              <a:buFont typeface="Arial" panose="020B0604020202020204" pitchFamily="34" charset="0"/>
              <a:buChar char="•"/>
            </a:pPr>
            <a:r>
              <a:rPr lang="en-US"/>
              <a:t>There are many sites for resume upload and creating new resumes based on the provided template but students often get confused there which one to choose accordingly to their qualifications.</a:t>
            </a:r>
          </a:p>
          <a:p>
            <a:pPr marL="342900" indent="-228600">
              <a:lnSpc>
                <a:spcPct val="90000"/>
              </a:lnSpc>
              <a:spcAft>
                <a:spcPts val="600"/>
              </a:spcAft>
              <a:buFont typeface="Arial" panose="020B0604020202020204" pitchFamily="34" charset="0"/>
              <a:buChar char="•"/>
            </a:pPr>
            <a:r>
              <a:rPr lang="en-US"/>
              <a:t>On our knowMe site they can check their batchmate’s resume and other people resume and get a proper idea of what should be done and can upload their resume for others to see for reference and hiring.</a:t>
            </a:r>
          </a:p>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
        <p:nvSpPr>
          <p:cNvPr id="7" name="Slide Number Placeholder 6"/>
          <p:cNvSpPr>
            <a:spLocks noGrp="1"/>
          </p:cNvSpPr>
          <p:nvPr>
            <p:ph type="sldNum" sz="quarter" idx="14"/>
          </p:nvPr>
        </p:nvSpPr>
        <p:spPr>
          <a:xfrm>
            <a:off x="8864600" y="6356350"/>
            <a:ext cx="2743200" cy="365125"/>
          </a:xfrm>
        </p:spPr>
        <p:txBody>
          <a:bodyPr vert="horz" lIns="91440" tIns="45720" rIns="91440" bIns="45720" rtlCol="0" anchor="ctr">
            <a:normAutofit/>
          </a:bodyPr>
          <a:lstStyle/>
          <a:p>
            <a:pPr algn="r">
              <a:spcAft>
                <a:spcPts val="600"/>
              </a:spcAft>
              <a:defRPr/>
            </a:pPr>
            <a:fld id="{45A3C14A-F937-4231-B6F1-40B429FAFB2F}" type="slidenum">
              <a:rPr lang="en-US" sz="1200">
                <a:solidFill>
                  <a:schemeClr val="tx1">
                    <a:lumMod val="75000"/>
                    <a:lumOff val="25000"/>
                  </a:schemeClr>
                </a:solidFill>
                <a:latin typeface="Calibri" panose="020F0502020204030204"/>
                <a:ea typeface="+mn-ea"/>
              </a:rPr>
              <a:pPr algn="r">
                <a:spcAft>
                  <a:spcPts val="600"/>
                </a:spcAft>
                <a:defRPr/>
              </a:pPr>
              <a:t>14</a:t>
            </a:fld>
            <a:endParaRPr lang="en-US" sz="1200">
              <a:solidFill>
                <a:schemeClr val="tx1">
                  <a:lumMod val="75000"/>
                  <a:lumOff val="25000"/>
                </a:schemeClr>
              </a:solidFill>
              <a:latin typeface="Calibri" panose="020F0502020204030204"/>
              <a:ea typeface="+mn-ea"/>
            </a:endParaRPr>
          </a:p>
        </p:txBody>
      </p:sp>
    </p:spTree>
    <p:extLst>
      <p:ext uri="{BB962C8B-B14F-4D97-AF65-F5344CB8AC3E}">
        <p14:creationId xmlns:p14="http://schemas.microsoft.com/office/powerpoint/2010/main" val="267656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Picture 8" descr="Bubble sheet test paper and pencil">
            <a:extLst>
              <a:ext uri="{FF2B5EF4-FFF2-40B4-BE49-F238E27FC236}">
                <a16:creationId xmlns:a16="http://schemas.microsoft.com/office/drawing/2014/main" id="{7937966B-5E2D-87D3-BDC7-92DDA64E0E02}"/>
              </a:ext>
            </a:extLst>
          </p:cNvPr>
          <p:cNvPicPr>
            <a:picLocks noChangeAspect="1"/>
          </p:cNvPicPr>
          <p:nvPr/>
        </p:nvPicPr>
        <p:blipFill rotWithShape="1">
          <a:blip r:embed="rId2"/>
          <a:srcRect t="5285" r="-1" b="8154"/>
          <a:stretch/>
        </p:blipFill>
        <p:spPr>
          <a:xfrm>
            <a:off x="0" y="10"/>
            <a:ext cx="12188952" cy="6857990"/>
          </a:xfrm>
          <a:prstGeom prst="rect">
            <a:avLst/>
          </a:prstGeom>
        </p:spPr>
      </p:pic>
      <p:sp>
        <p:nvSpPr>
          <p:cNvPr id="65" name="Freeform: Shape 64">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p:cNvSpPr>
            <a:spLocks noGrp="1"/>
          </p:cNvSpPr>
          <p:nvPr>
            <p:ph type="title"/>
          </p:nvPr>
        </p:nvSpPr>
        <p:spPr>
          <a:xfrm>
            <a:off x="3690529" y="940800"/>
            <a:ext cx="4125141" cy="795566"/>
          </a:xfrm>
        </p:spPr>
        <p:txBody>
          <a:bodyPr vert="horz" lIns="91440" tIns="45720" rIns="91440" bIns="45720" rtlCol="0" anchor="b">
            <a:normAutofit/>
          </a:bodyPr>
          <a:lstStyle/>
          <a:p>
            <a:r>
              <a:rPr lang="en-US" sz="3600" b="1" dirty="0">
                <a:solidFill>
                  <a:schemeClr val="tx1"/>
                </a:solidFill>
                <a:latin typeface="+mj-lt"/>
                <a:ea typeface="+mj-ea"/>
                <a:cs typeface="+mj-cs"/>
              </a:rPr>
              <a:t>Literature Survey</a:t>
            </a:r>
            <a:endParaRPr lang="en-US" sz="3600" dirty="0">
              <a:solidFill>
                <a:schemeClr val="tx1"/>
              </a:solidFill>
              <a:latin typeface="+mj-lt"/>
              <a:ea typeface="+mj-ea"/>
              <a:cs typeface="+mj-cs"/>
            </a:endParaRPr>
          </a:p>
        </p:txBody>
      </p:sp>
      <p:sp>
        <p:nvSpPr>
          <p:cNvPr id="18" name="Rectangle 17"/>
          <p:cNvSpPr/>
          <p:nvPr/>
        </p:nvSpPr>
        <p:spPr>
          <a:xfrm>
            <a:off x="2424452" y="2068026"/>
            <a:ext cx="7340048" cy="329979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 first impression of a job applicant has traditionally been made through the resume and, despite many technological advancements since the initial resume-related publications began to appear in the research literature, the resume remains a common application component. </a:t>
            </a:r>
          </a:p>
          <a:p>
            <a:pPr indent="-228600">
              <a:lnSpc>
                <a:spcPct val="90000"/>
              </a:lnSpc>
              <a:spcAft>
                <a:spcPts val="600"/>
              </a:spcAft>
              <a:buFont typeface="Arial" panose="020B0604020202020204" pitchFamily="34" charset="0"/>
              <a:buChar char="•"/>
            </a:pPr>
            <a:r>
              <a:rPr lang="en-US" sz="2000" dirty="0"/>
              <a:t>Thus, the purpose of our </a:t>
            </a:r>
            <a:r>
              <a:rPr lang="en-US" sz="2000" dirty="0" err="1"/>
              <a:t>knowME</a:t>
            </a:r>
            <a:r>
              <a:rPr lang="en-US" sz="2000" dirty="0"/>
              <a:t> site is to make people aware of resume building and showcasing their resumes on a site from where business organizations can observe them.</a:t>
            </a:r>
          </a:p>
        </p:txBody>
      </p:sp>
      <p:sp>
        <p:nvSpPr>
          <p:cNvPr id="7" name="Slide Number Placeholder 6"/>
          <p:cNvSpPr>
            <a:spLocks noGrp="1"/>
          </p:cNvSpPr>
          <p:nvPr>
            <p:ph type="sldNum" sz="quarter" idx="14"/>
          </p:nvPr>
        </p:nvSpPr>
        <p:spPr>
          <a:xfrm>
            <a:off x="10853928" y="6356350"/>
            <a:ext cx="1188720" cy="365125"/>
          </a:xfrm>
        </p:spPr>
        <p:txBody>
          <a:bodyPr vert="horz" lIns="91440" tIns="45720" rIns="91440" bIns="45720" rtlCol="0" anchor="ctr">
            <a:normAutofit/>
          </a:bodyPr>
          <a:lstStyle/>
          <a:p>
            <a:pPr algn="l">
              <a:spcAft>
                <a:spcPts val="600"/>
              </a:spcAft>
              <a:defRPr/>
            </a:pPr>
            <a:fld id="{45A3C14A-F937-4231-B6F1-40B429FAFB2F}" type="slidenum">
              <a:rPr lang="en-US" sz="1600" smtClean="0">
                <a:solidFill>
                  <a:srgbClr val="FFFFFF"/>
                </a:solidFill>
                <a:latin typeface="Calibri" panose="020F0502020204030204"/>
                <a:ea typeface="+mn-ea"/>
              </a:rPr>
              <a:pPr algn="l">
                <a:spcAft>
                  <a:spcPts val="600"/>
                </a:spcAft>
                <a:defRPr/>
              </a:pPr>
              <a:t>15</a:t>
            </a:fld>
            <a:endParaRPr lang="en-US" sz="1600">
              <a:solidFill>
                <a:srgbClr val="FFFFFF"/>
              </a:solidFill>
              <a:latin typeface="Calibri" panose="020F0502020204030204"/>
              <a:ea typeface="+mn-ea"/>
            </a:endParaRPr>
          </a:p>
        </p:txBody>
      </p:sp>
      <p:sp>
        <p:nvSpPr>
          <p:cNvPr id="6" name="Rectangle 5"/>
          <p:cNvSpPr/>
          <p:nvPr/>
        </p:nvSpPr>
        <p:spPr>
          <a:xfrm>
            <a:off x="762000" y="1143000"/>
            <a:ext cx="9982200" cy="1800493"/>
          </a:xfrm>
          <a:prstGeom prst="rect">
            <a:avLst/>
          </a:prstGeom>
        </p:spPr>
        <p:txBody>
          <a:bodyPr wrap="square">
            <a:spAutoFit/>
          </a:bodyPr>
          <a:lstStyle/>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0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bstract blurred public library with bookshelves">
            <a:extLst>
              <a:ext uri="{FF2B5EF4-FFF2-40B4-BE49-F238E27FC236}">
                <a16:creationId xmlns:a16="http://schemas.microsoft.com/office/drawing/2014/main" id="{653C0EA3-A70C-E252-9BBF-184242A30B1A}"/>
              </a:ext>
            </a:extLst>
          </p:cNvPr>
          <p:cNvPicPr>
            <a:picLocks noChangeAspect="1"/>
          </p:cNvPicPr>
          <p:nvPr/>
        </p:nvPicPr>
        <p:blipFill rotWithShape="1">
          <a:blip r:embed="rId2">
            <a:alphaModFix amt="35000"/>
          </a:blip>
          <a:srcRect t="1311" b="14420"/>
          <a:stretch/>
        </p:blipFill>
        <p:spPr>
          <a:xfrm>
            <a:off x="20" y="1"/>
            <a:ext cx="12191980" cy="6857999"/>
          </a:xfrm>
          <a:prstGeom prst="rect">
            <a:avLst/>
          </a:prstGeom>
        </p:spPr>
      </p:pic>
      <p:sp>
        <p:nvSpPr>
          <p:cNvPr id="5" name="Title 2"/>
          <p:cNvSpPr txBox="1">
            <a:spLocks/>
          </p:cNvSpPr>
          <p:nvPr/>
        </p:nvSpPr>
        <p:spPr bwMode="gray">
          <a:xfrm>
            <a:off x="380960" y="1065862"/>
            <a:ext cx="4000527" cy="4726276"/>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pPr algn="r">
              <a:spcAft>
                <a:spcPts val="600"/>
              </a:spcAft>
            </a:pPr>
            <a:r>
              <a:rPr lang="en-US" sz="4000" b="1" dirty="0">
                <a:solidFill>
                  <a:srgbClr val="FFFFFF"/>
                </a:solidFill>
                <a:latin typeface="+mj-lt"/>
                <a:ea typeface="+mj-ea"/>
                <a:cs typeface="+mj-cs"/>
              </a:rPr>
              <a:t>Libraries and packages used</a:t>
            </a:r>
          </a:p>
        </p:txBody>
      </p:sp>
      <p:cxnSp>
        <p:nvCxnSpPr>
          <p:cNvPr id="41" name="Straight Connector 4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4"/>
          </p:nvPr>
        </p:nvSpPr>
        <p:spPr>
          <a:xfrm>
            <a:off x="10453254" y="6356350"/>
            <a:ext cx="900545" cy="365125"/>
          </a:xfrm>
        </p:spPr>
        <p:txBody>
          <a:bodyPr vert="horz" lIns="91440" tIns="45720" rIns="91440" bIns="45720" rtlCol="0" anchor="ctr">
            <a:normAutofit/>
          </a:bodyPr>
          <a:lstStyle/>
          <a:p>
            <a:pPr algn="r">
              <a:spcAft>
                <a:spcPts val="600"/>
              </a:spcAft>
              <a:defRPr/>
            </a:pPr>
            <a:fld id="{45A3C14A-F937-4231-B6F1-40B429FAFB2F}" type="slidenum">
              <a:rPr lang="en-US" sz="1200">
                <a:solidFill>
                  <a:srgbClr val="FFFFFF"/>
                </a:solidFill>
                <a:latin typeface="Calibri" panose="020F0502020204030204"/>
                <a:ea typeface="+mn-ea"/>
              </a:rPr>
              <a:pPr algn="r">
                <a:spcAft>
                  <a:spcPts val="600"/>
                </a:spcAft>
                <a:defRPr/>
              </a:pPr>
              <a:t>16</a:t>
            </a:fld>
            <a:endParaRPr lang="en-US" sz="1200">
              <a:solidFill>
                <a:srgbClr val="FFFFFF"/>
              </a:solidFill>
              <a:latin typeface="Calibri" panose="020F0502020204030204"/>
              <a:ea typeface="+mn-ea"/>
            </a:endParaRPr>
          </a:p>
        </p:txBody>
      </p:sp>
      <p:graphicFrame>
        <p:nvGraphicFramePr>
          <p:cNvPr id="45" name="TextBox 7">
            <a:extLst>
              <a:ext uri="{FF2B5EF4-FFF2-40B4-BE49-F238E27FC236}">
                <a16:creationId xmlns:a16="http://schemas.microsoft.com/office/drawing/2014/main" id="{2E0E5228-FC9C-81EB-4388-22787AC6DDC1}"/>
              </a:ext>
            </a:extLst>
          </p:cNvPr>
          <p:cNvGraphicFramePr/>
          <p:nvPr/>
        </p:nvGraphicFramePr>
        <p:xfrm>
          <a:off x="5155379" y="1000108"/>
          <a:ext cx="5744685" cy="4792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61536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2464" y="714356"/>
            <a:ext cx="10264697" cy="1212102"/>
          </a:xfrm>
        </p:spPr>
        <p:txBody>
          <a:bodyPr vert="horz" lIns="91440" tIns="45720" rIns="91440" bIns="45720" rtlCol="0" anchor="ctr">
            <a:normAutofit/>
          </a:bodyPr>
          <a:lstStyle/>
          <a:p>
            <a:r>
              <a:rPr lang="en-US" sz="4000" b="1" kern="1200" dirty="0">
                <a:solidFill>
                  <a:srgbClr val="FFFFFF"/>
                </a:solidFill>
                <a:latin typeface="Times New Roman" pitchFamily="18" charset="0"/>
                <a:ea typeface="+mj-ea"/>
                <a:cs typeface="Times New Roman" pitchFamily="18" charset="0"/>
              </a:rPr>
              <a:t>Implementation details</a:t>
            </a:r>
          </a:p>
        </p:txBody>
      </p:sp>
      <p:sp>
        <p:nvSpPr>
          <p:cNvPr id="6" name="Text Placeholder 5">
            <a:extLst>
              <a:ext uri="{FF2B5EF4-FFF2-40B4-BE49-F238E27FC236}">
                <a16:creationId xmlns:a16="http://schemas.microsoft.com/office/drawing/2014/main" id="{A87A6D42-458A-41C6-351C-76242B1BD93C}"/>
              </a:ext>
            </a:extLst>
          </p:cNvPr>
          <p:cNvSpPr>
            <a:spLocks noGrp="1"/>
          </p:cNvSpPr>
          <p:nvPr>
            <p:ph type="body" sz="quarter" idx="17"/>
          </p:nvPr>
        </p:nvSpPr>
        <p:spPr>
          <a:xfrm>
            <a:off x="1367624" y="2214554"/>
            <a:ext cx="9708995" cy="4143404"/>
          </a:xfrm>
        </p:spPr>
        <p:txBody>
          <a:bodyPr vert="horz" lIns="91440" tIns="45720" rIns="91440" bIns="45720" rtlCol="0" anchor="ctr">
            <a:noAutofit/>
          </a:bodyPr>
          <a:lstStyle/>
          <a:p>
            <a:pPr marL="342900" indent="-228600">
              <a:buFont typeface="Arial" panose="020B0604020202020204" pitchFamily="34" charset="0"/>
              <a:buChar char="•"/>
            </a:pPr>
            <a:r>
              <a:rPr lang="en-US" dirty="0">
                <a:solidFill>
                  <a:schemeClr val="tx1"/>
                </a:solidFill>
                <a:latin typeface="+mn-lt"/>
                <a:ea typeface="+mn-ea"/>
                <a:cs typeface="+mn-cs"/>
              </a:rPr>
              <a:t> </a:t>
            </a:r>
            <a:r>
              <a:rPr lang="en-US" b="1" dirty="0">
                <a:solidFill>
                  <a:schemeClr val="tx1"/>
                </a:solidFill>
                <a:latin typeface="Times New Roman" pitchFamily="18" charset="0"/>
                <a:ea typeface="+mn-ea"/>
                <a:cs typeface="Times New Roman" pitchFamily="18" charset="0"/>
              </a:rPr>
              <a:t>FRONTEND</a:t>
            </a:r>
            <a:r>
              <a:rPr lang="en-US" dirty="0">
                <a:solidFill>
                  <a:schemeClr val="tx1"/>
                </a:solidFill>
                <a:latin typeface="Times New Roman" pitchFamily="18" charset="0"/>
                <a:ea typeface="+mn-ea"/>
                <a:cs typeface="Times New Roman" pitchFamily="18" charset="0"/>
              </a:rPr>
              <a:t> : The frontend of a website is everything with which the user interacts. From a user standpoint, the frontend is synonymous with the user interface. From a developer standpoint, it is the interface design and the programming that makes the interface function.</a:t>
            </a:r>
          </a:p>
          <a:p>
            <a:pPr marL="342900" indent="-228600">
              <a:buFont typeface="Arial" panose="020B0604020202020204" pitchFamily="34" charset="0"/>
              <a:buChar char="•"/>
            </a:pPr>
            <a:r>
              <a:rPr lang="en-US" b="1" dirty="0">
                <a:solidFill>
                  <a:schemeClr val="tx1"/>
                </a:solidFill>
                <a:latin typeface="Times New Roman" pitchFamily="18" charset="0"/>
                <a:ea typeface="+mn-ea"/>
                <a:cs typeface="Times New Roman" pitchFamily="18" charset="0"/>
              </a:rPr>
              <a:t>HTML</a:t>
            </a:r>
            <a:r>
              <a:rPr lang="en-US" dirty="0">
                <a:solidFill>
                  <a:schemeClr val="tx1"/>
                </a:solidFill>
                <a:latin typeface="Times New Roman" pitchFamily="18" charset="0"/>
                <a:ea typeface="+mn-ea"/>
                <a:cs typeface="Times New Roman" pitchFamily="18" charset="0"/>
              </a:rPr>
              <a:t> : The Hyper Text Markup Language or HTML is the standard markup language for documents designed to be displayed in a web browser. It can be assisted by technologies such as Cascading Style Sheets and scripting languages such as JavaScript.</a:t>
            </a:r>
          </a:p>
          <a:p>
            <a:pPr marL="342900" indent="-228600">
              <a:buFont typeface="Arial" panose="020B0604020202020204" pitchFamily="34" charset="0"/>
              <a:buChar char="•"/>
            </a:pPr>
            <a:r>
              <a:rPr lang="en-US" dirty="0">
                <a:solidFill>
                  <a:schemeClr val="tx1"/>
                </a:solidFill>
                <a:latin typeface="Times New Roman" pitchFamily="18" charset="0"/>
                <a:ea typeface="+mn-ea"/>
                <a:cs typeface="Times New Roman" pitchFamily="18" charset="0"/>
              </a:rPr>
              <a:t> </a:t>
            </a:r>
            <a:r>
              <a:rPr lang="en-US" b="1" dirty="0">
                <a:solidFill>
                  <a:schemeClr val="tx1"/>
                </a:solidFill>
                <a:latin typeface="Times New Roman" pitchFamily="18" charset="0"/>
                <a:ea typeface="+mn-ea"/>
                <a:cs typeface="Times New Roman" pitchFamily="18" charset="0"/>
              </a:rPr>
              <a:t>CSS</a:t>
            </a:r>
            <a:r>
              <a:rPr lang="en-US" dirty="0">
                <a:solidFill>
                  <a:schemeClr val="tx1"/>
                </a:solidFill>
                <a:latin typeface="Times New Roman" pitchFamily="18" charset="0"/>
                <a:ea typeface="+mn-ea"/>
                <a:cs typeface="Times New Roman" pitchFamily="18" charset="0"/>
              </a:rPr>
              <a:t> : CSS stands for Cascading Style Sheet, it is a style sheet language used to shape the HTML elements that will be displayed in the browsers as a web-page</a:t>
            </a:r>
            <a:r>
              <a:rPr lang="en-US" dirty="0">
                <a:solidFill>
                  <a:schemeClr val="tx1"/>
                </a:solidFill>
                <a:latin typeface="+mn-lt"/>
                <a:ea typeface="+mn-ea"/>
                <a:cs typeface="+mn-cs"/>
              </a:rPr>
              <a:t>.</a:t>
            </a:r>
          </a:p>
        </p:txBody>
      </p:sp>
      <p:sp>
        <p:nvSpPr>
          <p:cNvPr id="2" name="Slide Number Placeholder 1"/>
          <p:cNvSpPr>
            <a:spLocks noGrp="1"/>
          </p:cNvSpPr>
          <p:nvPr>
            <p:ph type="sldNum" sz="quarter" idx="14"/>
          </p:nvPr>
        </p:nvSpPr>
        <p:spPr>
          <a:xfrm>
            <a:off x="10707624" y="6382512"/>
            <a:ext cx="685800" cy="320040"/>
          </a:xfrm>
        </p:spPr>
        <p:txBody>
          <a:bodyPr vert="horz" lIns="91440" tIns="45720" rIns="91440" bIns="45720" rtlCol="0" anchor="ctr">
            <a:normAutofit/>
          </a:bodyPr>
          <a:lstStyle/>
          <a:p>
            <a:pPr algn="r">
              <a:spcAft>
                <a:spcPts val="600"/>
              </a:spcAft>
            </a:pPr>
            <a:fld id="{45A3C14A-F937-4231-B6F1-40B429FAFB2F}" type="slidenum">
              <a:rPr lang="en-US" sz="1000">
                <a:solidFill>
                  <a:schemeClr val="tx1">
                    <a:tint val="75000"/>
                  </a:schemeClr>
                </a:solidFill>
                <a:latin typeface="+mn-lt"/>
                <a:ea typeface="+mn-ea"/>
              </a:rPr>
              <a:pPr algn="r">
                <a:spcAft>
                  <a:spcPts val="600"/>
                </a:spcAft>
              </a:pPr>
              <a:t>17</a:t>
            </a:fld>
            <a:endParaRPr lang="en-US" sz="1000">
              <a:solidFill>
                <a:schemeClr val="tx1">
                  <a:tint val="75000"/>
                </a:schemeClr>
              </a:solidFill>
              <a:latin typeface="+mn-lt"/>
              <a:ea typeface="+mn-ea"/>
            </a:endParaRPr>
          </a:p>
        </p:txBody>
      </p:sp>
    </p:spTree>
    <p:extLst>
      <p:ext uri="{BB962C8B-B14F-4D97-AF65-F5344CB8AC3E}">
        <p14:creationId xmlns:p14="http://schemas.microsoft.com/office/powerpoint/2010/main" val="103361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D054B-5A8C-3313-6C17-1F1CA6EFF9EA}"/>
              </a:ext>
            </a:extLst>
          </p:cNvPr>
          <p:cNvSpPr>
            <a:spLocks noGrp="1"/>
          </p:cNvSpPr>
          <p:nvPr>
            <p:ph type="sldNum" sz="quarter" idx="14"/>
          </p:nvPr>
        </p:nvSpPr>
        <p:spPr/>
        <p:txBody>
          <a:bodyPr/>
          <a:lstStyle/>
          <a:p>
            <a:fld id="{45A3C14A-F937-4231-B6F1-40B429FAFB2F}" type="slidenum">
              <a:rPr lang="en-NZ" smtClean="0"/>
              <a:pPr/>
              <a:t>18</a:t>
            </a:fld>
            <a:endParaRPr lang="en-NZ" dirty="0"/>
          </a:p>
        </p:txBody>
      </p:sp>
      <p:sp>
        <p:nvSpPr>
          <p:cNvPr id="4" name="Text Placeholder 3">
            <a:extLst>
              <a:ext uri="{FF2B5EF4-FFF2-40B4-BE49-F238E27FC236}">
                <a16:creationId xmlns:a16="http://schemas.microsoft.com/office/drawing/2014/main" id="{47D26987-7AFB-BCE7-554D-43BFD787FE4A}"/>
              </a:ext>
            </a:extLst>
          </p:cNvPr>
          <p:cNvSpPr>
            <a:spLocks noGrp="1"/>
          </p:cNvSpPr>
          <p:nvPr>
            <p:ph type="body" sz="quarter" idx="17"/>
          </p:nvPr>
        </p:nvSpPr>
        <p:spPr>
          <a:xfrm>
            <a:off x="695400" y="609600"/>
            <a:ext cx="10801201" cy="5484816"/>
          </a:xfrm>
        </p:spPr>
        <p:txBody>
          <a:bodyPr lIns="91440" tIns="45720" rIns="91440" bIns="45720" anchor="t"/>
          <a:lstStyle/>
          <a:p>
            <a:pPr marL="342900" indent="-342900">
              <a:buNone/>
            </a:pPr>
            <a:r>
              <a:rPr lang="en-US" dirty="0">
                <a:solidFill>
                  <a:schemeClr val="tx1"/>
                </a:solidFill>
                <a:latin typeface="Mangal" panose="020B0502040204020203" pitchFamily="18" charset="0"/>
                <a:cs typeface="Mangal" panose="020B0502040204020203" pitchFamily="18" charset="0"/>
              </a:rPr>
              <a:t> </a:t>
            </a:r>
          </a:p>
          <a:p>
            <a:pPr marL="342900" indent="-342900">
              <a:buFont typeface="Arial" pitchFamily="34" charset="0"/>
              <a:buChar char="•"/>
            </a:pPr>
            <a:r>
              <a:rPr lang="en-US" b="1" dirty="0">
                <a:solidFill>
                  <a:schemeClr val="tx1"/>
                </a:solidFill>
                <a:latin typeface="Times New Roman"/>
                <a:ea typeface="Roboto Medium"/>
                <a:cs typeface="Times New Roman"/>
              </a:rPr>
              <a:t>Backend</a:t>
            </a:r>
            <a:r>
              <a:rPr lang="en-US" dirty="0">
                <a:solidFill>
                  <a:schemeClr val="tx1"/>
                </a:solidFill>
                <a:latin typeface="Times New Roman"/>
                <a:ea typeface="Roboto Medium"/>
                <a:cs typeface="Times New Roman"/>
              </a:rPr>
              <a:t>: Django is known as the web framework for perfectionist with deadlines. It is a Python based framework that follows the model-template-views architecture.</a:t>
            </a:r>
            <a:endParaRPr lang="en-US" dirty="0">
              <a:solidFill>
                <a:schemeClr val="tx1"/>
              </a:solidFill>
              <a:latin typeface="Times New Roman" pitchFamily="18" charset="0"/>
              <a:cs typeface="Times New Roman" pitchFamily="18" charset="0"/>
            </a:endParaRPr>
          </a:p>
          <a:p>
            <a:pPr marL="342900" indent="-342900">
              <a:buFont typeface="Arial" pitchFamily="34" charset="0"/>
              <a:buChar char="•"/>
            </a:pPr>
            <a:r>
              <a:rPr lang="en-US" dirty="0">
                <a:solidFill>
                  <a:schemeClr val="tx1"/>
                </a:solidFill>
                <a:latin typeface="Times New Roman"/>
                <a:ea typeface="Roboto Medium"/>
                <a:cs typeface="Times New Roman"/>
              </a:rPr>
              <a:t>Benefits of using Django as the Backend framework: </a:t>
            </a:r>
          </a:p>
          <a:p>
            <a:pPr marL="479425" lvl="2">
              <a:buFont typeface="Nobel-Book"/>
              <a:buAutoNum type="romanLcPeriod"/>
            </a:pPr>
            <a:r>
              <a:rPr lang="en-US" dirty="0">
                <a:solidFill>
                  <a:schemeClr val="tx1"/>
                </a:solidFill>
                <a:latin typeface="Times New Roman"/>
                <a:ea typeface="Roboto Medium"/>
                <a:cs typeface="Times New Roman"/>
              </a:rPr>
              <a:t>It is highly secure</a:t>
            </a:r>
          </a:p>
          <a:p>
            <a:pPr marL="479425" lvl="2">
              <a:buAutoNum type="romanLcPeriod"/>
            </a:pPr>
            <a:r>
              <a:rPr lang="en-US" dirty="0">
                <a:solidFill>
                  <a:schemeClr val="tx1"/>
                </a:solidFill>
                <a:latin typeface="Times New Roman"/>
                <a:ea typeface="Roboto Medium"/>
                <a:cs typeface="Times New Roman"/>
              </a:rPr>
              <a:t>Powered by Python – easy to use for developers</a:t>
            </a:r>
            <a:endParaRPr lang="en-US" dirty="0">
              <a:solidFill>
                <a:schemeClr val="tx1"/>
              </a:solidFill>
              <a:latin typeface="Times New Roman"/>
              <a:cs typeface="Times New Roman"/>
            </a:endParaRPr>
          </a:p>
          <a:p>
            <a:pPr marL="479425" lvl="2">
              <a:buAutoNum type="romanLcPeriod"/>
            </a:pPr>
            <a:r>
              <a:rPr lang="en-US" dirty="0">
                <a:solidFill>
                  <a:schemeClr val="tx1"/>
                </a:solidFill>
                <a:latin typeface="Times New Roman"/>
                <a:ea typeface="Roboto Medium"/>
                <a:cs typeface="Times New Roman"/>
              </a:rPr>
              <a:t>Provides a default Admin Panel</a:t>
            </a:r>
            <a:endParaRPr lang="en-US" dirty="0">
              <a:solidFill>
                <a:schemeClr val="tx1"/>
              </a:solidFill>
              <a:latin typeface="Times New Roman"/>
              <a:cs typeface="Times New Roman"/>
            </a:endParaRPr>
          </a:p>
          <a:p>
            <a:pPr marL="479425" lvl="2">
              <a:buAutoNum type="romanLcPeriod"/>
            </a:pPr>
            <a:r>
              <a:rPr lang="en-US" dirty="0">
                <a:solidFill>
                  <a:schemeClr val="tx1"/>
                </a:solidFill>
                <a:latin typeface="Times New Roman"/>
                <a:ea typeface="Roboto Medium"/>
                <a:cs typeface="Times New Roman"/>
              </a:rPr>
              <a:t>Good for search engine optimization</a:t>
            </a:r>
            <a:endParaRPr lang="en-US" dirty="0">
              <a:solidFill>
                <a:schemeClr val="tx1"/>
              </a:solidFill>
              <a:latin typeface="Times New Roman"/>
              <a:cs typeface="Times New Roman"/>
            </a:endParaRPr>
          </a:p>
          <a:p>
            <a:pPr marL="479425" lvl="2">
              <a:buAutoNum type="romanLcPeriod"/>
            </a:pPr>
            <a:r>
              <a:rPr lang="en-US" dirty="0">
                <a:solidFill>
                  <a:schemeClr val="tx1"/>
                </a:solidFill>
                <a:latin typeface="Times New Roman"/>
                <a:ea typeface="Roboto Medium"/>
                <a:cs typeface="Times New Roman"/>
              </a:rPr>
              <a:t>Has a great set of libraries</a:t>
            </a:r>
          </a:p>
          <a:p>
            <a:pPr marL="342900" indent="-342900">
              <a:buFont typeface="Arial" pitchFamily="34" charset="0"/>
              <a:buChar char="•"/>
            </a:pPr>
            <a:endParaRPr lang="en-US" dirty="0">
              <a:solidFill>
                <a:srgbClr val="000000"/>
              </a:solidFill>
              <a:latin typeface="Mangal" panose="020B0502040204020203" pitchFamily="18" charset="0"/>
              <a:cs typeface="Mangal" panose="020B0502040204020203" pitchFamily="18" charset="0"/>
            </a:endParaRPr>
          </a:p>
          <a:p>
            <a:pPr marL="342900" indent="-342900">
              <a:buFont typeface="Arial" pitchFamily="34" charset="0"/>
              <a:buChar char="•"/>
            </a:pPr>
            <a:endParaRPr lang="en-IN" dirty="0">
              <a:solidFill>
                <a:srgbClr val="000000"/>
              </a:solidFill>
              <a:latin typeface="Mangal" panose="020B0502040204020203" pitchFamily="18" charset="0"/>
              <a:cs typeface="Mangal" panose="020B0502040204020203" pitchFamily="18" charset="0"/>
            </a:endParaRPr>
          </a:p>
          <a:p>
            <a:pPr>
              <a:buFont typeface="Nobel-Book"/>
              <a:buAutoNum type="arabicPeriod"/>
            </a:pPr>
            <a:endParaRPr lang="en-IN" dirty="0">
              <a:solidFill>
                <a:srgbClr val="7F7F7F"/>
              </a:solidFill>
              <a:cs typeface="Mangal" panose="020B0502040204020203" pitchFamily="18" charset="0"/>
            </a:endParaRPr>
          </a:p>
        </p:txBody>
      </p:sp>
    </p:spTree>
    <p:extLst>
      <p:ext uri="{BB962C8B-B14F-4D97-AF65-F5344CB8AC3E}">
        <p14:creationId xmlns:p14="http://schemas.microsoft.com/office/powerpoint/2010/main" val="150288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p:cNvSpPr>
            <a:spLocks noGrp="1"/>
          </p:cNvSpPr>
          <p:nvPr>
            <p:ph type="title"/>
          </p:nvPr>
        </p:nvSpPr>
        <p:spPr>
          <a:xfrm>
            <a:off x="694855" y="610448"/>
            <a:ext cx="10668064" cy="870591"/>
          </a:xfrm>
        </p:spPr>
        <p:txBody>
          <a:bodyPr lIns="91440" tIns="45720" rIns="91440" bIns="45720" anchor="ctr" anchorCtr="0">
            <a:noAutofit/>
          </a:bodyPr>
          <a:lstStyle/>
          <a:p>
            <a:r>
              <a:rPr lang="en-US" sz="4000" u="sng" dirty="0">
                <a:solidFill>
                  <a:schemeClr val="tx1"/>
                </a:solidFill>
                <a:latin typeface="Times New Roman"/>
                <a:ea typeface="Roboto Medium"/>
                <a:cs typeface="Times New Roman"/>
              </a:rPr>
              <a:t>DJANGO PROJECT Deployed using AWS </a:t>
            </a:r>
            <a:r>
              <a:rPr lang="en-US" sz="4000" dirty="0">
                <a:solidFill>
                  <a:schemeClr val="tx1"/>
                </a:solidFill>
                <a:latin typeface="Times New Roman"/>
                <a:ea typeface="Roboto Medium"/>
                <a:cs typeface="Times New Roman"/>
              </a:rPr>
              <a:t>:</a:t>
            </a:r>
            <a:br>
              <a:rPr lang="en-US" dirty="0">
                <a:latin typeface="Mangal" panose="020B0502040204020203" pitchFamily="18" charset="0"/>
                <a:cs typeface="Mangal" panose="020B0502040204020203" pitchFamily="18" charset="0"/>
              </a:rPr>
            </a:br>
            <a:r>
              <a:rPr lang="en-US" dirty="0">
                <a:solidFill>
                  <a:schemeClr val="tx1"/>
                </a:solidFill>
                <a:latin typeface="Mangal"/>
                <a:ea typeface="Roboto Medium"/>
                <a:cs typeface="Mangal"/>
              </a:rPr>
              <a:t> </a:t>
            </a:r>
            <a:endParaRPr lang="en-US" dirty="0">
              <a:solidFill>
                <a:schemeClr val="tx1"/>
              </a:solidFill>
            </a:endParaRPr>
          </a:p>
        </p:txBody>
      </p:sp>
      <p:sp>
        <p:nvSpPr>
          <p:cNvPr id="4" name="Text Placeholder 3"/>
          <p:cNvSpPr>
            <a:spLocks noGrp="1"/>
          </p:cNvSpPr>
          <p:nvPr>
            <p:ph type="body" sz="quarter" idx="17"/>
          </p:nvPr>
        </p:nvSpPr>
        <p:spPr/>
        <p:txBody>
          <a:bodyPr lIns="91440" tIns="45720" rIns="91440" bIns="45720" anchor="t"/>
          <a:lstStyle/>
          <a:p>
            <a:pPr>
              <a:buFont typeface="Wingdings" panose="05000000000000000000" pitchFamily="2" charset="2"/>
              <a:buChar char="Ø"/>
            </a:pPr>
            <a:r>
              <a:rPr lang="en-US" dirty="0">
                <a:solidFill>
                  <a:srgbClr val="202124"/>
                </a:solidFill>
                <a:latin typeface="Times New Roman"/>
                <a:ea typeface="Roboto Medium"/>
                <a:cs typeface="Times New Roman"/>
              </a:rPr>
              <a:t>Step 1: Create a Django Project. Build a Django App inside it and write the code for frontend (HTML templates, with Bootstrap CSS) and the backend in Python using the various libraries provided.</a:t>
            </a:r>
            <a:endParaRPr lang="en-US" dirty="0">
              <a:solidFill>
                <a:srgbClr val="202124"/>
              </a:solidFill>
              <a:latin typeface="Times New Roman" pitchFamily="18" charset="0"/>
              <a:cs typeface="Times New Roman" pitchFamily="18" charset="0"/>
            </a:endParaRPr>
          </a:p>
          <a:p>
            <a:pPr>
              <a:buFont typeface="Wingdings" panose="05000000000000000000" pitchFamily="2" charset="2"/>
              <a:buChar char="Ø"/>
            </a:pPr>
            <a:r>
              <a:rPr lang="en-US" dirty="0">
                <a:solidFill>
                  <a:srgbClr val="202124"/>
                </a:solidFill>
                <a:latin typeface="Times New Roman"/>
                <a:ea typeface="Roboto Medium"/>
                <a:cs typeface="Times New Roman"/>
              </a:rPr>
              <a:t>Step 2: Initialize an EC2 in the AWS Dashboard. Make sure the security group contains Inbound Rules for port 80 so that the website can be accessed over the HTTP protocol from across the web.</a:t>
            </a:r>
            <a:endParaRPr lang="en-US" dirty="0">
              <a:solidFill>
                <a:srgbClr val="202124"/>
              </a:solidFill>
              <a:latin typeface="Times New Roman" pitchFamily="18" charset="0"/>
              <a:cs typeface="Times New Roman" pitchFamily="18" charset="0"/>
            </a:endParaRPr>
          </a:p>
          <a:p>
            <a:pPr>
              <a:buFont typeface="Wingdings" panose="05000000000000000000" pitchFamily="2" charset="2"/>
              <a:buChar char="Ø"/>
            </a:pPr>
            <a:r>
              <a:rPr lang="en-US" dirty="0">
                <a:solidFill>
                  <a:srgbClr val="202124"/>
                </a:solidFill>
                <a:latin typeface="Times New Roman"/>
                <a:ea typeface="Roboto Medium"/>
                <a:cs typeface="Times New Roman"/>
              </a:rPr>
              <a:t>Step 3: Inside the windows EC2 instance, </a:t>
            </a:r>
          </a:p>
          <a:p>
            <a:pPr lvl="2">
              <a:buFont typeface="Wingdings" panose="05000000000000000000" pitchFamily="2" charset="2"/>
              <a:buChar char="Ø"/>
            </a:pPr>
            <a:r>
              <a:rPr lang="en-US" sz="2400" dirty="0">
                <a:solidFill>
                  <a:srgbClr val="202124"/>
                </a:solidFill>
                <a:latin typeface="Times New Roman"/>
                <a:ea typeface="Roboto Medium"/>
                <a:cs typeface="Times New Roman"/>
              </a:rPr>
              <a:t>Install Python</a:t>
            </a:r>
          </a:p>
          <a:p>
            <a:pPr lvl="2">
              <a:buFont typeface="Wingdings" panose="05000000000000000000" pitchFamily="2" charset="2"/>
              <a:buChar char="Ø"/>
            </a:pPr>
            <a:r>
              <a:rPr lang="en-US" sz="2400" dirty="0">
                <a:solidFill>
                  <a:srgbClr val="202124"/>
                </a:solidFill>
                <a:latin typeface="Times New Roman"/>
                <a:ea typeface="Roboto Medium"/>
                <a:cs typeface="Times New Roman"/>
              </a:rPr>
              <a:t>Install the various libraries and packages required for the project using </a:t>
            </a:r>
            <a:r>
              <a:rPr lang="en-US" sz="2400" b="1" dirty="0">
                <a:solidFill>
                  <a:srgbClr val="202124"/>
                </a:solidFill>
                <a:latin typeface="Times New Roman"/>
                <a:ea typeface="Roboto Medium"/>
                <a:cs typeface="Times New Roman"/>
              </a:rPr>
              <a:t>pip</a:t>
            </a:r>
            <a:endParaRPr lang="en-US" sz="2400" dirty="0">
              <a:solidFill>
                <a:srgbClr val="202124"/>
              </a:solidFill>
              <a:latin typeface="Times New Roman"/>
              <a:ea typeface="Roboto Medium"/>
              <a:cs typeface="Times New Roman"/>
            </a:endParaRPr>
          </a:p>
          <a:p>
            <a:pPr lvl="2">
              <a:buFont typeface="Wingdings" panose="05000000000000000000" pitchFamily="2" charset="2"/>
              <a:buChar char="Ø"/>
            </a:pPr>
            <a:r>
              <a:rPr lang="en-US" sz="2400" dirty="0">
                <a:solidFill>
                  <a:srgbClr val="202124"/>
                </a:solidFill>
                <a:latin typeface="Times New Roman"/>
                <a:ea typeface="Roboto Medium"/>
                <a:cs typeface="Times New Roman"/>
              </a:rPr>
              <a:t>Copy the Project files</a:t>
            </a:r>
            <a:endParaRPr lang="en-US" sz="2400" b="1" dirty="0">
              <a:solidFill>
                <a:srgbClr val="202124"/>
              </a:solidFill>
              <a:latin typeface="Times New Roman"/>
              <a:ea typeface="Roboto Medium"/>
              <a:cs typeface="Times New Roman"/>
            </a:endParaRPr>
          </a:p>
          <a:p>
            <a:pPr>
              <a:buFont typeface="Nobel-Book"/>
              <a:buAutoNum type="arabicPeriod"/>
            </a:pPr>
            <a:endParaRPr lang="en-US" dirty="0">
              <a:solidFill>
                <a:srgbClr val="7F7F7F"/>
              </a:solidFill>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024562" y="928670"/>
            <a:ext cx="5244301" cy="1538130"/>
          </a:xfrm>
        </p:spPr>
        <p:txBody>
          <a:bodyPr vert="horz" lIns="91440" tIns="45720" rIns="91440" bIns="45720" rtlCol="0" anchor="ctr">
            <a:normAutofit/>
          </a:bodyPr>
          <a:lstStyle/>
          <a:p>
            <a:r>
              <a:rPr lang="en-US" sz="4400" b="1" kern="1200" dirty="0">
                <a:solidFill>
                  <a:schemeClr val="tx1"/>
                </a:solidFill>
                <a:latin typeface="Times New Roman" pitchFamily="18" charset="0"/>
                <a:ea typeface="+mj-ea"/>
                <a:cs typeface="Times New Roman" pitchFamily="18" charset="0"/>
              </a:rPr>
              <a:t>Contents</a:t>
            </a:r>
            <a:endParaRPr lang="en-US" sz="4400" kern="1200" dirty="0">
              <a:solidFill>
                <a:schemeClr val="tx1"/>
              </a:solidFill>
              <a:latin typeface="Times New Roman" pitchFamily="18" charset="0"/>
              <a:ea typeface="+mj-ea"/>
              <a:cs typeface="Times New Roman" pitchFamily="18" charset="0"/>
            </a:endParaRPr>
          </a:p>
        </p:txBody>
      </p:sp>
      <p:sp>
        <p:nvSpPr>
          <p:cNvPr id="27"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12" name="Graphic 11" descr="Clipboard List">
            <a:extLst>
              <a:ext uri="{FF2B5EF4-FFF2-40B4-BE49-F238E27FC236}">
                <a16:creationId xmlns:a16="http://schemas.microsoft.com/office/drawing/2014/main" id="{B68DCAC3-A6BA-1BCB-986F-04CA5E3C1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0173" y="1790732"/>
            <a:ext cx="3267942" cy="3267942"/>
          </a:xfrm>
          <a:prstGeom prst="rect">
            <a:avLst/>
          </a:prstGeom>
        </p:spPr>
      </p:pic>
      <p:sp>
        <p:nvSpPr>
          <p:cNvPr id="7" name="Content Placeholder 2">
            <a:extLst>
              <a:ext uri="{FF2B5EF4-FFF2-40B4-BE49-F238E27FC236}">
                <a16:creationId xmlns:a16="http://schemas.microsoft.com/office/drawing/2014/main" id="{83CA4D38-CF89-466F-B8A8-3AE51AA884DE}"/>
              </a:ext>
            </a:extLst>
          </p:cNvPr>
          <p:cNvSpPr txBox="1">
            <a:spLocks/>
          </p:cNvSpPr>
          <p:nvPr/>
        </p:nvSpPr>
        <p:spPr>
          <a:xfrm>
            <a:off x="5911158" y="2706865"/>
            <a:ext cx="5383652" cy="3470097"/>
          </a:xfrm>
          <a:prstGeom prst="rect">
            <a:avLst/>
          </a:prstGeom>
        </p:spPr>
        <p:txBody>
          <a:bodyPr vert="horz" lIns="91440" tIns="45720" rIns="91440" bIns="45720" rtlCol="0">
            <a:normAutofit/>
          </a:bodyPr>
          <a:lstStyle/>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400" i="0" u="none" strike="noStrike" cap="none" spc="0" normalizeH="0" baseline="0" noProof="0" dirty="0">
                <a:ln>
                  <a:noFill/>
                </a:ln>
                <a:effectLst/>
                <a:uLnTx/>
                <a:uFillTx/>
                <a:latin typeface="Times New Roman" pitchFamily="18" charset="0"/>
                <a:cs typeface="Times New Roman" pitchFamily="18" charset="0"/>
              </a:rPr>
              <a:t>Abstract</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400" i="0" u="none" strike="noStrike" cap="none" spc="0" normalizeH="0" baseline="0" noProof="0" dirty="0">
                <a:ln>
                  <a:noFill/>
                </a:ln>
                <a:effectLst/>
                <a:uLnTx/>
                <a:uFillTx/>
                <a:latin typeface="Times New Roman" pitchFamily="18" charset="0"/>
                <a:cs typeface="Times New Roman" pitchFamily="18" charset="0"/>
              </a:rPr>
              <a:t>Introduction</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400" i="0" u="none" strike="noStrike" cap="none" spc="0" normalizeH="0" baseline="0" noProof="0" dirty="0">
                <a:ln>
                  <a:noFill/>
                </a:ln>
                <a:effectLst/>
                <a:uLnTx/>
                <a:uFillTx/>
                <a:latin typeface="Times New Roman" pitchFamily="18" charset="0"/>
                <a:cs typeface="Times New Roman" pitchFamily="18" charset="0"/>
              </a:rPr>
              <a:t>Methodology</a:t>
            </a:r>
          </a:p>
          <a:p>
            <a:pPr marL="228600" indent="-228600">
              <a:lnSpc>
                <a:spcPct val="90000"/>
              </a:lnSpc>
              <a:spcBef>
                <a:spcPts val="1000"/>
              </a:spcBef>
              <a:buFont typeface="Arial" panose="020B0604020202020204" pitchFamily="34" charset="0"/>
              <a:buChar char="•"/>
              <a:defRPr/>
            </a:pPr>
            <a:r>
              <a:rPr kumimoji="0" lang="en-US" sz="2400" i="0" u="none" strike="noStrike" cap="none" spc="0" normalizeH="0" baseline="0" noProof="0" dirty="0">
                <a:ln>
                  <a:noFill/>
                </a:ln>
                <a:effectLst/>
                <a:uLnTx/>
                <a:uFillTx/>
                <a:latin typeface="Times New Roman" pitchFamily="18" charset="0"/>
                <a:cs typeface="Times New Roman" pitchFamily="18" charset="0"/>
              </a:rPr>
              <a:t>Result and outcome</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400" dirty="0">
                <a:latin typeface="Times New Roman" pitchFamily="18" charset="0"/>
                <a:cs typeface="Times New Roman" pitchFamily="18" charset="0"/>
              </a:rPr>
              <a:t>Implementation</a:t>
            </a:r>
          </a:p>
          <a:p>
            <a:pPr marL="228600" lvl="0" indent="-228600">
              <a:lnSpc>
                <a:spcPct val="90000"/>
              </a:lnSpc>
              <a:spcBef>
                <a:spcPts val="1000"/>
              </a:spcBef>
              <a:buFont typeface="Arial" panose="020B0604020202020204" pitchFamily="34" charset="0"/>
              <a:buChar char="•"/>
              <a:defRPr/>
            </a:pPr>
            <a:r>
              <a:rPr lang="en-US" sz="2400" dirty="0">
                <a:latin typeface="Times New Roman" pitchFamily="18" charset="0"/>
                <a:cs typeface="Times New Roman" pitchFamily="18" charset="0"/>
              </a:rPr>
              <a:t>Applications</a:t>
            </a:r>
          </a:p>
          <a:p>
            <a:pPr marL="228600" indent="-228600">
              <a:lnSpc>
                <a:spcPct val="90000"/>
              </a:lnSpc>
              <a:spcBef>
                <a:spcPts val="1000"/>
              </a:spcBef>
              <a:buFont typeface="Arial" panose="020B0604020202020204" pitchFamily="34" charset="0"/>
              <a:buChar char="•"/>
              <a:defRPr/>
            </a:pPr>
            <a:r>
              <a:rPr lang="en-US" sz="2400" dirty="0">
                <a:latin typeface="Times New Roman" pitchFamily="18" charset="0"/>
                <a:cs typeface="Times New Roman" pitchFamily="18" charset="0"/>
              </a:rPr>
              <a:t>References</a:t>
            </a:r>
          </a:p>
          <a:p>
            <a:pPr marL="228600" lvl="0" indent="-228600">
              <a:lnSpc>
                <a:spcPct val="90000"/>
              </a:lnSpc>
              <a:spcBef>
                <a:spcPts val="1000"/>
              </a:spcBef>
              <a:buFont typeface="Arial" panose="020B0604020202020204" pitchFamily="34" charset="0"/>
              <a:buChar char="•"/>
              <a:defRPr/>
            </a:pPr>
            <a:endParaRPr lang="en-US" sz="2400" dirty="0"/>
          </a:p>
        </p:txBody>
      </p:sp>
      <p:sp>
        <p:nvSpPr>
          <p:cNvPr id="8" name="Slide Number Placeholder 7"/>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a:solidFill>
                  <a:prstClr val="black">
                    <a:tint val="75000"/>
                  </a:prstClr>
                </a:solidFill>
                <a:latin typeface="+mn-lt"/>
                <a:ea typeface="+mn-ea"/>
              </a:rPr>
              <a:pPr algn="r">
                <a:spcAft>
                  <a:spcPts val="600"/>
                </a:spcAft>
              </a:pPr>
              <a:t>2</a:t>
            </a:fld>
            <a:endParaRPr lang="en-US" sz="1200">
              <a:solidFill>
                <a:prstClr val="black">
                  <a:tint val="75000"/>
                </a:prstClr>
              </a:solidFill>
              <a:latin typeface="+mn-lt"/>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5AEDF9-A3F7-B463-2AA9-7BA01C78498D}"/>
              </a:ext>
            </a:extLst>
          </p:cNvPr>
          <p:cNvSpPr>
            <a:spLocks noGrp="1"/>
          </p:cNvSpPr>
          <p:nvPr>
            <p:ph type="sldNum" sz="quarter" idx="14"/>
          </p:nvPr>
        </p:nvSpPr>
        <p:spPr/>
        <p:txBody>
          <a:bodyPr/>
          <a:lstStyle/>
          <a:p>
            <a:fld id="{45A3C14A-F937-4231-B6F1-40B429FAFB2F}" type="slidenum">
              <a:rPr lang="en-NZ" smtClean="0"/>
              <a:pPr/>
              <a:t>20</a:t>
            </a:fld>
            <a:endParaRPr lang="en-NZ" dirty="0"/>
          </a:p>
        </p:txBody>
      </p:sp>
      <p:sp>
        <p:nvSpPr>
          <p:cNvPr id="4" name="Text Placeholder 3">
            <a:extLst>
              <a:ext uri="{FF2B5EF4-FFF2-40B4-BE49-F238E27FC236}">
                <a16:creationId xmlns:a16="http://schemas.microsoft.com/office/drawing/2014/main" id="{F0CE54DE-D3CE-E8EA-DCBA-6AC8A61371E8}"/>
              </a:ext>
            </a:extLst>
          </p:cNvPr>
          <p:cNvSpPr>
            <a:spLocks noGrp="1"/>
          </p:cNvSpPr>
          <p:nvPr>
            <p:ph type="body" sz="quarter" idx="17"/>
          </p:nvPr>
        </p:nvSpPr>
        <p:spPr/>
        <p:txBody>
          <a:bodyPr lIns="91440" tIns="45720" rIns="91440" bIns="45720" anchor="t"/>
          <a:lstStyle/>
          <a:p>
            <a:pPr>
              <a:buFont typeface="Wingdings,Sans-Serif"/>
              <a:buChar char="Ø"/>
            </a:pPr>
            <a:r>
              <a:rPr lang="en-US" dirty="0">
                <a:solidFill>
                  <a:srgbClr val="202124"/>
                </a:solidFill>
                <a:latin typeface="Times New Roman"/>
                <a:ea typeface="Roboto Medium"/>
                <a:cs typeface="Times New Roman"/>
              </a:rPr>
              <a:t>Step 4: Run the project inside the EC2 instance with host as 0.0.0.0:80</a:t>
            </a:r>
            <a:endParaRPr lang="en-US" dirty="0">
              <a:solidFill>
                <a:srgbClr val="202124"/>
              </a:solidFill>
              <a:latin typeface="Times New Roman"/>
              <a:cs typeface="Times New Roman"/>
            </a:endParaRPr>
          </a:p>
          <a:p>
            <a:pPr>
              <a:buFont typeface="Wingdings,Sans-Serif"/>
              <a:buChar char="Ø"/>
            </a:pPr>
            <a:r>
              <a:rPr lang="en-US" dirty="0">
                <a:solidFill>
                  <a:srgbClr val="202124"/>
                </a:solidFill>
                <a:latin typeface="Times New Roman"/>
                <a:ea typeface="Roboto Medium"/>
                <a:cs typeface="Times New Roman"/>
              </a:rPr>
              <a:t>Step 5: From the EC2 dashboard, copy the Public URL provided by AWS and open it with http protocol because our website is running on port 80</a:t>
            </a:r>
            <a:endParaRPr lang="en-US" dirty="0">
              <a:solidFill>
                <a:srgbClr val="202124"/>
              </a:solidFill>
              <a:latin typeface="Times New Roman"/>
              <a:cs typeface="Times New Roman"/>
            </a:endParaRPr>
          </a:p>
          <a:p>
            <a:pPr>
              <a:buFont typeface="Wingdings,Sans-Serif"/>
              <a:buChar char="Ø"/>
            </a:pPr>
            <a:r>
              <a:rPr lang="en-US" dirty="0">
                <a:solidFill>
                  <a:srgbClr val="202124"/>
                </a:solidFill>
                <a:latin typeface="Times New Roman"/>
                <a:ea typeface="Roboto Medium"/>
                <a:cs typeface="Times New Roman"/>
              </a:rPr>
              <a:t>Step 6: We can see our website up and running on the internet which can now be accessed by anyone.</a:t>
            </a:r>
            <a:endParaRPr lang="en-US" dirty="0">
              <a:ea typeface="Roboto Medium"/>
            </a:endParaRPr>
          </a:p>
        </p:txBody>
      </p:sp>
      <p:sp>
        <p:nvSpPr>
          <p:cNvPr id="5" name="Title 2">
            <a:extLst>
              <a:ext uri="{FF2B5EF4-FFF2-40B4-BE49-F238E27FC236}">
                <a16:creationId xmlns:a16="http://schemas.microsoft.com/office/drawing/2014/main" id="{25EE95BC-EE9E-27CF-37B2-94AF73FCE8D6}"/>
              </a:ext>
            </a:extLst>
          </p:cNvPr>
          <p:cNvSpPr>
            <a:spLocks noGrp="1"/>
          </p:cNvSpPr>
          <p:nvPr/>
        </p:nvSpPr>
        <p:spPr bwMode="gray">
          <a:xfrm>
            <a:off x="694855" y="627767"/>
            <a:ext cx="11265541" cy="870591"/>
          </a:xfrm>
          <a:prstGeom prst="rect">
            <a:avLst/>
          </a:prstGeom>
        </p:spPr>
        <p:txBody>
          <a:bodyPr lIns="91440" tIns="45720" rIns="91440" bIns="45720"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sz="4000" u="sng" dirty="0">
                <a:solidFill>
                  <a:schemeClr val="tx1"/>
                </a:solidFill>
                <a:latin typeface="Times New Roman"/>
                <a:ea typeface="Roboto Medium"/>
                <a:cs typeface="Times New Roman"/>
              </a:rPr>
              <a:t>DJANGO PROJECT Deployed using AWS </a:t>
            </a:r>
            <a:r>
              <a:rPr lang="en-US" sz="4000" dirty="0">
                <a:solidFill>
                  <a:schemeClr val="tx1"/>
                </a:solidFill>
                <a:latin typeface="Times New Roman"/>
                <a:ea typeface="Roboto Medium"/>
                <a:cs typeface="Times New Roman"/>
              </a:rPr>
              <a:t>:</a:t>
            </a:r>
            <a:br>
              <a:rPr lang="en-US" dirty="0">
                <a:latin typeface="Mangal" panose="020B0502040204020203" pitchFamily="18" charset="0"/>
                <a:cs typeface="Mangal" panose="020B0502040204020203" pitchFamily="18" charset="0"/>
              </a:rPr>
            </a:br>
            <a:r>
              <a:rPr lang="en-US" dirty="0">
                <a:solidFill>
                  <a:schemeClr val="tx1"/>
                </a:solidFill>
                <a:latin typeface="Mangal"/>
                <a:ea typeface="Roboto Medium"/>
                <a:cs typeface="Mangal"/>
              </a:rPr>
              <a:t> </a:t>
            </a:r>
            <a:endParaRPr lang="en-US" dirty="0">
              <a:solidFill>
                <a:schemeClr val="tx1"/>
              </a:solidFill>
            </a:endParaRPr>
          </a:p>
        </p:txBody>
      </p:sp>
    </p:spTree>
    <p:extLst>
      <p:ext uri="{BB962C8B-B14F-4D97-AF65-F5344CB8AC3E}">
        <p14:creationId xmlns:p14="http://schemas.microsoft.com/office/powerpoint/2010/main" val="234156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5AEDF9-A3F7-B463-2AA9-7BA01C78498D}"/>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5" name="Title 2">
            <a:extLst>
              <a:ext uri="{FF2B5EF4-FFF2-40B4-BE49-F238E27FC236}">
                <a16:creationId xmlns:a16="http://schemas.microsoft.com/office/drawing/2014/main" id="{25EE95BC-EE9E-27CF-37B2-94AF73FCE8D6}"/>
              </a:ext>
            </a:extLst>
          </p:cNvPr>
          <p:cNvSpPr>
            <a:spLocks noGrp="1"/>
          </p:cNvSpPr>
          <p:nvPr/>
        </p:nvSpPr>
        <p:spPr bwMode="gray">
          <a:xfrm>
            <a:off x="4348991" y="861563"/>
            <a:ext cx="3965927" cy="498251"/>
          </a:xfrm>
          <a:prstGeom prst="rect">
            <a:avLst/>
          </a:prstGeom>
        </p:spPr>
        <p:txBody>
          <a:bodyPr lIns="91440" tIns="45720" rIns="91440" bIns="45720"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sz="4000" u="sng" dirty="0">
                <a:solidFill>
                  <a:schemeClr val="tx1"/>
                </a:solidFill>
                <a:latin typeface="Times New Roman"/>
                <a:ea typeface="Roboto Medium"/>
                <a:cs typeface="Times New Roman"/>
              </a:rPr>
              <a:t>Applications</a:t>
            </a:r>
            <a:br>
              <a:rPr lang="en-US" sz="4000" u="sng" dirty="0">
                <a:solidFill>
                  <a:schemeClr val="tx1"/>
                </a:solidFill>
                <a:latin typeface="Times New Roman"/>
                <a:ea typeface="Roboto Medium"/>
                <a:cs typeface="Times New Roman"/>
              </a:rPr>
            </a:br>
            <a:r>
              <a:rPr lang="en-US" dirty="0">
                <a:solidFill>
                  <a:schemeClr val="tx1"/>
                </a:solidFill>
                <a:latin typeface="Mangal"/>
                <a:ea typeface="Roboto Medium"/>
                <a:cs typeface="Mangal"/>
              </a:rPr>
              <a:t> </a:t>
            </a:r>
            <a:endParaRPr lang="en-US" dirty="0">
              <a:solidFill>
                <a:schemeClr val="tx1"/>
              </a:solidFill>
            </a:endParaRPr>
          </a:p>
        </p:txBody>
      </p:sp>
      <p:sp>
        <p:nvSpPr>
          <p:cNvPr id="6" name="TextBox 1">
            <a:extLst>
              <a:ext uri="{FF2B5EF4-FFF2-40B4-BE49-F238E27FC236}">
                <a16:creationId xmlns:a16="http://schemas.microsoft.com/office/drawing/2014/main" id="{C5F07A1C-28B4-6FDC-D884-4A8217C91266}"/>
              </a:ext>
            </a:extLst>
          </p:cNvPr>
          <p:cNvSpPr txBox="1"/>
          <p:nvPr/>
        </p:nvSpPr>
        <p:spPr>
          <a:xfrm>
            <a:off x="2623664" y="1904992"/>
            <a:ext cx="7412213" cy="304698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solidFill>
                  <a:srgbClr val="202124"/>
                </a:solidFill>
                <a:latin typeface="Times New Roman"/>
                <a:cs typeface="Times New Roman"/>
              </a:rPr>
              <a:t>Resume Showcase System</a:t>
            </a:r>
            <a:r>
              <a:rPr lang="en-US" sz="2400" dirty="0">
                <a:ea typeface="+mn-lt"/>
                <a:cs typeface="+mn-lt"/>
              </a:rPr>
              <a:t> knowME site is to make people aware of resume building and showcasing their resumes on a site from where business organizations can observe them.</a:t>
            </a:r>
          </a:p>
          <a:p>
            <a:pPr marL="285750" indent="-285750">
              <a:buFont typeface="Arial" panose="020B0604020202020204" pitchFamily="34" charset="0"/>
              <a:buChar char="•"/>
            </a:pPr>
            <a:r>
              <a:rPr lang="en-US" sz="2400" dirty="0">
                <a:solidFill>
                  <a:srgbClr val="202124"/>
                </a:solidFill>
                <a:latin typeface="Times New Roman"/>
                <a:cs typeface="Times New Roman"/>
              </a:rPr>
              <a:t>This can also be used in cases when many a times the candidate forgets to take their resume for interview. They can open it from this website anytime and present it to the HR.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3189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lIns="91440" tIns="45720" rIns="91440" bIns="45720" anchor="ctr" anchorCtr="0">
            <a:noAutofit/>
          </a:bodyPr>
          <a:lstStyle/>
          <a:p>
            <a:r>
              <a:rPr lang="en-IN" sz="3400" b="1" dirty="0">
                <a:solidFill>
                  <a:schemeClr val="tx1"/>
                </a:solidFill>
                <a:latin typeface="Times New Roman"/>
                <a:ea typeface="Roboto Medium"/>
                <a:cs typeface="Times New Roman"/>
              </a:rPr>
              <a:t>References</a:t>
            </a:r>
            <a:endParaRPr lang="en-US" sz="3400" dirty="0">
              <a:solidFill>
                <a:schemeClr val="tx1"/>
              </a:solidFill>
              <a:latin typeface="Times New Roman"/>
              <a:ea typeface="Roboto Medium"/>
              <a:cs typeface="Times New Roman"/>
            </a:endParaRPr>
          </a:p>
        </p:txBody>
      </p:sp>
      <p:sp>
        <p:nvSpPr>
          <p:cNvPr id="8" name="Slide Number Placeholder 7"/>
          <p:cNvSpPr>
            <a:spLocks noGrp="1"/>
          </p:cNvSpPr>
          <p:nvPr>
            <p:ph type="sldNum" sz="quarter" idx="14"/>
          </p:nvPr>
        </p:nvSpPr>
        <p:spPr/>
        <p:txBody>
          <a:bodyPr/>
          <a:lstStyle/>
          <a:p>
            <a:fld id="{45A3C14A-F937-4231-B6F1-40B429FAFB2F}" type="slidenum">
              <a:rPr lang="en-NZ" smtClean="0"/>
              <a:pPr/>
              <a:t>22</a:t>
            </a:fld>
            <a:endParaRPr lang="en-NZ" dirty="0"/>
          </a:p>
        </p:txBody>
      </p:sp>
      <p:sp>
        <p:nvSpPr>
          <p:cNvPr id="3" name="Text Placeholder 2">
            <a:extLst>
              <a:ext uri="{FF2B5EF4-FFF2-40B4-BE49-F238E27FC236}">
                <a16:creationId xmlns:a16="http://schemas.microsoft.com/office/drawing/2014/main" id="{F62E0D5D-B388-6AA5-8E65-F9C5D8054233}"/>
              </a:ext>
            </a:extLst>
          </p:cNvPr>
          <p:cNvSpPr>
            <a:spLocks noGrp="1"/>
          </p:cNvSpPr>
          <p:nvPr>
            <p:ph type="body" sz="quarter" idx="17"/>
          </p:nvPr>
        </p:nvSpPr>
        <p:spPr>
          <a:xfrm>
            <a:off x="695400" y="1271709"/>
            <a:ext cx="10801201" cy="4320480"/>
          </a:xfrm>
        </p:spPr>
        <p:txBody>
          <a:bodyPr lIns="91440" tIns="45720" rIns="91440" bIns="45720" anchor="t"/>
          <a:lstStyle/>
          <a:p>
            <a:pPr>
              <a:buFont typeface="Arial"/>
              <a:buChar char="•"/>
            </a:pPr>
            <a:r>
              <a:rPr lang="en-IN" sz="2000" dirty="0">
                <a:solidFill>
                  <a:schemeClr val="tx1"/>
                </a:solidFill>
                <a:latin typeface="Roboto Medium"/>
                <a:ea typeface="Roboto Medium"/>
                <a:cs typeface="Times New Roman"/>
              </a:rPr>
              <a:t>Django Documentation :</a:t>
            </a:r>
          </a:p>
          <a:p>
            <a:pPr marL="0" indent="0">
              <a:buNone/>
            </a:pPr>
            <a:r>
              <a:rPr lang="en-IN" sz="2000" dirty="0">
                <a:solidFill>
                  <a:schemeClr val="tx1"/>
                </a:solidFill>
                <a:latin typeface="Roboto Medium"/>
                <a:ea typeface="Roboto Medium"/>
                <a:cs typeface="Times New Roman"/>
                <a:hlinkClick r:id="rId2">
                  <a:extLst>
                    <a:ext uri="{A12FA001-AC4F-418D-AE19-62706E023703}">
                      <ahyp:hlinkClr xmlns:ahyp="http://schemas.microsoft.com/office/drawing/2018/hyperlinkcolor" val="tx"/>
                    </a:ext>
                  </a:extLst>
                </a:hlinkClick>
              </a:rPr>
              <a:t>https://docs.djangoproject.com/en/4.0/</a:t>
            </a:r>
            <a:endParaRPr lang="en-IN" sz="2000" dirty="0">
              <a:solidFill>
                <a:schemeClr val="tx1"/>
              </a:solidFill>
              <a:latin typeface="Roboto Medium"/>
              <a:ea typeface="Roboto Medium"/>
              <a:cs typeface="Times New Roman"/>
            </a:endParaRPr>
          </a:p>
          <a:p>
            <a:pPr>
              <a:buFont typeface="Arial"/>
              <a:buChar char="•"/>
            </a:pPr>
            <a:r>
              <a:rPr lang="en-IN" sz="2000" dirty="0">
                <a:solidFill>
                  <a:schemeClr val="tx1"/>
                </a:solidFill>
                <a:latin typeface="Roboto Medium"/>
                <a:ea typeface="Roboto Medium"/>
                <a:cs typeface="Times New Roman"/>
              </a:rPr>
              <a:t>Bootstrap Documentation</a:t>
            </a:r>
            <a:endParaRPr lang="en-IN" sz="1800">
              <a:solidFill>
                <a:schemeClr val="tx1"/>
              </a:solidFill>
            </a:endParaRPr>
          </a:p>
          <a:p>
            <a:pPr marL="0" indent="0">
              <a:buNone/>
            </a:pPr>
            <a:r>
              <a:rPr lang="en-IN" sz="2000" dirty="0">
                <a:solidFill>
                  <a:schemeClr val="tx1"/>
                </a:solidFill>
                <a:latin typeface="Roboto Medium"/>
                <a:ea typeface="Roboto Medium"/>
                <a:cs typeface="Times New Roman"/>
                <a:hlinkClick r:id="rId3">
                  <a:extLst>
                    <a:ext uri="{A12FA001-AC4F-418D-AE19-62706E023703}">
                      <ahyp:hlinkClr xmlns:ahyp="http://schemas.microsoft.com/office/drawing/2018/hyperlinkcolor" val="tx"/>
                    </a:ext>
                  </a:extLst>
                </a:hlinkClick>
              </a:rPr>
              <a:t>https://getbootstrap.com/docs/4.6/getting-started/introduction/</a:t>
            </a:r>
            <a:endParaRPr lang="en-IN" sz="2000">
              <a:solidFill>
                <a:schemeClr val="tx1"/>
              </a:solidFill>
              <a:latin typeface="Roboto Medium"/>
              <a:ea typeface="Roboto Medium"/>
              <a:cs typeface="Times New Roman"/>
            </a:endParaRPr>
          </a:p>
          <a:p>
            <a:pPr>
              <a:buFont typeface="Arial"/>
              <a:buChar char="•"/>
            </a:pPr>
            <a:r>
              <a:rPr lang="en-IN" sz="2000" dirty="0">
                <a:solidFill>
                  <a:schemeClr val="tx1"/>
                </a:solidFill>
                <a:latin typeface="Roboto Medium"/>
                <a:ea typeface="Roboto Medium"/>
                <a:cs typeface="Times New Roman"/>
              </a:rPr>
              <a:t>Deployment of Django on AWS</a:t>
            </a:r>
          </a:p>
          <a:p>
            <a:pPr marL="0" indent="0">
              <a:buNone/>
            </a:pPr>
            <a:r>
              <a:rPr lang="en-IN" sz="2000" dirty="0">
                <a:solidFill>
                  <a:schemeClr val="tx1"/>
                </a:solidFill>
                <a:latin typeface="Roboto Medium"/>
                <a:ea typeface="Roboto Medium"/>
                <a:cs typeface="Times New Roman"/>
                <a:hlinkClick r:id="rId4">
                  <a:extLst>
                    <a:ext uri="{A12FA001-AC4F-418D-AE19-62706E023703}">
                      <ahyp:hlinkClr xmlns:ahyp="http://schemas.microsoft.com/office/drawing/2018/hyperlinkcolor" val="tx"/>
                    </a:ext>
                  </a:extLst>
                </a:hlinkClick>
              </a:rPr>
              <a:t>https://www.youtube.com/watch?v=lH9bwNvaHww</a:t>
            </a:r>
            <a:endParaRPr lang="en-IN" sz="2000">
              <a:solidFill>
                <a:schemeClr val="tx1"/>
              </a:solidFill>
              <a:latin typeface="Roboto Medium"/>
              <a:ea typeface="Roboto Medium"/>
              <a:cs typeface="Times New Roman"/>
            </a:endParaRPr>
          </a:p>
          <a:p>
            <a:pPr>
              <a:buFont typeface="Arial"/>
              <a:buChar char="•"/>
            </a:pPr>
            <a:r>
              <a:rPr lang="en-IN" sz="2000" dirty="0">
                <a:solidFill>
                  <a:schemeClr val="tx1"/>
                </a:solidFill>
                <a:latin typeface="Roboto Medium"/>
                <a:ea typeface="Roboto Medium"/>
                <a:cs typeface="Times New Roman"/>
              </a:rPr>
              <a:t>Literature Survey</a:t>
            </a:r>
          </a:p>
          <a:p>
            <a:pPr marL="0" indent="0">
              <a:buNone/>
            </a:pPr>
            <a:r>
              <a:rPr lang="en-IN" sz="2000" dirty="0">
                <a:solidFill>
                  <a:schemeClr val="tx1"/>
                </a:solidFill>
                <a:latin typeface="Roboto Medium"/>
                <a:ea typeface="Roboto Medium"/>
                <a:cs typeface="Times New Roman"/>
              </a:rPr>
              <a:t>Risavy, Stephen. (2017). The Resume Research Literature: Where Have We Been and Where Should We Go Next?. Journal of Educational and Developmental Psychology. 7. 169. 10.5539/jedp.v7n1p169.</a:t>
            </a:r>
          </a:p>
        </p:txBody>
      </p:sp>
    </p:spTree>
    <p:extLst>
      <p:ext uri="{BB962C8B-B14F-4D97-AF65-F5344CB8AC3E}">
        <p14:creationId xmlns:p14="http://schemas.microsoft.com/office/powerpoint/2010/main" val="57155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3173" y="3078482"/>
            <a:ext cx="10515600" cy="1325563"/>
          </a:xfrm>
        </p:spPr>
        <p:txBody>
          <a:bodyPr/>
          <a:lstStyle/>
          <a:p>
            <a:r>
              <a:rPr lang="en-US" sz="10100" dirty="0"/>
              <a:t>Thank</a:t>
            </a:r>
            <a:r>
              <a:rPr lang="en-US" sz="10000" dirty="0"/>
              <a:t>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166646" y="1214422"/>
            <a:ext cx="5786478" cy="4071967"/>
          </a:xfrm>
        </p:spPr>
        <p:txBody>
          <a:bodyPr vert="horz" lIns="91440" tIns="45720" rIns="91440" bIns="45720" rtlCol="0" anchor="ctr">
            <a:normAutofit/>
          </a:bodyPr>
          <a:lstStyle/>
          <a:p>
            <a:pPr algn="ctr"/>
            <a:r>
              <a:rPr lang="en-US" sz="5600" b="1" kern="1200" dirty="0">
                <a:solidFill>
                  <a:srgbClr val="FFFFFF"/>
                </a:solidFill>
                <a:latin typeface="Times New Roman" pitchFamily="18" charset="0"/>
                <a:ea typeface="+mj-ea"/>
                <a:cs typeface="Times New Roman" pitchFamily="18" charset="0"/>
              </a:rPr>
              <a:t>Abstract</a:t>
            </a:r>
            <a:endParaRPr lang="en-US" sz="5600" kern="1200" dirty="0">
              <a:solidFill>
                <a:srgbClr val="FFFFFF"/>
              </a:solidFill>
              <a:latin typeface="Times New Roman" pitchFamily="18" charset="0"/>
              <a:ea typeface="+mj-ea"/>
              <a:cs typeface="Times New Roman" pitchFamily="18" charset="0"/>
            </a:endParaRPr>
          </a:p>
        </p:txBody>
      </p:sp>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CA2803C8-39E2-4A2B-88FC-94758BC8478E}"/>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i="0" dirty="0">
                <a:solidFill>
                  <a:schemeClr val="tx1">
                    <a:alpha val="80000"/>
                  </a:schemeClr>
                </a:solidFill>
                <a:effectLst/>
                <a:latin typeface="Times New Roman" pitchFamily="18" charset="0"/>
                <a:cs typeface="Times New Roman" pitchFamily="18" charset="0"/>
              </a:rPr>
              <a:t>Amazon Web Services offers a broad set of global cloud-based products including compute, storage, databases, analytics, networking, mobile, developer tools, management tools, </a:t>
            </a:r>
            <a:r>
              <a:rPr lang="en-US" sz="1700" i="0" dirty="0" err="1">
                <a:solidFill>
                  <a:schemeClr val="tx1">
                    <a:alpha val="80000"/>
                  </a:schemeClr>
                </a:solidFill>
                <a:effectLst/>
                <a:latin typeface="Times New Roman" pitchFamily="18" charset="0"/>
                <a:cs typeface="Times New Roman" pitchFamily="18" charset="0"/>
              </a:rPr>
              <a:t>IoT</a:t>
            </a:r>
            <a:r>
              <a:rPr lang="en-US" sz="1700" i="0" dirty="0">
                <a:solidFill>
                  <a:schemeClr val="tx1">
                    <a:alpha val="80000"/>
                  </a:schemeClr>
                </a:solidFill>
                <a:effectLst/>
                <a:latin typeface="Times New Roman" pitchFamily="18" charset="0"/>
                <a:cs typeface="Times New Roman" pitchFamily="18" charset="0"/>
              </a:rPr>
              <a:t>, security, and enterprise applications: on-demand, available in seconds, with pay-as-you-go pricing. </a:t>
            </a:r>
          </a:p>
          <a:p>
            <a:pPr indent="-228600">
              <a:lnSpc>
                <a:spcPct val="90000"/>
              </a:lnSpc>
              <a:spcAft>
                <a:spcPts val="600"/>
              </a:spcAft>
              <a:buFont typeface="Arial" panose="020B0604020202020204" pitchFamily="34" charset="0"/>
              <a:buChar char="•"/>
            </a:pPr>
            <a:endParaRPr lang="en-US" sz="1700" dirty="0">
              <a:solidFill>
                <a:schemeClr val="tx1">
                  <a:alpha val="80000"/>
                </a:schemeClr>
              </a:solidFill>
              <a:latin typeface="Times New Roman" pitchFamily="18" charset="0"/>
              <a:cs typeface="Times New Roman" pitchFamily="18" charset="0"/>
            </a:endParaRPr>
          </a:p>
          <a:p>
            <a:pPr indent="-228600">
              <a:lnSpc>
                <a:spcPct val="90000"/>
              </a:lnSpc>
              <a:spcAft>
                <a:spcPts val="600"/>
              </a:spcAft>
              <a:buFont typeface="Arial" panose="020B0604020202020204" pitchFamily="34" charset="0"/>
              <a:buChar char="•"/>
            </a:pPr>
            <a:r>
              <a:rPr lang="en-US" sz="1700" i="0" dirty="0">
                <a:solidFill>
                  <a:schemeClr val="tx1">
                    <a:alpha val="80000"/>
                  </a:schemeClr>
                </a:solidFill>
                <a:effectLst/>
                <a:latin typeface="Times New Roman" pitchFamily="18" charset="0"/>
                <a:cs typeface="Times New Roman" pitchFamily="18" charset="0"/>
              </a:rPr>
              <a:t>From data warehousing to deployment tools, and directories to content delivery, over 200 AWS services are available. New services can be provisioned quickly, without the upfront fixed expense. This allows enterprises, start-ups, small and medium-sized businesses, and customers in the public sector to access the building blocks they need to respond quickly to changing business requirements. </a:t>
            </a:r>
          </a:p>
          <a:p>
            <a:pPr indent="-228600">
              <a:lnSpc>
                <a:spcPct val="90000"/>
              </a:lnSpc>
              <a:spcAft>
                <a:spcPts val="600"/>
              </a:spcAft>
              <a:buFont typeface="Arial" panose="020B0604020202020204" pitchFamily="34" charset="0"/>
              <a:buChar char="•"/>
            </a:pPr>
            <a:endParaRPr lang="en-US" sz="1700" i="0" dirty="0">
              <a:solidFill>
                <a:schemeClr val="tx1">
                  <a:alpha val="80000"/>
                </a:schemeClr>
              </a:solidFill>
              <a:effectLst/>
              <a:latin typeface="Times New Roman" pitchFamily="18" charset="0"/>
              <a:cs typeface="Times New Roman" pitchFamily="18" charset="0"/>
            </a:endParaRPr>
          </a:p>
          <a:p>
            <a:pPr indent="-228600">
              <a:lnSpc>
                <a:spcPct val="90000"/>
              </a:lnSpc>
              <a:spcAft>
                <a:spcPts val="600"/>
              </a:spcAft>
              <a:buFont typeface="Arial" panose="020B0604020202020204" pitchFamily="34" charset="0"/>
              <a:buChar char="•"/>
            </a:pPr>
            <a:r>
              <a:rPr lang="en-US" sz="1700" dirty="0">
                <a:solidFill>
                  <a:schemeClr val="tx1">
                    <a:alpha val="80000"/>
                  </a:schemeClr>
                </a:solidFill>
                <a:latin typeface="Times New Roman" pitchFamily="18" charset="0"/>
                <a:cs typeface="Times New Roman" pitchFamily="18" charset="0"/>
              </a:rPr>
              <a:t>Resume Showcase System is a web-based dashboard platform where students can visit and upload their resumes and the Company Managers visit to find new talents HR / Recruiter can see the resume of all the professionals who have uploaded this ensures easy and direct communication.</a:t>
            </a:r>
          </a:p>
        </p:txBody>
      </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9" name="Slide Number Placeholder 8"/>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a:solidFill>
                  <a:schemeClr val="tx1">
                    <a:alpha val="60000"/>
                  </a:schemeClr>
                </a:solidFill>
                <a:latin typeface="+mn-lt"/>
                <a:ea typeface="+mn-ea"/>
              </a:rPr>
              <a:pPr algn="r">
                <a:spcAft>
                  <a:spcPts val="600"/>
                </a:spcAft>
              </a:pPr>
              <a:t>3</a:t>
            </a:fld>
            <a:endParaRPr lang="en-US" sz="1200">
              <a:solidFill>
                <a:schemeClr val="tx1">
                  <a:alpha val="60000"/>
                </a:schemeClr>
              </a:solidFill>
              <a:latin typeface="+mn-lt"/>
              <a:ea typeface="+mn-ea"/>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7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77741"/>
            <a:ext cx="6211927" cy="865259"/>
          </a:xfrm>
        </p:spPr>
        <p:txBody>
          <a:bodyPr/>
          <a:lstStyle/>
          <a:p>
            <a:r>
              <a:rPr lang="en-IN" sz="3400" b="1" dirty="0">
                <a:solidFill>
                  <a:srgbClr val="C00000"/>
                </a:solidFill>
                <a:latin typeface="Times New Roman" pitchFamily="18" charset="0"/>
                <a:cs typeface="Times New Roman" pitchFamily="18" charset="0"/>
              </a:rPr>
              <a:t>Introduction</a:t>
            </a:r>
            <a:endParaRPr lang="en-IN" sz="3400" dirty="0">
              <a:latin typeface="Times New Roman" pitchFamily="18" charset="0"/>
              <a:cs typeface="Times New Roman" pitchFamily="18" charset="0"/>
            </a:endParaRPr>
          </a:p>
        </p:txBody>
      </p:sp>
      <p:sp>
        <p:nvSpPr>
          <p:cNvPr id="6" name="Slide Number Placeholder 5"/>
          <p:cNvSpPr>
            <a:spLocks noGrp="1"/>
          </p:cNvSpPr>
          <p:nvPr>
            <p:ph type="sldNum" sz="quarter" idx="14"/>
          </p:nvPr>
        </p:nvSpPr>
        <p:spPr/>
        <p:txBody>
          <a:bodyPr/>
          <a:lstStyle/>
          <a:p>
            <a:fld id="{45A3C14A-F937-4231-B6F1-40B429FAFB2F}" type="slidenum">
              <a:rPr lang="en-NZ" smtClean="0"/>
              <a:pPr/>
              <a:t>4</a:t>
            </a:fld>
            <a:endParaRPr lang="en-NZ" dirty="0"/>
          </a:p>
        </p:txBody>
      </p:sp>
      <p:graphicFrame>
        <p:nvGraphicFramePr>
          <p:cNvPr id="12" name="TextBox 1">
            <a:extLst>
              <a:ext uri="{FF2B5EF4-FFF2-40B4-BE49-F238E27FC236}">
                <a16:creationId xmlns:a16="http://schemas.microsoft.com/office/drawing/2014/main" id="{39E15667-9BD7-D57D-EF74-FA4279B672C8}"/>
              </a:ext>
            </a:extLst>
          </p:cNvPr>
          <p:cNvGraphicFramePr/>
          <p:nvPr>
            <p:extLst>
              <p:ext uri="{D42A27DB-BD31-4B8C-83A1-F6EECF244321}">
                <p14:modId xmlns:p14="http://schemas.microsoft.com/office/powerpoint/2010/main" val="1782315494"/>
              </p:ext>
            </p:extLst>
          </p:nvPr>
        </p:nvGraphicFramePr>
        <p:xfrm>
          <a:off x="1066800" y="1143000"/>
          <a:ext cx="10515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2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8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434C06D-D71C-8CDD-41BA-83796D7C9D6E}"/>
              </a:ext>
            </a:extLst>
          </p:cNvPr>
          <p:cNvSpPr>
            <a:spLocks noGrp="1"/>
          </p:cNvSpPr>
          <p:nvPr>
            <p:ph type="title"/>
          </p:nvPr>
        </p:nvSpPr>
        <p:spPr>
          <a:xfrm>
            <a:off x="666712" y="214290"/>
            <a:ext cx="3471850" cy="1971954"/>
          </a:xfrm>
        </p:spPr>
        <p:txBody>
          <a:bodyPr vert="horz" lIns="91440" tIns="45720" rIns="91440" bIns="45720" rtlCol="0" anchor="ctr">
            <a:normAutofit/>
          </a:bodyPr>
          <a:lstStyle/>
          <a:p>
            <a:r>
              <a:rPr lang="en-US" sz="3000" kern="1200" dirty="0">
                <a:solidFill>
                  <a:srgbClr val="FFFFFF"/>
                </a:solidFill>
                <a:latin typeface="Times New Roman" pitchFamily="18" charset="0"/>
                <a:ea typeface="+mj-ea"/>
                <a:cs typeface="Times New Roman" pitchFamily="18" charset="0"/>
              </a:rPr>
              <a:t>METHODOLOGY</a:t>
            </a:r>
          </a:p>
        </p:txBody>
      </p:sp>
      <p:pic>
        <p:nvPicPr>
          <p:cNvPr id="6" name="Picture 5" descr="Icon&#10;&#10;Description automatically generated">
            <a:extLst>
              <a:ext uri="{FF2B5EF4-FFF2-40B4-BE49-F238E27FC236}">
                <a16:creationId xmlns:a16="http://schemas.microsoft.com/office/drawing/2014/main" id="{8D9F384B-CFC5-8600-B67C-3E667BD98B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92293" y="640080"/>
            <a:ext cx="5578816" cy="5578816"/>
          </a:xfrm>
          <a:prstGeom prst="rect">
            <a:avLst/>
          </a:prstGeom>
        </p:spPr>
      </p:pic>
      <p:sp>
        <p:nvSpPr>
          <p:cNvPr id="2" name="Slide Number Placeholder 1">
            <a:extLst>
              <a:ext uri="{FF2B5EF4-FFF2-40B4-BE49-F238E27FC236}">
                <a16:creationId xmlns:a16="http://schemas.microsoft.com/office/drawing/2014/main" id="{76171783-2879-BF3A-069D-2A93CA13288F}"/>
              </a:ext>
            </a:extLst>
          </p:cNvPr>
          <p:cNvSpPr>
            <a:spLocks noGrp="1"/>
          </p:cNvSpPr>
          <p:nvPr>
            <p:ph type="sldNum" sz="quarter" idx="14"/>
          </p:nvPr>
        </p:nvSpPr>
        <p:spPr>
          <a:xfrm>
            <a:off x="10926476" y="6356350"/>
            <a:ext cx="625443" cy="365125"/>
          </a:xfrm>
          <a:noFill/>
        </p:spPr>
        <p:txBody>
          <a:bodyPr vert="horz" lIns="91440" tIns="45720" rIns="91440" bIns="45720" rtlCol="0" anchor="ctr">
            <a:normAutofit/>
          </a:bodyPr>
          <a:lstStyle/>
          <a:p>
            <a:pPr algn="l">
              <a:spcAft>
                <a:spcPts val="600"/>
              </a:spcAft>
            </a:pPr>
            <a:fld id="{45A3C14A-F937-4231-B6F1-40B429FAFB2F}" type="slidenum">
              <a:rPr lang="en-US" sz="1200">
                <a:solidFill>
                  <a:schemeClr val="tx1">
                    <a:tint val="75000"/>
                  </a:schemeClr>
                </a:solidFill>
                <a:latin typeface="+mn-lt"/>
                <a:ea typeface="+mn-ea"/>
              </a:rPr>
              <a:pPr algn="l">
                <a:spcAft>
                  <a:spcPts val="600"/>
                </a:spcAft>
              </a:pPr>
              <a:t>5</a:t>
            </a:fld>
            <a:endParaRPr lang="en-US" sz="1200">
              <a:solidFill>
                <a:schemeClr val="tx1">
                  <a:tint val="75000"/>
                </a:schemeClr>
              </a:solidFill>
              <a:latin typeface="+mn-lt"/>
              <a:ea typeface="+mn-ea"/>
            </a:endParaRPr>
          </a:p>
        </p:txBody>
      </p:sp>
    </p:spTree>
    <p:extLst>
      <p:ext uri="{BB962C8B-B14F-4D97-AF65-F5344CB8AC3E}">
        <p14:creationId xmlns:p14="http://schemas.microsoft.com/office/powerpoint/2010/main" val="6581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website&#10;&#10;Description automatically generated">
            <a:extLst>
              <a:ext uri="{FF2B5EF4-FFF2-40B4-BE49-F238E27FC236}">
                <a16:creationId xmlns:a16="http://schemas.microsoft.com/office/drawing/2014/main" id="{313A4455-3532-15AB-460D-EBEDA77252FB}"/>
              </a:ext>
            </a:extLst>
          </p:cNvPr>
          <p:cNvPicPr>
            <a:picLocks noChangeAspect="1"/>
          </p:cNvPicPr>
          <p:nvPr/>
        </p:nvPicPr>
        <p:blipFill rotWithShape="1">
          <a:blip r:embed="rId2">
            <a:extLst>
              <a:ext uri="{28A0092B-C50C-407E-A947-70E740481C1C}">
                <a14:useLocalDpi xmlns:a14="http://schemas.microsoft.com/office/drawing/2010/main" val="0"/>
              </a:ext>
            </a:extLst>
          </a:blip>
          <a:srcRect t="10101" r="2160"/>
          <a:stretch/>
        </p:blipFill>
        <p:spPr>
          <a:xfrm>
            <a:off x="1664672" y="1099857"/>
            <a:ext cx="9585166" cy="4954078"/>
          </a:xfrm>
          <a:prstGeom prst="rect">
            <a:avLst/>
          </a:prstGeom>
        </p:spPr>
      </p:pic>
      <p:sp>
        <p:nvSpPr>
          <p:cNvPr id="3" name="Title 2">
            <a:extLst>
              <a:ext uri="{FF2B5EF4-FFF2-40B4-BE49-F238E27FC236}">
                <a16:creationId xmlns:a16="http://schemas.microsoft.com/office/drawing/2014/main" id="{AD18D056-A231-8A4D-CF69-979265A0FE0C}"/>
              </a:ext>
            </a:extLst>
          </p:cNvPr>
          <p:cNvSpPr>
            <a:spLocks noGrp="1"/>
          </p:cNvSpPr>
          <p:nvPr>
            <p:ph type="title"/>
          </p:nvPr>
        </p:nvSpPr>
        <p:spPr>
          <a:xfrm>
            <a:off x="1199456" y="167169"/>
            <a:ext cx="10515599" cy="932688"/>
          </a:xfrm>
        </p:spPr>
        <p:txBody>
          <a:bodyPr vert="horz" lIns="91440" tIns="45720" rIns="91440" bIns="45720" rtlCol="0" anchor="b">
            <a:normAutofit/>
          </a:bodyPr>
          <a:lstStyle/>
          <a:p>
            <a:r>
              <a:rPr lang="en-US" sz="4400" dirty="0">
                <a:solidFill>
                  <a:schemeClr val="tx1"/>
                </a:solidFill>
                <a:latin typeface="Times New Roman" pitchFamily="18" charset="0"/>
                <a:ea typeface="+mj-ea"/>
                <a:cs typeface="Times New Roman" pitchFamily="18" charset="0"/>
              </a:rPr>
              <a:t>LOGIN page</a:t>
            </a:r>
            <a:endParaRPr lang="en-US" sz="4400" kern="1200" dirty="0">
              <a:solidFill>
                <a:schemeClr val="tx1"/>
              </a:solidFill>
              <a:latin typeface="Times New Roman" pitchFamily="18" charset="0"/>
              <a:ea typeface="+mj-ea"/>
              <a:cs typeface="Times New Roman" pitchFamily="18" charset="0"/>
            </a:endParaRPr>
          </a:p>
        </p:txBody>
      </p:sp>
      <p:sp>
        <p:nvSpPr>
          <p:cNvPr id="2" name="Slide Number Placeholder 1">
            <a:extLst>
              <a:ext uri="{FF2B5EF4-FFF2-40B4-BE49-F238E27FC236}">
                <a16:creationId xmlns:a16="http://schemas.microsoft.com/office/drawing/2014/main" id="{FBFBECAF-84FA-2053-4397-EDC94EDF946E}"/>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6</a:t>
            </a:fld>
            <a:endParaRPr lang="en-US" sz="1200">
              <a:solidFill>
                <a:schemeClr val="tx1">
                  <a:tint val="75000"/>
                </a:schemeClr>
              </a:solidFill>
              <a:latin typeface="+mn-lt"/>
              <a:ea typeface="+mn-ea"/>
            </a:endParaRPr>
          </a:p>
        </p:txBody>
      </p:sp>
    </p:spTree>
    <p:extLst>
      <p:ext uri="{BB962C8B-B14F-4D97-AF65-F5344CB8AC3E}">
        <p14:creationId xmlns:p14="http://schemas.microsoft.com/office/powerpoint/2010/main" val="290048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18D056-A231-8A4D-CF69-979265A0FE0C}"/>
              </a:ext>
            </a:extLst>
          </p:cNvPr>
          <p:cNvSpPr>
            <a:spLocks noGrp="1"/>
          </p:cNvSpPr>
          <p:nvPr>
            <p:ph type="title"/>
          </p:nvPr>
        </p:nvSpPr>
        <p:spPr>
          <a:xfrm>
            <a:off x="1199456" y="167169"/>
            <a:ext cx="10515599" cy="932688"/>
          </a:xfrm>
        </p:spPr>
        <p:txBody>
          <a:bodyPr vert="horz" lIns="91440" tIns="45720" rIns="91440" bIns="45720" rtlCol="0" anchor="b">
            <a:normAutofit/>
          </a:bodyPr>
          <a:lstStyle/>
          <a:p>
            <a:r>
              <a:rPr lang="en-US" sz="4400" dirty="0">
                <a:solidFill>
                  <a:schemeClr val="tx1"/>
                </a:solidFill>
                <a:latin typeface="Times New Roman" pitchFamily="18" charset="0"/>
                <a:ea typeface="+mj-ea"/>
                <a:cs typeface="Times New Roman" pitchFamily="18" charset="0"/>
              </a:rPr>
              <a:t>SIGNIN page</a:t>
            </a:r>
            <a:endParaRPr lang="en-US" sz="4400" kern="1200" dirty="0">
              <a:solidFill>
                <a:schemeClr val="tx1"/>
              </a:solidFill>
              <a:latin typeface="Times New Roman" pitchFamily="18" charset="0"/>
              <a:ea typeface="+mj-ea"/>
              <a:cs typeface="Times New Roman" pitchFamily="18" charset="0"/>
            </a:endParaRPr>
          </a:p>
        </p:txBody>
      </p:sp>
      <p:sp>
        <p:nvSpPr>
          <p:cNvPr id="2" name="Slide Number Placeholder 1">
            <a:extLst>
              <a:ext uri="{FF2B5EF4-FFF2-40B4-BE49-F238E27FC236}">
                <a16:creationId xmlns:a16="http://schemas.microsoft.com/office/drawing/2014/main" id="{FBFBECAF-84FA-2053-4397-EDC94EDF946E}"/>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7</a:t>
            </a:fld>
            <a:endParaRPr lang="en-US" sz="1200">
              <a:solidFill>
                <a:schemeClr val="tx1">
                  <a:tint val="75000"/>
                </a:schemeClr>
              </a:solidFill>
              <a:latin typeface="+mn-lt"/>
              <a:ea typeface="+mn-ea"/>
            </a:endParaRPr>
          </a:p>
        </p:txBody>
      </p:sp>
      <p:pic>
        <p:nvPicPr>
          <p:cNvPr id="5" name="Picture 4" descr="Graphical user interface, website&#10;&#10;Description automatically generated">
            <a:extLst>
              <a:ext uri="{FF2B5EF4-FFF2-40B4-BE49-F238E27FC236}">
                <a16:creationId xmlns:a16="http://schemas.microsoft.com/office/drawing/2014/main" id="{98182FE1-3C4A-EFAE-CB91-4C9837E777C1}"/>
              </a:ext>
            </a:extLst>
          </p:cNvPr>
          <p:cNvPicPr>
            <a:picLocks noChangeAspect="1"/>
          </p:cNvPicPr>
          <p:nvPr/>
        </p:nvPicPr>
        <p:blipFill rotWithShape="1">
          <a:blip r:embed="rId2">
            <a:extLst>
              <a:ext uri="{28A0092B-C50C-407E-A947-70E740481C1C}">
                <a14:useLocalDpi xmlns:a14="http://schemas.microsoft.com/office/drawing/2010/main" val="0"/>
              </a:ext>
            </a:extLst>
          </a:blip>
          <a:srcRect t="10101" r="1569"/>
          <a:stretch/>
        </p:blipFill>
        <p:spPr>
          <a:xfrm>
            <a:off x="1559496" y="1093197"/>
            <a:ext cx="9552384" cy="4907510"/>
          </a:xfrm>
          <a:prstGeom prst="rect">
            <a:avLst/>
          </a:prstGeom>
        </p:spPr>
      </p:pic>
    </p:spTree>
    <p:extLst>
      <p:ext uri="{BB962C8B-B14F-4D97-AF65-F5344CB8AC3E}">
        <p14:creationId xmlns:p14="http://schemas.microsoft.com/office/powerpoint/2010/main" val="130171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6D125C10-E927-A992-F340-0A393FAF1F0E}"/>
              </a:ext>
            </a:extLst>
          </p:cNvPr>
          <p:cNvPicPr>
            <a:picLocks noChangeAspect="1"/>
          </p:cNvPicPr>
          <p:nvPr/>
        </p:nvPicPr>
        <p:blipFill rotWithShape="1">
          <a:blip r:embed="rId2">
            <a:extLst>
              <a:ext uri="{28A0092B-C50C-407E-A947-70E740481C1C}">
                <a14:useLocalDpi xmlns:a14="http://schemas.microsoft.com/office/drawing/2010/main" val="0"/>
              </a:ext>
            </a:extLst>
          </a:blip>
          <a:srcRect t="10101" r="3341" b="11111"/>
          <a:stretch/>
        </p:blipFill>
        <p:spPr>
          <a:xfrm>
            <a:off x="228600" y="692696"/>
            <a:ext cx="11784632" cy="5403304"/>
          </a:xfrm>
          <a:prstGeom prst="rect">
            <a:avLst/>
          </a:prstGeom>
        </p:spPr>
      </p:pic>
      <p:sp>
        <p:nvSpPr>
          <p:cNvPr id="2" name="Slide Number Placeholder 1">
            <a:extLst>
              <a:ext uri="{FF2B5EF4-FFF2-40B4-BE49-F238E27FC236}">
                <a16:creationId xmlns:a16="http://schemas.microsoft.com/office/drawing/2014/main" id="{57E222EC-7E0C-2EAD-6E5C-0B43AF3ABC8D}"/>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8" name="TextBox 7">
            <a:extLst>
              <a:ext uri="{FF2B5EF4-FFF2-40B4-BE49-F238E27FC236}">
                <a16:creationId xmlns:a16="http://schemas.microsoft.com/office/drawing/2014/main" id="{B8B15DD7-70CC-AF57-349C-E573FBFFE5BB}"/>
              </a:ext>
            </a:extLst>
          </p:cNvPr>
          <p:cNvSpPr txBox="1"/>
          <p:nvPr/>
        </p:nvSpPr>
        <p:spPr>
          <a:xfrm>
            <a:off x="839416" y="1222"/>
            <a:ext cx="10258954" cy="769441"/>
          </a:xfrm>
          <a:prstGeom prst="rect">
            <a:avLst/>
          </a:prstGeom>
          <a:noFill/>
        </p:spPr>
        <p:txBody>
          <a:bodyPr wrap="square" rtlCol="0">
            <a:spAutoFit/>
          </a:bodyPr>
          <a:lstStyle/>
          <a:p>
            <a:r>
              <a:rPr lang="en-IN" sz="4400" dirty="0">
                <a:latin typeface="Times New Roman" pitchFamily="18" charset="0"/>
                <a:cs typeface="Times New Roman" pitchFamily="18" charset="0"/>
              </a:rPr>
              <a:t>RESULT AND OUTCOME </a:t>
            </a:r>
            <a:r>
              <a:rPr lang="en-IN" sz="4000" dirty="0">
                <a:latin typeface="Times New Roman" pitchFamily="18" charset="0"/>
                <a:cs typeface="Times New Roman" pitchFamily="18" charset="0"/>
              </a:rPr>
              <a:t>(DASHBOARD)</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419325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Graphical user interface, application, Teams&#10;&#10;Description automatically generated">
            <a:extLst>
              <a:ext uri="{FF2B5EF4-FFF2-40B4-BE49-F238E27FC236}">
                <a16:creationId xmlns:a16="http://schemas.microsoft.com/office/drawing/2014/main" id="{0C56F478-9CB4-642D-4396-D8BB31DDC51E}"/>
              </a:ext>
            </a:extLst>
          </p:cNvPr>
          <p:cNvPicPr>
            <a:picLocks noChangeAspect="1"/>
          </p:cNvPicPr>
          <p:nvPr/>
        </p:nvPicPr>
        <p:blipFill rotWithShape="1">
          <a:blip r:embed="rId2">
            <a:extLst>
              <a:ext uri="{28A0092B-C50C-407E-A947-70E740481C1C}">
                <a14:useLocalDpi xmlns:a14="http://schemas.microsoft.com/office/drawing/2010/main" val="0"/>
              </a:ext>
            </a:extLst>
          </a:blip>
          <a:srcRect t="10101" r="2751" b="4850"/>
          <a:stretch/>
        </p:blipFill>
        <p:spPr>
          <a:xfrm>
            <a:off x="1345902" y="1027228"/>
            <a:ext cx="10222706" cy="5028864"/>
          </a:xfrm>
          <a:prstGeom prst="rect">
            <a:avLst/>
          </a:prstGeom>
        </p:spPr>
      </p:pic>
      <p:sp>
        <p:nvSpPr>
          <p:cNvPr id="3" name="Title 2">
            <a:extLst>
              <a:ext uri="{FF2B5EF4-FFF2-40B4-BE49-F238E27FC236}">
                <a16:creationId xmlns:a16="http://schemas.microsoft.com/office/drawing/2014/main" id="{AD18D056-A231-8A4D-CF69-979265A0FE0C}"/>
              </a:ext>
            </a:extLst>
          </p:cNvPr>
          <p:cNvSpPr>
            <a:spLocks noGrp="1"/>
          </p:cNvSpPr>
          <p:nvPr>
            <p:ph type="title"/>
          </p:nvPr>
        </p:nvSpPr>
        <p:spPr>
          <a:xfrm>
            <a:off x="1199456" y="167169"/>
            <a:ext cx="10515599" cy="932688"/>
          </a:xfrm>
        </p:spPr>
        <p:txBody>
          <a:bodyPr vert="horz" lIns="91440" tIns="45720" rIns="91440" bIns="45720" rtlCol="0" anchor="b">
            <a:normAutofit/>
          </a:bodyPr>
          <a:lstStyle/>
          <a:p>
            <a:r>
              <a:rPr lang="en-US" sz="4400" dirty="0">
                <a:solidFill>
                  <a:schemeClr val="tx1"/>
                </a:solidFill>
                <a:latin typeface="Times New Roman"/>
                <a:ea typeface="+mj-ea"/>
                <a:cs typeface="Times New Roman"/>
              </a:rPr>
              <a:t>UPLOAD RESUME</a:t>
            </a:r>
            <a:endParaRPr lang="en-US" sz="4400" kern="1200" dirty="0">
              <a:solidFill>
                <a:schemeClr val="tx1"/>
              </a:solidFill>
              <a:latin typeface="Times New Roman"/>
              <a:ea typeface="+mj-ea"/>
              <a:cs typeface="Times New Roman"/>
            </a:endParaRPr>
          </a:p>
        </p:txBody>
      </p:sp>
      <p:sp>
        <p:nvSpPr>
          <p:cNvPr id="2" name="Slide Number Placeholder 1">
            <a:extLst>
              <a:ext uri="{FF2B5EF4-FFF2-40B4-BE49-F238E27FC236}">
                <a16:creationId xmlns:a16="http://schemas.microsoft.com/office/drawing/2014/main" id="{FBFBECAF-84FA-2053-4397-EDC94EDF946E}"/>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lgn="r">
              <a:spcAft>
                <a:spcPts val="600"/>
              </a:spcAft>
            </a:pPr>
            <a:fld id="{45A3C14A-F937-4231-B6F1-40B429FAFB2F}" type="slidenum">
              <a:rPr lang="en-US" sz="1200" smtClean="0">
                <a:solidFill>
                  <a:schemeClr val="tx1">
                    <a:tint val="75000"/>
                  </a:schemeClr>
                </a:solidFill>
                <a:latin typeface="+mn-lt"/>
                <a:ea typeface="+mn-ea"/>
              </a:rPr>
              <a:pPr algn="r">
                <a:spcAft>
                  <a:spcPts val="600"/>
                </a:spcAft>
              </a:pPr>
              <a:t>9</a:t>
            </a:fld>
            <a:endParaRPr lang="en-US" sz="1200">
              <a:solidFill>
                <a:schemeClr val="tx1">
                  <a:tint val="75000"/>
                </a:schemeClr>
              </a:solidFill>
              <a:latin typeface="+mn-lt"/>
              <a:ea typeface="+mn-ea"/>
            </a:endParaRPr>
          </a:p>
        </p:txBody>
      </p:sp>
    </p:spTree>
    <p:extLst>
      <p:ext uri="{BB962C8B-B14F-4D97-AF65-F5344CB8AC3E}">
        <p14:creationId xmlns:p14="http://schemas.microsoft.com/office/powerpoint/2010/main" val="1734531958"/>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916671-0E7D-4594-8037-60C70BF44351}">
  <ds:schemaRefs>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 (1)</Template>
  <TotalTime>3676</TotalTime>
  <Words>884</Words>
  <Application>Microsoft Office PowerPoint</Application>
  <PresentationFormat>Widescreen</PresentationFormat>
  <Paragraphs>107</Paragraphs>
  <Slides>23</Slides>
  <Notes>0</Notes>
  <HiddenSlides>0</HiddenSlides>
  <MMClips>0</MMClips>
  <ScaleCrop>false</ScaleCrop>
  <HeadingPairs>
    <vt:vector size="4" baseType="variant">
      <vt:variant>
        <vt:lpstr>Theme</vt:lpstr>
      </vt:variant>
      <vt:variant>
        <vt:i4>9</vt:i4>
      </vt:variant>
      <vt:variant>
        <vt:lpstr>Slide Titles</vt:lpstr>
      </vt:variant>
      <vt:variant>
        <vt:i4>23</vt:i4>
      </vt:variant>
    </vt:vector>
  </HeadingPairs>
  <TitlesOfParts>
    <vt:vector size="32" baseType="lpstr">
      <vt:lpstr>REVA Powerpoint Template - NEW</vt:lpstr>
      <vt:lpstr>Agenda</vt:lpstr>
      <vt:lpstr>Divider</vt:lpstr>
      <vt:lpstr>Media / Video Slide</vt:lpstr>
      <vt:lpstr>Copy Slides</vt:lpstr>
      <vt:lpstr>Copy and Image</vt:lpstr>
      <vt:lpstr>Table &amp; Graphs Slide</vt:lpstr>
      <vt:lpstr>Flow Slides</vt:lpstr>
      <vt:lpstr>Thank You </vt:lpstr>
      <vt:lpstr>RESUME SHOWCASE SYSTEM IN AWS</vt:lpstr>
      <vt:lpstr>Contents</vt:lpstr>
      <vt:lpstr>Abstract</vt:lpstr>
      <vt:lpstr>Introduction</vt:lpstr>
      <vt:lpstr>METHODOLOGY</vt:lpstr>
      <vt:lpstr>LOGIN page</vt:lpstr>
      <vt:lpstr>SIGNIN page</vt:lpstr>
      <vt:lpstr>PowerPoint Presentation</vt:lpstr>
      <vt:lpstr>UPLOAD RESUME</vt:lpstr>
      <vt:lpstr>PowerPoint Presentation</vt:lpstr>
      <vt:lpstr>Admin page</vt:lpstr>
      <vt:lpstr>Explore more</vt:lpstr>
      <vt:lpstr>PowerPoint Presentation</vt:lpstr>
      <vt:lpstr>Problem Definition</vt:lpstr>
      <vt:lpstr>Literature Survey</vt:lpstr>
      <vt:lpstr>PowerPoint Presentation</vt:lpstr>
      <vt:lpstr>Implementation details</vt:lpstr>
      <vt:lpstr>PowerPoint Presentation</vt:lpstr>
      <vt:lpstr>DJANGO PROJECT Deployed using AWS :  </vt:lpstr>
      <vt:lpstr>PowerPoint Presentation</vt:lpstr>
      <vt:lpstr>PowerPoint Presentation</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and Conceptual Modelling</dc:title>
  <dc:creator>USER</dc:creator>
  <cp:lastModifiedBy>AASHUTOSH SINGH GAUTAM</cp:lastModifiedBy>
  <cp:revision>391</cp:revision>
  <cp:lastPrinted>2018-09-28T07:11:06Z</cp:lastPrinted>
  <dcterms:created xsi:type="dcterms:W3CDTF">2020-08-18T04:48:01Z</dcterms:created>
  <dcterms:modified xsi:type="dcterms:W3CDTF">2022-05-18T17:52:49Z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