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60" r:id="rId3"/>
    <p:sldId id="263" r:id="rId4"/>
    <p:sldId id="262" r:id="rId5"/>
    <p:sldId id="265" r:id="rId6"/>
    <p:sldId id="274" r:id="rId7"/>
    <p:sldId id="275" r:id="rId8"/>
    <p:sldId id="276" r:id="rId9"/>
    <p:sldId id="277" r:id="rId10"/>
    <p:sldId id="278" r:id="rId11"/>
    <p:sldId id="279" r:id="rId12"/>
    <p:sldId id="280" r:id="rId13"/>
    <p:sldId id="281" r:id="rId14"/>
    <p:sldId id="283" r:id="rId15"/>
    <p:sldId id="282" r:id="rId16"/>
    <p:sldId id="284" r:id="rId17"/>
    <p:sldId id="259" r:id="rId18"/>
  </p:sldIdLst>
  <p:sldSz cx="12192000" cy="6858000"/>
  <p:notesSz cx="6858000" cy="9144000"/>
  <p:embeddedFontLst>
    <p:embeddedFont>
      <p:font typeface="Libre Baskerville" panose="02000000000000000000" pitchFamily="2" charset="0"/>
      <p:regular r:id="rId20"/>
      <p:bold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388062" y="3642571"/>
            <a:ext cx="7283839" cy="10771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dirty="0">
                <a:solidFill>
                  <a:schemeClr val="accent6">
                    <a:lumMod val="75000"/>
                  </a:schemeClr>
                </a:solidFill>
                <a:latin typeface="Times New Roman" panose="02020603050405020304" pitchFamily="18" charset="0"/>
                <a:ea typeface="Calibri"/>
                <a:cs typeface="Times New Roman" panose="02020603050405020304" pitchFamily="18" charset="0"/>
                <a:sym typeface="Calibri"/>
              </a:rPr>
              <a:t>EXPLORATORY DATA ANNALYSIS of AMEO DATA</a:t>
            </a:r>
            <a:endParaRPr sz="3200" dirty="0">
              <a:solidFill>
                <a:schemeClr val="accent6">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FE8A54-64ED-181B-5ECE-26169D26E263}"/>
              </a:ext>
            </a:extLst>
          </p:cNvPr>
          <p:cNvSpPr>
            <a:spLocks noGrp="1"/>
          </p:cNvSpPr>
          <p:nvPr>
            <p:ph type="body" idx="1"/>
          </p:nvPr>
        </p:nvSpPr>
        <p:spPr>
          <a:xfrm>
            <a:off x="831850" y="471341"/>
            <a:ext cx="10515600" cy="1329179"/>
          </a:xfrm>
        </p:spPr>
        <p:txBody>
          <a:bodyPr/>
          <a:lstStyle/>
          <a:p>
            <a:r>
              <a:rPr lang="en-IN" dirty="0">
                <a:solidFill>
                  <a:srgbClr val="FF0000"/>
                </a:solidFill>
                <a:latin typeface="Times New Roman" panose="02020603050405020304" pitchFamily="18" charset="0"/>
                <a:cs typeface="Times New Roman" panose="02020603050405020304" pitchFamily="18" charset="0"/>
              </a:rPr>
              <a:t>Observation</a:t>
            </a:r>
            <a:r>
              <a:rPr lang="en-IN"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Male persons are getting more salary as compared to Female</a:t>
            </a:r>
          </a:p>
          <a:p>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5507407-E7E2-19DA-3117-704A53939644}"/>
              </a:ext>
            </a:extLst>
          </p:cNvPr>
          <p:cNvPicPr>
            <a:picLocks noChangeAspect="1"/>
          </p:cNvPicPr>
          <p:nvPr/>
        </p:nvPicPr>
        <p:blipFill>
          <a:blip r:embed="rId2"/>
          <a:stretch>
            <a:fillRect/>
          </a:stretch>
        </p:blipFill>
        <p:spPr>
          <a:xfrm>
            <a:off x="633887" y="2130458"/>
            <a:ext cx="10435472" cy="4048811"/>
          </a:xfrm>
          <a:prstGeom prst="rect">
            <a:avLst/>
          </a:prstGeom>
        </p:spPr>
      </p:pic>
    </p:spTree>
    <p:extLst>
      <p:ext uri="{BB962C8B-B14F-4D97-AF65-F5344CB8AC3E}">
        <p14:creationId xmlns:p14="http://schemas.microsoft.com/office/powerpoint/2010/main" val="334064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F05EA-4D8E-62CE-6D22-706EBCB6E022}"/>
              </a:ext>
            </a:extLst>
          </p:cNvPr>
          <p:cNvSpPr>
            <a:spLocks noGrp="1"/>
          </p:cNvSpPr>
          <p:nvPr>
            <p:ph type="title"/>
          </p:nvPr>
        </p:nvSpPr>
        <p:spPr>
          <a:xfrm>
            <a:off x="831850" y="641023"/>
            <a:ext cx="10515600" cy="5279009"/>
          </a:xfrm>
        </p:spPr>
        <p:txBody>
          <a:bodyPr>
            <a:normAutofit fontScale="90000"/>
          </a:bodyPr>
          <a:lstStyle/>
          <a:p>
            <a:r>
              <a:rPr lang="en-IN" sz="2000" dirty="0">
                <a:solidFill>
                  <a:srgbClr val="FF0000"/>
                </a:solidFill>
                <a:latin typeface="Times New Roman" panose="02020603050405020304" pitchFamily="18" charset="0"/>
                <a:cs typeface="Times New Roman" panose="02020603050405020304" pitchFamily="18" charset="0"/>
              </a:rPr>
              <a:t>Salary Levels by Specialization</a:t>
            </a:r>
            <a:br>
              <a:rPr lang="en-IN" sz="2000" dirty="0">
                <a:solidFill>
                  <a:srgbClr val="FF0000"/>
                </a:solidFill>
                <a:latin typeface="Times New Roman" panose="02020603050405020304" pitchFamily="18" charset="0"/>
                <a:cs typeface="Times New Roman" panose="02020603050405020304" pitchFamily="18" charset="0"/>
              </a:rPr>
            </a:br>
            <a:br>
              <a:rPr lang="en-IN" sz="2000" dirty="0">
                <a:solidFill>
                  <a:srgbClr val="FF0000"/>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CSE and ECS Specialized persons are getting more salaries</a:t>
            </a:r>
            <a:br>
              <a:rPr lang="en-IN" sz="2000" dirty="0">
                <a:solidFill>
                  <a:schemeClr val="tx1"/>
                </a:solidFill>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59CEA1C-86F7-03D0-130F-49D6B208F9DA}"/>
              </a:ext>
            </a:extLst>
          </p:cNvPr>
          <p:cNvPicPr>
            <a:picLocks noChangeAspect="1"/>
          </p:cNvPicPr>
          <p:nvPr/>
        </p:nvPicPr>
        <p:blipFill>
          <a:blip r:embed="rId2"/>
          <a:stretch>
            <a:fillRect/>
          </a:stretch>
        </p:blipFill>
        <p:spPr>
          <a:xfrm>
            <a:off x="1112363" y="2224726"/>
            <a:ext cx="10235088" cy="3316102"/>
          </a:xfrm>
          <a:prstGeom prst="rect">
            <a:avLst/>
          </a:prstGeom>
        </p:spPr>
      </p:pic>
    </p:spTree>
    <p:extLst>
      <p:ext uri="{BB962C8B-B14F-4D97-AF65-F5344CB8AC3E}">
        <p14:creationId xmlns:p14="http://schemas.microsoft.com/office/powerpoint/2010/main" val="3653580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CFE1FE-0AC4-BA5F-CE63-BC53678EF717}"/>
              </a:ext>
            </a:extLst>
          </p:cNvPr>
          <p:cNvSpPr>
            <a:spLocks noGrp="1"/>
          </p:cNvSpPr>
          <p:nvPr>
            <p:ph type="body" idx="1"/>
          </p:nvPr>
        </p:nvSpPr>
        <p:spPr>
          <a:xfrm>
            <a:off x="831850" y="490195"/>
            <a:ext cx="10515600" cy="5599456"/>
          </a:xfrm>
        </p:spPr>
        <p:txBody>
          <a:bodyPr/>
          <a:lstStyle/>
          <a:p>
            <a:r>
              <a:rPr lang="en-IN" dirty="0">
                <a:solidFill>
                  <a:srgbClr val="FF0000"/>
                </a:solidFill>
                <a:latin typeface="Times New Roman" panose="02020603050405020304" pitchFamily="18" charset="0"/>
                <a:cs typeface="Times New Roman" panose="02020603050405020304" pitchFamily="18" charset="0"/>
              </a:rPr>
              <a:t>Salary By Designation</a:t>
            </a:r>
          </a:p>
          <a:p>
            <a:r>
              <a:rPr lang="en-IN" dirty="0">
                <a:latin typeface="Times New Roman" panose="02020603050405020304" pitchFamily="18" charset="0"/>
                <a:cs typeface="Times New Roman" panose="02020603050405020304" pitchFamily="18" charset="0"/>
              </a:rPr>
              <a:t>Senior software engineers are getting more salaries</a:t>
            </a:r>
          </a:p>
          <a:p>
            <a:endParaRPr lang="en-IN" dirty="0"/>
          </a:p>
        </p:txBody>
      </p:sp>
      <p:pic>
        <p:nvPicPr>
          <p:cNvPr id="5" name="Picture 4">
            <a:extLst>
              <a:ext uri="{FF2B5EF4-FFF2-40B4-BE49-F238E27FC236}">
                <a16:creationId xmlns:a16="http://schemas.microsoft.com/office/drawing/2014/main" id="{0A497BA8-B786-B428-C5F2-17BA8DA8E9CA}"/>
              </a:ext>
            </a:extLst>
          </p:cNvPr>
          <p:cNvPicPr>
            <a:picLocks noChangeAspect="1"/>
          </p:cNvPicPr>
          <p:nvPr/>
        </p:nvPicPr>
        <p:blipFill>
          <a:blip r:embed="rId2"/>
          <a:stretch>
            <a:fillRect/>
          </a:stretch>
        </p:blipFill>
        <p:spPr>
          <a:xfrm>
            <a:off x="912469" y="1640264"/>
            <a:ext cx="10367062" cy="4646695"/>
          </a:xfrm>
          <a:prstGeom prst="rect">
            <a:avLst/>
          </a:prstGeom>
        </p:spPr>
      </p:pic>
    </p:spTree>
    <p:extLst>
      <p:ext uri="{BB962C8B-B14F-4D97-AF65-F5344CB8AC3E}">
        <p14:creationId xmlns:p14="http://schemas.microsoft.com/office/powerpoint/2010/main" val="1666289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BE5C67-6245-D42E-63DB-D35DED18DCAE}"/>
              </a:ext>
            </a:extLst>
          </p:cNvPr>
          <p:cNvSpPr>
            <a:spLocks noGrp="1"/>
          </p:cNvSpPr>
          <p:nvPr>
            <p:ph type="body" idx="1"/>
          </p:nvPr>
        </p:nvSpPr>
        <p:spPr>
          <a:xfrm>
            <a:off x="831850" y="461913"/>
            <a:ext cx="10515600" cy="5627737"/>
          </a:xfrm>
        </p:spPr>
        <p:txBody>
          <a:bodyPr/>
          <a:lstStyle/>
          <a:p>
            <a:r>
              <a:rPr lang="en-IN" dirty="0">
                <a:solidFill>
                  <a:srgbClr val="FF0000"/>
                </a:solidFill>
                <a:latin typeface="Times New Roman" panose="02020603050405020304" pitchFamily="18" charset="0"/>
                <a:cs typeface="Times New Roman" panose="02020603050405020304" pitchFamily="18" charset="0"/>
              </a:rPr>
              <a:t>Salary by Study Specialization</a:t>
            </a:r>
          </a:p>
        </p:txBody>
      </p:sp>
      <p:pic>
        <p:nvPicPr>
          <p:cNvPr id="5" name="Picture 4">
            <a:extLst>
              <a:ext uri="{FF2B5EF4-FFF2-40B4-BE49-F238E27FC236}">
                <a16:creationId xmlns:a16="http://schemas.microsoft.com/office/drawing/2014/main" id="{6679A755-4901-2412-97E4-EDCE0B6DA415}"/>
              </a:ext>
            </a:extLst>
          </p:cNvPr>
          <p:cNvPicPr>
            <a:picLocks noChangeAspect="1"/>
          </p:cNvPicPr>
          <p:nvPr/>
        </p:nvPicPr>
        <p:blipFill>
          <a:blip r:embed="rId2"/>
          <a:stretch>
            <a:fillRect/>
          </a:stretch>
        </p:blipFill>
        <p:spPr>
          <a:xfrm>
            <a:off x="844550" y="1527142"/>
            <a:ext cx="10502900" cy="4402317"/>
          </a:xfrm>
          <a:prstGeom prst="rect">
            <a:avLst/>
          </a:prstGeom>
        </p:spPr>
      </p:pic>
    </p:spTree>
    <p:extLst>
      <p:ext uri="{BB962C8B-B14F-4D97-AF65-F5344CB8AC3E}">
        <p14:creationId xmlns:p14="http://schemas.microsoft.com/office/powerpoint/2010/main" val="2017121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F745A92-526D-F42E-A402-40D259F71A0E}"/>
              </a:ext>
            </a:extLst>
          </p:cNvPr>
          <p:cNvSpPr>
            <a:spLocks noGrp="1"/>
          </p:cNvSpPr>
          <p:nvPr>
            <p:ph type="body" idx="1"/>
          </p:nvPr>
        </p:nvSpPr>
        <p:spPr>
          <a:xfrm>
            <a:off x="831850" y="509047"/>
            <a:ext cx="10515600" cy="5580603"/>
          </a:xfrm>
        </p:spPr>
        <p:txBody>
          <a:bodyPr/>
          <a:lstStyle/>
          <a:p>
            <a:r>
              <a:rPr lang="en-US" b="0" i="0" dirty="0">
                <a:solidFill>
                  <a:srgbClr val="FF0000"/>
                </a:solidFill>
                <a:effectLst/>
                <a:latin typeface="Times New Roman" panose="02020603050405020304" pitchFamily="18" charset="0"/>
                <a:cs typeface="Times New Roman" panose="02020603050405020304" pitchFamily="18" charset="0"/>
              </a:rPr>
              <a:t>OBSERVATION SUMMERY OF UNIVARIENT ANALYSIS </a:t>
            </a:r>
          </a:p>
          <a:p>
            <a:r>
              <a:rPr lang="en-US" b="0" i="0" dirty="0">
                <a:solidFill>
                  <a:schemeClr val="tx1"/>
                </a:solidFill>
                <a:effectLst/>
                <a:latin typeface="Times New Roman" panose="02020603050405020304" pitchFamily="18" charset="0"/>
                <a:cs typeface="Times New Roman" panose="02020603050405020304" pitchFamily="18" charset="0"/>
              </a:rPr>
              <a:t>Job Placements: Bangalore emerges as the most favorable city for job placements, followed by Noida, Hyderabad, and Pune, while Mumbai and Kolkata are less preferred destinations. </a:t>
            </a:r>
          </a:p>
          <a:p>
            <a:r>
              <a:rPr lang="en-US" b="0" i="0" dirty="0">
                <a:solidFill>
                  <a:schemeClr val="tx1"/>
                </a:solidFill>
                <a:effectLst/>
                <a:latin typeface="Times New Roman" panose="02020603050405020304" pitchFamily="18" charset="0"/>
                <a:cs typeface="Times New Roman" panose="02020603050405020304" pitchFamily="18" charset="0"/>
              </a:rPr>
              <a:t>Gender Distribution: The dataset exhibits an imbalance in terms of gender representation. </a:t>
            </a:r>
          </a:p>
          <a:p>
            <a:r>
              <a:rPr lang="en-US" b="0" i="0" dirty="0">
                <a:solidFill>
                  <a:schemeClr val="tx1"/>
                </a:solidFill>
                <a:effectLst/>
                <a:latin typeface="Times New Roman" panose="02020603050405020304" pitchFamily="18" charset="0"/>
                <a:cs typeface="Times New Roman" panose="02020603050405020304" pitchFamily="18" charset="0"/>
              </a:rPr>
              <a:t>Educational Background: A significant proportion of students have graduated with a </a:t>
            </a:r>
            <a:r>
              <a:rPr lang="en-US" b="0" i="0" dirty="0" err="1">
                <a:solidFill>
                  <a:schemeClr val="tx1"/>
                </a:solidFill>
                <a:effectLst/>
                <a:latin typeface="Times New Roman" panose="02020603050405020304" pitchFamily="18" charset="0"/>
                <a:cs typeface="Times New Roman" panose="02020603050405020304" pitchFamily="18" charset="0"/>
              </a:rPr>
              <a:t>B.Tech</a:t>
            </a:r>
            <a:r>
              <a:rPr lang="en-US" b="0" i="0" dirty="0">
                <a:solidFill>
                  <a:schemeClr val="tx1"/>
                </a:solidFill>
                <a:effectLst/>
                <a:latin typeface="Times New Roman" panose="02020603050405020304" pitchFamily="18" charset="0"/>
                <a:cs typeface="Times New Roman" panose="02020603050405020304" pitchFamily="18" charset="0"/>
              </a:rPr>
              <a:t> degree, whereas there are fewer students with an </a:t>
            </a:r>
            <a:r>
              <a:rPr lang="en-US" b="0" i="0" dirty="0" err="1">
                <a:solidFill>
                  <a:schemeClr val="tx1"/>
                </a:solidFill>
                <a:effectLst/>
                <a:latin typeface="Times New Roman" panose="02020603050405020304" pitchFamily="18" charset="0"/>
                <a:cs typeface="Times New Roman" panose="02020603050405020304" pitchFamily="18" charset="0"/>
              </a:rPr>
              <a:t>M.Sc</a:t>
            </a:r>
            <a:r>
              <a:rPr lang="en-US" b="0" i="0" dirty="0">
                <a:solidFill>
                  <a:schemeClr val="tx1"/>
                </a:solidFill>
                <a:effectLst/>
                <a:latin typeface="Times New Roman" panose="02020603050405020304" pitchFamily="18" charset="0"/>
                <a:cs typeface="Times New Roman" panose="02020603050405020304" pitchFamily="18" charset="0"/>
              </a:rPr>
              <a:t>(Tech) qualification. </a:t>
            </a:r>
          </a:p>
          <a:p>
            <a:r>
              <a:rPr lang="en-US" b="0" i="0" dirty="0">
                <a:solidFill>
                  <a:schemeClr val="tx1"/>
                </a:solidFill>
                <a:effectLst/>
                <a:latin typeface="Times New Roman" panose="02020603050405020304" pitchFamily="18" charset="0"/>
                <a:cs typeface="Times New Roman" panose="02020603050405020304" pitchFamily="18" charset="0"/>
              </a:rPr>
              <a:t>Graduation Years: The highest number of students graduated in 2013, with 2014 and 2012 following closely behind in terms of graduation frequency. </a:t>
            </a:r>
          </a:p>
          <a:p>
            <a:r>
              <a:rPr lang="en-US" b="0" i="0" dirty="0">
                <a:solidFill>
                  <a:schemeClr val="tx1"/>
                </a:solidFill>
                <a:effectLst/>
                <a:latin typeface="Times New Roman" panose="02020603050405020304" pitchFamily="18" charset="0"/>
                <a:cs typeface="Times New Roman" panose="02020603050405020304" pitchFamily="18" charset="0"/>
              </a:rPr>
              <a:t>Overall, Bangalore appears to be the top choice for job placements, especially for individuals with a </a:t>
            </a:r>
            <a:r>
              <a:rPr lang="en-US" b="0" i="0" dirty="0" err="1">
                <a:solidFill>
                  <a:schemeClr val="tx1"/>
                </a:solidFill>
                <a:effectLst/>
                <a:latin typeface="Times New Roman" panose="02020603050405020304" pitchFamily="18" charset="0"/>
                <a:cs typeface="Times New Roman" panose="02020603050405020304" pitchFamily="18" charset="0"/>
              </a:rPr>
              <a:t>B.Tech</a:t>
            </a:r>
            <a:r>
              <a:rPr lang="en-US" b="0" i="0" dirty="0">
                <a:solidFill>
                  <a:schemeClr val="tx1"/>
                </a:solidFill>
                <a:effectLst/>
                <a:latin typeface="Times New Roman" panose="02020603050405020304" pitchFamily="18" charset="0"/>
                <a:cs typeface="Times New Roman" panose="02020603050405020304" pitchFamily="18" charset="0"/>
              </a:rPr>
              <a:t> degree, although the dataset shows an uneven gender distribution and fewer graduates with an </a:t>
            </a:r>
            <a:r>
              <a:rPr lang="en-US" b="0" i="0" dirty="0" err="1">
                <a:solidFill>
                  <a:schemeClr val="tx1"/>
                </a:solidFill>
                <a:effectLst/>
                <a:latin typeface="Times New Roman" panose="02020603050405020304" pitchFamily="18" charset="0"/>
                <a:cs typeface="Times New Roman" panose="02020603050405020304" pitchFamily="18" charset="0"/>
              </a:rPr>
              <a:t>M.Sc</a:t>
            </a:r>
            <a:r>
              <a:rPr lang="en-US" b="0" i="0" dirty="0">
                <a:solidFill>
                  <a:schemeClr val="tx1"/>
                </a:solidFill>
                <a:effectLst/>
                <a:latin typeface="Times New Roman" panose="02020603050405020304" pitchFamily="18" charset="0"/>
                <a:cs typeface="Times New Roman" panose="02020603050405020304" pitchFamily="18" charset="0"/>
              </a:rPr>
              <a:t>(Tech) qualification.</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5628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22556E-C260-2FD7-FBE1-2ED6CAC765C2}"/>
              </a:ext>
            </a:extLst>
          </p:cNvPr>
          <p:cNvSpPr>
            <a:spLocks noGrp="1"/>
          </p:cNvSpPr>
          <p:nvPr>
            <p:ph type="body" idx="1"/>
          </p:nvPr>
        </p:nvSpPr>
        <p:spPr>
          <a:xfrm>
            <a:off x="831850" y="820132"/>
            <a:ext cx="10515600" cy="5269518"/>
          </a:xfrm>
        </p:spPr>
        <p:txBody>
          <a:bodyPr/>
          <a:lstStyle/>
          <a:p>
            <a:r>
              <a:rPr lang="en-US" b="0" i="0" dirty="0">
                <a:solidFill>
                  <a:srgbClr val="FF0000"/>
                </a:solidFill>
                <a:effectLst/>
                <a:latin typeface="Times New Roman" panose="02020603050405020304" pitchFamily="18" charset="0"/>
                <a:cs typeface="Times New Roman" panose="02020603050405020304" pitchFamily="18" charset="0"/>
              </a:rPr>
              <a:t>OBSERVATION SUMMERY OF BIVARIANTE ANALYSIS</a:t>
            </a:r>
          </a:p>
          <a:p>
            <a:r>
              <a:rPr lang="en-US" b="0" i="0" dirty="0">
                <a:solidFill>
                  <a:schemeClr val="tx1"/>
                </a:solidFill>
                <a:effectLst/>
                <a:latin typeface="Times New Roman" panose="02020603050405020304" pitchFamily="18" charset="0"/>
                <a:cs typeface="Times New Roman" panose="02020603050405020304" pitchFamily="18" charset="0"/>
              </a:rPr>
              <a:t>Salary Distribution: Right-skewed. </a:t>
            </a:r>
          </a:p>
          <a:p>
            <a:r>
              <a:rPr lang="en-US" b="0" i="0" dirty="0">
                <a:solidFill>
                  <a:schemeClr val="tx1"/>
                </a:solidFill>
                <a:effectLst/>
                <a:latin typeface="Times New Roman" panose="02020603050405020304" pitchFamily="18" charset="0"/>
                <a:cs typeface="Times New Roman" panose="02020603050405020304" pitchFamily="18" charset="0"/>
              </a:rPr>
              <a:t>Gender Equality: Similar distributions below 10 lakhs. </a:t>
            </a:r>
          </a:p>
          <a:p>
            <a:r>
              <a:rPr lang="en-US" b="0" i="0" dirty="0">
                <a:solidFill>
                  <a:schemeClr val="tx1"/>
                </a:solidFill>
                <a:effectLst/>
                <a:latin typeface="Times New Roman" panose="02020603050405020304" pitchFamily="18" charset="0"/>
                <a:cs typeface="Times New Roman" panose="02020603050405020304" pitchFamily="18" charset="0"/>
              </a:rPr>
              <a:t>Specializations: Similar median salaries; CS/EC specializations earn higher. </a:t>
            </a:r>
          </a:p>
          <a:p>
            <a:r>
              <a:rPr lang="en-US" b="0" i="0" dirty="0">
                <a:solidFill>
                  <a:schemeClr val="tx1"/>
                </a:solidFill>
                <a:effectLst/>
                <a:latin typeface="Times New Roman" panose="02020603050405020304" pitchFamily="18" charset="0"/>
                <a:cs typeface="Times New Roman" panose="02020603050405020304" pitchFamily="18" charset="0"/>
              </a:rPr>
              <a:t>Designations: Software Engineering is common; males dominate. </a:t>
            </a:r>
          </a:p>
          <a:p>
            <a:r>
              <a:rPr lang="en-US" b="0" i="0" dirty="0">
                <a:solidFill>
                  <a:schemeClr val="tx1"/>
                </a:solidFill>
                <a:effectLst/>
                <a:latin typeface="Times New Roman" panose="02020603050405020304" pitchFamily="18" charset="0"/>
                <a:cs typeface="Times New Roman" panose="02020603050405020304" pitchFamily="18" charset="0"/>
              </a:rPr>
              <a:t>Role-Based Pay: Senior software engineers earn the most; females in Test Engineer roles earn more than males. </a:t>
            </a:r>
          </a:p>
          <a:p>
            <a:r>
              <a:rPr lang="en-US" b="0" i="0" dirty="0">
                <a:solidFill>
                  <a:schemeClr val="tx1"/>
                </a:solidFill>
                <a:effectLst/>
                <a:latin typeface="Times New Roman" panose="02020603050405020304" pitchFamily="18" charset="0"/>
                <a:cs typeface="Times New Roman" panose="02020603050405020304" pitchFamily="18" charset="0"/>
              </a:rPr>
              <a:t>Experience vs. Salary: Median salaries peak around 3.5-5 lakhs; tenure distribution is skewed. </a:t>
            </a:r>
          </a:p>
          <a:p>
            <a:r>
              <a:rPr lang="en-US" b="0" i="0" dirty="0">
                <a:solidFill>
                  <a:schemeClr val="tx1"/>
                </a:solidFill>
                <a:effectLst/>
                <a:latin typeface="Times New Roman" panose="02020603050405020304" pitchFamily="18" charset="0"/>
                <a:cs typeface="Times New Roman" panose="02020603050405020304" pitchFamily="18" charset="0"/>
              </a:rPr>
              <a:t>Gender Disparity: Differences in median experience, but not conclusive evidence for salary differences solely due to experience.</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6862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B429E5-A7A3-E3FC-7642-5C1FD6AE8B89}"/>
              </a:ext>
            </a:extLst>
          </p:cNvPr>
          <p:cNvSpPr>
            <a:spLocks noGrp="1"/>
          </p:cNvSpPr>
          <p:nvPr>
            <p:ph type="body" idx="1"/>
          </p:nvPr>
        </p:nvSpPr>
        <p:spPr>
          <a:xfrm>
            <a:off x="831850" y="537329"/>
            <a:ext cx="10515600" cy="5759776"/>
          </a:xfrm>
        </p:spPr>
        <p:txBody>
          <a:bodyPr>
            <a:normAutofit fontScale="92500"/>
          </a:bodyPr>
          <a:lstStyle/>
          <a:p>
            <a:r>
              <a:rPr lang="en-US" sz="2600" b="1" i="0" dirty="0">
                <a:solidFill>
                  <a:srgbClr val="FF0000"/>
                </a:solidFill>
                <a:effectLst/>
                <a:latin typeface="Times New Roman" panose="02020603050405020304" pitchFamily="18" charset="0"/>
                <a:cs typeface="Times New Roman" panose="02020603050405020304" pitchFamily="18" charset="0"/>
              </a:rPr>
              <a:t>OVERALL OBSERVATION OF THIS EDA OF AMEO DATA IS</a:t>
            </a:r>
          </a:p>
          <a:p>
            <a:r>
              <a:rPr lang="en-US" sz="2200" b="0" i="0" dirty="0">
                <a:solidFill>
                  <a:srgbClr val="C00000"/>
                </a:solidFill>
                <a:effectLst/>
                <a:latin typeface="Times New Roman" panose="02020603050405020304" pitchFamily="18" charset="0"/>
                <a:cs typeface="Times New Roman" panose="02020603050405020304" pitchFamily="18" charset="0"/>
              </a:rPr>
              <a:t>Job Placements: </a:t>
            </a:r>
            <a:r>
              <a:rPr lang="en-US" sz="2200" b="0" i="0" dirty="0">
                <a:effectLst/>
                <a:latin typeface="Times New Roman" panose="02020603050405020304" pitchFamily="18" charset="0"/>
                <a:cs typeface="Times New Roman" panose="02020603050405020304" pitchFamily="18" charset="0"/>
              </a:rPr>
              <a:t>Bangalore, Noida, Hyderabad, and Pune are preferred for job placements, with Mumbai and Kolkata being less favored. </a:t>
            </a:r>
          </a:p>
          <a:p>
            <a:r>
              <a:rPr lang="en-US" sz="2200" b="0" i="0" dirty="0">
                <a:solidFill>
                  <a:srgbClr val="C00000"/>
                </a:solidFill>
                <a:effectLst/>
                <a:latin typeface="Times New Roman" panose="02020603050405020304" pitchFamily="18" charset="0"/>
                <a:cs typeface="Times New Roman" panose="02020603050405020304" pitchFamily="18" charset="0"/>
              </a:rPr>
              <a:t>Gender Distribution: </a:t>
            </a:r>
            <a:r>
              <a:rPr lang="en-US" sz="2200" b="0" i="0" dirty="0">
                <a:effectLst/>
                <a:latin typeface="Times New Roman" panose="02020603050405020304" pitchFamily="18" charset="0"/>
                <a:cs typeface="Times New Roman" panose="02020603050405020304" pitchFamily="18" charset="0"/>
              </a:rPr>
              <a:t>The dataset shows an imbalance in gender representation.</a:t>
            </a:r>
          </a:p>
          <a:p>
            <a:r>
              <a:rPr lang="en-US" sz="2200" b="0" i="0" dirty="0">
                <a:solidFill>
                  <a:srgbClr val="C00000"/>
                </a:solidFill>
                <a:effectLst/>
                <a:latin typeface="Times New Roman" panose="02020603050405020304" pitchFamily="18" charset="0"/>
                <a:cs typeface="Times New Roman" panose="02020603050405020304" pitchFamily="18" charset="0"/>
              </a:rPr>
              <a:t>Educational Background: </a:t>
            </a:r>
            <a:r>
              <a:rPr lang="en-US" sz="2200" b="0" i="0" dirty="0">
                <a:effectLst/>
                <a:latin typeface="Times New Roman" panose="02020603050405020304" pitchFamily="18" charset="0"/>
                <a:cs typeface="Times New Roman" panose="02020603050405020304" pitchFamily="18" charset="0"/>
              </a:rPr>
              <a:t>B.Tech graduates are predominant, with fewer M.Sc(Tech) graduates. </a:t>
            </a:r>
          </a:p>
          <a:p>
            <a:r>
              <a:rPr lang="en-US" sz="2200" b="0" i="0" dirty="0">
                <a:solidFill>
                  <a:srgbClr val="C00000"/>
                </a:solidFill>
                <a:effectLst/>
                <a:latin typeface="Times New Roman" panose="02020603050405020304" pitchFamily="18" charset="0"/>
                <a:cs typeface="Times New Roman" panose="02020603050405020304" pitchFamily="18" charset="0"/>
              </a:rPr>
              <a:t>Graduation Years: </a:t>
            </a:r>
            <a:r>
              <a:rPr lang="en-US" sz="2200" b="0" i="0" dirty="0">
                <a:effectLst/>
                <a:latin typeface="Times New Roman" panose="02020603050405020304" pitchFamily="18" charset="0"/>
                <a:cs typeface="Times New Roman" panose="02020603050405020304" pitchFamily="18" charset="0"/>
              </a:rPr>
              <a:t>Highest number of graduates in 2013, closely followed by 2014 and 2012. </a:t>
            </a:r>
          </a:p>
          <a:p>
            <a:r>
              <a:rPr lang="en-US" sz="2200" b="0" i="0" dirty="0">
                <a:solidFill>
                  <a:srgbClr val="C00000"/>
                </a:solidFill>
                <a:effectLst/>
                <a:latin typeface="Times New Roman" panose="02020603050405020304" pitchFamily="18" charset="0"/>
                <a:cs typeface="Times New Roman" panose="02020603050405020304" pitchFamily="18" charset="0"/>
              </a:rPr>
              <a:t>Salary Distribution: </a:t>
            </a:r>
            <a:r>
              <a:rPr lang="en-US" sz="2200" b="0" i="0" dirty="0">
                <a:effectLst/>
                <a:latin typeface="Times New Roman" panose="02020603050405020304" pitchFamily="18" charset="0"/>
                <a:cs typeface="Times New Roman" panose="02020603050405020304" pitchFamily="18" charset="0"/>
              </a:rPr>
              <a:t>Right-skewed, with similar distributions below 10 lakhs.</a:t>
            </a:r>
          </a:p>
          <a:p>
            <a:r>
              <a:rPr lang="en-US" sz="2200" b="0" i="0" dirty="0">
                <a:solidFill>
                  <a:srgbClr val="C00000"/>
                </a:solidFill>
                <a:effectLst/>
                <a:latin typeface="Times New Roman" panose="02020603050405020304" pitchFamily="18" charset="0"/>
                <a:cs typeface="Times New Roman" panose="02020603050405020304" pitchFamily="18" charset="0"/>
              </a:rPr>
              <a:t>Specializations: </a:t>
            </a:r>
            <a:r>
              <a:rPr lang="en-US" sz="2200" b="0" i="0" dirty="0">
                <a:effectLst/>
                <a:latin typeface="Times New Roman" panose="02020603050405020304" pitchFamily="18" charset="0"/>
                <a:cs typeface="Times New Roman" panose="02020603050405020304" pitchFamily="18" charset="0"/>
              </a:rPr>
              <a:t>Similar median salaries; CS/EC specializations earn higher.</a:t>
            </a:r>
          </a:p>
          <a:p>
            <a:r>
              <a:rPr lang="en-US" sz="2200" b="0" i="0" dirty="0">
                <a:solidFill>
                  <a:srgbClr val="C00000"/>
                </a:solidFill>
                <a:effectLst/>
                <a:latin typeface="Times New Roman" panose="02020603050405020304" pitchFamily="18" charset="0"/>
                <a:cs typeface="Times New Roman" panose="02020603050405020304" pitchFamily="18" charset="0"/>
              </a:rPr>
              <a:t>Designations: </a:t>
            </a:r>
            <a:r>
              <a:rPr lang="en-US" sz="2200" b="0" i="0" dirty="0">
                <a:effectLst/>
                <a:latin typeface="Times New Roman" panose="02020603050405020304" pitchFamily="18" charset="0"/>
                <a:cs typeface="Times New Roman" panose="02020603050405020304" pitchFamily="18" charset="0"/>
              </a:rPr>
              <a:t>Software Engineering is common; males dominate. </a:t>
            </a:r>
          </a:p>
          <a:p>
            <a:r>
              <a:rPr lang="en-US" sz="2200" b="0" i="0" dirty="0">
                <a:solidFill>
                  <a:srgbClr val="C00000"/>
                </a:solidFill>
                <a:effectLst/>
                <a:latin typeface="Times New Roman" panose="02020603050405020304" pitchFamily="18" charset="0"/>
                <a:cs typeface="Times New Roman" panose="02020603050405020304" pitchFamily="18" charset="0"/>
              </a:rPr>
              <a:t>Role-Based Pay: </a:t>
            </a:r>
            <a:r>
              <a:rPr lang="en-US" sz="2200" b="0" i="0" dirty="0">
                <a:effectLst/>
                <a:latin typeface="Times New Roman" panose="02020603050405020304" pitchFamily="18" charset="0"/>
                <a:cs typeface="Times New Roman" panose="02020603050405020304" pitchFamily="18" charset="0"/>
              </a:rPr>
              <a:t>Senior software engineers earn the most; females in Test Engineer roles earn more than males. </a:t>
            </a:r>
          </a:p>
          <a:p>
            <a:r>
              <a:rPr lang="en-US" sz="2200" b="0" i="0" dirty="0">
                <a:solidFill>
                  <a:srgbClr val="C00000"/>
                </a:solidFill>
                <a:effectLst/>
                <a:latin typeface="Times New Roman" panose="02020603050405020304" pitchFamily="18" charset="0"/>
                <a:cs typeface="Times New Roman" panose="02020603050405020304" pitchFamily="18" charset="0"/>
              </a:rPr>
              <a:t>Experience vs. Salary: </a:t>
            </a:r>
            <a:r>
              <a:rPr lang="en-US" sz="2200" b="0" i="0" dirty="0">
                <a:effectLst/>
                <a:latin typeface="Times New Roman" panose="02020603050405020304" pitchFamily="18" charset="0"/>
                <a:cs typeface="Times New Roman" panose="02020603050405020304" pitchFamily="18" charset="0"/>
              </a:rPr>
              <a:t>Median salaries peak around 3.5-5 lakhs; skewed tenure distribution. </a:t>
            </a:r>
          </a:p>
          <a:p>
            <a:r>
              <a:rPr lang="en-US" sz="2200" b="0" i="0" dirty="0">
                <a:solidFill>
                  <a:srgbClr val="C00000"/>
                </a:solidFill>
                <a:effectLst/>
                <a:latin typeface="Times New Roman" panose="02020603050405020304" pitchFamily="18" charset="0"/>
                <a:cs typeface="Times New Roman" panose="02020603050405020304" pitchFamily="18" charset="0"/>
              </a:rPr>
              <a:t>Gender Disparity: </a:t>
            </a:r>
            <a:r>
              <a:rPr lang="en-US" sz="2200" b="0" i="0" dirty="0">
                <a:effectLst/>
                <a:latin typeface="Times New Roman" panose="02020603050405020304" pitchFamily="18" charset="0"/>
                <a:cs typeface="Times New Roman" panose="02020603050405020304" pitchFamily="18" charset="0"/>
              </a:rPr>
              <a:t>Differences in median experience, inconclusive evidence for salary differences solely due to experience.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9517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108F-1A1C-3C40-2AEB-B8D4A6AC3A7E}"/>
              </a:ext>
            </a:extLst>
          </p:cNvPr>
          <p:cNvSpPr>
            <a:spLocks noGrp="1"/>
          </p:cNvSpPr>
          <p:nvPr>
            <p:ph type="ctrTitle"/>
          </p:nvPr>
        </p:nvSpPr>
        <p:spPr>
          <a:xfrm>
            <a:off x="1524000" y="1122363"/>
            <a:ext cx="9144000" cy="631023"/>
          </a:xfrm>
        </p:spPr>
        <p:txBody>
          <a:bodyPr>
            <a:normAutofit/>
          </a:bodyPr>
          <a:lstStyle/>
          <a:p>
            <a:pPr algn="l"/>
            <a:r>
              <a:rPr lang="en-IN" sz="3200" dirty="0">
                <a:solidFill>
                  <a:srgbClr val="FF0000"/>
                </a:solidFill>
                <a:latin typeface="Times New Roman" panose="02020603050405020304" pitchFamily="18" charset="0"/>
                <a:cs typeface="Times New Roman" panose="02020603050405020304" pitchFamily="18" charset="0"/>
              </a:rPr>
              <a:t>About</a:t>
            </a:r>
            <a:r>
              <a:rPr lang="en-IN" sz="3200" dirty="0">
                <a:latin typeface="Times New Roman" panose="02020603050405020304" pitchFamily="18" charset="0"/>
                <a:cs typeface="Times New Roman" panose="02020603050405020304" pitchFamily="18" charset="0"/>
              </a:rPr>
              <a:t> </a:t>
            </a:r>
            <a:r>
              <a:rPr lang="en-IN" sz="3200" dirty="0">
                <a:solidFill>
                  <a:srgbClr val="FF0000"/>
                </a:solidFill>
                <a:latin typeface="Times New Roman" panose="02020603050405020304" pitchFamily="18" charset="0"/>
                <a:cs typeface="Times New Roman" panose="02020603050405020304" pitchFamily="18" charset="0"/>
              </a:rPr>
              <a:t>me</a:t>
            </a:r>
          </a:p>
        </p:txBody>
      </p:sp>
      <p:sp>
        <p:nvSpPr>
          <p:cNvPr id="3" name="Subtitle 2">
            <a:extLst>
              <a:ext uri="{FF2B5EF4-FFF2-40B4-BE49-F238E27FC236}">
                <a16:creationId xmlns:a16="http://schemas.microsoft.com/office/drawing/2014/main" id="{B060C043-CF10-55A9-9AE2-0BB5414AF269}"/>
              </a:ext>
            </a:extLst>
          </p:cNvPr>
          <p:cNvSpPr>
            <a:spLocks noGrp="1"/>
          </p:cNvSpPr>
          <p:nvPr>
            <p:ph type="subTitle" idx="1"/>
          </p:nvPr>
        </p:nvSpPr>
        <p:spPr>
          <a:xfrm>
            <a:off x="1524000" y="1941095"/>
            <a:ext cx="9144000" cy="3316705"/>
          </a:xfrm>
        </p:spPr>
        <p:txBody>
          <a:bodyPr>
            <a:normAutofit/>
          </a:bodyPr>
          <a:lstStyle/>
          <a:p>
            <a:pPr algn="l"/>
            <a:r>
              <a:rPr lang="en-US" b="0" i="0" dirty="0">
                <a:solidFill>
                  <a:srgbClr val="0D0D0D"/>
                </a:solidFill>
                <a:effectLst/>
                <a:latin typeface="Times New Roman" panose="02020603050405020304" pitchFamily="18" charset="0"/>
                <a:cs typeface="Times New Roman" panose="02020603050405020304" pitchFamily="18" charset="0"/>
              </a:rPr>
              <a:t>Akshay Kumar Adapa (IN_1240391), </a:t>
            </a:r>
          </a:p>
          <a:p>
            <a:pPr algn="l"/>
            <a:r>
              <a:rPr lang="en-US" b="0" i="0" dirty="0">
                <a:solidFill>
                  <a:srgbClr val="0D0D0D"/>
                </a:solidFill>
                <a:effectLst/>
                <a:latin typeface="Times New Roman" panose="02020603050405020304" pitchFamily="18" charset="0"/>
                <a:cs typeface="Times New Roman" panose="02020603050405020304" pitchFamily="18" charset="0"/>
              </a:rPr>
              <a:t>A Civil Engineering graduate, is pursuing a career transition into Data Science. Currently interning at Innomatics Research Labs, he's dedicated to mastering data-driven insights. Through proactive skill acquisition and hands-on experience, he aims to make substantive contributions to the dynamic field of data science.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7655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0AE1-9A06-1ABB-3988-360D8EE554F8}"/>
              </a:ext>
            </a:extLst>
          </p:cNvPr>
          <p:cNvSpPr>
            <a:spLocks noGrp="1"/>
          </p:cNvSpPr>
          <p:nvPr>
            <p:ph type="title"/>
          </p:nvPr>
        </p:nvSpPr>
        <p:spPr>
          <a:xfrm>
            <a:off x="831850" y="768351"/>
            <a:ext cx="10515600" cy="1108576"/>
          </a:xfrm>
        </p:spPr>
        <p:txBody>
          <a:bodyPr>
            <a:normAutofit/>
          </a:bodyPr>
          <a:lstStyle/>
          <a:p>
            <a:r>
              <a:rPr lang="en-IN" sz="4000" dirty="0">
                <a:solidFill>
                  <a:srgbClr val="FF0000"/>
                </a:solidFill>
                <a:latin typeface="Times New Roman" panose="02020603050405020304" pitchFamily="18" charset="0"/>
                <a:cs typeface="Times New Roman" panose="02020603050405020304" pitchFamily="18" charset="0"/>
              </a:rPr>
              <a:t>Problem</a:t>
            </a:r>
            <a:r>
              <a:rPr lang="en-IN" sz="4000" dirty="0">
                <a:latin typeface="Times New Roman" panose="02020603050405020304" pitchFamily="18" charset="0"/>
                <a:cs typeface="Times New Roman" panose="02020603050405020304" pitchFamily="18" charset="0"/>
              </a:rPr>
              <a:t> </a:t>
            </a:r>
            <a:r>
              <a:rPr lang="en-IN" sz="4000" dirty="0">
                <a:solidFill>
                  <a:srgbClr val="FF0000"/>
                </a:solidFill>
                <a:latin typeface="Times New Roman" panose="02020603050405020304" pitchFamily="18" charset="0"/>
                <a:cs typeface="Times New Roman" panose="02020603050405020304" pitchFamily="18" charset="0"/>
              </a:rPr>
              <a:t>Statement</a:t>
            </a:r>
          </a:p>
        </p:txBody>
      </p:sp>
      <p:sp>
        <p:nvSpPr>
          <p:cNvPr id="3" name="Text Placeholder 2">
            <a:extLst>
              <a:ext uri="{FF2B5EF4-FFF2-40B4-BE49-F238E27FC236}">
                <a16:creationId xmlns:a16="http://schemas.microsoft.com/office/drawing/2014/main" id="{620EC0D4-D6EC-776D-61E6-321272570DD3}"/>
              </a:ext>
            </a:extLst>
          </p:cNvPr>
          <p:cNvSpPr>
            <a:spLocks noGrp="1"/>
          </p:cNvSpPr>
          <p:nvPr>
            <p:ph type="body" idx="1"/>
          </p:nvPr>
        </p:nvSpPr>
        <p:spPr>
          <a:xfrm>
            <a:off x="831850" y="2069433"/>
            <a:ext cx="10515600" cy="4020218"/>
          </a:xfrm>
        </p:spPr>
        <p:txBody>
          <a:bodyPr>
            <a:normAutofit/>
          </a:bodyPr>
          <a:lstStyle/>
          <a:p>
            <a:r>
              <a:rPr lang="en-US" b="0" i="0" dirty="0">
                <a:solidFill>
                  <a:srgbClr val="0D0D0D"/>
                </a:solidFill>
                <a:effectLst/>
                <a:latin typeface="Times New Roman" panose="02020603050405020304" pitchFamily="18" charset="0"/>
                <a:cs typeface="Times New Roman" panose="02020603050405020304" pitchFamily="18" charset="0"/>
              </a:rPr>
              <a:t>"The AMEO dataset provides anonymized biodata information, along with corresponding skill scores and employment outcome details. The challenge entails uncovering the relationship between salary and other features to identify which factors most significantly influence salary levels. Through analysis, the goal is to glean insights that shed light on these dynamics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2629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F046A-CEA9-A587-B6AF-4967B4471AA2}"/>
              </a:ext>
            </a:extLst>
          </p:cNvPr>
          <p:cNvSpPr>
            <a:spLocks noGrp="1"/>
          </p:cNvSpPr>
          <p:nvPr>
            <p:ph type="ctrTitle"/>
          </p:nvPr>
        </p:nvSpPr>
        <p:spPr>
          <a:xfrm>
            <a:off x="433137" y="697584"/>
            <a:ext cx="11101137" cy="4864230"/>
          </a:xfrm>
        </p:spPr>
        <p:txBody>
          <a:bodyPr>
            <a:normAutofit/>
          </a:bodyPr>
          <a:lstStyle/>
          <a:p>
            <a:pPr algn="l"/>
            <a:r>
              <a:rPr lang="en-US" sz="3200" b="1" i="0" dirty="0">
                <a:solidFill>
                  <a:srgbClr val="FF0000"/>
                </a:solidFill>
                <a:effectLst/>
                <a:latin typeface="Times New Roman" panose="02020603050405020304" pitchFamily="18" charset="0"/>
                <a:cs typeface="Times New Roman" panose="02020603050405020304" pitchFamily="18" charset="0"/>
              </a:rPr>
              <a:t>Data</a:t>
            </a:r>
            <a:r>
              <a:rPr lang="en-US" sz="3200" b="1" i="0" dirty="0">
                <a:effectLst/>
                <a:latin typeface="Times New Roman" panose="02020603050405020304" pitchFamily="18" charset="0"/>
                <a:cs typeface="Times New Roman" panose="02020603050405020304" pitchFamily="18" charset="0"/>
              </a:rPr>
              <a:t> </a:t>
            </a:r>
            <a:r>
              <a:rPr lang="en-US" sz="3200" b="1" i="0" dirty="0">
                <a:solidFill>
                  <a:srgbClr val="FF0000"/>
                </a:solidFill>
                <a:effectLst/>
                <a:latin typeface="Times New Roman" panose="02020603050405020304" pitchFamily="18" charset="0"/>
                <a:cs typeface="Times New Roman" panose="02020603050405020304" pitchFamily="18" charset="0"/>
              </a:rPr>
              <a:t>Description</a:t>
            </a:r>
            <a:r>
              <a:rPr lang="en-US" sz="3200" b="0" i="0" dirty="0">
                <a:effectLst/>
                <a:latin typeface="Times New Roman" panose="02020603050405020304" pitchFamily="18" charset="0"/>
                <a:cs typeface="Times New Roman" panose="02020603050405020304" pitchFamily="18" charset="0"/>
              </a:rPr>
              <a:t> </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a:t>
            </a:r>
            <a:br>
              <a:rPr lang="en-US" sz="2400" b="0" i="0" dirty="0">
                <a:effectLst/>
                <a:latin typeface="Times New Roman" panose="02020603050405020304" pitchFamily="18" charset="0"/>
                <a:cs typeface="Times New Roman" panose="02020603050405020304" pitchFamily="18" charset="0"/>
              </a:rPr>
            </a:br>
            <a:br>
              <a:rPr lang="en-US" sz="2400" b="0" i="0" dirty="0">
                <a:effectLst/>
                <a:latin typeface="Times New Roman" panose="02020603050405020304" pitchFamily="18" charset="0"/>
                <a:cs typeface="Times New Roman" panose="02020603050405020304" pitchFamily="18" charset="0"/>
              </a:rPr>
            </a:br>
            <a:br>
              <a:rPr lang="en-US" sz="2400" b="0" i="0" dirty="0">
                <a:effectLst/>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3519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FC189-9DA9-68B2-31D3-8F7E1D03C3E3}"/>
              </a:ext>
            </a:extLst>
          </p:cNvPr>
          <p:cNvSpPr>
            <a:spLocks noGrp="1"/>
          </p:cNvSpPr>
          <p:nvPr>
            <p:ph type="ctrTitle"/>
          </p:nvPr>
        </p:nvSpPr>
        <p:spPr>
          <a:xfrm>
            <a:off x="1524000" y="509048"/>
            <a:ext cx="9144000" cy="697583"/>
          </a:xfrm>
        </p:spPr>
        <p:txBody>
          <a:bodyPr>
            <a:normAutofit/>
          </a:bodyPr>
          <a:lstStyle/>
          <a:p>
            <a:pPr algn="l"/>
            <a:r>
              <a:rPr lang="en-US" sz="3200" b="0" i="0" dirty="0">
                <a:solidFill>
                  <a:srgbClr val="FF0000"/>
                </a:solidFill>
                <a:effectLst/>
                <a:latin typeface="Times New Roman" panose="02020603050405020304" pitchFamily="18" charset="0"/>
                <a:cs typeface="Times New Roman" panose="02020603050405020304" pitchFamily="18" charset="0"/>
              </a:rPr>
              <a:t>Objective</a:t>
            </a:r>
            <a:r>
              <a:rPr lang="en-US" sz="3200" b="0" i="0" dirty="0">
                <a:solidFill>
                  <a:srgbClr val="0D0D0D"/>
                </a:solidFill>
                <a:effectLst/>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B542237-04D9-88EB-E84D-159623974D6F}"/>
              </a:ext>
            </a:extLst>
          </p:cNvPr>
          <p:cNvSpPr>
            <a:spLocks noGrp="1"/>
          </p:cNvSpPr>
          <p:nvPr>
            <p:ph type="subTitle" idx="1"/>
          </p:nvPr>
        </p:nvSpPr>
        <p:spPr>
          <a:xfrm>
            <a:off x="1524000" y="1489435"/>
            <a:ext cx="9144000" cy="3768366"/>
          </a:xfrm>
        </p:spPr>
        <p:txBody>
          <a:bodyPr>
            <a:normAutofit lnSpcReduction="10000"/>
          </a:bodyPr>
          <a:lstStyle/>
          <a:p>
            <a:pPr algn="l"/>
            <a:r>
              <a:rPr lang="en-US" b="0" i="0" dirty="0">
                <a:solidFill>
                  <a:srgbClr val="0D0D0D"/>
                </a:solidFill>
                <a:effectLst/>
                <a:latin typeface="Times New Roman" panose="02020603050405020304" pitchFamily="18" charset="0"/>
                <a:cs typeface="Times New Roman" panose="02020603050405020304" pitchFamily="18" charset="0"/>
              </a:rPr>
              <a:t>Uncover the main drivers behind salary disparities among job seekers by examining factors like education, skills, location, and experience.</a:t>
            </a:r>
          </a:p>
          <a:p>
            <a:pPr algn="l"/>
            <a:r>
              <a:rPr lang="en-US" b="0" i="0" dirty="0">
                <a:solidFill>
                  <a:srgbClr val="0D0D0D"/>
                </a:solidFill>
                <a:effectLst/>
                <a:latin typeface="Times New Roman" panose="02020603050405020304" pitchFamily="18" charset="0"/>
                <a:cs typeface="Times New Roman" panose="02020603050405020304" pitchFamily="18" charset="0"/>
              </a:rPr>
              <a:t>Key Objectives:</a:t>
            </a:r>
          </a:p>
          <a:p>
            <a:pPr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Discover patterns in salary distributions across different job titles and cities.</a:t>
            </a:r>
          </a:p>
          <a:p>
            <a:pPr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Investigate the connections between education, gender, job title, skills, experience, and other personal attributes, and their influence on salary levels.</a:t>
            </a:r>
          </a:p>
          <a:p>
            <a:pPr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Support findings with statistical analysis to validate hypotheses and draw conclusions.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549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D2B077-5BD4-E454-3767-CF6C72BC80FF}"/>
              </a:ext>
            </a:extLst>
          </p:cNvPr>
          <p:cNvSpPr>
            <a:spLocks noGrp="1"/>
          </p:cNvSpPr>
          <p:nvPr>
            <p:ph type="subTitle" idx="1"/>
          </p:nvPr>
        </p:nvSpPr>
        <p:spPr>
          <a:xfrm>
            <a:off x="867265" y="565607"/>
            <a:ext cx="10237509" cy="5382705"/>
          </a:xfrm>
        </p:spPr>
        <p:txBody>
          <a:bodyPr>
            <a:normAutofit/>
          </a:bodyPr>
          <a:lstStyle/>
          <a:p>
            <a:pPr algn="l"/>
            <a:r>
              <a:rPr lang="en-IN" dirty="0">
                <a:solidFill>
                  <a:srgbClr val="FF0000"/>
                </a:solidFill>
                <a:latin typeface="Times New Roman" panose="02020603050405020304" pitchFamily="18" charset="0"/>
                <a:cs typeface="Times New Roman" panose="02020603050405020304" pitchFamily="18" charset="0"/>
              </a:rPr>
              <a:t>EDA</a:t>
            </a:r>
            <a:r>
              <a:rPr lang="en-IN" dirty="0">
                <a:latin typeface="Times New Roman" panose="02020603050405020304" pitchFamily="18" charset="0"/>
                <a:cs typeface="Times New Roman" panose="02020603050405020304" pitchFamily="18" charset="0"/>
              </a:rPr>
              <a:t>: </a:t>
            </a:r>
          </a:p>
          <a:p>
            <a:pPr algn="l"/>
            <a:r>
              <a:rPr lang="en-US" dirty="0">
                <a:latin typeface="Times New Roman" panose="02020603050405020304" pitchFamily="18" charset="0"/>
                <a:cs typeface="Times New Roman" panose="02020603050405020304" pitchFamily="18" charset="0"/>
              </a:rPr>
              <a:t>EDA stands for Exploratory Data Analysis. It's an approach to analyzing datasets to summarize their main characteristics, often using statistical graphics and other data visualization methods. EDA aims to uncover underlying patterns, detect anomalies, and identify relationships between variables within the data. It's a crucial initial step in the data analysis process, helping analysts understand the structure and content of their datasets before applying more </a:t>
            </a:r>
          </a:p>
          <a:p>
            <a:pPr algn="l"/>
            <a:r>
              <a:rPr lang="en-US" dirty="0">
                <a:solidFill>
                  <a:srgbClr val="FF0000"/>
                </a:solidFill>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a:t>
            </a:r>
          </a:p>
          <a:p>
            <a:pPr algn="l"/>
            <a:r>
              <a:rPr lang="en-US" dirty="0">
                <a:latin typeface="Times New Roman" panose="02020603050405020304" pitchFamily="18" charset="0"/>
                <a:cs typeface="Times New Roman" panose="02020603050405020304" pitchFamily="18" charset="0"/>
              </a:rPr>
              <a:t>Data visualization is the presentation of data in graphical or visual format. It transforms complex datasets into clear and concise visual representations such as charts, graphs, and maps. This visual approach helps to identify patterns, trends, and relationships within the data, making it easier for users to understand and interpret information quickly and effectively advanced techniques.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8678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38B50D8-97C6-DE5C-75AA-03D77C428626}"/>
              </a:ext>
            </a:extLst>
          </p:cNvPr>
          <p:cNvSpPr>
            <a:spLocks noGrp="1"/>
          </p:cNvSpPr>
          <p:nvPr>
            <p:ph type="subTitle" idx="1"/>
          </p:nvPr>
        </p:nvSpPr>
        <p:spPr>
          <a:xfrm>
            <a:off x="754144" y="650449"/>
            <a:ext cx="9913856" cy="4091233"/>
          </a:xfrm>
        </p:spPr>
        <p:txBody>
          <a:bodyPr/>
          <a:lstStyle/>
          <a:p>
            <a:pPr marL="50800" indent="0" algn="l"/>
            <a:r>
              <a:rPr lang="en-IN" sz="2800" dirty="0">
                <a:solidFill>
                  <a:srgbClr val="FF0000"/>
                </a:solidFill>
                <a:latin typeface="Times New Roman" panose="02020603050405020304" pitchFamily="18" charset="0"/>
                <a:cs typeface="Times New Roman" panose="02020603050405020304" pitchFamily="18" charset="0"/>
              </a:rPr>
              <a:t>EDA Steps: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Collection:</a:t>
            </a:r>
            <a:r>
              <a:rPr lang="en-US" sz="2000" b="0" i="0" dirty="0">
                <a:solidFill>
                  <a:srgbClr val="0D0D0D"/>
                </a:solidFill>
                <a:effectLst/>
                <a:latin typeface="Times New Roman" panose="02020603050405020304" pitchFamily="18" charset="0"/>
                <a:cs typeface="Times New Roman" panose="02020603050405020304" pitchFamily="18" charset="0"/>
              </a:rPr>
              <a:t> Gather the dataset from relevant sources.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Cleaning:</a:t>
            </a:r>
            <a:r>
              <a:rPr lang="en-US" sz="2000" b="0" i="0" dirty="0">
                <a:solidFill>
                  <a:srgbClr val="0D0D0D"/>
                </a:solidFill>
                <a:effectLst/>
                <a:latin typeface="Times New Roman" panose="02020603050405020304" pitchFamily="18" charset="0"/>
                <a:cs typeface="Times New Roman" panose="02020603050405020304" pitchFamily="18" charset="0"/>
              </a:rPr>
              <a:t> Handle missing values, outliers, and inconsistencies.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Exploratory Analysis:</a:t>
            </a:r>
            <a:r>
              <a:rPr lang="en-US" sz="2000" b="0" i="0" dirty="0">
                <a:solidFill>
                  <a:srgbClr val="0D0D0D"/>
                </a:solidFill>
                <a:effectLst/>
                <a:latin typeface="Times New Roman" panose="02020603050405020304" pitchFamily="18" charset="0"/>
                <a:cs typeface="Times New Roman" panose="02020603050405020304" pitchFamily="18" charset="0"/>
              </a:rPr>
              <a:t> Examine summary statistics and distributions.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Relationship Exploration:</a:t>
            </a:r>
            <a:r>
              <a:rPr lang="en-US" sz="2000" b="0" i="0" dirty="0">
                <a:solidFill>
                  <a:srgbClr val="0D0D0D"/>
                </a:solidFill>
                <a:effectLst/>
                <a:latin typeface="Times New Roman" panose="02020603050405020304" pitchFamily="18" charset="0"/>
                <a:cs typeface="Times New Roman" panose="02020603050405020304" pitchFamily="18" charset="0"/>
              </a:rPr>
              <a:t> Investigate correlations and patterns between variables.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Visualization:</a:t>
            </a:r>
            <a:r>
              <a:rPr lang="en-US" sz="2000" b="0" i="0" dirty="0">
                <a:solidFill>
                  <a:srgbClr val="0D0D0D"/>
                </a:solidFill>
                <a:effectLst/>
                <a:latin typeface="Times New Roman" panose="02020603050405020304" pitchFamily="18" charset="0"/>
                <a:cs typeface="Times New Roman" panose="02020603050405020304" pitchFamily="18" charset="0"/>
              </a:rPr>
              <a:t> Create visual representations of the data.</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Insights and Conclusions:</a:t>
            </a:r>
            <a:r>
              <a:rPr lang="en-US" sz="2000" b="0" i="0" dirty="0">
                <a:solidFill>
                  <a:srgbClr val="0D0D0D"/>
                </a:solidFill>
                <a:effectLst/>
                <a:latin typeface="Times New Roman" panose="02020603050405020304" pitchFamily="18" charset="0"/>
                <a:cs typeface="Times New Roman" panose="02020603050405020304" pitchFamily="18" charset="0"/>
              </a:rPr>
              <a:t> Document findings and draw insights.</a:t>
            </a:r>
          </a:p>
          <a:p>
            <a:endParaRPr lang="en-IN" dirty="0"/>
          </a:p>
          <a:p>
            <a:endParaRPr lang="en-IN" dirty="0"/>
          </a:p>
        </p:txBody>
      </p:sp>
    </p:spTree>
    <p:extLst>
      <p:ext uri="{BB962C8B-B14F-4D97-AF65-F5344CB8AC3E}">
        <p14:creationId xmlns:p14="http://schemas.microsoft.com/office/powerpoint/2010/main" val="549336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E98AA-BAE7-990D-31AC-E18D014AB796}"/>
              </a:ext>
            </a:extLst>
          </p:cNvPr>
          <p:cNvSpPr>
            <a:spLocks noGrp="1"/>
          </p:cNvSpPr>
          <p:nvPr>
            <p:ph type="ctrTitle"/>
          </p:nvPr>
        </p:nvSpPr>
        <p:spPr>
          <a:xfrm>
            <a:off x="358219" y="188536"/>
            <a:ext cx="11462993" cy="5580668"/>
          </a:xfrm>
        </p:spPr>
        <p:txBody>
          <a:bodyPr>
            <a:normAutofit/>
          </a:bodyPr>
          <a:lstStyle/>
          <a:p>
            <a:pPr algn="l"/>
            <a:r>
              <a:rPr lang="en-IN" sz="2800" dirty="0">
                <a:solidFill>
                  <a:srgbClr val="FF0000"/>
                </a:solidFill>
                <a:latin typeface="Times New Roman" panose="02020603050405020304" pitchFamily="18" charset="0"/>
                <a:cs typeface="Times New Roman" panose="02020603050405020304" pitchFamily="18" charset="0"/>
              </a:rPr>
              <a:t>Target Variable – salary</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C91A60B-C794-752A-3319-E82E97251380}"/>
              </a:ext>
            </a:extLst>
          </p:cNvPr>
          <p:cNvSpPr>
            <a:spLocks noGrp="1"/>
          </p:cNvSpPr>
          <p:nvPr>
            <p:ph type="subTitle" idx="1"/>
          </p:nvPr>
        </p:nvSpPr>
        <p:spPr>
          <a:xfrm>
            <a:off x="1102936" y="4958500"/>
            <a:ext cx="9565064" cy="1253764"/>
          </a:xfrm>
        </p:spPr>
        <p:txBody>
          <a:bodyPr>
            <a:normAutofit fontScale="92500" lnSpcReduction="20000"/>
          </a:bodyPr>
          <a:lstStyle/>
          <a:p>
            <a:pPr algn="l"/>
            <a:r>
              <a:rPr lang="en-US" b="0" i="0" dirty="0">
                <a:effectLst/>
                <a:latin typeface="Times New Roman" panose="02020603050405020304" pitchFamily="18" charset="0"/>
                <a:cs typeface="Times New Roman" panose="02020603050405020304" pitchFamily="18" charset="0"/>
              </a:rPr>
              <a:t>OBSERVATIONS: </a:t>
            </a:r>
          </a:p>
          <a:p>
            <a:pPr algn="l"/>
            <a:r>
              <a:rPr lang="en-US" b="0" i="0" dirty="0">
                <a:effectLst/>
                <a:latin typeface="Times New Roman" panose="02020603050405020304" pitchFamily="18" charset="0"/>
                <a:cs typeface="Times New Roman" panose="02020603050405020304" pitchFamily="18" charset="0"/>
              </a:rPr>
              <a:t>Box plot: Many high salary data points evident. </a:t>
            </a:r>
          </a:p>
          <a:p>
            <a:pPr algn="l"/>
            <a:r>
              <a:rPr lang="en-US" b="0" i="0" dirty="0">
                <a:effectLst/>
                <a:latin typeface="Times New Roman" panose="02020603050405020304" pitchFamily="18" charset="0"/>
                <a:cs typeface="Times New Roman" panose="02020603050405020304" pitchFamily="18" charset="0"/>
              </a:rPr>
              <a:t>Histogram: Data skewed to the right.</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E1D1E61-6040-DCD9-3155-88B4C574463D}"/>
              </a:ext>
            </a:extLst>
          </p:cNvPr>
          <p:cNvPicPr>
            <a:picLocks noChangeAspect="1"/>
          </p:cNvPicPr>
          <p:nvPr/>
        </p:nvPicPr>
        <p:blipFill>
          <a:blip r:embed="rId2"/>
          <a:stretch>
            <a:fillRect/>
          </a:stretch>
        </p:blipFill>
        <p:spPr>
          <a:xfrm>
            <a:off x="829559" y="829559"/>
            <a:ext cx="10284642" cy="4128940"/>
          </a:xfrm>
          <a:prstGeom prst="rect">
            <a:avLst/>
          </a:prstGeom>
        </p:spPr>
      </p:pic>
    </p:spTree>
    <p:extLst>
      <p:ext uri="{BB962C8B-B14F-4D97-AF65-F5344CB8AC3E}">
        <p14:creationId xmlns:p14="http://schemas.microsoft.com/office/powerpoint/2010/main" val="3844876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DCAE-52E1-DA91-658A-95C0313AD7D7}"/>
              </a:ext>
            </a:extLst>
          </p:cNvPr>
          <p:cNvSpPr>
            <a:spLocks noGrp="1"/>
          </p:cNvSpPr>
          <p:nvPr>
            <p:ph type="title"/>
          </p:nvPr>
        </p:nvSpPr>
        <p:spPr>
          <a:xfrm>
            <a:off x="831850" y="358220"/>
            <a:ext cx="10515600" cy="4204256"/>
          </a:xfrm>
        </p:spPr>
        <p:txBody>
          <a:bodyPr>
            <a:normAutofit/>
          </a:bodyPr>
          <a:lstStyle/>
          <a:p>
            <a:r>
              <a:rPr lang="en-IN" sz="2800" dirty="0">
                <a:solidFill>
                  <a:srgbClr val="FF0000"/>
                </a:solidFill>
                <a:latin typeface="Times New Roman" panose="02020603050405020304" pitchFamily="18" charset="0"/>
                <a:cs typeface="Times New Roman" panose="02020603050405020304" pitchFamily="18" charset="0"/>
              </a:rPr>
              <a:t>Target variable- Salary</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417355B-78AB-2C9A-8D23-9F95D784717D}"/>
              </a:ext>
            </a:extLst>
          </p:cNvPr>
          <p:cNvSpPr>
            <a:spLocks noGrp="1"/>
          </p:cNvSpPr>
          <p:nvPr>
            <p:ph type="body" idx="1"/>
          </p:nvPr>
        </p:nvSpPr>
        <p:spPr/>
        <p:txBody>
          <a:bodyPr>
            <a:normAutofit/>
          </a:bodyPr>
          <a:lstStyle/>
          <a:p>
            <a:r>
              <a:rPr lang="en-US" sz="2000" b="0" i="0" dirty="0">
                <a:effectLst/>
                <a:latin typeface="Times New Roman" panose="02020603050405020304" pitchFamily="18" charset="0"/>
                <a:cs typeface="Times New Roman" panose="02020603050405020304" pitchFamily="18" charset="0"/>
              </a:rPr>
              <a:t>OBSERVATIONS:</a:t>
            </a:r>
          </a:p>
          <a:p>
            <a:r>
              <a:rPr lang="en-US" sz="2000" b="0" i="0" dirty="0">
                <a:effectLst/>
                <a:latin typeface="Times New Roman" panose="02020603050405020304" pitchFamily="18" charset="0"/>
                <a:cs typeface="Times New Roman" panose="02020603050405020304" pitchFamily="18" charset="0"/>
              </a:rPr>
              <a:t>CDF: Shows significant skewness. </a:t>
            </a:r>
          </a:p>
          <a:p>
            <a:r>
              <a:rPr lang="en-US" sz="2000" b="0" i="0" dirty="0">
                <a:effectLst/>
                <a:latin typeface="Times New Roman" panose="02020603050405020304" pitchFamily="18" charset="0"/>
                <a:cs typeface="Times New Roman" panose="02020603050405020304" pitchFamily="18" charset="0"/>
              </a:rPr>
              <a:t>Violin plot: </a:t>
            </a:r>
            <a:r>
              <a:rPr lang="en-US" sz="2000" b="0" i="0" dirty="0">
                <a:latin typeface="Times New Roman" panose="02020603050405020304" pitchFamily="18" charset="0"/>
                <a:cs typeface="Times New Roman" panose="02020603050405020304" pitchFamily="18" charset="0"/>
              </a:rPr>
              <a:t>Concentration</a:t>
            </a:r>
            <a:r>
              <a:rPr lang="en-US" sz="2000" b="0" i="0" dirty="0">
                <a:effectLst/>
                <a:latin typeface="Times New Roman" panose="02020603050405020304" pitchFamily="18" charset="0"/>
                <a:cs typeface="Times New Roman" panose="02020603050405020304" pitchFamily="18" charset="0"/>
              </a:rPr>
              <a:t> of high salary data points observed.</a:t>
            </a:r>
            <a:endParaRPr lang="en-IN" sz="2000"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4FEC6BB-1BA9-C863-72B5-FF23ECA1093F}"/>
              </a:ext>
            </a:extLst>
          </p:cNvPr>
          <p:cNvPicPr>
            <a:picLocks noChangeAspect="1"/>
          </p:cNvPicPr>
          <p:nvPr/>
        </p:nvPicPr>
        <p:blipFill>
          <a:blip r:embed="rId2"/>
          <a:stretch>
            <a:fillRect/>
          </a:stretch>
        </p:blipFill>
        <p:spPr>
          <a:xfrm>
            <a:off x="1206631" y="1150071"/>
            <a:ext cx="9549352" cy="3271100"/>
          </a:xfrm>
          <a:prstGeom prst="rect">
            <a:avLst/>
          </a:prstGeom>
        </p:spPr>
      </p:pic>
    </p:spTree>
    <p:extLst>
      <p:ext uri="{BB962C8B-B14F-4D97-AF65-F5344CB8AC3E}">
        <p14:creationId xmlns:p14="http://schemas.microsoft.com/office/powerpoint/2010/main" val="172370128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TotalTime>
  <Words>1072</Words>
  <Application>Microsoft Office PowerPoint</Application>
  <PresentationFormat>Widescreen</PresentationFormat>
  <Paragraphs>64</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Libre Baskerville</vt:lpstr>
      <vt:lpstr>Arial</vt:lpstr>
      <vt:lpstr>Times New Roman</vt:lpstr>
      <vt:lpstr>Office Theme</vt:lpstr>
      <vt:lpstr>PowerPoint Presentation</vt:lpstr>
      <vt:lpstr>About me</vt:lpstr>
      <vt:lpstr>Problem Statement</vt:lpstr>
      <vt:lpstr>Data Description  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   </vt:lpstr>
      <vt:lpstr>Objective:</vt:lpstr>
      <vt:lpstr>PowerPoint Presentation</vt:lpstr>
      <vt:lpstr>PowerPoint Presentation</vt:lpstr>
      <vt:lpstr>Target Variable – salary             </vt:lpstr>
      <vt:lpstr>Target variable- Salary         </vt:lpstr>
      <vt:lpstr>PowerPoint Presentation</vt:lpstr>
      <vt:lpstr>Salary Levels by Specialization  CSE and ECS Specialized persons are getting more salaries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Akshay kumar Adapa</cp:lastModifiedBy>
  <cp:revision>7</cp:revision>
  <dcterms:created xsi:type="dcterms:W3CDTF">2021-02-16T05:19:01Z</dcterms:created>
  <dcterms:modified xsi:type="dcterms:W3CDTF">2024-02-23T17:09:29Z</dcterms:modified>
</cp:coreProperties>
</file>