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12801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DEC415-D303-4AE3-AA72-8884EFED3079}" type="datetimeFigureOut">
              <a:rPr lang="en-IN" smtClean="0"/>
              <a:t>08-03-2019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2313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99420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17920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191412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269764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781534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71945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266350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15339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EC415-D303-4AE3-AA72-8884EFED3079}" type="datetimeFigureOut">
              <a:rPr lang="en-IN" smtClean="0"/>
              <a:t>08-03-2019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89059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EC415-D303-4AE3-AA72-8884EFED3079}" type="datetimeFigureOut">
              <a:rPr lang="en-IN" smtClean="0"/>
              <a:t>08-03-2019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122245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EC415-D303-4AE3-AA72-8884EFED3079}" type="datetimeFigureOut">
              <a:rPr lang="en-IN" smtClean="0"/>
              <a:t>08-03-2019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157307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EC415-D303-4AE3-AA72-8884EFED3079}" type="datetimeFigureOut">
              <a:rPr lang="en-IN" smtClean="0"/>
              <a:t>08-03-2019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52873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EC415-D303-4AE3-AA72-8884EFED3079}" type="datetimeFigureOut">
              <a:rPr lang="en-IN" smtClean="0"/>
              <a:t>08-03-2019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315391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DEC415-D303-4AE3-AA72-8884EFED3079}" type="datetimeFigureOut">
              <a:rPr lang="en-IN" smtClean="0"/>
              <a:t>08-03-2019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261794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C3DEC415-D303-4AE3-AA72-8884EFED3079}" type="datetimeFigureOut">
              <a:rPr lang="en-IN" smtClean="0"/>
              <a:t>08-03-2019</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EB19CB50-32DB-4576-A2A6-723C538D2EE2}" type="slidenum">
              <a:rPr lang="en-IN" smtClean="0"/>
              <a:t>‹#›</a:t>
            </a:fld>
            <a:endParaRPr lang="en-IN"/>
          </a:p>
        </p:txBody>
      </p:sp>
    </p:spTree>
    <p:extLst>
      <p:ext uri="{BB962C8B-B14F-4D97-AF65-F5344CB8AC3E}">
        <p14:creationId xmlns:p14="http://schemas.microsoft.com/office/powerpoint/2010/main" val="37537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3DEC415-D303-4AE3-AA72-8884EFED3079}" type="datetimeFigureOut">
              <a:rPr lang="en-IN" smtClean="0"/>
              <a:t>08-03-2019</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B19CB50-32DB-4576-A2A6-723C538D2EE2}" type="slidenum">
              <a:rPr lang="en-IN" smtClean="0"/>
              <a:t>‹#›</a:t>
            </a:fld>
            <a:endParaRPr lang="en-IN"/>
          </a:p>
        </p:txBody>
      </p:sp>
    </p:spTree>
    <p:extLst>
      <p:ext uri="{BB962C8B-B14F-4D97-AF65-F5344CB8AC3E}">
        <p14:creationId xmlns:p14="http://schemas.microsoft.com/office/powerpoint/2010/main" val="716068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uthors.library.caltech.edu/769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BB3D-DAA5-4F75-BC2D-A1CA12879A9B}"/>
              </a:ext>
            </a:extLst>
          </p:cNvPr>
          <p:cNvSpPr>
            <a:spLocks noGrp="1"/>
          </p:cNvSpPr>
          <p:nvPr>
            <p:ph type="ctrTitle"/>
          </p:nvPr>
        </p:nvSpPr>
        <p:spPr/>
        <p:txBody>
          <a:bodyPr>
            <a:normAutofit/>
          </a:bodyPr>
          <a:lstStyle/>
          <a:p>
            <a:r>
              <a:rPr lang="en-IN" b="1" dirty="0"/>
              <a:t>Feature Selection of Image Classification based on New Ranking Criterion</a:t>
            </a:r>
          </a:p>
        </p:txBody>
      </p:sp>
      <p:sp>
        <p:nvSpPr>
          <p:cNvPr id="3" name="Subtitle 2">
            <a:extLst>
              <a:ext uri="{FF2B5EF4-FFF2-40B4-BE49-F238E27FC236}">
                <a16:creationId xmlns:a16="http://schemas.microsoft.com/office/drawing/2014/main" id="{166EC740-E91B-440B-9BD6-BBF39EA68A5B}"/>
              </a:ext>
            </a:extLst>
          </p:cNvPr>
          <p:cNvSpPr>
            <a:spLocks noGrp="1"/>
          </p:cNvSpPr>
          <p:nvPr>
            <p:ph type="subTitle" idx="1"/>
          </p:nvPr>
        </p:nvSpPr>
        <p:spPr>
          <a:xfrm>
            <a:off x="1524000" y="4217180"/>
            <a:ext cx="9144000" cy="1655762"/>
          </a:xfrm>
        </p:spPr>
        <p:txBody>
          <a:bodyPr>
            <a:normAutofit fontScale="77500" lnSpcReduction="20000"/>
          </a:bodyPr>
          <a:lstStyle/>
          <a:p>
            <a:pPr algn="l"/>
            <a:r>
              <a:rPr lang="en-IN" dirty="0"/>
              <a:t>                     </a:t>
            </a:r>
            <a:r>
              <a:rPr lang="en-IN" u="sng" dirty="0"/>
              <a:t>Team</a:t>
            </a:r>
            <a:r>
              <a:rPr lang="en-IN" dirty="0"/>
              <a:t>:</a:t>
            </a:r>
          </a:p>
          <a:p>
            <a:pPr algn="l"/>
            <a:r>
              <a:rPr lang="en-IN" dirty="0"/>
              <a:t>					           			 						</a:t>
            </a:r>
            <a:r>
              <a:rPr lang="en-IN" u="sng" dirty="0"/>
              <a:t>Guide</a:t>
            </a:r>
            <a:r>
              <a:rPr lang="en-IN" dirty="0"/>
              <a:t>:</a:t>
            </a:r>
          </a:p>
          <a:p>
            <a:pPr algn="l"/>
            <a:r>
              <a:rPr lang="en-IN" dirty="0"/>
              <a:t>A. Akshay	- 15B81A0513</a:t>
            </a:r>
          </a:p>
          <a:p>
            <a:pPr algn="l"/>
            <a:r>
              <a:rPr lang="en-IN" dirty="0"/>
              <a:t>K. </a:t>
            </a:r>
            <a:r>
              <a:rPr lang="en-IN" dirty="0" err="1"/>
              <a:t>Anush</a:t>
            </a:r>
            <a:r>
              <a:rPr lang="en-IN" dirty="0"/>
              <a:t>		- 15B81A0525				                				     G. Ramya</a:t>
            </a:r>
          </a:p>
          <a:p>
            <a:pPr algn="l"/>
            <a:r>
              <a:rPr lang="en-IN" dirty="0"/>
              <a:t>B. Harish		- 15B81A0557</a:t>
            </a:r>
          </a:p>
        </p:txBody>
      </p:sp>
    </p:spTree>
    <p:extLst>
      <p:ext uri="{BB962C8B-B14F-4D97-AF65-F5344CB8AC3E}">
        <p14:creationId xmlns:p14="http://schemas.microsoft.com/office/powerpoint/2010/main" val="3017176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4726-CD97-4A79-B104-E0D5E228F900}"/>
              </a:ext>
            </a:extLst>
          </p:cNvPr>
          <p:cNvSpPr>
            <a:spLocks noGrp="1"/>
          </p:cNvSpPr>
          <p:nvPr>
            <p:ph type="title"/>
          </p:nvPr>
        </p:nvSpPr>
        <p:spPr>
          <a:xfrm>
            <a:off x="1058286" y="77585"/>
            <a:ext cx="9905998" cy="1535084"/>
          </a:xfrm>
        </p:spPr>
        <p:txBody>
          <a:bodyPr>
            <a:normAutofit/>
          </a:bodyPr>
          <a:lstStyle/>
          <a:p>
            <a:pPr algn="ctr"/>
            <a:r>
              <a:rPr lang="en-IN" sz="5400" b="1" dirty="0"/>
              <a:t>Working Model</a:t>
            </a:r>
          </a:p>
        </p:txBody>
      </p:sp>
      <p:sp>
        <p:nvSpPr>
          <p:cNvPr id="3" name="Content Placeholder 2">
            <a:extLst>
              <a:ext uri="{FF2B5EF4-FFF2-40B4-BE49-F238E27FC236}">
                <a16:creationId xmlns:a16="http://schemas.microsoft.com/office/drawing/2014/main" id="{0D1752A5-04A1-4E33-8D17-9E1F1CAA3E72}"/>
              </a:ext>
            </a:extLst>
          </p:cNvPr>
          <p:cNvSpPr>
            <a:spLocks noGrp="1"/>
          </p:cNvSpPr>
          <p:nvPr>
            <p:ph idx="1"/>
          </p:nvPr>
        </p:nvSpPr>
        <p:spPr>
          <a:xfrm>
            <a:off x="1058286" y="1445028"/>
            <a:ext cx="9905998" cy="3124201"/>
          </a:xfrm>
        </p:spPr>
        <p:txBody>
          <a:bodyPr>
            <a:normAutofit/>
          </a:bodyPr>
          <a:lstStyle/>
          <a:p>
            <a:pPr marL="0" indent="0">
              <a:buNone/>
            </a:pPr>
            <a:r>
              <a:rPr lang="en-IN" sz="2800" dirty="0"/>
              <a:t>Step 1) relief Algorithm</a:t>
            </a:r>
            <a:r>
              <a:rPr lang="en-IN" dirty="0"/>
              <a:t>:</a:t>
            </a:r>
          </a:p>
          <a:p>
            <a:r>
              <a:rPr lang="en-US" sz="2200" dirty="0">
                <a:effectLst/>
              </a:rPr>
              <a:t>ReliefF is a simple yet efficient procedure to estimate the quality of feature in problems with strong dependencies between attributes. In practice, reliefF is usually applied in data pre-processing for selecting a feature subset. </a:t>
            </a:r>
          </a:p>
          <a:p>
            <a:r>
              <a:rPr lang="en-US" sz="2200" dirty="0">
                <a:effectLst/>
              </a:rPr>
              <a:t>The key idea of the reliefF is to estimate the quality of feature according to how well their values distinguish between instances that are near to each other.</a:t>
            </a:r>
          </a:p>
          <a:p>
            <a:pPr marL="0" indent="0">
              <a:buNone/>
            </a:pPr>
            <a:endParaRPr lang="en-IN" dirty="0"/>
          </a:p>
        </p:txBody>
      </p:sp>
      <p:pic>
        <p:nvPicPr>
          <p:cNvPr id="5" name="Picture 4">
            <a:extLst>
              <a:ext uri="{FF2B5EF4-FFF2-40B4-BE49-F238E27FC236}">
                <a16:creationId xmlns:a16="http://schemas.microsoft.com/office/drawing/2014/main" id="{9449A131-94DD-42D3-9B58-66A741215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048" y="4172989"/>
            <a:ext cx="5753903" cy="2586646"/>
          </a:xfrm>
          <a:prstGeom prst="rect">
            <a:avLst/>
          </a:prstGeom>
        </p:spPr>
      </p:pic>
    </p:spTree>
    <p:extLst>
      <p:ext uri="{BB962C8B-B14F-4D97-AF65-F5344CB8AC3E}">
        <p14:creationId xmlns:p14="http://schemas.microsoft.com/office/powerpoint/2010/main" val="191566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A7E06-49CE-4104-83C1-20EB798D88AF}"/>
              </a:ext>
            </a:extLst>
          </p:cNvPr>
          <p:cNvSpPr>
            <a:spLocks noGrp="1"/>
          </p:cNvSpPr>
          <p:nvPr>
            <p:ph idx="1"/>
          </p:nvPr>
        </p:nvSpPr>
        <p:spPr>
          <a:xfrm>
            <a:off x="1143001" y="1419744"/>
            <a:ext cx="9905998" cy="4018511"/>
          </a:xfrm>
        </p:spPr>
        <p:txBody>
          <a:bodyPr>
            <a:normAutofit fontScale="85000" lnSpcReduction="20000"/>
          </a:bodyPr>
          <a:lstStyle/>
          <a:p>
            <a:pPr marL="0" indent="0">
              <a:buNone/>
            </a:pPr>
            <a:r>
              <a:rPr lang="en-IN" sz="3300" dirty="0"/>
              <a:t>Step 2) SVM-RFE Algorithm</a:t>
            </a:r>
            <a:r>
              <a:rPr lang="en-IN" dirty="0"/>
              <a:t>:</a:t>
            </a:r>
          </a:p>
          <a:p>
            <a:r>
              <a:rPr lang="en-US" sz="2600" dirty="0">
                <a:effectLst/>
              </a:rPr>
              <a:t>The SVM-RFE for feature selection is a feature elimination method based on SVM classifier and capable of selecting a small feature subset. It starts with all the feature components and recursively removes the feature components with the least importance for the classification in a backward elimination manner. In the original SVM-RFE method, the ranking criterion is computed from the weight vector of SVM.</a:t>
            </a:r>
          </a:p>
          <a:p>
            <a:r>
              <a:rPr lang="en-US" sz="2600" dirty="0">
                <a:effectLst/>
              </a:rPr>
              <a:t>Steps Involved are:</a:t>
            </a:r>
          </a:p>
          <a:p>
            <a:pPr marL="457200" indent="-457200">
              <a:buFont typeface="+mj-lt"/>
              <a:buAutoNum type="arabicPeriod"/>
            </a:pPr>
            <a:r>
              <a:rPr lang="en-US" sz="2600" dirty="0">
                <a:effectLst/>
              </a:rPr>
              <a:t>Train a data model</a:t>
            </a:r>
          </a:p>
          <a:p>
            <a:pPr marL="457200" indent="-457200">
              <a:buFont typeface="+mj-lt"/>
              <a:buAutoNum type="arabicPeriod"/>
            </a:pPr>
            <a:r>
              <a:rPr lang="en-US" sz="2600" dirty="0">
                <a:effectLst/>
              </a:rPr>
              <a:t>Compute a ranking of features</a:t>
            </a:r>
          </a:p>
          <a:p>
            <a:pPr marL="457200" indent="-457200">
              <a:buFont typeface="+mj-lt"/>
              <a:buAutoNum type="arabicPeriod"/>
            </a:pPr>
            <a:r>
              <a:rPr lang="en-US" sz="2600" dirty="0">
                <a:effectLst/>
              </a:rPr>
              <a:t>Remove the feature with the Worst Rank</a:t>
            </a:r>
          </a:p>
          <a:p>
            <a:pPr marL="0" indent="0">
              <a:buNone/>
            </a:pPr>
            <a:endParaRPr lang="en-IN" dirty="0"/>
          </a:p>
        </p:txBody>
      </p:sp>
    </p:spTree>
    <p:extLst>
      <p:ext uri="{BB962C8B-B14F-4D97-AF65-F5344CB8AC3E}">
        <p14:creationId xmlns:p14="http://schemas.microsoft.com/office/powerpoint/2010/main" val="136037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9E08B-A748-47B5-A151-ED107F1F68EC}"/>
              </a:ext>
            </a:extLst>
          </p:cNvPr>
          <p:cNvSpPr>
            <a:spLocks noGrp="1"/>
          </p:cNvSpPr>
          <p:nvPr>
            <p:ph idx="1"/>
          </p:nvPr>
        </p:nvSpPr>
        <p:spPr>
          <a:xfrm>
            <a:off x="1143001" y="1263535"/>
            <a:ext cx="9905998" cy="4191346"/>
          </a:xfrm>
        </p:spPr>
        <p:txBody>
          <a:bodyPr>
            <a:normAutofit lnSpcReduction="10000"/>
          </a:bodyPr>
          <a:lstStyle/>
          <a:p>
            <a:pPr marL="0" indent="0">
              <a:buNone/>
            </a:pPr>
            <a:r>
              <a:rPr lang="en-IN" sz="2800" dirty="0"/>
              <a:t>Step 3) Improvised algorithm by combining </a:t>
            </a:r>
            <a:r>
              <a:rPr lang="en-IN" sz="2800" dirty="0" err="1"/>
              <a:t>reliefF</a:t>
            </a:r>
            <a:r>
              <a:rPr lang="en-IN" sz="2800" dirty="0"/>
              <a:t> and SVM-RFE</a:t>
            </a:r>
            <a:r>
              <a:rPr lang="en-IN" dirty="0"/>
              <a:t>:</a:t>
            </a:r>
          </a:p>
          <a:p>
            <a:r>
              <a:rPr lang="en-US" sz="2200" dirty="0">
                <a:effectLst/>
              </a:rPr>
              <a:t>As we mentioned before, reliefF is a general and successful feature attributes estimator and is able to effectively provide quality estimation of features in problem with dependencies between feature attributes.</a:t>
            </a:r>
          </a:p>
          <a:p>
            <a:r>
              <a:rPr lang="en-US" sz="2200" dirty="0">
                <a:effectLst/>
              </a:rPr>
              <a:t> However reliefF does not explicitly consider the role of classifier in feature extraction. On the other hand, the SVM-RFE algorithm totally takes the importance of classifier into account, it is computationally expensive.</a:t>
            </a:r>
          </a:p>
          <a:p>
            <a:r>
              <a:rPr lang="en-US" sz="2200" dirty="0">
                <a:effectLst/>
              </a:rPr>
              <a:t>Thus it could be helpful to integrate the weight vector from reliefF into SVM-RFE method. Therefore, we devise a new ranking criterion.</a:t>
            </a:r>
          </a:p>
          <a:p>
            <a:pPr marL="0" indent="0">
              <a:buNone/>
            </a:pPr>
            <a:endParaRPr lang="en-IN" dirty="0"/>
          </a:p>
        </p:txBody>
      </p:sp>
    </p:spTree>
    <p:extLst>
      <p:ext uri="{BB962C8B-B14F-4D97-AF65-F5344CB8AC3E}">
        <p14:creationId xmlns:p14="http://schemas.microsoft.com/office/powerpoint/2010/main" val="200504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D7A9-3E1F-46A5-B0D8-7F3E625FC1FD}"/>
              </a:ext>
            </a:extLst>
          </p:cNvPr>
          <p:cNvSpPr>
            <a:spLocks noGrp="1"/>
          </p:cNvSpPr>
          <p:nvPr>
            <p:ph type="title"/>
          </p:nvPr>
        </p:nvSpPr>
        <p:spPr/>
        <p:txBody>
          <a:bodyPr>
            <a:normAutofit/>
          </a:bodyPr>
          <a:lstStyle/>
          <a:p>
            <a:pPr algn="ctr"/>
            <a:r>
              <a:rPr lang="en-IN" sz="5400" b="1" dirty="0"/>
              <a:t>Conclusion:</a:t>
            </a:r>
          </a:p>
        </p:txBody>
      </p:sp>
      <p:sp>
        <p:nvSpPr>
          <p:cNvPr id="3" name="Content Placeholder 2">
            <a:extLst>
              <a:ext uri="{FF2B5EF4-FFF2-40B4-BE49-F238E27FC236}">
                <a16:creationId xmlns:a16="http://schemas.microsoft.com/office/drawing/2014/main" id="{1301D6D3-C6D7-46A1-A153-E7F0FAB0A156}"/>
              </a:ext>
            </a:extLst>
          </p:cNvPr>
          <p:cNvSpPr>
            <a:spLocks noGrp="1"/>
          </p:cNvSpPr>
          <p:nvPr>
            <p:ph idx="1"/>
          </p:nvPr>
        </p:nvSpPr>
        <p:spPr>
          <a:xfrm>
            <a:off x="1141413" y="2427317"/>
            <a:ext cx="9905998" cy="3363884"/>
          </a:xfrm>
        </p:spPr>
        <p:txBody>
          <a:bodyPr>
            <a:normAutofit/>
          </a:bodyPr>
          <a:lstStyle/>
          <a:p>
            <a:r>
              <a:rPr lang="en-US" sz="2400" dirty="0">
                <a:effectLst/>
              </a:rPr>
              <a:t>In this method, the reliefF method is employed to filter out many noisy feature components and obtain an effective candidate feature subset, then the new evaluation criterion integrating those from the reliefF method and the SVM-RFE is applied to select the final feature components.</a:t>
            </a:r>
          </a:p>
          <a:p>
            <a:r>
              <a:rPr lang="en-US" sz="2400" dirty="0">
                <a:effectLst/>
              </a:rPr>
              <a:t> Experimental results demonstrate that with the feature subset from our proposed reliefF-SVM-RFE method a better classification performance can be achieved.</a:t>
            </a:r>
          </a:p>
          <a:p>
            <a:endParaRPr lang="en-IN" dirty="0"/>
          </a:p>
        </p:txBody>
      </p:sp>
    </p:spTree>
    <p:extLst>
      <p:ext uri="{BB962C8B-B14F-4D97-AF65-F5344CB8AC3E}">
        <p14:creationId xmlns:p14="http://schemas.microsoft.com/office/powerpoint/2010/main" val="177069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6332A-F79E-43F4-8C38-4660C2DA2390}"/>
              </a:ext>
            </a:extLst>
          </p:cNvPr>
          <p:cNvSpPr>
            <a:spLocks noGrp="1"/>
          </p:cNvSpPr>
          <p:nvPr>
            <p:ph idx="1"/>
          </p:nvPr>
        </p:nvSpPr>
        <p:spPr>
          <a:xfrm>
            <a:off x="1143001" y="1866899"/>
            <a:ext cx="9905998" cy="3124201"/>
          </a:xfrm>
        </p:spPr>
        <p:txBody>
          <a:bodyPr>
            <a:normAutofit/>
          </a:bodyPr>
          <a:lstStyle/>
          <a:p>
            <a:pPr marL="0" indent="0" algn="ctr">
              <a:buNone/>
            </a:pPr>
            <a:r>
              <a:rPr lang="en-IN" sz="7200" b="1" dirty="0"/>
              <a:t>THANK YOU</a:t>
            </a:r>
          </a:p>
        </p:txBody>
      </p:sp>
    </p:spTree>
    <p:extLst>
      <p:ext uri="{BB962C8B-B14F-4D97-AF65-F5344CB8AC3E}">
        <p14:creationId xmlns:p14="http://schemas.microsoft.com/office/powerpoint/2010/main" val="423239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951C-EDEF-40E6-A4C7-E5D46BF7DDB6}"/>
              </a:ext>
            </a:extLst>
          </p:cNvPr>
          <p:cNvSpPr>
            <a:spLocks noGrp="1"/>
          </p:cNvSpPr>
          <p:nvPr>
            <p:ph type="title"/>
          </p:nvPr>
        </p:nvSpPr>
        <p:spPr>
          <a:xfrm>
            <a:off x="838200" y="281998"/>
            <a:ext cx="10515600" cy="1325563"/>
          </a:xfrm>
        </p:spPr>
        <p:txBody>
          <a:bodyPr>
            <a:normAutofit/>
          </a:bodyPr>
          <a:lstStyle/>
          <a:p>
            <a:pPr algn="ctr"/>
            <a:r>
              <a:rPr lang="en-IN" sz="5400" b="1" dirty="0">
                <a:latin typeface="+mn-lt"/>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C6518540-928A-4C8C-AE60-2EBC6E6531E0}"/>
              </a:ext>
            </a:extLst>
          </p:cNvPr>
          <p:cNvSpPr>
            <a:spLocks noGrp="1"/>
          </p:cNvSpPr>
          <p:nvPr>
            <p:ph idx="1"/>
          </p:nvPr>
        </p:nvSpPr>
        <p:spPr>
          <a:xfrm>
            <a:off x="838200" y="1768720"/>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feature selection method combining the reliefF and SVM-RFE algorithm is proposed. This algorithm integrates the weight vector from the reliefF into SVM-RFE method. In this method, the reliefF filters out many noisy features in the first stage. Then the new ranking criterion based on SVM-RFE method is applied to obtain the final feature subset. The SVM classifier is used to evaluate the final image classification accuracy. Experimental results show that our proposed relief- SVM-RFE algorithm can achieve significant improvements for feature selection in image classification.</a:t>
            </a:r>
          </a:p>
          <a:p>
            <a:pPr marL="0" indent="0">
              <a:buNone/>
            </a:pPr>
            <a:endParaRPr lang="en-IN" dirty="0"/>
          </a:p>
        </p:txBody>
      </p:sp>
    </p:spTree>
    <p:extLst>
      <p:ext uri="{BB962C8B-B14F-4D97-AF65-F5344CB8AC3E}">
        <p14:creationId xmlns:p14="http://schemas.microsoft.com/office/powerpoint/2010/main" val="160851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5887-0563-4141-81CA-E010CEB80110}"/>
              </a:ext>
            </a:extLst>
          </p:cNvPr>
          <p:cNvSpPr>
            <a:spLocks noGrp="1"/>
          </p:cNvSpPr>
          <p:nvPr>
            <p:ph type="title"/>
          </p:nvPr>
        </p:nvSpPr>
        <p:spPr/>
        <p:txBody>
          <a:bodyPr>
            <a:normAutofit/>
          </a:bodyPr>
          <a:lstStyle/>
          <a:p>
            <a:pPr algn="ctr"/>
            <a:r>
              <a:rPr lang="en-IN" sz="5400" b="1" dirty="0">
                <a:latin typeface="+mn-lt"/>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A4A422F-8693-4A64-AAD7-009BA69B12FA}"/>
              </a:ext>
            </a:extLst>
          </p:cNvPr>
          <p:cNvSpPr>
            <a:spLocks noGrp="1"/>
          </p:cNvSpPr>
          <p:nvPr>
            <p:ph idx="1"/>
          </p:nvPr>
        </p:nvSpPr>
        <p:spPr>
          <a:xfrm>
            <a:off x="1141413" y="2093421"/>
            <a:ext cx="9905998" cy="3124201"/>
          </a:xfrm>
        </p:spPr>
        <p:txBody>
          <a:bodyPr>
            <a:normAutofit/>
          </a:bodyPr>
          <a:lstStyle/>
          <a:p>
            <a:pPr marL="0" indent="0">
              <a:buNone/>
            </a:pPr>
            <a:r>
              <a:rPr lang="en-IN" u="sng" dirty="0"/>
              <a:t>Feature Selection</a:t>
            </a:r>
            <a:r>
              <a:rPr lang="en-IN" dirty="0"/>
              <a:t>:</a:t>
            </a:r>
          </a:p>
          <a:p>
            <a:pPr marL="0" indent="0">
              <a:buNone/>
            </a:pPr>
            <a:endParaRPr lang="en-IN" dirty="0"/>
          </a:p>
          <a:p>
            <a:r>
              <a:rPr lang="en-US" sz="2400" dirty="0">
                <a:latin typeface="Times New Roman" panose="02020603050405020304" pitchFamily="18" charset="0"/>
                <a:cs typeface="Times New Roman" panose="02020603050405020304" pitchFamily="18" charset="0"/>
              </a:rPr>
              <a:t>Feature Selection is one of the core concepts in machine learning which hugely impacts the performance of a data model.</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F6D0EB-843C-4C8D-B17A-E008BCECF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4524996"/>
            <a:ext cx="6542116" cy="1601484"/>
          </a:xfrm>
          <a:prstGeom prst="rect">
            <a:avLst/>
          </a:prstGeom>
        </p:spPr>
      </p:pic>
    </p:spTree>
    <p:extLst>
      <p:ext uri="{BB962C8B-B14F-4D97-AF65-F5344CB8AC3E}">
        <p14:creationId xmlns:p14="http://schemas.microsoft.com/office/powerpoint/2010/main" val="414268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B6AED-0F94-4FE7-8318-DF655A490FF8}"/>
              </a:ext>
            </a:extLst>
          </p:cNvPr>
          <p:cNvSpPr>
            <a:spLocks noGrp="1"/>
          </p:cNvSpPr>
          <p:nvPr>
            <p:ph idx="1"/>
          </p:nvPr>
        </p:nvSpPr>
        <p:spPr>
          <a:xfrm>
            <a:off x="838200" y="1253331"/>
            <a:ext cx="10515600" cy="4351338"/>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Feature selection plays a key role in many pattern recognition problems such as image classification. While a great many of features can be utilized to characterize an image, only a few number of them are efficient and effective in classification. More features does not always lead to a better classification performance, thus feature selection is usually performed to select a compact and relevant feature subset in order to reduce the dimensionality of feature space, which will eventually improves the classification accuracy and reduce time consumption.</a:t>
            </a:r>
          </a:p>
          <a:p>
            <a:endParaRPr lang="en-US" sz="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Feature selection is different from dimensionality reduction. Both methods seek to reduce the number of attributes in the dataset, but a dimensionality reduction method will do so by creating new combinations of attributes, where as feature selection methods include and exclude attributes present in the data without changing them.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79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14017-12A3-4C9D-B8B4-33366E1CF9BD}"/>
              </a:ext>
            </a:extLst>
          </p:cNvPr>
          <p:cNvSpPr>
            <a:spLocks noGrp="1"/>
          </p:cNvSpPr>
          <p:nvPr>
            <p:ph idx="1"/>
          </p:nvPr>
        </p:nvSpPr>
        <p:spPr>
          <a:xfrm>
            <a:off x="838200" y="1253331"/>
            <a:ext cx="10515600" cy="4351338"/>
          </a:xfrm>
        </p:spPr>
        <p:txBody>
          <a:bodyPr>
            <a:normAutofit lnSpcReduction="10000"/>
          </a:bodyPr>
          <a:lstStyle/>
          <a:p>
            <a:pPr marL="0" indent="0">
              <a:buNone/>
            </a:pPr>
            <a:r>
              <a:rPr lang="en-US" u="sng" dirty="0">
                <a:cs typeface="Times New Roman" panose="02020603050405020304" pitchFamily="18" charset="0"/>
              </a:rPr>
              <a:t>Types of Feature Selection Algorithms</a:t>
            </a:r>
            <a:r>
              <a:rPr lang="en-US"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Based on different evaluation criterion,                                           feature selection methods can be                                                         classified to three categories: filter                                                    models, wrapper models and embedded models. </a:t>
            </a:r>
          </a:p>
          <a:p>
            <a:r>
              <a:rPr lang="en-US" sz="2400" dirty="0">
                <a:latin typeface="Times New Roman" panose="02020603050405020304" pitchFamily="18" charset="0"/>
                <a:cs typeface="Times New Roman" panose="02020603050405020304" pitchFamily="18" charset="0"/>
              </a:rPr>
              <a:t>Filter Models</a:t>
            </a:r>
            <a:r>
              <a:rPr lang="en-US" dirty="0">
                <a:latin typeface="Times New Roman" panose="02020603050405020304" pitchFamily="18" charset="0"/>
                <a:cs typeface="Times New Roman" panose="02020603050405020304" pitchFamily="18" charset="0"/>
              </a:rPr>
              <a:t>:</a:t>
            </a:r>
          </a:p>
          <a:p>
            <a:pPr marL="0" indent="0" fontAlgn="base">
              <a:buNone/>
            </a:pPr>
            <a:r>
              <a:rPr lang="en-US" sz="2200" dirty="0">
                <a:latin typeface="Times New Roman" panose="02020603050405020304" pitchFamily="18" charset="0"/>
                <a:cs typeface="Times New Roman" panose="02020603050405020304" pitchFamily="18" charset="0"/>
              </a:rPr>
              <a:t>Filter feature selection methods apply a statistical measure to assign a scoring to each feature. The features are ranked by the score and either selected to be kept or removed from the dataset. The methods are often univariate and consider the feature independently, or with regard to the dependent variable. Some examples of some filter methods include the Chi squared test, reliefF, information gain and correlation coefficient scores.</a:t>
            </a:r>
          </a:p>
          <a:p>
            <a:pPr marL="0" indent="0">
              <a:buNone/>
            </a:pPr>
            <a:endParaRPr lang="en-IN" dirty="0"/>
          </a:p>
        </p:txBody>
      </p:sp>
      <p:pic>
        <p:nvPicPr>
          <p:cNvPr id="5" name="Picture 4">
            <a:extLst>
              <a:ext uri="{FF2B5EF4-FFF2-40B4-BE49-F238E27FC236}">
                <a16:creationId xmlns:a16="http://schemas.microsoft.com/office/drawing/2014/main" id="{ADD702DE-2ABA-4533-9DF9-5CC8E74C3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983" y="864957"/>
            <a:ext cx="4122733" cy="1495859"/>
          </a:xfrm>
          <a:prstGeom prst="rect">
            <a:avLst/>
          </a:prstGeom>
        </p:spPr>
      </p:pic>
    </p:spTree>
    <p:extLst>
      <p:ext uri="{BB962C8B-B14F-4D97-AF65-F5344CB8AC3E}">
        <p14:creationId xmlns:p14="http://schemas.microsoft.com/office/powerpoint/2010/main" val="47734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2A2B3-F276-4886-AA36-00BC7358BD59}"/>
              </a:ext>
            </a:extLst>
          </p:cNvPr>
          <p:cNvSpPr>
            <a:spLocks noGrp="1"/>
          </p:cNvSpPr>
          <p:nvPr>
            <p:ph idx="1"/>
          </p:nvPr>
        </p:nvSpPr>
        <p:spPr>
          <a:xfrm>
            <a:off x="838200" y="1253331"/>
            <a:ext cx="10515600" cy="4351338"/>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Wrapper Methods</a:t>
            </a:r>
            <a:r>
              <a:rPr lang="en-IN" dirty="0"/>
              <a:t>:</a:t>
            </a:r>
          </a:p>
          <a:p>
            <a:pPr marL="0" indent="0">
              <a:buNone/>
            </a:pPr>
            <a:r>
              <a:rPr lang="en-US" sz="2200" dirty="0">
                <a:latin typeface="Times New Roman" panose="02020603050405020304" pitchFamily="18" charset="0"/>
                <a:cs typeface="Times New Roman" panose="02020603050405020304" pitchFamily="18" charset="0"/>
              </a:rPr>
              <a:t>Wrapper methods consider the selection of a set of features as a search problem, where different combinations are prepared, evaluated and compared to other combinations. A predictive model us used to evaluate a combination of features and assign a score based on model accuracy. An example if a wrapper method is the recursive feature elimination (RFE) algorithm.</a:t>
            </a:r>
          </a:p>
          <a:p>
            <a:pPr marL="0" indent="0">
              <a:buNone/>
            </a:pPr>
            <a:endParaRPr lang="en-US" sz="5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Embedded Methods</a:t>
            </a:r>
            <a:r>
              <a:rPr lang="en-IN" dirty="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Embedded methods learn which features best contribute to the accuracy of the model while the model is being created. The most common type of embedded feature selection methods are regularization methods. Examples of regularization algorithms are the LASSO, Elastic Net and Ridge Regression.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11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4C96C3D-793A-4123-ACFA-0E44E15E8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37" y="868989"/>
            <a:ext cx="11098125" cy="40815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6371186-D0AF-4DA8-8BE5-C81A617A4698}"/>
              </a:ext>
            </a:extLst>
          </p:cNvPr>
          <p:cNvSpPr txBox="1"/>
          <p:nvPr/>
        </p:nvSpPr>
        <p:spPr>
          <a:xfrm flipH="1">
            <a:off x="4664131" y="5065681"/>
            <a:ext cx="2863736" cy="923330"/>
          </a:xfrm>
          <a:prstGeom prst="rect">
            <a:avLst/>
          </a:prstGeom>
          <a:noFill/>
        </p:spPr>
        <p:txBody>
          <a:bodyPr wrap="square" rtlCol="0">
            <a:spAutoFit/>
          </a:bodyPr>
          <a:lstStyle/>
          <a:p>
            <a:pPr marL="342900" indent="-342900">
              <a:buAutoNum type="alphaLcParenR"/>
            </a:pPr>
            <a:r>
              <a:rPr lang="en-IN" dirty="0"/>
              <a:t>Filter method</a:t>
            </a:r>
          </a:p>
          <a:p>
            <a:pPr marL="342900" indent="-342900">
              <a:buAutoNum type="alphaLcParenR"/>
            </a:pPr>
            <a:r>
              <a:rPr lang="en-IN" dirty="0"/>
              <a:t>Wrapper Method</a:t>
            </a:r>
          </a:p>
          <a:p>
            <a:pPr marL="342900" indent="-342900">
              <a:buAutoNum type="alphaLcParenR"/>
            </a:pPr>
            <a:r>
              <a:rPr lang="en-IN" dirty="0"/>
              <a:t>Embedded method</a:t>
            </a:r>
          </a:p>
        </p:txBody>
      </p:sp>
    </p:spTree>
    <p:extLst>
      <p:ext uri="{BB962C8B-B14F-4D97-AF65-F5344CB8AC3E}">
        <p14:creationId xmlns:p14="http://schemas.microsoft.com/office/powerpoint/2010/main" val="297351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BBE1-8BA6-47A3-8FED-8CA5C46056DB}"/>
              </a:ext>
            </a:extLst>
          </p:cNvPr>
          <p:cNvSpPr>
            <a:spLocks noGrp="1"/>
          </p:cNvSpPr>
          <p:nvPr>
            <p:ph type="title"/>
          </p:nvPr>
        </p:nvSpPr>
        <p:spPr>
          <a:xfrm>
            <a:off x="1143001" y="501535"/>
            <a:ext cx="9905998" cy="1216025"/>
          </a:xfrm>
        </p:spPr>
        <p:txBody>
          <a:bodyPr>
            <a:normAutofit/>
          </a:bodyPr>
          <a:lstStyle/>
          <a:p>
            <a:pPr algn="ctr"/>
            <a:r>
              <a:rPr lang="en-IN" sz="5400" b="1" dirty="0">
                <a:latin typeface="+mn-lt"/>
              </a:rPr>
              <a:t>Objective</a:t>
            </a:r>
          </a:p>
        </p:txBody>
      </p:sp>
      <p:sp>
        <p:nvSpPr>
          <p:cNvPr id="3" name="Content Placeholder 2">
            <a:extLst>
              <a:ext uri="{FF2B5EF4-FFF2-40B4-BE49-F238E27FC236}">
                <a16:creationId xmlns:a16="http://schemas.microsoft.com/office/drawing/2014/main" id="{E2C4B23C-E2D0-4149-840C-5793F3F982A6}"/>
              </a:ext>
            </a:extLst>
          </p:cNvPr>
          <p:cNvSpPr>
            <a:spLocks noGrp="1"/>
          </p:cNvSpPr>
          <p:nvPr>
            <p:ph idx="1"/>
          </p:nvPr>
        </p:nvSpPr>
        <p:spPr>
          <a:xfrm>
            <a:off x="838200" y="2415829"/>
            <a:ext cx="10515600" cy="3818717"/>
          </a:xfrm>
        </p:spPr>
        <p:txBody>
          <a:bodyPr>
            <a:normAutofit fontScale="92500"/>
          </a:bodyPr>
          <a:lstStyle/>
          <a:p>
            <a:r>
              <a:rPr lang="en-US" sz="2400" dirty="0">
                <a:latin typeface="Times New Roman" panose="02020603050405020304" pitchFamily="18" charset="0"/>
                <a:cs typeface="Times New Roman" panose="02020603050405020304" pitchFamily="18" charset="0"/>
              </a:rPr>
              <a:t>A new hybrid model is proposed by combing reliefF algorithm and SVM-RFE method. The new method (we call it reliefF-SVM-RFE) not only performs better than either of the two methods but also costs much less computational time than the wrapper models.</a:t>
            </a:r>
          </a:p>
          <a:p>
            <a:r>
              <a:rPr lang="en-US" sz="2400" dirty="0">
                <a:latin typeface="Times New Roman" panose="02020603050405020304" pitchFamily="18" charset="0"/>
                <a:cs typeface="Times New Roman" panose="02020603050405020304" pitchFamily="18" charset="0"/>
              </a:rPr>
              <a:t>The integration of reliefF and SVM-RFE leads to an effective feature selection scheme. In the first stage, reliefF is applied to find a subset of candidate features so that many irrelevant features are filtered out and the computational demands can be reduced. In the second stage, SVM-RFE method is applied to directly estimate the quality of each feature resulted from the reliefF algorithm according to our proposed evaluation criterion.</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2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0BA01-6B60-4BB1-A695-6667FAFAC108}"/>
              </a:ext>
            </a:extLst>
          </p:cNvPr>
          <p:cNvSpPr>
            <a:spLocks noGrp="1"/>
          </p:cNvSpPr>
          <p:nvPr>
            <p:ph idx="1"/>
          </p:nvPr>
        </p:nvSpPr>
        <p:spPr>
          <a:xfrm>
            <a:off x="1143001" y="1742209"/>
            <a:ext cx="9905998" cy="3124201"/>
          </a:xfrm>
        </p:spPr>
        <p:txBody>
          <a:bodyPr>
            <a:noAutofit/>
          </a:bodyPr>
          <a:lstStyle/>
          <a:p>
            <a:r>
              <a:rPr lang="en-IN" sz="2200" dirty="0"/>
              <a:t>Program Language Used: R Programming</a:t>
            </a:r>
          </a:p>
          <a:p>
            <a:r>
              <a:rPr lang="en-IN" sz="2200" dirty="0"/>
              <a:t>Package Used: Caret R</a:t>
            </a:r>
          </a:p>
          <a:p>
            <a:pPr marL="0" indent="0">
              <a:buNone/>
            </a:pPr>
            <a:r>
              <a:rPr lang="en-US" sz="2200" dirty="0">
                <a:effectLst/>
              </a:rPr>
              <a:t>The </a:t>
            </a:r>
            <a:r>
              <a:rPr lang="en-US" sz="2200" b="1" dirty="0">
                <a:effectLst/>
              </a:rPr>
              <a:t>caret</a:t>
            </a:r>
            <a:r>
              <a:rPr lang="en-US" sz="2200" dirty="0">
                <a:effectLst/>
              </a:rPr>
              <a:t> package (short for Classification And </a:t>
            </a:r>
            <a:r>
              <a:rPr lang="en-US" sz="2200" dirty="0" err="1">
                <a:effectLst/>
              </a:rPr>
              <a:t>REgression</a:t>
            </a:r>
            <a:r>
              <a:rPr lang="en-US" sz="2200" dirty="0">
                <a:effectLst/>
              </a:rPr>
              <a:t> Training) contains functions to streamline the model training process for complex regression and classification problems. The package utilizes a number of R packages but tries not to load them all at package start-up (by removing formal package dependencies, the package startup time can be greatly decreased).</a:t>
            </a:r>
          </a:p>
          <a:p>
            <a:pPr marL="0" indent="0">
              <a:buNone/>
            </a:pPr>
            <a:endParaRPr lang="en-US" sz="2200" dirty="0">
              <a:effectLst/>
            </a:endParaRPr>
          </a:p>
          <a:p>
            <a:r>
              <a:rPr lang="en-US" sz="2200" dirty="0">
                <a:effectLst/>
              </a:rPr>
              <a:t>Dataset Used: Caltech-256 image dataset</a:t>
            </a:r>
          </a:p>
          <a:p>
            <a:pPr marL="0" indent="0">
              <a:buNone/>
            </a:pPr>
            <a:r>
              <a:rPr lang="en-IN" sz="2200" dirty="0"/>
              <a:t>URL: </a:t>
            </a:r>
            <a:r>
              <a:rPr lang="en-IN" sz="2200" cap="none"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hlinkClick r:id="rId2"/>
              </a:rPr>
              <a:t>https://authors.library.caltech.edu/7694/</a:t>
            </a:r>
            <a:endParaRPr lang="en-IN" sz="2200" cap="none"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marL="0" indent="0">
              <a:buNone/>
            </a:pPr>
            <a:r>
              <a:rPr lang="en-IN" sz="2200" dirty="0">
                <a:effectLst>
                  <a:glow rad="38100">
                    <a:schemeClr val="bg1">
                      <a:lumMod val="50000"/>
                      <a:lumOff val="50000"/>
                      <a:alpha val="20000"/>
                    </a:schemeClr>
                  </a:glow>
                </a:effectLst>
                <a:cs typeface="Times New Roman" panose="02020603050405020304" pitchFamily="18" charset="0"/>
              </a:rPr>
              <a:t>It is a dataset of 256 object categories consisting of 30607 images.</a:t>
            </a:r>
          </a:p>
        </p:txBody>
      </p:sp>
    </p:spTree>
    <p:extLst>
      <p:ext uri="{BB962C8B-B14F-4D97-AF65-F5344CB8AC3E}">
        <p14:creationId xmlns:p14="http://schemas.microsoft.com/office/powerpoint/2010/main" val="4245848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285</TotalTime>
  <Words>985</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Times New Roman</vt:lpstr>
      <vt:lpstr>Mesh</vt:lpstr>
      <vt:lpstr>Feature Selection of Image Classification based on New Ranking Criterion</vt:lpstr>
      <vt:lpstr>Abstract</vt:lpstr>
      <vt:lpstr>Introduction</vt:lpstr>
      <vt:lpstr>PowerPoint Presentation</vt:lpstr>
      <vt:lpstr>PowerPoint Presentation</vt:lpstr>
      <vt:lpstr>PowerPoint Presentation</vt:lpstr>
      <vt:lpstr>PowerPoint Presentation</vt:lpstr>
      <vt:lpstr>Objective</vt:lpstr>
      <vt:lpstr>PowerPoint Presentation</vt:lpstr>
      <vt:lpstr>Working Model</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of Image Classification based on New Ranking Criterion</dc:title>
  <dc:creator>Akshay Adimoolam</dc:creator>
  <cp:lastModifiedBy>Akshay Adimoolam</cp:lastModifiedBy>
  <cp:revision>16</cp:revision>
  <dcterms:created xsi:type="dcterms:W3CDTF">2019-03-08T14:37:50Z</dcterms:created>
  <dcterms:modified xsi:type="dcterms:W3CDTF">2019-03-08T19:23:11Z</dcterms:modified>
</cp:coreProperties>
</file>