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7914-BBF9-483C-96C2-48DD10A117F8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8E96-9A7D-43DC-8CF3-64BA9CE1A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73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7914-BBF9-483C-96C2-48DD10A117F8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8E96-9A7D-43DC-8CF3-64BA9CE1A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85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7914-BBF9-483C-96C2-48DD10A117F8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8E96-9A7D-43DC-8CF3-64BA9CE1A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667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7914-BBF9-483C-96C2-48DD10A117F8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8E96-9A7D-43DC-8CF3-64BA9CE1AF3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043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7914-BBF9-483C-96C2-48DD10A117F8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8E96-9A7D-43DC-8CF3-64BA9CE1A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75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7914-BBF9-483C-96C2-48DD10A117F8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8E96-9A7D-43DC-8CF3-64BA9CE1A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680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7914-BBF9-483C-96C2-48DD10A117F8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8E96-9A7D-43DC-8CF3-64BA9CE1A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191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7914-BBF9-483C-96C2-48DD10A117F8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8E96-9A7D-43DC-8CF3-64BA9CE1A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369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7914-BBF9-483C-96C2-48DD10A117F8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8E96-9A7D-43DC-8CF3-64BA9CE1A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68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7914-BBF9-483C-96C2-48DD10A117F8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8E96-9A7D-43DC-8CF3-64BA9CE1A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78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7914-BBF9-483C-96C2-48DD10A117F8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8E96-9A7D-43DC-8CF3-64BA9CE1A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58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7914-BBF9-483C-96C2-48DD10A117F8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8E96-9A7D-43DC-8CF3-64BA9CE1A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42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7914-BBF9-483C-96C2-48DD10A117F8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8E96-9A7D-43DC-8CF3-64BA9CE1A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59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7914-BBF9-483C-96C2-48DD10A117F8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8E96-9A7D-43DC-8CF3-64BA9CE1A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93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7914-BBF9-483C-96C2-48DD10A117F8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8E96-9A7D-43DC-8CF3-64BA9CE1A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7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7914-BBF9-483C-96C2-48DD10A117F8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8E96-9A7D-43DC-8CF3-64BA9CE1A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73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7914-BBF9-483C-96C2-48DD10A117F8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8E96-9A7D-43DC-8CF3-64BA9CE1A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4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AA77914-BBF9-483C-96C2-48DD10A117F8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68E96-9A7D-43DC-8CF3-64BA9CE1A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201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C843-DF60-4FEC-AB3E-1EF30682C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8570" y="402833"/>
            <a:ext cx="8825658" cy="3329581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Travelling Salesman Problem using Ant Colony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B5E80-5ADD-4DA6-A658-48123037C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399" y="4646812"/>
            <a:ext cx="9144000" cy="1242753"/>
          </a:xfrm>
        </p:spPr>
        <p:txBody>
          <a:bodyPr>
            <a:normAutofit/>
          </a:bodyPr>
          <a:lstStyle/>
          <a:p>
            <a:pPr algn="ctr"/>
            <a:r>
              <a:rPr lang="en-IN" sz="2400" dirty="0"/>
              <a:t>An implementation of Swarm Intelligence</a:t>
            </a:r>
          </a:p>
        </p:txBody>
      </p:sp>
    </p:spTree>
    <p:extLst>
      <p:ext uri="{BB962C8B-B14F-4D97-AF65-F5344CB8AC3E}">
        <p14:creationId xmlns:p14="http://schemas.microsoft.com/office/powerpoint/2010/main" val="2340136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D5D63E-5A04-4738-9103-3DF5E1BE66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9072" y="1271522"/>
                <a:ext cx="8946541" cy="41954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800" b="1" dirty="0"/>
                  <a:t>Formulas Used:</a:t>
                </a:r>
              </a:p>
              <a:p>
                <a:pPr marL="0" indent="0">
                  <a:buNone/>
                </a:pPr>
                <a:endParaRPr lang="en-IN" sz="2800" dirty="0"/>
              </a:p>
              <a:p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𝑎𝑟𝑔𝑚𝑎𝑥</m:t>
                            </m:r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_{</m:t>
                            </m:r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 \</m:t>
                            </m:r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𝑛𝑖𝑛</m:t>
                            </m:r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} { </m:t>
                            </m:r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𝑡𝑎𝑢</m:t>
                            </m:r>
                            <m:d>
                              <m:dPr>
                                <m:ctrlPr>
                                  <a:rPr lang="en-I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∗ </m:t>
                            </m:r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𝑒𝑡𝑎</m:t>
                            </m:r>
                            <m:sSup>
                              <m:sSupPr>
                                <m:ctrlPr>
                                  <a:rPr lang="en-I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  <m:t>𝑏𝑒𝑡𝑎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 &lt; </m:t>
                            </m:r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_0</m:t>
                            </m:r>
                          </m:e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                             ;</m:t>
                            </m:r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IN" sz="2200" dirty="0"/>
              </a:p>
              <a:p>
                <a:pPr marL="0" indent="0">
                  <a:buNone/>
                </a:pPr>
                <a:endParaRPr lang="en-IN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𝑡𝑎𝑢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) ∗ 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𝑒𝑡𝑎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)^{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𝑏𝑒𝑡𝑎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num>
                              <m:den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_{</m:t>
                                </m:r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 \</m:t>
                                </m:r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𝑛𝑖𝑛</m:t>
                                </m:r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} (</m:t>
                                </m:r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𝑡𝑎𝑢</m:t>
                                </m:r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) ∗ </m:t>
                                </m:r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𝑒𝑡𝑎</m:t>
                                </m:r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))^{</m:t>
                                </m:r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𝑏𝑒𝑡𝑎</m:t>
                                </m:r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den>
                            </m:f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\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𝑛𝑖𝑛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0                                                                ;</m:t>
                            </m:r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IN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D5D63E-5A04-4738-9103-3DF5E1BE6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9072" y="1271522"/>
                <a:ext cx="8946541" cy="4195481"/>
              </a:xfrm>
              <a:blipFill>
                <a:blip r:embed="rId2"/>
                <a:stretch>
                  <a:fillRect l="-1431" t="-15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09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B789-38B5-4207-8003-7026826C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Sample Output: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7896E-6A81-44A8-B840-794B13930F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Random Path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60B0E-CA9D-4C79-AA41-3C2EF92BB0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Shortest Path</a:t>
            </a:r>
          </a:p>
          <a:p>
            <a:pPr marL="0" indent="0" algn="ctr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A45E82-E540-4271-BB8B-F76AFDE7D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671" y="2714738"/>
            <a:ext cx="3417619" cy="35415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70A890-7B0D-4F02-9280-81831988B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41" y="2714737"/>
            <a:ext cx="3417619" cy="354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8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5C427-491D-43DE-8005-1B38A5F4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007" y="2503355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6062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B89A-AEB3-440D-AF03-B73656EF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    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ADFD-49C9-4F3D-A293-235131D89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53166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 err="1"/>
              <a:t>A.Akshay</a:t>
            </a:r>
            <a:r>
              <a:rPr lang="en-IN" sz="2800" dirty="0"/>
              <a:t>			-	15B81A0513</a:t>
            </a:r>
          </a:p>
          <a:p>
            <a:pPr marL="0" indent="0">
              <a:buNone/>
            </a:pPr>
            <a:r>
              <a:rPr lang="en-IN" sz="2800" dirty="0" err="1"/>
              <a:t>V.Bhanu</a:t>
            </a:r>
            <a:r>
              <a:rPr lang="en-IN" sz="2800" dirty="0"/>
              <a:t> </a:t>
            </a:r>
            <a:r>
              <a:rPr lang="en-IN" sz="2800" dirty="0" err="1"/>
              <a:t>Sree</a:t>
            </a:r>
            <a:r>
              <a:rPr lang="en-IN" sz="2800" dirty="0"/>
              <a:t>	-	15B81A0533</a:t>
            </a:r>
          </a:p>
          <a:p>
            <a:pPr marL="0" indent="0">
              <a:buNone/>
            </a:pPr>
            <a:r>
              <a:rPr lang="en-IN" sz="2800" dirty="0" err="1"/>
              <a:t>R.Goutham</a:t>
            </a:r>
            <a:r>
              <a:rPr lang="en-IN" sz="2800" dirty="0"/>
              <a:t>	</a:t>
            </a:r>
            <a:r>
              <a:rPr lang="en-IN" sz="2800"/>
              <a:t>	-	15B81A0554</a:t>
            </a: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                                                               Guidance By</a:t>
            </a:r>
            <a:endParaRPr lang="en-IN" sz="1050" dirty="0"/>
          </a:p>
          <a:p>
            <a:pPr marL="0" indent="0" algn="r">
              <a:buNone/>
            </a:pPr>
            <a:r>
              <a:rPr lang="en-IN" sz="2800" dirty="0"/>
              <a:t>   Ch. Ram Mohan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708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F372-67D1-4AC1-9614-6B6473B7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6443"/>
            <a:ext cx="10515600" cy="1316718"/>
          </a:xfrm>
        </p:spPr>
        <p:txBody>
          <a:bodyPr>
            <a:normAutofit/>
          </a:bodyPr>
          <a:lstStyle/>
          <a:p>
            <a:r>
              <a:rPr lang="en-IN" sz="5400" b="1" u="sn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0DAF-0550-42FD-8626-E8FB1A0BE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600"/>
            <a:ext cx="10515600" cy="3662362"/>
          </a:xfrm>
        </p:spPr>
        <p:txBody>
          <a:bodyPr/>
          <a:lstStyle/>
          <a:p>
            <a:r>
              <a:rPr lang="en-IN" sz="3200" dirty="0"/>
              <a:t>To find out the solution for Travelling Salesman Problem using </a:t>
            </a:r>
            <a:r>
              <a:rPr lang="en-IN" sz="3200" dirty="0" err="1"/>
              <a:t>Matlab</a:t>
            </a:r>
            <a:r>
              <a:rPr lang="en-IN" sz="3200" dirty="0"/>
              <a:t> code.</a:t>
            </a:r>
          </a:p>
          <a:p>
            <a:endParaRPr lang="en-IN" sz="3200" dirty="0"/>
          </a:p>
          <a:p>
            <a:r>
              <a:rPr lang="en-IN" sz="3200" dirty="0"/>
              <a:t> It is an implementation of Ant Colony Optimization (ACO) algorithm using the Swarm Intelligence technique.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7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F7DE-550E-4EF5-B56D-AD244725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CC2B9-9055-4994-8A91-82199DF68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490256"/>
            <a:ext cx="10515600" cy="3695020"/>
          </a:xfrm>
        </p:spPr>
        <p:txBody>
          <a:bodyPr>
            <a:normAutofit/>
          </a:bodyPr>
          <a:lstStyle/>
          <a:p>
            <a:pPr lvl="1"/>
            <a:r>
              <a:rPr lang="en-IN" sz="3200" dirty="0"/>
              <a:t>The Travelling Salesman problem                                   mainly focuses on optimization.</a:t>
            </a:r>
          </a:p>
          <a:p>
            <a:pPr marL="457200" lvl="1" indent="0">
              <a:buNone/>
            </a:pPr>
            <a:endParaRPr lang="en-IN" sz="1100" dirty="0"/>
          </a:p>
          <a:p>
            <a:pPr lvl="1"/>
            <a:r>
              <a:rPr lang="en-US" sz="3200" dirty="0"/>
              <a:t>TSP is a typical combinatorial optimization problem. It is often used to validate a certain algorithm, making the comparison with other algorithms an easy work.</a:t>
            </a:r>
            <a:endParaRPr lang="en-IN" sz="3200" dirty="0"/>
          </a:p>
          <a:p>
            <a:pPr lvl="1"/>
            <a:endParaRPr lang="en-IN" sz="3200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D2BCF-61C7-43F9-8D35-09F24C853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293" y="672724"/>
            <a:ext cx="3227082" cy="281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4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7490-A86D-4EDD-BF0A-4AA7EC33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65266"/>
            <a:ext cx="8946541" cy="5683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dirty="0"/>
              <a:t>Some applications of Travelling Salesman Problem are:</a:t>
            </a:r>
          </a:p>
          <a:p>
            <a:pPr marL="0" indent="0">
              <a:buNone/>
            </a:pPr>
            <a:endParaRPr lang="en-IN" sz="800" dirty="0"/>
          </a:p>
          <a:p>
            <a:r>
              <a:rPr lang="en-IN" sz="2400" dirty="0"/>
              <a:t>Drilling holes for electrical circuits for flat machines</a:t>
            </a:r>
          </a:p>
          <a:p>
            <a:r>
              <a:rPr lang="en-IN" sz="2400" dirty="0"/>
              <a:t>Starlight interferometer satellite positioning</a:t>
            </a:r>
          </a:p>
          <a:p>
            <a:r>
              <a:rPr lang="en-IN" sz="2400" dirty="0"/>
              <a:t>Applications in crystallography</a:t>
            </a:r>
          </a:p>
          <a:p>
            <a:r>
              <a:rPr lang="en-IN" sz="2400" dirty="0"/>
              <a:t>Chain diagram optimization</a:t>
            </a:r>
          </a:p>
          <a:p>
            <a:r>
              <a:rPr lang="en-IN" sz="2400" dirty="0"/>
              <a:t>Computer motherboard components layout</a:t>
            </a:r>
          </a:p>
          <a:p>
            <a:r>
              <a:rPr lang="en-IN" sz="2400" dirty="0"/>
              <a:t>Industrial robot control;</a:t>
            </a:r>
          </a:p>
        </p:txBody>
      </p:sp>
    </p:spTree>
    <p:extLst>
      <p:ext uri="{BB962C8B-B14F-4D97-AF65-F5344CB8AC3E}">
        <p14:creationId xmlns:p14="http://schemas.microsoft.com/office/powerpoint/2010/main" val="222877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C7C8-AD09-4F51-95F0-0250E2E9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Ant Colony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72A4B-E720-4242-8140-048C1D99D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 computer science and operations research, the ant colony optimization algorithm (ACO) is a </a:t>
            </a:r>
            <a:r>
              <a:rPr lang="en-US" sz="2400" dirty="0" err="1"/>
              <a:t>probablistic</a:t>
            </a:r>
            <a:r>
              <a:rPr lang="en-US" sz="2400" dirty="0"/>
              <a:t> technique for solving computational problems which can be reduced to finding good paths through graphs.</a:t>
            </a:r>
          </a:p>
          <a:p>
            <a:endParaRPr lang="en-US" sz="1050" dirty="0"/>
          </a:p>
          <a:p>
            <a:r>
              <a:rPr lang="en-US" sz="2400" dirty="0"/>
              <a:t>The pheromone-based communication of biological ants is often the predominant paradigm used.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33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CB57ED-F975-4174-BAEB-7833E9409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" y="723208"/>
            <a:ext cx="9991899" cy="5392188"/>
          </a:xfrm>
        </p:spPr>
      </p:pic>
    </p:spTree>
    <p:extLst>
      <p:ext uri="{BB962C8B-B14F-4D97-AF65-F5344CB8AC3E}">
        <p14:creationId xmlns:p14="http://schemas.microsoft.com/office/powerpoint/2010/main" val="34504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4A8DD-E27C-4D30-8DCC-EDC447BD2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843" y="915623"/>
            <a:ext cx="9476275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general algorithm is relatively simple and based on a set of ants, each making one of the possible round-trips along the cities. At each stage, the ant chooses to move from one city to another according to some rules:</a:t>
            </a:r>
          </a:p>
          <a:p>
            <a:r>
              <a:rPr lang="en-US" sz="2400" dirty="0"/>
              <a:t>It must visit each city exactly once;</a:t>
            </a:r>
          </a:p>
          <a:p>
            <a:r>
              <a:rPr lang="en-US" sz="2400" dirty="0"/>
              <a:t>A distant city has less chance of being chosen (the visibility);</a:t>
            </a:r>
          </a:p>
          <a:p>
            <a:r>
              <a:rPr lang="en-US" sz="2400" dirty="0"/>
              <a:t>The more intense the pheromone trail laid out on an edge between two cities, the greater the probability that that edge will be chosen;</a:t>
            </a:r>
          </a:p>
          <a:p>
            <a:r>
              <a:rPr lang="en-US" sz="2400" dirty="0"/>
              <a:t>Having completed its journey, the ant deposits more pheromones on all edges it traversed, if the journey is short;</a:t>
            </a:r>
          </a:p>
          <a:p>
            <a:r>
              <a:rPr lang="en-US" sz="2400" dirty="0"/>
              <a:t>After each iteration, trails of pheromones evaporate.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973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FA882-538A-4ED9-B221-493F4C57F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06582"/>
            <a:ext cx="8946541" cy="55418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algorithm proceeds in the following manner:</a:t>
            </a:r>
          </a:p>
          <a:p>
            <a:pPr marL="0" indent="0">
              <a:buNone/>
            </a:pPr>
            <a:r>
              <a:rPr lang="en-US" dirty="0"/>
              <a:t> while </a:t>
            </a:r>
            <a:r>
              <a:rPr lang="en-US" dirty="0" err="1"/>
              <a:t>score_not_good_enough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err="1"/>
              <a:t>ant_k</a:t>
            </a:r>
            <a:r>
              <a:rPr lang="en-US" dirty="0"/>
              <a:t> in colony</a:t>
            </a:r>
          </a:p>
          <a:p>
            <a:pPr marL="0" indent="0">
              <a:buNone/>
            </a:pPr>
            <a:r>
              <a:rPr lang="en-US" dirty="0"/>
              <a:t>     place </a:t>
            </a:r>
            <a:r>
              <a:rPr lang="en-US" dirty="0" err="1"/>
              <a:t>ant_k</a:t>
            </a:r>
            <a:r>
              <a:rPr lang="en-US" dirty="0"/>
              <a:t> at random city</a:t>
            </a:r>
          </a:p>
          <a:p>
            <a:pPr marL="0" indent="0">
              <a:buNone/>
            </a:pPr>
            <a:r>
              <a:rPr lang="en-US" dirty="0"/>
              <a:t>     while ant has not visited all cities</a:t>
            </a:r>
          </a:p>
          <a:p>
            <a:pPr marL="0" indent="0">
              <a:buNone/>
            </a:pPr>
            <a:r>
              <a:rPr lang="en-US" dirty="0"/>
              <a:t>         with </a:t>
            </a:r>
            <a:r>
              <a:rPr lang="en-US" dirty="0" err="1"/>
              <a:t>probabily</a:t>
            </a:r>
            <a:r>
              <a:rPr lang="en-US" dirty="0"/>
              <a:t> q_0, </a:t>
            </a:r>
            <a:r>
              <a:rPr lang="en-US" dirty="0" err="1"/>
              <a:t>ant_k</a:t>
            </a:r>
            <a:r>
              <a:rPr lang="en-US" dirty="0"/>
              <a:t> will move to the city with best tau and eta</a:t>
            </a:r>
          </a:p>
          <a:p>
            <a:pPr marL="0" indent="0">
              <a:buNone/>
            </a:pPr>
            <a:r>
              <a:rPr lang="en-US" dirty="0"/>
              <a:t>         otherwise, </a:t>
            </a:r>
            <a:r>
              <a:rPr lang="en-US" dirty="0" err="1"/>
              <a:t>ant_k</a:t>
            </a:r>
            <a:r>
              <a:rPr lang="en-US" dirty="0"/>
              <a:t> will move to a random city based on </a:t>
            </a:r>
            <a:r>
              <a:rPr lang="en-US" dirty="0" err="1"/>
              <a:t>p_k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end</a:t>
            </a:r>
          </a:p>
          <a:p>
            <a:pPr marL="0" indent="0">
              <a:buNone/>
            </a:pPr>
            <a:r>
              <a:rPr lang="en-US" dirty="0"/>
              <a:t>     for edge in </a:t>
            </a:r>
            <a:r>
              <a:rPr lang="en-US" dirty="0" err="1"/>
              <a:t>edge_set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if (edge is traversed)</a:t>
            </a:r>
          </a:p>
          <a:p>
            <a:pPr marL="0" indent="0">
              <a:buNone/>
            </a:pPr>
            <a:r>
              <a:rPr lang="en-US" dirty="0"/>
              <a:t>             tau(edge) = (1 - rho) * tau(edge) + delta-tau</a:t>
            </a:r>
          </a:p>
          <a:p>
            <a:pPr marL="0" indent="0">
              <a:buNone/>
            </a:pPr>
            <a:r>
              <a:rPr lang="en-US" dirty="0"/>
              <a:t>         else</a:t>
            </a:r>
          </a:p>
          <a:p>
            <a:pPr marL="0" indent="0">
              <a:buNone/>
            </a:pPr>
            <a:r>
              <a:rPr lang="en-US" dirty="0"/>
              <a:t>             tau(edge) = (1 - rho) * tau(edge)</a:t>
            </a:r>
          </a:p>
          <a:p>
            <a:pPr marL="0" indent="0">
              <a:buNone/>
            </a:pPr>
            <a:r>
              <a:rPr lang="en-US" dirty="0"/>
              <a:t>       end</a:t>
            </a:r>
          </a:p>
          <a:p>
            <a:pPr marL="0" indent="0">
              <a:buNone/>
            </a:pPr>
            <a:r>
              <a:rPr lang="en-US" dirty="0"/>
              <a:t>     end</a:t>
            </a:r>
          </a:p>
          <a:p>
            <a:pPr marL="0" indent="0">
              <a:buNone/>
            </a:pPr>
            <a:r>
              <a:rPr lang="en-US" dirty="0"/>
              <a:t>     If there is a score higher than </a:t>
            </a:r>
            <a:r>
              <a:rPr lang="en-US" dirty="0" err="1"/>
              <a:t>currMax</a:t>
            </a:r>
            <a:r>
              <a:rPr lang="en-US" dirty="0"/>
              <a:t>, update</a:t>
            </a:r>
          </a:p>
          <a:p>
            <a:pPr marL="0" indent="0">
              <a:buNone/>
            </a:pPr>
            <a:r>
              <a:rPr lang="en-US" dirty="0"/>
              <a:t>   end</a:t>
            </a:r>
          </a:p>
          <a:p>
            <a:pPr marL="0" indent="0">
              <a:buNone/>
            </a:pPr>
            <a:r>
              <a:rPr lang="en-US" dirty="0"/>
              <a:t> 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355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414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Century Gothic</vt:lpstr>
      <vt:lpstr>Wingdings 3</vt:lpstr>
      <vt:lpstr>Ion</vt:lpstr>
      <vt:lpstr>Travelling Salesman Problem using Ant Colony Optimization</vt:lpstr>
      <vt:lpstr>     By</vt:lpstr>
      <vt:lpstr>Agenda</vt:lpstr>
      <vt:lpstr>Introduction</vt:lpstr>
      <vt:lpstr>PowerPoint Presentation</vt:lpstr>
      <vt:lpstr>Ant Colony Optimization</vt:lpstr>
      <vt:lpstr>PowerPoint Presentation</vt:lpstr>
      <vt:lpstr>PowerPoint Presentation</vt:lpstr>
      <vt:lpstr>PowerPoint Presentation</vt:lpstr>
      <vt:lpstr>PowerPoint Presentation</vt:lpstr>
      <vt:lpstr>Sample Output: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Travelling Salesman Problem using Ant Colony Optimization</dc:title>
  <dc:creator>Akshay Adimoolam</dc:creator>
  <cp:lastModifiedBy>Akshay Adimoolam</cp:lastModifiedBy>
  <cp:revision>18</cp:revision>
  <dcterms:created xsi:type="dcterms:W3CDTF">2018-09-26T15:19:38Z</dcterms:created>
  <dcterms:modified xsi:type="dcterms:W3CDTF">2018-10-01T15:17:49Z</dcterms:modified>
</cp:coreProperties>
</file>