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d40dbf802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d40dbf802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d40dbf802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d40dbf802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d40dbf802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d40dbf802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d40dbf80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d40dbf80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d40dbf80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d40dbf80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d40dbf80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d40dbf80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d40dbf802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d40dbf802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d40dbf802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d40dbf802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www.sleepfoundation.org/articles/how-much-sleep-do-we-really-need" TargetMode="External"/><Relationship Id="rId4" Type="http://schemas.openxmlformats.org/officeDocument/2006/relationships/hyperlink" Target="https://getbootstrap.com/" TargetMode="External"/><Relationship Id="rId5" Type="http://schemas.openxmlformats.org/officeDocument/2006/relationships/hyperlink" Target="https://www.shutterstock.com/search/open+source+softwa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239900"/>
            <a:ext cx="8520600" cy="13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SNOOZzz</a:t>
            </a:r>
            <a:endParaRPr/>
          </a:p>
        </p:txBody>
      </p:sp>
      <p:sp>
        <p:nvSpPr>
          <p:cNvPr id="65" name="Google Shape;65;p13"/>
          <p:cNvSpPr txBox="1"/>
          <p:nvPr>
            <p:ph idx="1" type="subTitle"/>
          </p:nvPr>
        </p:nvSpPr>
        <p:spPr>
          <a:xfrm>
            <a:off x="464100" y="1497550"/>
            <a:ext cx="5271000" cy="16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dynamic website to keep track on sleeping schedule and counting calories. </a:t>
            </a:r>
            <a:endParaRPr/>
          </a:p>
          <a:p>
            <a:pPr indent="0" lvl="0" marL="0" rtl="0" algn="l">
              <a:spcBef>
                <a:spcPts val="0"/>
              </a:spcBef>
              <a:spcAft>
                <a:spcPts val="0"/>
              </a:spcAft>
              <a:buNone/>
            </a:pPr>
            <a:r>
              <a:rPr lang="en"/>
              <a:t>Website also provides information about importance of sleep, sleep disorders and ways to improve.</a:t>
            </a:r>
            <a:endParaRPr/>
          </a:p>
          <a:p>
            <a:pPr indent="0" lvl="0" marL="0" rtl="0" algn="l">
              <a:spcBef>
                <a:spcPts val="0"/>
              </a:spcBef>
              <a:spcAft>
                <a:spcPts val="0"/>
              </a:spcAft>
              <a:buNone/>
            </a:pPr>
            <a:r>
              <a:t/>
            </a:r>
            <a:endParaRPr/>
          </a:p>
        </p:txBody>
      </p:sp>
      <p:sp>
        <p:nvSpPr>
          <p:cNvPr id="66" name="Google Shape;66;p13"/>
          <p:cNvSpPr txBox="1"/>
          <p:nvPr/>
        </p:nvSpPr>
        <p:spPr>
          <a:xfrm>
            <a:off x="5541975" y="3075925"/>
            <a:ext cx="2795400" cy="14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Shreya Kumari</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Akshay Anil</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Abhishek Kumar</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Aarushi Saini</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152400" y="152400"/>
            <a:ext cx="7579369"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latin typeface="Arial"/>
                <a:ea typeface="Arial"/>
                <a:cs typeface="Arial"/>
                <a:sym typeface="Arial"/>
              </a:rPr>
              <a:t>Introduction</a:t>
            </a:r>
            <a:endParaRPr b="1" sz="2600" u="sng">
              <a:latin typeface="Arial"/>
              <a:ea typeface="Arial"/>
              <a:cs typeface="Arial"/>
              <a:sym typeface="Arial"/>
            </a:endParaRPr>
          </a:p>
        </p:txBody>
      </p:sp>
      <p:sp>
        <p:nvSpPr>
          <p:cNvPr id="77" name="Google Shape;77;p15"/>
          <p:cNvSpPr txBox="1"/>
          <p:nvPr/>
        </p:nvSpPr>
        <p:spPr>
          <a:xfrm>
            <a:off x="398475" y="1591850"/>
            <a:ext cx="7786500" cy="29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8" name="Google Shape;78;p15"/>
          <p:cNvSpPr txBox="1"/>
          <p:nvPr/>
        </p:nvSpPr>
        <p:spPr>
          <a:xfrm>
            <a:off x="469625" y="1571500"/>
            <a:ext cx="7715400" cy="3456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Aim of this website is to provide user with </a:t>
            </a:r>
            <a:r>
              <a:rPr lang="en">
                <a:latin typeface="Roboto"/>
                <a:ea typeface="Roboto"/>
                <a:cs typeface="Roboto"/>
                <a:sym typeface="Roboto"/>
              </a:rPr>
              <a:t>adequate</a:t>
            </a:r>
            <a:r>
              <a:rPr lang="en">
                <a:latin typeface="Roboto"/>
                <a:ea typeface="Roboto"/>
                <a:cs typeface="Roboto"/>
                <a:sym typeface="Roboto"/>
              </a:rPr>
              <a:t> information on sleep, its schedules, importance, disorders and ways to improve.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OTT(Over the Top) services like Prime, Netflix and social media are main reason for disturbing sleep schedules.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After login,user can give amount of time(hr) spent on OTT and know the average sleep he/she gets for which linear regression model is used.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Data set for the model was collected through google forms for the real time scenario.</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User can calculate calories required based on height, weight, age and gender.</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Social media links are embedded to reach us.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sz="1200"/>
          </a:p>
        </p:txBody>
      </p:sp>
      <p:sp>
        <p:nvSpPr>
          <p:cNvPr id="84" name="Google Shape;84;p16"/>
          <p:cNvSpPr txBox="1"/>
          <p:nvPr>
            <p:ph idx="1" type="body"/>
          </p:nvPr>
        </p:nvSpPr>
        <p:spPr>
          <a:xfrm>
            <a:off x="422200" y="1878575"/>
            <a:ext cx="3999900" cy="2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311150" lvl="0" marL="457200" rtl="0" algn="l">
              <a:spcBef>
                <a:spcPts val="1600"/>
              </a:spcBef>
              <a:spcAft>
                <a:spcPts val="0"/>
              </a:spcAft>
              <a:buSzPts val="1300"/>
              <a:buChar char="●"/>
            </a:pPr>
            <a:r>
              <a:rPr lang="en"/>
              <a:t>ML model for </a:t>
            </a:r>
            <a:r>
              <a:rPr b="1" lang="en"/>
              <a:t>Linear Regression</a:t>
            </a:r>
            <a:r>
              <a:rPr lang="en"/>
              <a:t>: </a:t>
            </a:r>
            <a:endParaRPr/>
          </a:p>
          <a:p>
            <a:pPr indent="-311150" lvl="0" marL="457200" rtl="0" algn="l">
              <a:spcBef>
                <a:spcPts val="0"/>
              </a:spcBef>
              <a:spcAft>
                <a:spcPts val="0"/>
              </a:spcAft>
              <a:buSzPts val="1300"/>
              <a:buChar char="●"/>
            </a:pPr>
            <a:r>
              <a:rPr b="1" lang="en"/>
              <a:t>Sample.csv</a:t>
            </a:r>
            <a:r>
              <a:rPr lang="en"/>
              <a:t> data by google form data collection</a:t>
            </a:r>
            <a:endParaRPr/>
          </a:p>
          <a:p>
            <a:pPr indent="-311150" lvl="0" marL="457200" rtl="0" algn="l">
              <a:spcBef>
                <a:spcPts val="0"/>
              </a:spcBef>
              <a:spcAft>
                <a:spcPts val="0"/>
              </a:spcAft>
              <a:buSzPts val="1300"/>
              <a:buChar char="●"/>
            </a:pPr>
            <a:r>
              <a:rPr lang="en"/>
              <a:t>Html5, css3, bootstrap,jQuery,sql for frontend and backend</a:t>
            </a:r>
            <a:endParaRPr/>
          </a:p>
          <a:p>
            <a:pPr indent="-311150" lvl="0" marL="457200" rtl="0" algn="l">
              <a:spcBef>
                <a:spcPts val="0"/>
              </a:spcBef>
              <a:spcAft>
                <a:spcPts val="0"/>
              </a:spcAft>
              <a:buSzPts val="1300"/>
              <a:buChar char="●"/>
            </a:pPr>
            <a:r>
              <a:rPr b="1" lang="en"/>
              <a:t>Flask</a:t>
            </a:r>
            <a:r>
              <a:rPr lang="en"/>
              <a:t>: to deploy the ML model. </a:t>
            </a:r>
            <a:endParaRPr/>
          </a:p>
          <a:p>
            <a:pPr indent="-311150" lvl="0" marL="457200" rtl="0" algn="l">
              <a:spcBef>
                <a:spcPts val="0"/>
              </a:spcBef>
              <a:spcAft>
                <a:spcPts val="0"/>
              </a:spcAft>
              <a:buSzPts val="1300"/>
              <a:buChar char="●"/>
            </a:pPr>
            <a:r>
              <a:rPr lang="en"/>
              <a:t>Created </a:t>
            </a:r>
            <a:r>
              <a:rPr b="1" lang="en"/>
              <a:t>pickle</a:t>
            </a:r>
            <a:r>
              <a:rPr lang="en"/>
              <a:t> file for the model to run on Flask.</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br>
              <a:rPr lang="en"/>
            </a:br>
            <a:endParaRPr/>
          </a:p>
        </p:txBody>
      </p:sp>
      <p:sp>
        <p:nvSpPr>
          <p:cNvPr id="85" name="Google Shape;85;p16"/>
          <p:cNvSpPr txBox="1"/>
          <p:nvPr>
            <p:ph idx="2" type="body"/>
          </p:nvPr>
        </p:nvSpPr>
        <p:spPr>
          <a:xfrm>
            <a:off x="4832400" y="1878600"/>
            <a:ext cx="3999900" cy="2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 and modules used</a:t>
            </a:r>
            <a:endParaRPr/>
          </a:p>
          <a:p>
            <a:pPr indent="-311150" lvl="0" marL="457200" rtl="0" algn="l">
              <a:spcBef>
                <a:spcPts val="1600"/>
              </a:spcBef>
              <a:spcAft>
                <a:spcPts val="0"/>
              </a:spcAft>
              <a:buSzPts val="1300"/>
              <a:buChar char="●"/>
            </a:pPr>
            <a:r>
              <a:rPr b="1" lang="en"/>
              <a:t>pyttsx3 </a:t>
            </a:r>
            <a:r>
              <a:rPr lang="en"/>
              <a:t>: for voice automation</a:t>
            </a:r>
            <a:endParaRPr/>
          </a:p>
          <a:p>
            <a:pPr indent="-311150" lvl="0" marL="457200" rtl="0" algn="l">
              <a:spcBef>
                <a:spcPts val="0"/>
              </a:spcBef>
              <a:spcAft>
                <a:spcPts val="0"/>
              </a:spcAft>
              <a:buSzPts val="1300"/>
              <a:buChar char="●"/>
            </a:pPr>
            <a:r>
              <a:rPr b="1" lang="en"/>
              <a:t>Numpy </a:t>
            </a:r>
            <a:r>
              <a:rPr lang="en"/>
              <a:t>: For mathematical operations. </a:t>
            </a:r>
            <a:endParaRPr/>
          </a:p>
          <a:p>
            <a:pPr indent="-311150" lvl="0" marL="457200" rtl="0" algn="l">
              <a:spcBef>
                <a:spcPts val="0"/>
              </a:spcBef>
              <a:spcAft>
                <a:spcPts val="0"/>
              </a:spcAft>
              <a:buSzPts val="1300"/>
              <a:buChar char="●"/>
            </a:pPr>
            <a:r>
              <a:rPr b="1" lang="en"/>
              <a:t>flask</a:t>
            </a:r>
            <a:r>
              <a:rPr lang="en"/>
              <a:t>  : deploy ML model over website.</a:t>
            </a:r>
            <a:endParaRPr/>
          </a:p>
          <a:p>
            <a:pPr indent="-311150" lvl="0" marL="457200" rtl="0" algn="l">
              <a:spcBef>
                <a:spcPts val="0"/>
              </a:spcBef>
              <a:spcAft>
                <a:spcPts val="0"/>
              </a:spcAft>
              <a:buSzPts val="1300"/>
              <a:buChar char="●"/>
            </a:pPr>
            <a:r>
              <a:rPr b="1" lang="en"/>
              <a:t>Pickle</a:t>
            </a:r>
            <a:r>
              <a:rPr lang="en"/>
              <a:t>: ML model converted into .pkl</a:t>
            </a:r>
            <a:endParaRPr/>
          </a:p>
          <a:p>
            <a:pPr indent="-311150" lvl="0" marL="457200" rtl="0" algn="l">
              <a:spcBef>
                <a:spcPts val="0"/>
              </a:spcBef>
              <a:spcAft>
                <a:spcPts val="0"/>
              </a:spcAft>
              <a:buSzPts val="1300"/>
              <a:buChar char="●"/>
            </a:pPr>
            <a:r>
              <a:rPr b="1" lang="en"/>
              <a:t>Webbrowser</a:t>
            </a:r>
            <a:r>
              <a:rPr lang="en"/>
              <a:t>: opening URL via CLI</a:t>
            </a:r>
            <a:endParaRPr/>
          </a:p>
          <a:p>
            <a:pPr indent="-311150" lvl="0" marL="457200" rtl="0" algn="l">
              <a:spcBef>
                <a:spcPts val="0"/>
              </a:spcBef>
              <a:spcAft>
                <a:spcPts val="0"/>
              </a:spcAft>
              <a:buSzPts val="1300"/>
              <a:buChar char="●"/>
            </a:pPr>
            <a:r>
              <a:rPr b="1" lang="en"/>
              <a:t>Pandas</a:t>
            </a:r>
            <a:r>
              <a:rPr lang="en"/>
              <a:t>: reading the sample.csv file</a:t>
            </a:r>
            <a:endParaRPr/>
          </a:p>
          <a:p>
            <a:pPr indent="-311150" lvl="0" marL="457200" rtl="0" algn="l">
              <a:spcBef>
                <a:spcPts val="0"/>
              </a:spcBef>
              <a:spcAft>
                <a:spcPts val="0"/>
              </a:spcAft>
              <a:buSzPts val="1300"/>
              <a:buChar char="●"/>
            </a:pPr>
            <a:r>
              <a:rPr b="1" lang="en"/>
              <a:t>Warnings </a:t>
            </a:r>
            <a:r>
              <a:rPr lang="en"/>
              <a:t>: trigger warnings while integrating the module.</a:t>
            </a:r>
            <a:endParaRPr/>
          </a:p>
        </p:txBody>
      </p:sp>
      <p:sp>
        <p:nvSpPr>
          <p:cNvPr id="86" name="Google Shape;86;p16"/>
          <p:cNvSpPr txBox="1"/>
          <p:nvPr/>
        </p:nvSpPr>
        <p:spPr>
          <a:xfrm>
            <a:off x="975000" y="1406400"/>
            <a:ext cx="7584000" cy="4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Research methods and data sources used for the analysis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Arial"/>
                <a:ea typeface="Arial"/>
                <a:cs typeface="Arial"/>
                <a:sym typeface="Arial"/>
              </a:rPr>
              <a:t>Result</a:t>
            </a:r>
            <a:endParaRPr b="1" sz="4000" u="sng"/>
          </a:p>
        </p:txBody>
      </p:sp>
      <p:sp>
        <p:nvSpPr>
          <p:cNvPr id="92" name="Google Shape;92;p17"/>
          <p:cNvSpPr txBox="1"/>
          <p:nvPr/>
        </p:nvSpPr>
        <p:spPr>
          <a:xfrm>
            <a:off x="540775" y="1581675"/>
            <a:ext cx="7908300" cy="28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3" name="Google Shape;93;p17"/>
          <p:cNvSpPr txBox="1"/>
          <p:nvPr/>
        </p:nvSpPr>
        <p:spPr>
          <a:xfrm>
            <a:off x="469625" y="1571500"/>
            <a:ext cx="8111700" cy="29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4" name="Google Shape;94;p17"/>
          <p:cNvSpPr txBox="1"/>
          <p:nvPr/>
        </p:nvSpPr>
        <p:spPr>
          <a:xfrm>
            <a:off x="553925" y="1552950"/>
            <a:ext cx="7794300" cy="3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 with the help of a machine learning model, we predicted the sleeping hours of a person. First we collected the dataset, and imported it to the ML model. Later we created a website and linked the model with it using ‘flask’.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also used audio control and automation to directly take the user to the website which is running on the server. This is a good feature as when you run flask on your command prompt, you don’t have to rewrite the ip on your browser.</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latin typeface="Arial"/>
                <a:ea typeface="Arial"/>
                <a:cs typeface="Arial"/>
                <a:sym typeface="Arial"/>
              </a:rPr>
              <a:t>Discussion</a:t>
            </a:r>
            <a:endParaRPr b="1" sz="3800" u="sng"/>
          </a:p>
        </p:txBody>
      </p:sp>
      <p:sp>
        <p:nvSpPr>
          <p:cNvPr id="100" name="Google Shape;100;p18"/>
          <p:cNvSpPr txBox="1"/>
          <p:nvPr/>
        </p:nvSpPr>
        <p:spPr>
          <a:xfrm>
            <a:off x="356100" y="1711200"/>
            <a:ext cx="4411500" cy="29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If a person spends minimal time online, it is noticed that he/she might sleep 8 hours a day, which is a healthy habit. Our model predicts the same. So, using it, you can keep a track on your sleeping schedule. Further, you can keep a check on your calories intake by entering your height, weight, age, and gender.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So, this webapp is a one site solution for two most important issue.</a:t>
            </a:r>
            <a:endParaRPr>
              <a:latin typeface="Roboto"/>
              <a:ea typeface="Roboto"/>
              <a:cs typeface="Roboto"/>
              <a:sym typeface="Roboto"/>
            </a:endParaRPr>
          </a:p>
        </p:txBody>
      </p:sp>
      <p:pic>
        <p:nvPicPr>
          <p:cNvPr id="101" name="Google Shape;101;p18"/>
          <p:cNvPicPr preferRelativeResize="0"/>
          <p:nvPr/>
        </p:nvPicPr>
        <p:blipFill>
          <a:blip r:embed="rId3">
            <a:alphaModFix/>
          </a:blip>
          <a:stretch>
            <a:fillRect/>
          </a:stretch>
        </p:blipFill>
        <p:spPr>
          <a:xfrm>
            <a:off x="4751800" y="3260100"/>
            <a:ext cx="4080524" cy="1824050"/>
          </a:xfrm>
          <a:prstGeom prst="rect">
            <a:avLst/>
          </a:prstGeom>
          <a:noFill/>
          <a:ln>
            <a:noFill/>
          </a:ln>
        </p:spPr>
      </p:pic>
      <p:pic>
        <p:nvPicPr>
          <p:cNvPr id="102" name="Google Shape;102;p18"/>
          <p:cNvPicPr preferRelativeResize="0"/>
          <p:nvPr/>
        </p:nvPicPr>
        <p:blipFill>
          <a:blip r:embed="rId4">
            <a:alphaModFix/>
          </a:blip>
          <a:stretch>
            <a:fillRect/>
          </a:stretch>
        </p:blipFill>
        <p:spPr>
          <a:xfrm>
            <a:off x="4767600" y="1277025"/>
            <a:ext cx="4080525" cy="198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u="sng">
                <a:latin typeface="Arial"/>
                <a:ea typeface="Arial"/>
                <a:cs typeface="Arial"/>
                <a:sym typeface="Arial"/>
              </a:rPr>
              <a:t>Conclusion</a:t>
            </a:r>
            <a:endParaRPr b="1" sz="2700" u="sng">
              <a:latin typeface="Arial"/>
              <a:ea typeface="Arial"/>
              <a:cs typeface="Arial"/>
              <a:sym typeface="Arial"/>
            </a:endParaRPr>
          </a:p>
        </p:txBody>
      </p:sp>
      <p:sp>
        <p:nvSpPr>
          <p:cNvPr id="108" name="Google Shape;108;p19"/>
          <p:cNvSpPr txBox="1"/>
          <p:nvPr/>
        </p:nvSpPr>
        <p:spPr>
          <a:xfrm>
            <a:off x="311725" y="1396850"/>
            <a:ext cx="8639400" cy="3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t>On the basis of above analysis, we can conclude that it was a wonderful and learning experience for our team while working on this project. This project took us through the various phases of front end and back end of the project which give us real prediction of numbers of Hours of sleep and you can also calculate the calories needed according to your height, weight and age.</a:t>
            </a:r>
            <a:br>
              <a:rPr lang="en" sz="1600"/>
            </a:br>
            <a:r>
              <a:rPr lang="en" sz="1600"/>
              <a:t>The joy of working and trill involved while tackling the various problems, and challenges gave us a feeling of real “DEVELOPERS”.</a:t>
            </a:r>
            <a:br>
              <a:rPr lang="en" sz="1600"/>
            </a:br>
            <a:br>
              <a:rPr lang="en" sz="1600"/>
            </a:br>
            <a:r>
              <a:rPr lang="en" sz="1600"/>
              <a:t>Our team worked very coperatively and enjoyed every bit of the project which glows in our project.</a:t>
            </a:r>
            <a:endParaRPr sz="1600"/>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latin typeface="Arial"/>
                <a:ea typeface="Arial"/>
                <a:cs typeface="Arial"/>
                <a:sym typeface="Arial"/>
              </a:rPr>
              <a:t>Reference</a:t>
            </a:r>
            <a:endParaRPr b="1" sz="2600" u="sng">
              <a:latin typeface="Arial"/>
              <a:ea typeface="Arial"/>
              <a:cs typeface="Arial"/>
              <a:sym typeface="Arial"/>
            </a:endParaRPr>
          </a:p>
        </p:txBody>
      </p:sp>
      <p:sp>
        <p:nvSpPr>
          <p:cNvPr id="114" name="Google Shape;114;p20"/>
          <p:cNvSpPr txBox="1"/>
          <p:nvPr/>
        </p:nvSpPr>
        <p:spPr>
          <a:xfrm>
            <a:off x="591600" y="1632500"/>
            <a:ext cx="7491600" cy="28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Sleep disorders: </a:t>
            </a:r>
            <a:r>
              <a:rPr lang="en" u="sng">
                <a:solidFill>
                  <a:schemeClr val="hlink"/>
                </a:solidFill>
                <a:latin typeface="Roboto"/>
                <a:ea typeface="Roboto"/>
                <a:cs typeface="Roboto"/>
                <a:sym typeface="Roboto"/>
                <a:hlinkClick r:id="rId3"/>
              </a:rPr>
              <a:t>https://www.sleepfoundation.org/articles/how-much-sleep-do-we-really-need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bootstrap:</a:t>
            </a:r>
            <a:r>
              <a:rPr lang="en" u="sng">
                <a:solidFill>
                  <a:schemeClr val="hlink"/>
                </a:solidFill>
                <a:latin typeface="Roboto"/>
                <a:ea typeface="Roboto"/>
                <a:cs typeface="Roboto"/>
                <a:sym typeface="Roboto"/>
                <a:hlinkClick r:id="rId4"/>
              </a:rPr>
              <a:t>https://getbootstrap.com/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images:</a:t>
            </a:r>
            <a:r>
              <a:rPr lang="en" u="sng">
                <a:solidFill>
                  <a:schemeClr val="hlink"/>
                </a:solidFill>
                <a:latin typeface="Roboto"/>
                <a:ea typeface="Roboto"/>
                <a:cs typeface="Roboto"/>
                <a:sym typeface="Roboto"/>
                <a:hlinkClick r:id="rId5"/>
              </a:rPr>
              <a:t>https://www.shutterstock.com/search/open+source+software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u="sng">
                <a:latin typeface="Arial"/>
                <a:ea typeface="Arial"/>
                <a:cs typeface="Arial"/>
                <a:sym typeface="Arial"/>
              </a:rPr>
              <a:t>Acknowledgement</a:t>
            </a:r>
            <a:endParaRPr b="1" sz="2700" u="sng">
              <a:latin typeface="Arial"/>
              <a:ea typeface="Arial"/>
              <a:cs typeface="Arial"/>
              <a:sym typeface="Arial"/>
            </a:endParaRPr>
          </a:p>
        </p:txBody>
      </p:sp>
      <p:sp>
        <p:nvSpPr>
          <p:cNvPr id="120" name="Google Shape;120;p21"/>
          <p:cNvSpPr txBox="1"/>
          <p:nvPr/>
        </p:nvSpPr>
        <p:spPr>
          <a:xfrm>
            <a:off x="210975" y="1326050"/>
            <a:ext cx="8730000" cy="3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Working with team is one of the most important aspect in today’s scenario. With each other’s support, we have managed to complete this project and deploy it successfully.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Hackerrank has once again proved to be a source of motivation for us by organising such a hackathon. Although, this is just our second hackathon, we did learn a lot.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At last, we would like to pay our deepest gratitude to Mr. Vimal Daga sir, who has made us so much capable. We thank him to understand our potential and act as a driving force in our lives.</a:t>
            </a:r>
            <a:endParaRPr sz="1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