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handoutMasterIdLst>
    <p:handoutMasterId r:id="rId17"/>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522" y="504"/>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chana\OneDrive\Desktop\Prject%20ex%201\My%20Project\E-commerce%20data%20and%20dashbo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chana\OneDrive\Desktop\Prject%20ex%201\My%20Project\E-commerce%20data%20and%20dashbo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chana\OneDrive\Desktop\Prject%20ex%201\My%20Project\E-commerce%20data%20and%20dashbor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800" b="1" i="0" baseline="0">
                <a:effectLst/>
              </a:rPr>
              <a:t>Monthly Profit &amp; Sales</a:t>
            </a:r>
            <a:endParaRPr lang="en-IN">
              <a:effectLst/>
            </a:endParaRPr>
          </a:p>
        </c:rich>
      </c:tx>
      <c:layout>
        <c:manualLayout>
          <c:xMode val="edge"/>
          <c:yMode val="edge"/>
          <c:x val="0.34916317077703651"/>
          <c:y val="6.7437364229204202E-3"/>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6882195975503062"/>
          <c:y val="9.1028759646330851E-2"/>
          <c:w val="0.72966647659027206"/>
          <c:h val="0.81659452992705617"/>
        </c:manualLayout>
      </c:layout>
      <c:barChart>
        <c:barDir val="col"/>
        <c:grouping val="clustered"/>
        <c:varyColors val="0"/>
        <c:ser>
          <c:idx val="0"/>
          <c:order val="0"/>
          <c:tx>
            <c:strRef>
              <c:f>'Working sheet'!$I$8</c:f>
              <c:strCache>
                <c:ptCount val="1"/>
                <c:pt idx="0">
                  <c:v>Sales</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'Working sheet'!$H$9:$H$20</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'Working sheet'!$I$9:$I$20</c:f>
              <c:numCache>
                <c:formatCode>_-[$$-409]* #,##0_ ;_-[$$-409]* \-#,##0\ ;_-[$$-409]* "-"??_ ;_-@_ </c:formatCode>
                <c:ptCount val="12"/>
                <c:pt idx="0">
                  <c:v>117677</c:v>
                </c:pt>
                <c:pt idx="1">
                  <c:v>97361</c:v>
                </c:pt>
                <c:pt idx="2">
                  <c:v>110048</c:v>
                </c:pt>
                <c:pt idx="3">
                  <c:v>107029</c:v>
                </c:pt>
                <c:pt idx="4">
                  <c:v>107848</c:v>
                </c:pt>
                <c:pt idx="5">
                  <c:v>111250</c:v>
                </c:pt>
                <c:pt idx="6">
                  <c:v>119095</c:v>
                </c:pt>
                <c:pt idx="7">
                  <c:v>107444</c:v>
                </c:pt>
                <c:pt idx="8">
                  <c:v>110696</c:v>
                </c:pt>
                <c:pt idx="9">
                  <c:v>101689</c:v>
                </c:pt>
                <c:pt idx="10">
                  <c:v>112861</c:v>
                </c:pt>
                <c:pt idx="11">
                  <c:v>116409</c:v>
                </c:pt>
              </c:numCache>
            </c:numRef>
          </c:val>
          <c:extLst>
            <c:ext xmlns:c16="http://schemas.microsoft.com/office/drawing/2014/chart" uri="{C3380CC4-5D6E-409C-BE32-E72D297353CC}">
              <c16:uniqueId val="{00000000-9B01-4874-B872-46033E78142F}"/>
            </c:ext>
          </c:extLst>
        </c:ser>
        <c:ser>
          <c:idx val="1"/>
          <c:order val="1"/>
          <c:tx>
            <c:strRef>
              <c:f>'Working sheet'!$J$8</c:f>
              <c:strCache>
                <c:ptCount val="1"/>
                <c:pt idx="0">
                  <c:v>Profit </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'Working sheet'!$H$9:$H$20</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'Working sheet'!$J$9:$J$20</c:f>
              <c:numCache>
                <c:formatCode>_-[$$-409]* #,##0.00_ ;_-[$$-409]* \-#,##0.00\ ;_-[$$-409]* "-"??_ ;_-@_ </c:formatCode>
                <c:ptCount val="12"/>
                <c:pt idx="0">
                  <c:v>53274.410000000127</c:v>
                </c:pt>
                <c:pt idx="1">
                  <c:v>42988.880000000048</c:v>
                </c:pt>
                <c:pt idx="2">
                  <c:v>49264.040000000074</c:v>
                </c:pt>
                <c:pt idx="3">
                  <c:v>48286.980000000054</c:v>
                </c:pt>
                <c:pt idx="4">
                  <c:v>47383.340000000004</c:v>
                </c:pt>
                <c:pt idx="5">
                  <c:v>48876.383333333375</c:v>
                </c:pt>
                <c:pt idx="6">
                  <c:v>53136.990000000093</c:v>
                </c:pt>
                <c:pt idx="7">
                  <c:v>47556.986666666715</c:v>
                </c:pt>
                <c:pt idx="8">
                  <c:v>50175.65666666675</c:v>
                </c:pt>
                <c:pt idx="9">
                  <c:v>44411.790000000059</c:v>
                </c:pt>
                <c:pt idx="10">
                  <c:v>49946.883333333375</c:v>
                </c:pt>
                <c:pt idx="11">
                  <c:v>52295.306666666685</c:v>
                </c:pt>
              </c:numCache>
            </c:numRef>
          </c:val>
          <c:extLst>
            <c:ext xmlns:c16="http://schemas.microsoft.com/office/drawing/2014/chart" uri="{C3380CC4-5D6E-409C-BE32-E72D297353CC}">
              <c16:uniqueId val="{00000001-9B01-4874-B872-46033E78142F}"/>
            </c:ext>
          </c:extLst>
        </c:ser>
        <c:dLbls>
          <c:showLegendKey val="0"/>
          <c:showVal val="0"/>
          <c:showCatName val="0"/>
          <c:showSerName val="0"/>
          <c:showPercent val="0"/>
          <c:showBubbleSize val="0"/>
        </c:dLbls>
        <c:gapWidth val="100"/>
        <c:overlap val="-24"/>
        <c:axId val="263800832"/>
        <c:axId val="159454848"/>
      </c:barChart>
      <c:catAx>
        <c:axId val="263800832"/>
        <c:scaling>
          <c:orientation val="minMax"/>
        </c:scaling>
        <c:delete val="0"/>
        <c:axPos val="b"/>
        <c:numFmt formatCode="General" sourceLinked="0"/>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9454848"/>
        <c:crosses val="autoZero"/>
        <c:auto val="1"/>
        <c:lblAlgn val="ctr"/>
        <c:lblOffset val="100"/>
        <c:noMultiLvlLbl val="0"/>
      </c:catAx>
      <c:valAx>
        <c:axId val="159454848"/>
        <c:scaling>
          <c:orientation val="minMax"/>
        </c:scaling>
        <c:delete val="0"/>
        <c:axPos val="l"/>
        <c:majorGridlines>
          <c:spPr>
            <a:ln w="9525" cap="flat" cmpd="sng" algn="ctr">
              <a:solidFill>
                <a:schemeClr val="lt1">
                  <a:lumMod val="95000"/>
                  <a:alpha val="10000"/>
                </a:schemeClr>
              </a:solidFill>
              <a:round/>
            </a:ln>
            <a:effectLst/>
          </c:spPr>
        </c:majorGridlines>
        <c:numFmt formatCode="_-[$$-409]* #,##0_ ;_-[$$-409]* \-#,##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63800832"/>
        <c:crosses val="autoZero"/>
        <c:crossBetween val="between"/>
      </c:valAx>
      <c:spPr>
        <a:noFill/>
        <a:ln>
          <a:noFill/>
        </a:ln>
        <a:effectLst/>
      </c:spPr>
    </c:plotArea>
    <c:legend>
      <c:legendPos val="b"/>
      <c:layout>
        <c:manualLayout>
          <c:xMode val="edge"/>
          <c:yMode val="edge"/>
          <c:x val="0.67026588835251111"/>
          <c:y val="2.5581594166190089E-2"/>
          <c:w val="0.11710737052138435"/>
          <c:h val="5.790481480991143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r>
              <a:rPr lang="en-IN" sz="1800" b="1" i="0" baseline="0">
                <a:effectLst>
                  <a:outerShdw blurRad="50800" dist="38100" dir="5400000" algn="t" rotWithShape="0">
                    <a:srgbClr val="000000">
                      <a:alpha val="40000"/>
                    </a:srgbClr>
                  </a:outerShdw>
                </a:effectLst>
              </a:rPr>
              <a:t>Aging-Wise Orders Count</a:t>
            </a:r>
            <a:endParaRPr lang="en-IN">
              <a:effectLst/>
            </a:endParaRPr>
          </a:p>
        </c:rich>
      </c:tx>
      <c:layout>
        <c:manualLayout>
          <c:xMode val="edge"/>
          <c:yMode val="edge"/>
          <c:x val="0.26695407287503597"/>
          <c:y val="6.0763893042151485E-3"/>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8.894248266620372E-2"/>
          <c:y val="0.25579608670455772"/>
          <c:w val="0.88288953128834158"/>
          <c:h val="0.6220427709334615"/>
        </c:manualLayout>
      </c:layout>
      <c:barChart>
        <c:barDir val="col"/>
        <c:grouping val="clustered"/>
        <c:varyColors val="0"/>
        <c:ser>
          <c:idx val="0"/>
          <c:order val="0"/>
          <c:tx>
            <c:v>Frequency</c:v>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'Working sheet'!$C$11:$C$15</c:f>
              <c:strCache>
                <c:ptCount val="4"/>
                <c:pt idx="0">
                  <c:v>0-1</c:v>
                </c:pt>
                <c:pt idx="1">
                  <c:v>2-5</c:v>
                </c:pt>
                <c:pt idx="2">
                  <c:v>6-9</c:v>
                </c:pt>
                <c:pt idx="3">
                  <c:v>10</c:v>
                </c:pt>
              </c:strCache>
            </c:strRef>
          </c:cat>
          <c:val>
            <c:numRef>
              <c:f>'Working sheet'!$D$11:$D$15</c:f>
              <c:numCache>
                <c:formatCode>General</c:formatCode>
                <c:ptCount val="5"/>
                <c:pt idx="0">
                  <c:v>3046</c:v>
                </c:pt>
                <c:pt idx="1">
                  <c:v>2954</c:v>
                </c:pt>
                <c:pt idx="2">
                  <c:v>2987</c:v>
                </c:pt>
                <c:pt idx="3">
                  <c:v>2991</c:v>
                </c:pt>
              </c:numCache>
            </c:numRef>
          </c:val>
          <c:extLst>
            <c:ext xmlns:c16="http://schemas.microsoft.com/office/drawing/2014/chart" uri="{C3380CC4-5D6E-409C-BE32-E72D297353CC}">
              <c16:uniqueId val="{00000000-E864-43C2-B723-EC364E40ED73}"/>
            </c:ext>
          </c:extLst>
        </c:ser>
        <c:dLbls>
          <c:showLegendKey val="0"/>
          <c:showVal val="0"/>
          <c:showCatName val="0"/>
          <c:showSerName val="0"/>
          <c:showPercent val="0"/>
          <c:showBubbleSize val="0"/>
        </c:dLbls>
        <c:gapWidth val="100"/>
        <c:overlap val="-24"/>
        <c:axId val="263880192"/>
        <c:axId val="360978624"/>
      </c:barChart>
      <c:valAx>
        <c:axId val="3609786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63880192"/>
        <c:crosses val="autoZero"/>
        <c:crossBetween val="between"/>
      </c:valAx>
      <c:catAx>
        <c:axId val="2638801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0978624"/>
        <c:crosses val="autoZero"/>
        <c:auto val="1"/>
        <c:lblAlgn val="ctr"/>
        <c:lblOffset val="100"/>
        <c:noMultiLvlLbl val="0"/>
      </c:cat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Regionwise Sales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20400262467191602"/>
          <c:y val="0.19480351414406533"/>
          <c:w val="0.68335958005249342"/>
          <c:h val="0.51001822688830567"/>
        </c:manualLayout>
      </c:layout>
      <c:barChart>
        <c:barDir val="col"/>
        <c:grouping val="clustered"/>
        <c:varyColors val="0"/>
        <c:ser>
          <c:idx val="0"/>
          <c:order val="0"/>
          <c:tx>
            <c:strRef>
              <c:f>'Working sheet'!$M$8</c:f>
              <c:strCache>
                <c:ptCount val="1"/>
                <c:pt idx="0">
                  <c:v>Sales</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'Working sheet'!$L$9:$L$21</c:f>
              <c:strCache>
                <c:ptCount val="13"/>
                <c:pt idx="0">
                  <c:v>Africa</c:v>
                </c:pt>
                <c:pt idx="1">
                  <c:v>Canada</c:v>
                </c:pt>
                <c:pt idx="2">
                  <c:v>Caribbean</c:v>
                </c:pt>
                <c:pt idx="3">
                  <c:v>Central</c:v>
                </c:pt>
                <c:pt idx="4">
                  <c:v>Central Asia</c:v>
                </c:pt>
                <c:pt idx="5">
                  <c:v>East</c:v>
                </c:pt>
                <c:pt idx="6">
                  <c:v>EMEA</c:v>
                </c:pt>
                <c:pt idx="7">
                  <c:v>North</c:v>
                </c:pt>
                <c:pt idx="8">
                  <c:v>North Asia</c:v>
                </c:pt>
                <c:pt idx="9">
                  <c:v>Oceania</c:v>
                </c:pt>
                <c:pt idx="10">
                  <c:v>South</c:v>
                </c:pt>
                <c:pt idx="11">
                  <c:v>Southeast Asia</c:v>
                </c:pt>
                <c:pt idx="12">
                  <c:v>West</c:v>
                </c:pt>
              </c:strCache>
            </c:strRef>
          </c:cat>
          <c:val>
            <c:numRef>
              <c:f>'Working sheet'!$M$9:$M$21</c:f>
              <c:numCache>
                <c:formatCode>_-[$$-409]* #,##0.00_ ;_-[$$-409]* \-#,##0.00\ ;_-[$$-409]* "-"??_ ;_-@_ </c:formatCode>
                <c:ptCount val="13"/>
                <c:pt idx="0">
                  <c:v>123087</c:v>
                </c:pt>
                <c:pt idx="1">
                  <c:v>11413</c:v>
                </c:pt>
                <c:pt idx="2">
                  <c:v>47569</c:v>
                </c:pt>
                <c:pt idx="3">
                  <c:v>278301</c:v>
                </c:pt>
                <c:pt idx="4">
                  <c:v>55886</c:v>
                </c:pt>
                <c:pt idx="5">
                  <c:v>68939</c:v>
                </c:pt>
                <c:pt idx="6">
                  <c:v>131180</c:v>
                </c:pt>
                <c:pt idx="7">
                  <c:v>120926</c:v>
                </c:pt>
                <c:pt idx="8">
                  <c:v>61194</c:v>
                </c:pt>
                <c:pt idx="9">
                  <c:v>100477</c:v>
                </c:pt>
                <c:pt idx="10">
                  <c:v>175766</c:v>
                </c:pt>
                <c:pt idx="11">
                  <c:v>67711</c:v>
                </c:pt>
                <c:pt idx="12">
                  <c:v>76958</c:v>
                </c:pt>
              </c:numCache>
            </c:numRef>
          </c:val>
          <c:extLst>
            <c:ext xmlns:c16="http://schemas.microsoft.com/office/drawing/2014/chart" uri="{C3380CC4-5D6E-409C-BE32-E72D297353CC}">
              <c16:uniqueId val="{00000000-34B6-45F4-B2EC-F3FC75AB4EFC}"/>
            </c:ext>
          </c:extLst>
        </c:ser>
        <c:dLbls>
          <c:showLegendKey val="0"/>
          <c:showVal val="0"/>
          <c:showCatName val="0"/>
          <c:showSerName val="0"/>
          <c:showPercent val="0"/>
          <c:showBubbleSize val="0"/>
        </c:dLbls>
        <c:gapWidth val="100"/>
        <c:overlap val="-24"/>
        <c:axId val="263871488"/>
        <c:axId val="360973440"/>
      </c:barChart>
      <c:catAx>
        <c:axId val="263871488"/>
        <c:scaling>
          <c:orientation val="minMax"/>
        </c:scaling>
        <c:delete val="0"/>
        <c:axPos val="b"/>
        <c:numFmt formatCode="General" sourceLinked="0"/>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0973440"/>
        <c:crosses val="autoZero"/>
        <c:auto val="1"/>
        <c:lblAlgn val="ctr"/>
        <c:lblOffset val="100"/>
        <c:noMultiLvlLbl val="0"/>
      </c:catAx>
      <c:valAx>
        <c:axId val="360973440"/>
        <c:scaling>
          <c:orientation val="minMax"/>
        </c:scaling>
        <c:delete val="0"/>
        <c:axPos val="l"/>
        <c:majorGridlines>
          <c:spPr>
            <a:ln w="9525" cap="flat" cmpd="sng" algn="ctr">
              <a:solidFill>
                <a:schemeClr val="lt1">
                  <a:lumMod val="95000"/>
                  <a:alpha val="10000"/>
                </a:schemeClr>
              </a:solidFill>
              <a:round/>
            </a:ln>
            <a:effectLst/>
          </c:spPr>
        </c:majorGridlines>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63871488"/>
        <c:crosses val="autoZero"/>
        <c:crossBetween val="between"/>
      </c:valAx>
      <c:spPr>
        <a:noFill/>
        <a:ln>
          <a:noFill/>
        </a:ln>
        <a:effectLst/>
      </c:spPr>
    </c:plotArea>
    <c:legend>
      <c:legendPos val="b"/>
      <c:layout>
        <c:manualLayout>
          <c:xMode val="edge"/>
          <c:yMode val="edge"/>
          <c:x val="0.73700604727828145"/>
          <c:y val="6.4081943513801143E-2"/>
          <c:w val="0.1582955667519052"/>
          <c:h val="7.099760187556586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051A1F-BBEA-97FE-A22C-2C5A011287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EDB5B0E-E273-3C19-CBDE-62A48C5FC7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536B53-8446-466F-A08D-D2F6C4BEBA02}" type="datetimeFigureOut">
              <a:rPr lang="en-IN" smtClean="0"/>
              <a:t>18-04-2023</a:t>
            </a:fld>
            <a:endParaRPr lang="en-IN"/>
          </a:p>
        </p:txBody>
      </p:sp>
      <p:sp>
        <p:nvSpPr>
          <p:cNvPr id="4" name="Footer Placeholder 3">
            <a:extLst>
              <a:ext uri="{FF2B5EF4-FFF2-40B4-BE49-F238E27FC236}">
                <a16:creationId xmlns:a16="http://schemas.microsoft.com/office/drawing/2014/main" id="{6BB0ADAE-0B74-6A58-B3C5-A84B07E02A9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1175975B-BE8B-BDE1-9DBA-EAB43EA8F2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DB2C47-1070-4933-8D40-1A26B6339023}" type="slidenum">
              <a:rPr lang="en-IN" smtClean="0"/>
              <a:t>‹#›</a:t>
            </a:fld>
            <a:endParaRPr lang="en-IN"/>
          </a:p>
        </p:txBody>
      </p:sp>
    </p:spTree>
    <p:extLst>
      <p:ext uri="{BB962C8B-B14F-4D97-AF65-F5344CB8AC3E}">
        <p14:creationId xmlns:p14="http://schemas.microsoft.com/office/powerpoint/2010/main" val="33222530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1130107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4A9C8-72F8-447F-B436-E990E5A708FC}"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851579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4A9C8-72F8-447F-B436-E990E5A708FC}"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02E96D-A5B9-430B-BEB8-F8988832069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064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5D4A9C8-72F8-447F-B436-E990E5A708FC}"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648494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5D4A9C8-72F8-447F-B436-E990E5A708FC}"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02E96D-A5B9-430B-BEB8-F8988832069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97510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5D4A9C8-72F8-447F-B436-E990E5A708FC}"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937663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2874579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258945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2116932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4A9C8-72F8-447F-B436-E990E5A708FC}"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251497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D4A9C8-72F8-447F-B436-E990E5A708FC}"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1693474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D4A9C8-72F8-447F-B436-E990E5A708FC}" type="datetimeFigureOut">
              <a:rPr lang="en-IN" smtClean="0"/>
              <a:t>18-04-2023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76470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D4A9C8-72F8-447F-B436-E990E5A708FC}" type="datetimeFigureOut">
              <a:rPr lang="en-IN" smtClean="0"/>
              <a:t>18-04-2023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9268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D4A9C8-72F8-447F-B436-E990E5A708FC}" type="datetimeFigureOut">
              <a:rPr lang="en-IN" smtClean="0"/>
              <a:t>18-04-2023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107530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4A9C8-72F8-447F-B436-E990E5A708FC}"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624591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4A9C8-72F8-447F-B436-E990E5A708FC}"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015434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5D4A9C8-72F8-447F-B436-E990E5A708FC}" type="datetimeFigureOut">
              <a:rPr lang="en-IN" smtClean="0"/>
              <a:t>18-04-2023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502E96D-A5B9-430B-BEB8-F8988832069C}" type="slidenum">
              <a:rPr lang="en-IN" smtClean="0"/>
              <a:t>‹#›</a:t>
            </a:fld>
            <a:endParaRPr lang="en-IN"/>
          </a:p>
        </p:txBody>
      </p:sp>
    </p:spTree>
    <p:extLst>
      <p:ext uri="{BB962C8B-B14F-4D97-AF65-F5344CB8AC3E}">
        <p14:creationId xmlns:p14="http://schemas.microsoft.com/office/powerpoint/2010/main" val="439665088"/>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commons.wikimedia.org/wiki/File:Microsoft_Office_Excel_%282019%E2%80%93present%29.sv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20B1-C8D3-6F69-B57A-17FC14C4DE41}"/>
              </a:ext>
            </a:extLst>
          </p:cNvPr>
          <p:cNvSpPr>
            <a:spLocks noGrp="1"/>
          </p:cNvSpPr>
          <p:nvPr>
            <p:ph type="ctrTitle"/>
          </p:nvPr>
        </p:nvSpPr>
        <p:spPr>
          <a:xfrm>
            <a:off x="248477" y="758952"/>
            <a:ext cx="11420061" cy="2043883"/>
          </a:xfrm>
        </p:spPr>
        <p:txBody>
          <a:bodyPr>
            <a:normAutofit/>
          </a:bodyPr>
          <a:lstStyle/>
          <a:p>
            <a:pPr algn="ctr"/>
            <a:r>
              <a:rPr lang="en-IN" sz="6000" b="1" dirty="0">
                <a:latin typeface="Times New Roman" panose="02020603050405020304" pitchFamily="18" charset="0"/>
                <a:cs typeface="Times New Roman" panose="02020603050405020304" pitchFamily="18" charset="0"/>
              </a:rPr>
              <a:t>E-COMMERCE DASHBOARD</a:t>
            </a:r>
          </a:p>
        </p:txBody>
      </p:sp>
      <p:sp>
        <p:nvSpPr>
          <p:cNvPr id="3" name="Subtitle 2">
            <a:extLst>
              <a:ext uri="{FF2B5EF4-FFF2-40B4-BE49-F238E27FC236}">
                <a16:creationId xmlns:a16="http://schemas.microsoft.com/office/drawing/2014/main" id="{6CFBD8B6-A8B6-CEA8-5D00-F9DF48CD611B}"/>
              </a:ext>
            </a:extLst>
          </p:cNvPr>
          <p:cNvSpPr>
            <a:spLocks noGrp="1"/>
          </p:cNvSpPr>
          <p:nvPr>
            <p:ph type="subTitle" idx="1"/>
          </p:nvPr>
        </p:nvSpPr>
        <p:spPr>
          <a:xfrm>
            <a:off x="1139807" y="3483666"/>
            <a:ext cx="10058400" cy="1143000"/>
          </a:xfrm>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Project Report</a:t>
            </a:r>
          </a:p>
        </p:txBody>
      </p:sp>
      <p:pic>
        <p:nvPicPr>
          <p:cNvPr id="4" name="Picture 3" descr="Affordable &amp; Competent Courses | iNeuron.ai">
            <a:extLst>
              <a:ext uri="{FF2B5EF4-FFF2-40B4-BE49-F238E27FC236}">
                <a16:creationId xmlns:a16="http://schemas.microsoft.com/office/drawing/2014/main" id="{6BC2CB4A-9B01-4969-8524-3E74FE2619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170887"/>
            <a:ext cx="1594234" cy="435400"/>
          </a:xfrm>
          <a:prstGeom prst="rect">
            <a:avLst/>
          </a:prstGeom>
          <a:noFill/>
          <a:ln>
            <a:noFill/>
          </a:ln>
        </p:spPr>
      </p:pic>
      <p:sp>
        <p:nvSpPr>
          <p:cNvPr id="6" name="TextBox 5">
            <a:extLst>
              <a:ext uri="{FF2B5EF4-FFF2-40B4-BE49-F238E27FC236}">
                <a16:creationId xmlns:a16="http://schemas.microsoft.com/office/drawing/2014/main" id="{3EE88239-4B62-29AD-9B18-C3A795A3BC71}"/>
              </a:ext>
            </a:extLst>
          </p:cNvPr>
          <p:cNvSpPr txBox="1"/>
          <p:nvPr/>
        </p:nvSpPr>
        <p:spPr>
          <a:xfrm>
            <a:off x="7266039" y="4661166"/>
            <a:ext cx="4891416"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G.V.S.S CHANDRA PRASAD,</a:t>
            </a:r>
          </a:p>
          <a:p>
            <a:r>
              <a:rPr lang="en-US" sz="2800" dirty="0">
                <a:latin typeface="Times New Roman" panose="02020603050405020304" pitchFamily="18" charset="0"/>
                <a:cs typeface="Times New Roman" panose="02020603050405020304" pitchFamily="18" charset="0"/>
              </a:rPr>
              <a:t>AKSHAY ARJUN JADHAV</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56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- 2</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5810416" cy="3801755"/>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Step 2: Create Combo Box:</a:t>
            </a:r>
          </a:p>
          <a:p>
            <a:pPr algn="just">
              <a:buClr>
                <a:schemeClr val="tx1"/>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Insert Combo box for product category list in the Dashboard Sheet.</a:t>
            </a:r>
          </a:p>
          <a:p>
            <a:pPr algn="just">
              <a:buClr>
                <a:schemeClr val="tx1"/>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Click Developer Tab &gt; Under Controls Panel &gt; Click Combo box and Draw.</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D6BB4D91-D48B-BD29-BD32-610E610B168E}"/>
              </a:ext>
            </a:extLst>
          </p:cNvPr>
          <p:cNvPicPr>
            <a:picLocks noChangeAspect="1"/>
          </p:cNvPicPr>
          <p:nvPr/>
        </p:nvPicPr>
        <p:blipFill>
          <a:blip r:embed="rId3"/>
          <a:stretch>
            <a:fillRect/>
          </a:stretch>
        </p:blipFill>
        <p:spPr>
          <a:xfrm>
            <a:off x="7151990" y="1903016"/>
            <a:ext cx="4785775" cy="4130398"/>
          </a:xfrm>
          <a:prstGeom prst="rect">
            <a:avLst/>
          </a:prstGeom>
        </p:spPr>
      </p:pic>
      <p:pic>
        <p:nvPicPr>
          <p:cNvPr id="8" name="Picture 7">
            <a:extLst>
              <a:ext uri="{FF2B5EF4-FFF2-40B4-BE49-F238E27FC236}">
                <a16:creationId xmlns:a16="http://schemas.microsoft.com/office/drawing/2014/main" id="{6E6C7D90-7209-9F85-E1D6-BA0C6CC54A48}"/>
              </a:ext>
            </a:extLst>
          </p:cNvPr>
          <p:cNvPicPr>
            <a:picLocks noChangeAspect="1"/>
          </p:cNvPicPr>
          <p:nvPr/>
        </p:nvPicPr>
        <p:blipFill>
          <a:blip r:embed="rId4"/>
          <a:stretch>
            <a:fillRect/>
          </a:stretch>
        </p:blipFill>
        <p:spPr>
          <a:xfrm>
            <a:off x="2600995" y="4791811"/>
            <a:ext cx="2817540" cy="386476"/>
          </a:xfrm>
          <a:prstGeom prst="rect">
            <a:avLst/>
          </a:prstGeom>
        </p:spPr>
      </p:pic>
      <p:sp>
        <p:nvSpPr>
          <p:cNvPr id="5" name="TextBox 4">
            <a:extLst>
              <a:ext uri="{FF2B5EF4-FFF2-40B4-BE49-F238E27FC236}">
                <a16:creationId xmlns:a16="http://schemas.microsoft.com/office/drawing/2014/main" id="{87D4C405-4464-6A01-DA63-10C35315D599}"/>
              </a:ext>
            </a:extLst>
          </p:cNvPr>
          <p:cNvSpPr txBox="1"/>
          <p:nvPr/>
        </p:nvSpPr>
        <p:spPr>
          <a:xfrm>
            <a:off x="432619" y="776748"/>
            <a:ext cx="473206" cy="400110"/>
          </a:xfrm>
          <a:prstGeom prst="rect">
            <a:avLst/>
          </a:prstGeom>
          <a:noFill/>
        </p:spPr>
        <p:txBody>
          <a:bodyPr wrap="none" rtlCol="0">
            <a:spAutoFit/>
          </a:bodyPr>
          <a:lstStyle/>
          <a:p>
            <a:r>
              <a:rPr lang="en-US" sz="2000" b="1" dirty="0">
                <a:solidFill>
                  <a:schemeClr val="bg1"/>
                </a:solidFill>
              </a:rPr>
              <a:t>09</a:t>
            </a:r>
            <a:endParaRPr lang="en-IN" sz="2000" b="1" dirty="0">
              <a:solidFill>
                <a:schemeClr val="bg1"/>
              </a:solidFill>
            </a:endParaRPr>
          </a:p>
        </p:txBody>
      </p:sp>
    </p:spTree>
    <p:extLst>
      <p:ext uri="{BB962C8B-B14F-4D97-AF65-F5344CB8AC3E}">
        <p14:creationId xmlns:p14="http://schemas.microsoft.com/office/powerpoint/2010/main" val="190521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- 3</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1" y="2067338"/>
            <a:ext cx="4727050" cy="380175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Step 3: SUMIFS formula to calculate Total Sales, Quantity, and Profit</a:t>
            </a:r>
          </a:p>
          <a:p>
            <a:pPr marL="0" indent="0" algn="just">
              <a:buNone/>
            </a:pPr>
            <a:r>
              <a:rPr lang="en-US" sz="2400" dirty="0">
                <a:latin typeface="Times New Roman" panose="02020603050405020304" pitchFamily="18" charset="0"/>
                <a:cs typeface="Times New Roman" panose="02020603050405020304" pitchFamily="18" charset="0"/>
              </a:rPr>
              <a:t>Now, write SUMIFSs formula to calculate Sales, Quantity, and Profit in the Dashboard sheet.</a:t>
            </a: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0D2724D8-A0AE-FB65-5552-752B99F14B50}"/>
              </a:ext>
            </a:extLst>
          </p:cNvPr>
          <p:cNvPicPr>
            <a:picLocks noChangeAspect="1"/>
          </p:cNvPicPr>
          <p:nvPr/>
        </p:nvPicPr>
        <p:blipFill>
          <a:blip r:embed="rId3"/>
          <a:stretch>
            <a:fillRect/>
          </a:stretch>
        </p:blipFill>
        <p:spPr>
          <a:xfrm>
            <a:off x="6003235" y="2178157"/>
            <a:ext cx="5564053" cy="326503"/>
          </a:xfrm>
          <a:prstGeom prst="rect">
            <a:avLst/>
          </a:prstGeom>
        </p:spPr>
      </p:pic>
      <p:pic>
        <p:nvPicPr>
          <p:cNvPr id="8" name="Picture 7">
            <a:extLst>
              <a:ext uri="{FF2B5EF4-FFF2-40B4-BE49-F238E27FC236}">
                <a16:creationId xmlns:a16="http://schemas.microsoft.com/office/drawing/2014/main" id="{CF7DB977-8962-841D-6306-DDDCFAF6F487}"/>
              </a:ext>
            </a:extLst>
          </p:cNvPr>
          <p:cNvPicPr>
            <a:picLocks noChangeAspect="1"/>
          </p:cNvPicPr>
          <p:nvPr/>
        </p:nvPicPr>
        <p:blipFill>
          <a:blip r:embed="rId4"/>
          <a:stretch>
            <a:fillRect/>
          </a:stretch>
        </p:blipFill>
        <p:spPr>
          <a:xfrm>
            <a:off x="6003235" y="2864766"/>
            <a:ext cx="5564052" cy="372079"/>
          </a:xfrm>
          <a:prstGeom prst="rect">
            <a:avLst/>
          </a:prstGeom>
        </p:spPr>
      </p:pic>
      <p:pic>
        <p:nvPicPr>
          <p:cNvPr id="10" name="Picture 9">
            <a:extLst>
              <a:ext uri="{FF2B5EF4-FFF2-40B4-BE49-F238E27FC236}">
                <a16:creationId xmlns:a16="http://schemas.microsoft.com/office/drawing/2014/main" id="{6F257A99-7578-E635-3688-BE2A6DA45941}"/>
              </a:ext>
            </a:extLst>
          </p:cNvPr>
          <p:cNvPicPr>
            <a:picLocks noChangeAspect="1"/>
          </p:cNvPicPr>
          <p:nvPr/>
        </p:nvPicPr>
        <p:blipFill>
          <a:blip r:embed="rId5"/>
          <a:stretch>
            <a:fillRect/>
          </a:stretch>
        </p:blipFill>
        <p:spPr>
          <a:xfrm>
            <a:off x="6003235" y="3684105"/>
            <a:ext cx="5564052" cy="301485"/>
          </a:xfrm>
          <a:prstGeom prst="rect">
            <a:avLst/>
          </a:prstGeom>
        </p:spPr>
      </p:pic>
      <p:sp>
        <p:nvSpPr>
          <p:cNvPr id="5" name="TextBox 4">
            <a:extLst>
              <a:ext uri="{FF2B5EF4-FFF2-40B4-BE49-F238E27FC236}">
                <a16:creationId xmlns:a16="http://schemas.microsoft.com/office/drawing/2014/main" id="{0DAB6766-B159-6E22-827E-1B24771B1F37}"/>
              </a:ext>
            </a:extLst>
          </p:cNvPr>
          <p:cNvSpPr txBox="1"/>
          <p:nvPr/>
        </p:nvSpPr>
        <p:spPr>
          <a:xfrm>
            <a:off x="432619" y="776748"/>
            <a:ext cx="473206" cy="400110"/>
          </a:xfrm>
          <a:prstGeom prst="rect">
            <a:avLst/>
          </a:prstGeom>
          <a:noFill/>
        </p:spPr>
        <p:txBody>
          <a:bodyPr wrap="none" rtlCol="0">
            <a:spAutoFit/>
          </a:bodyPr>
          <a:lstStyle/>
          <a:p>
            <a:r>
              <a:rPr lang="en-US" sz="2000" b="1" dirty="0">
                <a:solidFill>
                  <a:schemeClr val="bg1"/>
                </a:solidFill>
              </a:rPr>
              <a:t>10</a:t>
            </a:r>
            <a:endParaRPr lang="en-IN" sz="2000" b="1" dirty="0">
              <a:solidFill>
                <a:schemeClr val="bg1"/>
              </a:solidFill>
            </a:endParaRPr>
          </a:p>
        </p:txBody>
      </p:sp>
    </p:spTree>
    <p:extLst>
      <p:ext uri="{BB962C8B-B14F-4D97-AF65-F5344CB8AC3E}">
        <p14:creationId xmlns:p14="http://schemas.microsoft.com/office/powerpoint/2010/main" val="235040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- 4</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4130703" cy="380175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Step 4: SUMIFS formula to calculate Sales and Profit month wise</a:t>
            </a:r>
          </a:p>
          <a:p>
            <a:pPr marL="0" indent="0" algn="just">
              <a:buNone/>
            </a:pPr>
            <a:r>
              <a:rPr lang="en-US" sz="2400" dirty="0">
                <a:latin typeface="Times New Roman" panose="02020603050405020304" pitchFamily="18" charset="0"/>
                <a:cs typeface="Times New Roman" panose="02020603050405020304" pitchFamily="18" charset="0"/>
              </a:rPr>
              <a:t>Now write the SUMIFS formula to calculate the Sales and Profit month-wise and sales region-wise.</a:t>
            </a: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A406ED08-8325-AB5A-ABCA-BBA9F342B9D5}"/>
              </a:ext>
            </a:extLst>
          </p:cNvPr>
          <p:cNvPicPr>
            <a:picLocks noChangeAspect="1"/>
          </p:cNvPicPr>
          <p:nvPr/>
        </p:nvPicPr>
        <p:blipFill>
          <a:blip r:embed="rId3"/>
          <a:stretch>
            <a:fillRect/>
          </a:stretch>
        </p:blipFill>
        <p:spPr>
          <a:xfrm>
            <a:off x="5323134" y="2353249"/>
            <a:ext cx="6557812" cy="327307"/>
          </a:xfrm>
          <a:prstGeom prst="rect">
            <a:avLst/>
          </a:prstGeom>
        </p:spPr>
      </p:pic>
      <p:pic>
        <p:nvPicPr>
          <p:cNvPr id="8" name="Picture 7">
            <a:extLst>
              <a:ext uri="{FF2B5EF4-FFF2-40B4-BE49-F238E27FC236}">
                <a16:creationId xmlns:a16="http://schemas.microsoft.com/office/drawing/2014/main" id="{EA27329C-EE54-947B-3B4A-539C1C52E392}"/>
              </a:ext>
            </a:extLst>
          </p:cNvPr>
          <p:cNvPicPr>
            <a:picLocks noChangeAspect="1"/>
          </p:cNvPicPr>
          <p:nvPr/>
        </p:nvPicPr>
        <p:blipFill>
          <a:blip r:embed="rId4"/>
          <a:stretch>
            <a:fillRect/>
          </a:stretch>
        </p:blipFill>
        <p:spPr>
          <a:xfrm>
            <a:off x="5323134" y="3101692"/>
            <a:ext cx="6557812" cy="327307"/>
          </a:xfrm>
          <a:prstGeom prst="rect">
            <a:avLst/>
          </a:prstGeom>
        </p:spPr>
      </p:pic>
      <p:pic>
        <p:nvPicPr>
          <p:cNvPr id="10" name="Picture 9">
            <a:extLst>
              <a:ext uri="{FF2B5EF4-FFF2-40B4-BE49-F238E27FC236}">
                <a16:creationId xmlns:a16="http://schemas.microsoft.com/office/drawing/2014/main" id="{C0D30D03-7240-AD22-8355-A5CC898CB6E9}"/>
              </a:ext>
            </a:extLst>
          </p:cNvPr>
          <p:cNvPicPr>
            <a:picLocks noChangeAspect="1"/>
          </p:cNvPicPr>
          <p:nvPr/>
        </p:nvPicPr>
        <p:blipFill>
          <a:blip r:embed="rId5"/>
          <a:stretch>
            <a:fillRect/>
          </a:stretch>
        </p:blipFill>
        <p:spPr>
          <a:xfrm>
            <a:off x="5323135" y="3751066"/>
            <a:ext cx="6557812" cy="327307"/>
          </a:xfrm>
          <a:prstGeom prst="rect">
            <a:avLst/>
          </a:prstGeom>
        </p:spPr>
      </p:pic>
      <p:sp>
        <p:nvSpPr>
          <p:cNvPr id="5" name="TextBox 4">
            <a:extLst>
              <a:ext uri="{FF2B5EF4-FFF2-40B4-BE49-F238E27FC236}">
                <a16:creationId xmlns:a16="http://schemas.microsoft.com/office/drawing/2014/main" id="{64D3154E-2752-DF7B-50F6-1AC748CA851C}"/>
              </a:ext>
            </a:extLst>
          </p:cNvPr>
          <p:cNvSpPr txBox="1"/>
          <p:nvPr/>
        </p:nvSpPr>
        <p:spPr>
          <a:xfrm>
            <a:off x="432619" y="776748"/>
            <a:ext cx="473206" cy="400110"/>
          </a:xfrm>
          <a:prstGeom prst="rect">
            <a:avLst/>
          </a:prstGeom>
          <a:noFill/>
        </p:spPr>
        <p:txBody>
          <a:bodyPr wrap="none" rtlCol="0">
            <a:spAutoFit/>
          </a:bodyPr>
          <a:lstStyle/>
          <a:p>
            <a:r>
              <a:rPr lang="en-US" sz="2000" b="1" dirty="0">
                <a:solidFill>
                  <a:schemeClr val="bg1"/>
                </a:solidFill>
              </a:rPr>
              <a:t>11</a:t>
            </a:r>
            <a:endParaRPr lang="en-IN" sz="2000" b="1" dirty="0">
              <a:solidFill>
                <a:schemeClr val="bg1"/>
              </a:solidFill>
            </a:endParaRPr>
          </a:p>
        </p:txBody>
      </p:sp>
    </p:spTree>
    <p:extLst>
      <p:ext uri="{BB962C8B-B14F-4D97-AF65-F5344CB8AC3E}">
        <p14:creationId xmlns:p14="http://schemas.microsoft.com/office/powerpoint/2010/main" val="2842420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- 5</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5154433" cy="380175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Step 5: Create Column Charts</a:t>
            </a:r>
          </a:p>
          <a:p>
            <a:pPr marL="0" indent="0">
              <a:buNone/>
            </a:pPr>
            <a:r>
              <a:rPr lang="en-US" sz="2400" dirty="0">
                <a:latin typeface="Times New Roman" panose="02020603050405020304" pitchFamily="18" charset="0"/>
                <a:cs typeface="Times New Roman" panose="02020603050405020304" pitchFamily="18" charset="0"/>
              </a:rPr>
              <a:t>Now, create the column charts for different tables created before.</a:t>
            </a: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5" name="TextBox 4">
            <a:extLst>
              <a:ext uri="{FF2B5EF4-FFF2-40B4-BE49-F238E27FC236}">
                <a16:creationId xmlns:a16="http://schemas.microsoft.com/office/drawing/2014/main" id="{F5E0C9A0-15F1-144C-2858-7D0DDB666CAE}"/>
              </a:ext>
            </a:extLst>
          </p:cNvPr>
          <p:cNvSpPr txBox="1"/>
          <p:nvPr/>
        </p:nvSpPr>
        <p:spPr>
          <a:xfrm>
            <a:off x="432619" y="776748"/>
            <a:ext cx="473206" cy="400110"/>
          </a:xfrm>
          <a:prstGeom prst="rect">
            <a:avLst/>
          </a:prstGeom>
          <a:noFill/>
        </p:spPr>
        <p:txBody>
          <a:bodyPr wrap="none" rtlCol="0">
            <a:spAutoFit/>
          </a:bodyPr>
          <a:lstStyle/>
          <a:p>
            <a:r>
              <a:rPr lang="en-US" sz="2000" b="1" dirty="0">
                <a:solidFill>
                  <a:schemeClr val="bg1"/>
                </a:solidFill>
              </a:rPr>
              <a:t>12</a:t>
            </a:r>
            <a:endParaRPr lang="en-IN" sz="2000" b="1" dirty="0">
              <a:solidFill>
                <a:schemeClr val="bg1"/>
              </a:solidFill>
            </a:endParaRPr>
          </a:p>
        </p:txBody>
      </p:sp>
      <p:sp>
        <p:nvSpPr>
          <p:cNvPr id="9" name="Content Placeholder 2">
            <a:extLst>
              <a:ext uri="{FF2B5EF4-FFF2-40B4-BE49-F238E27FC236}">
                <a16:creationId xmlns:a16="http://schemas.microsoft.com/office/drawing/2014/main" id="{084AF0D0-45B7-4D6F-AF94-7FC31D9E364E}"/>
              </a:ext>
            </a:extLst>
          </p:cNvPr>
          <p:cNvSpPr txBox="1">
            <a:spLocks/>
          </p:cNvSpPr>
          <p:nvPr/>
        </p:nvSpPr>
        <p:spPr>
          <a:xfrm>
            <a:off x="1097280" y="2008340"/>
            <a:ext cx="5154433" cy="38017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a:latin typeface="Times New Roman" panose="02020603050405020304" pitchFamily="18" charset="0"/>
                <a:cs typeface="Times New Roman" panose="02020603050405020304" pitchFamily="18" charset="0"/>
              </a:rPr>
              <a:t>Step 5: Create Column Charts</a:t>
            </a:r>
          </a:p>
          <a:p>
            <a:pPr marL="0" indent="0">
              <a:buFont typeface="Wingdings 3" charset="2"/>
              <a:buNone/>
            </a:pPr>
            <a:r>
              <a:rPr lang="en-US" sz="2400">
                <a:latin typeface="Times New Roman" panose="02020603050405020304" pitchFamily="18" charset="0"/>
                <a:cs typeface="Times New Roman" panose="02020603050405020304" pitchFamily="18" charset="0"/>
              </a:rPr>
              <a:t>Now, create the column charts for different tables created before.</a:t>
            </a:r>
            <a:endParaRPr lang="en-IN" sz="2400" dirty="0">
              <a:latin typeface="Times New Roman" panose="02020603050405020304" pitchFamily="18" charset="0"/>
              <a:cs typeface="Times New Roman" panose="02020603050405020304" pitchFamily="18" charset="0"/>
            </a:endParaRPr>
          </a:p>
        </p:txBody>
      </p:sp>
      <p:graphicFrame>
        <p:nvGraphicFramePr>
          <p:cNvPr id="11" name="Chart 10" title="Monthly Sales and Profit">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993333603"/>
              </p:ext>
            </p:extLst>
          </p:nvPr>
        </p:nvGraphicFramePr>
        <p:xfrm>
          <a:off x="617050" y="3657934"/>
          <a:ext cx="5982063" cy="24233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00000000-0008-0000-0000-000005000000}"/>
              </a:ext>
            </a:extLst>
          </p:cNvPr>
          <p:cNvGraphicFramePr>
            <a:graphicFrameLocks/>
          </p:cNvGraphicFramePr>
          <p:nvPr>
            <p:extLst>
              <p:ext uri="{D42A27DB-BD31-4B8C-83A1-F6EECF244321}">
                <p14:modId xmlns:p14="http://schemas.microsoft.com/office/powerpoint/2010/main" val="1489434502"/>
              </p:ext>
            </p:extLst>
          </p:nvPr>
        </p:nvGraphicFramePr>
        <p:xfrm>
          <a:off x="6949500" y="4004050"/>
          <a:ext cx="4959531" cy="21880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00000000-0008-0000-0000-000004000000}"/>
              </a:ext>
            </a:extLst>
          </p:cNvPr>
          <p:cNvGraphicFramePr>
            <a:graphicFrameLocks/>
          </p:cNvGraphicFramePr>
          <p:nvPr>
            <p:extLst>
              <p:ext uri="{D42A27DB-BD31-4B8C-83A1-F6EECF244321}">
                <p14:modId xmlns:p14="http://schemas.microsoft.com/office/powerpoint/2010/main" val="1505182823"/>
              </p:ext>
            </p:extLst>
          </p:nvPr>
        </p:nvGraphicFramePr>
        <p:xfrm>
          <a:off x="6949500" y="1329157"/>
          <a:ext cx="4963886" cy="260904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46646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Dashboard</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3" name="TextBox 2">
            <a:extLst>
              <a:ext uri="{FF2B5EF4-FFF2-40B4-BE49-F238E27FC236}">
                <a16:creationId xmlns:a16="http://schemas.microsoft.com/office/drawing/2014/main" id="{68EDFF11-68A9-96DD-82A8-73DE331C1A9E}"/>
              </a:ext>
            </a:extLst>
          </p:cNvPr>
          <p:cNvSpPr txBox="1"/>
          <p:nvPr/>
        </p:nvSpPr>
        <p:spPr>
          <a:xfrm>
            <a:off x="432619" y="776748"/>
            <a:ext cx="473206" cy="400110"/>
          </a:xfrm>
          <a:prstGeom prst="rect">
            <a:avLst/>
          </a:prstGeom>
          <a:noFill/>
        </p:spPr>
        <p:txBody>
          <a:bodyPr wrap="none" rtlCol="0">
            <a:spAutoFit/>
          </a:bodyPr>
          <a:lstStyle/>
          <a:p>
            <a:r>
              <a:rPr lang="en-US" sz="2000" b="1" dirty="0">
                <a:solidFill>
                  <a:schemeClr val="bg1"/>
                </a:solidFill>
              </a:rPr>
              <a:t>13</a:t>
            </a:r>
            <a:endParaRPr lang="en-IN" sz="2000" b="1" dirty="0">
              <a:solidFill>
                <a:schemeClr val="bg1"/>
              </a:solidFill>
            </a:endParaRPr>
          </a:p>
        </p:txBody>
      </p:sp>
      <p:pic>
        <p:nvPicPr>
          <p:cNvPr id="7" name="Picture 6">
            <a:extLst>
              <a:ext uri="{FF2B5EF4-FFF2-40B4-BE49-F238E27FC236}">
                <a16:creationId xmlns:a16="http://schemas.microsoft.com/office/drawing/2014/main" id="{DC65D2C7-576E-4B94-B937-2243CE4BDBF5}"/>
              </a:ext>
            </a:extLst>
          </p:cNvPr>
          <p:cNvPicPr>
            <a:picLocks noChangeAspect="1"/>
          </p:cNvPicPr>
          <p:nvPr/>
        </p:nvPicPr>
        <p:blipFill>
          <a:blip r:embed="rId3"/>
          <a:stretch>
            <a:fillRect/>
          </a:stretch>
        </p:blipFill>
        <p:spPr>
          <a:xfrm>
            <a:off x="1281924" y="1470990"/>
            <a:ext cx="10058400" cy="4891709"/>
          </a:xfrm>
          <a:prstGeom prst="rect">
            <a:avLst/>
          </a:prstGeom>
        </p:spPr>
      </p:pic>
    </p:spTree>
    <p:extLst>
      <p:ext uri="{BB962C8B-B14F-4D97-AF65-F5344CB8AC3E}">
        <p14:creationId xmlns:p14="http://schemas.microsoft.com/office/powerpoint/2010/main" val="406760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Insights</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fontScale="92500"/>
          </a:bodyPr>
          <a:lstStyle/>
          <a:p>
            <a:pPr lvl="0" algn="just">
              <a:lnSpc>
                <a:spcPct val="107000"/>
              </a:lnSpc>
              <a:buClr>
                <a:schemeClr val="tx1"/>
              </a:buClr>
              <a:buFont typeface="Wingdings" panose="05000000000000000000" pitchFamily="2" charset="2"/>
              <a:buChar char="Ø"/>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Electronics is the least-selling category and is preferred by age group 0-1 only.</a:t>
            </a:r>
          </a:p>
          <a:p>
            <a:pPr lvl="0" algn="just">
              <a:lnSpc>
                <a:spcPct val="107000"/>
              </a:lnSpc>
              <a:buClr>
                <a:schemeClr val="tx1"/>
              </a:buClr>
              <a:buFont typeface="Wingdings" panose="05000000000000000000" pitchFamily="2" charset="2"/>
              <a:buChar char="Ø"/>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Central region generates the maximum sales for the company.</a:t>
            </a:r>
          </a:p>
          <a:p>
            <a:pPr lvl="0" algn="just">
              <a:lnSpc>
                <a:spcPct val="107000"/>
              </a:lnSpc>
              <a:spcAft>
                <a:spcPts val="800"/>
              </a:spcAft>
              <a:buClr>
                <a:schemeClr val="tx1"/>
              </a:buClr>
              <a:buFont typeface="Wingdings" panose="05000000000000000000" pitchFamily="2" charset="2"/>
              <a:buChar char="Ø"/>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In categories other than the Electronics, the distribution of orders is almost similar for all the age groups.</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tx1"/>
              </a:buClr>
              <a:buFont typeface="Wingdings" panose="05000000000000000000" pitchFamily="2" charset="2"/>
              <a:buChar char="Ø"/>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sales and profit trends for each category keeps on changing monthly.</a:t>
            </a:r>
          </a:p>
          <a:p>
            <a:pPr>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5" name="TextBox 4">
            <a:extLst>
              <a:ext uri="{FF2B5EF4-FFF2-40B4-BE49-F238E27FC236}">
                <a16:creationId xmlns:a16="http://schemas.microsoft.com/office/drawing/2014/main" id="{98835678-BC1B-B3A1-6264-D669374BA985}"/>
              </a:ext>
            </a:extLst>
          </p:cNvPr>
          <p:cNvSpPr txBox="1"/>
          <p:nvPr/>
        </p:nvSpPr>
        <p:spPr>
          <a:xfrm>
            <a:off x="432619" y="776748"/>
            <a:ext cx="473206" cy="400110"/>
          </a:xfrm>
          <a:prstGeom prst="rect">
            <a:avLst/>
          </a:prstGeom>
          <a:noFill/>
        </p:spPr>
        <p:txBody>
          <a:bodyPr wrap="none" rtlCol="0">
            <a:spAutoFit/>
          </a:bodyPr>
          <a:lstStyle/>
          <a:p>
            <a:r>
              <a:rPr lang="en-US" sz="2000" b="1" dirty="0">
                <a:solidFill>
                  <a:schemeClr val="bg1"/>
                </a:solidFill>
              </a:rPr>
              <a:t>14</a:t>
            </a:r>
            <a:endParaRPr lang="en-IN" sz="2000" b="1" dirty="0">
              <a:solidFill>
                <a:schemeClr val="bg1"/>
              </a:solidFill>
            </a:endParaRPr>
          </a:p>
        </p:txBody>
      </p:sp>
    </p:spTree>
    <p:extLst>
      <p:ext uri="{BB962C8B-B14F-4D97-AF65-F5344CB8AC3E}">
        <p14:creationId xmlns:p14="http://schemas.microsoft.com/office/powerpoint/2010/main" val="393667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598725" y="2072148"/>
            <a:ext cx="10058400" cy="1619759"/>
          </a:xfrm>
        </p:spPr>
        <p:txBody>
          <a:bodyPr>
            <a:normAutofit/>
          </a:bodyPr>
          <a:lstStyle/>
          <a:p>
            <a:pPr>
              <a:buClrTx/>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To design a dashboard for an E-Commerce company which can help  understand the trends of sales and profits.</a:t>
            </a:r>
          </a:p>
          <a:p>
            <a:pPr>
              <a:buClrTx/>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To add a User Control Combo Box for the product category.</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5" name="TextBox 4">
            <a:extLst>
              <a:ext uri="{FF2B5EF4-FFF2-40B4-BE49-F238E27FC236}">
                <a16:creationId xmlns:a16="http://schemas.microsoft.com/office/drawing/2014/main" id="{E44EF015-CC64-F33E-16B2-6E9BB85F580D}"/>
              </a:ext>
            </a:extLst>
          </p:cNvPr>
          <p:cNvSpPr txBox="1"/>
          <p:nvPr/>
        </p:nvSpPr>
        <p:spPr>
          <a:xfrm>
            <a:off x="442451" y="776748"/>
            <a:ext cx="473206" cy="400110"/>
          </a:xfrm>
          <a:prstGeom prst="rect">
            <a:avLst/>
          </a:prstGeom>
          <a:noFill/>
        </p:spPr>
        <p:txBody>
          <a:bodyPr wrap="none" rtlCol="0">
            <a:spAutoFit/>
          </a:bodyPr>
          <a:lstStyle/>
          <a:p>
            <a:r>
              <a:rPr lang="en-US" sz="2000" b="1" dirty="0">
                <a:solidFill>
                  <a:schemeClr val="bg1"/>
                </a:solidFill>
              </a:rPr>
              <a:t>01</a:t>
            </a:r>
            <a:endParaRPr lang="en-IN" sz="2000" b="1" dirty="0">
              <a:solidFill>
                <a:schemeClr val="bg1"/>
              </a:solidFill>
            </a:endParaRPr>
          </a:p>
        </p:txBody>
      </p:sp>
    </p:spTree>
    <p:extLst>
      <p:ext uri="{BB962C8B-B14F-4D97-AF65-F5344CB8AC3E}">
        <p14:creationId xmlns:p14="http://schemas.microsoft.com/office/powerpoint/2010/main" val="127895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Benefits</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5" name="TextBox 4">
            <a:extLst>
              <a:ext uri="{FF2B5EF4-FFF2-40B4-BE49-F238E27FC236}">
                <a16:creationId xmlns:a16="http://schemas.microsoft.com/office/drawing/2014/main" id="{4B9902F8-7541-3774-7961-C97051D294F8}"/>
              </a:ext>
            </a:extLst>
          </p:cNvPr>
          <p:cNvSpPr txBox="1"/>
          <p:nvPr/>
        </p:nvSpPr>
        <p:spPr>
          <a:xfrm>
            <a:off x="432619" y="776748"/>
            <a:ext cx="473206" cy="400110"/>
          </a:xfrm>
          <a:prstGeom prst="rect">
            <a:avLst/>
          </a:prstGeom>
          <a:noFill/>
        </p:spPr>
        <p:txBody>
          <a:bodyPr wrap="none" rtlCol="0">
            <a:spAutoFit/>
          </a:bodyPr>
          <a:lstStyle/>
          <a:p>
            <a:r>
              <a:rPr lang="en-US" sz="2000" b="1" dirty="0">
                <a:solidFill>
                  <a:schemeClr val="bg1"/>
                </a:solidFill>
              </a:rPr>
              <a:t>02</a:t>
            </a:r>
            <a:endParaRPr lang="en-IN" sz="2000" b="1" dirty="0">
              <a:solidFill>
                <a:schemeClr val="bg1"/>
              </a:solidFill>
            </a:endParaRPr>
          </a:p>
        </p:txBody>
      </p:sp>
      <p:sp>
        <p:nvSpPr>
          <p:cNvPr id="7" name="Content Placeholder 6">
            <a:extLst>
              <a:ext uri="{FF2B5EF4-FFF2-40B4-BE49-F238E27FC236}">
                <a16:creationId xmlns:a16="http://schemas.microsoft.com/office/drawing/2014/main" id="{E8D98A89-FFA6-8A81-EEAA-2F2CC162153C}"/>
              </a:ext>
            </a:extLst>
          </p:cNvPr>
          <p:cNvSpPr>
            <a:spLocks noGrp="1"/>
          </p:cNvSpPr>
          <p:nvPr>
            <p:ph idx="1"/>
          </p:nvPr>
        </p:nvSpPr>
        <p:spPr/>
        <p:txBody>
          <a:bodyPr/>
          <a:lstStyle/>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dashboard will help company </a:t>
            </a:r>
          </a:p>
          <a:p>
            <a:pPr>
              <a:buClr>
                <a:schemeClr val="tx1"/>
              </a:buCl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Understand the trends of Monthly Sales and Profits.</a:t>
            </a:r>
          </a:p>
          <a:p>
            <a:pPr>
              <a:buClr>
                <a:schemeClr val="tx1"/>
              </a:buCl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Which region generates the maximum and minimum sales.</a:t>
            </a:r>
          </a:p>
          <a:p>
            <a:pPr>
              <a:buClr>
                <a:schemeClr val="tx1"/>
              </a:buCl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Which regions and product categories need to be focussed in order to boost the sales.</a:t>
            </a:r>
          </a:p>
          <a:p>
            <a:pPr>
              <a:buClr>
                <a:schemeClr val="tx1"/>
              </a:buCl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Distribution of orders in different age-groups</a:t>
            </a:r>
            <a:r>
              <a:rPr lang="en-IN" sz="18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90267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marL="0" indent="0" algn="jus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An online e-commerce company's analytics team wants to create a sales dashboard to evaluate sales based on different product categories. The business aims to provide people more choice over product categories so they may choose one and can observe the trend month- and product-wise as appropriate.</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5" name="TextBox 4">
            <a:extLst>
              <a:ext uri="{FF2B5EF4-FFF2-40B4-BE49-F238E27FC236}">
                <a16:creationId xmlns:a16="http://schemas.microsoft.com/office/drawing/2014/main" id="{B4DA2DD0-1BCC-26CF-6C72-19B2F42B9614}"/>
              </a:ext>
            </a:extLst>
          </p:cNvPr>
          <p:cNvSpPr txBox="1"/>
          <p:nvPr/>
        </p:nvSpPr>
        <p:spPr>
          <a:xfrm>
            <a:off x="432619" y="776748"/>
            <a:ext cx="473206" cy="400110"/>
          </a:xfrm>
          <a:prstGeom prst="rect">
            <a:avLst/>
          </a:prstGeom>
          <a:noFill/>
        </p:spPr>
        <p:txBody>
          <a:bodyPr wrap="none" rtlCol="0">
            <a:spAutoFit/>
          </a:bodyPr>
          <a:lstStyle/>
          <a:p>
            <a:r>
              <a:rPr lang="en-US" sz="2000" b="1" dirty="0">
                <a:solidFill>
                  <a:schemeClr val="bg1"/>
                </a:solidFill>
              </a:rPr>
              <a:t>03</a:t>
            </a:r>
            <a:endParaRPr lang="en-IN" sz="2000" b="1" dirty="0">
              <a:solidFill>
                <a:schemeClr val="bg1"/>
              </a:solidFill>
            </a:endParaRPr>
          </a:p>
        </p:txBody>
      </p:sp>
    </p:spTree>
    <p:extLst>
      <p:ext uri="{BB962C8B-B14F-4D97-AF65-F5344CB8AC3E}">
        <p14:creationId xmlns:p14="http://schemas.microsoft.com/office/powerpoint/2010/main" val="56893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Architecture</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6" name="TextBox 5">
            <a:extLst>
              <a:ext uri="{FF2B5EF4-FFF2-40B4-BE49-F238E27FC236}">
                <a16:creationId xmlns:a16="http://schemas.microsoft.com/office/drawing/2014/main" id="{564406BA-C563-E9B5-00AB-33DB34B26905}"/>
              </a:ext>
            </a:extLst>
          </p:cNvPr>
          <p:cNvSpPr txBox="1"/>
          <p:nvPr/>
        </p:nvSpPr>
        <p:spPr>
          <a:xfrm>
            <a:off x="2486271" y="6056671"/>
            <a:ext cx="6569240" cy="276614"/>
          </a:xfrm>
          <a:prstGeom prst="rect">
            <a:avLst/>
          </a:prstGeom>
          <a:noFill/>
        </p:spPr>
        <p:txBody>
          <a:bodyPr wrap="square">
            <a:spAutoFit/>
          </a:bodyPr>
          <a:lstStyle/>
          <a:p>
            <a:pPr algn="just">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Source: https://www.altexsoft.com/blog/business/complete-guide-to-business-intelligence</a:t>
            </a:r>
          </a:p>
        </p:txBody>
      </p:sp>
      <p:sp>
        <p:nvSpPr>
          <p:cNvPr id="7" name="Rectangle 2">
            <a:extLst>
              <a:ext uri="{FF2B5EF4-FFF2-40B4-BE49-F238E27FC236}">
                <a16:creationId xmlns:a16="http://schemas.microsoft.com/office/drawing/2014/main" id="{5079C226-8DD7-A836-5CC2-14C7DAACDEE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062FFF02-A451-5803-0903-537F3982E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219" y="1409700"/>
            <a:ext cx="8889547" cy="4450326"/>
          </a:xfrm>
          <a:prstGeom prst="rect">
            <a:avLst/>
          </a:prstGeom>
        </p:spPr>
      </p:pic>
      <p:sp>
        <p:nvSpPr>
          <p:cNvPr id="10" name="TextBox 9">
            <a:extLst>
              <a:ext uri="{FF2B5EF4-FFF2-40B4-BE49-F238E27FC236}">
                <a16:creationId xmlns:a16="http://schemas.microsoft.com/office/drawing/2014/main" id="{9249146E-449D-3BB4-7503-C280829E4344}"/>
              </a:ext>
            </a:extLst>
          </p:cNvPr>
          <p:cNvSpPr txBox="1"/>
          <p:nvPr/>
        </p:nvSpPr>
        <p:spPr>
          <a:xfrm>
            <a:off x="432619" y="776748"/>
            <a:ext cx="473206" cy="400110"/>
          </a:xfrm>
          <a:prstGeom prst="rect">
            <a:avLst/>
          </a:prstGeom>
          <a:noFill/>
        </p:spPr>
        <p:txBody>
          <a:bodyPr wrap="none" rtlCol="0">
            <a:spAutoFit/>
          </a:bodyPr>
          <a:lstStyle/>
          <a:p>
            <a:r>
              <a:rPr lang="en-US" sz="2000" b="1" dirty="0">
                <a:solidFill>
                  <a:schemeClr val="bg1"/>
                </a:solidFill>
              </a:rPr>
              <a:t>04</a:t>
            </a:r>
            <a:endParaRPr lang="en-IN" sz="2000" b="1" dirty="0">
              <a:solidFill>
                <a:schemeClr val="bg1"/>
              </a:solidFill>
            </a:endParaRPr>
          </a:p>
        </p:txBody>
      </p:sp>
    </p:spTree>
    <p:extLst>
      <p:ext uri="{BB962C8B-B14F-4D97-AF65-F5344CB8AC3E}">
        <p14:creationId xmlns:p14="http://schemas.microsoft.com/office/powerpoint/2010/main" val="2828431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226399" y="1811699"/>
            <a:ext cx="10058400" cy="3801755"/>
          </a:xfrm>
        </p:spPr>
        <p:txBody>
          <a:bodyPr>
            <a:noAutofit/>
          </a:bodyPr>
          <a:lstStyle/>
          <a:p>
            <a:pPr>
              <a:buClr>
                <a:schemeClr val="tx1"/>
              </a:buClr>
              <a:buFont typeface="Wingdings" panose="05000000000000000000" pitchFamily="2" charset="2"/>
              <a:buChar char="Ø"/>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of the e-commerce company is provided in the form of  Excel workbook.</a:t>
            </a:r>
          </a:p>
          <a:p>
            <a:pPr algn="just">
              <a:lnSpc>
                <a:spcPct val="107000"/>
              </a:lnSpc>
              <a:spcAft>
                <a:spcPts val="800"/>
              </a:spcAft>
              <a:buClr>
                <a:schemeClr val="tx1"/>
              </a:buClr>
              <a:buFont typeface="Wingdings" panose="05000000000000000000" pitchFamily="2" charset="2"/>
              <a:buChar char="Ø"/>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contains the following columns:</a:t>
            </a:r>
          </a:p>
          <a:p>
            <a:pPr marL="0" lvl="0"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Order ID, Order Date, Ship Date, Aging, Ship Mode, Product     Category, Product, Sales, Quantity, Discount, Profit, Shipping Cost, Order Priority, Customer ID, Customer Name, Segment, City, State, Country, Region, Months</a:t>
            </a:r>
          </a:p>
          <a:p>
            <a:pPr marL="0" indent="0">
              <a:buNone/>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5" name="TextBox 4">
            <a:extLst>
              <a:ext uri="{FF2B5EF4-FFF2-40B4-BE49-F238E27FC236}">
                <a16:creationId xmlns:a16="http://schemas.microsoft.com/office/drawing/2014/main" id="{5D31A162-BBFB-BF15-CAA3-F84E4BE95805}"/>
              </a:ext>
            </a:extLst>
          </p:cNvPr>
          <p:cNvSpPr txBox="1"/>
          <p:nvPr/>
        </p:nvSpPr>
        <p:spPr>
          <a:xfrm>
            <a:off x="432619" y="776748"/>
            <a:ext cx="473206" cy="400110"/>
          </a:xfrm>
          <a:prstGeom prst="rect">
            <a:avLst/>
          </a:prstGeom>
          <a:noFill/>
        </p:spPr>
        <p:txBody>
          <a:bodyPr wrap="none" rtlCol="0">
            <a:spAutoFit/>
          </a:bodyPr>
          <a:lstStyle/>
          <a:p>
            <a:r>
              <a:rPr lang="en-US" sz="2000" b="1" dirty="0">
                <a:solidFill>
                  <a:schemeClr val="bg1"/>
                </a:solidFill>
              </a:rPr>
              <a:t>05</a:t>
            </a:r>
            <a:endParaRPr lang="en-IN" sz="2000" b="1" dirty="0">
              <a:solidFill>
                <a:schemeClr val="bg1"/>
              </a:solidFill>
            </a:endParaRPr>
          </a:p>
        </p:txBody>
      </p:sp>
    </p:spTree>
    <p:extLst>
      <p:ext uri="{BB962C8B-B14F-4D97-AF65-F5344CB8AC3E}">
        <p14:creationId xmlns:p14="http://schemas.microsoft.com/office/powerpoint/2010/main" val="394290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Data Transformation</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2622649"/>
          </a:xfrm>
        </p:spPr>
        <p:txBody>
          <a:bodyPr>
            <a:normAutofit/>
          </a:bodyPr>
          <a:lstStyle/>
          <a:p>
            <a:pPr algn="just">
              <a:buClr>
                <a:schemeClr val="tx1"/>
              </a:buClr>
              <a:buFont typeface="Wingdings" panose="05000000000000000000" pitchFamily="2" charset="2"/>
              <a:buChar char="Ø"/>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doesn’t have any null values and is clean. It is then used for analysis. </a:t>
            </a:r>
          </a:p>
          <a:p>
            <a:pPr algn="just">
              <a:buClr>
                <a:schemeClr val="tx1"/>
              </a:buClr>
              <a:buFont typeface="Wingdings" panose="05000000000000000000" pitchFamily="2" charset="2"/>
              <a:buChar char="Ø"/>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Clr>
                <a:schemeClr val="tx1"/>
              </a:buClr>
              <a:buFont typeface="Wingdings" panose="05000000000000000000" pitchFamily="2" charset="2"/>
              <a:buChar char="Ø"/>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SUMIFS function is used to calculate the sales, profit and quantity metrics.</a:t>
            </a:r>
          </a:p>
          <a:p>
            <a:pPr algn="just">
              <a:buClr>
                <a:schemeClr val="tx1"/>
              </a:buClr>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5" name="TextBox 4">
            <a:extLst>
              <a:ext uri="{FF2B5EF4-FFF2-40B4-BE49-F238E27FC236}">
                <a16:creationId xmlns:a16="http://schemas.microsoft.com/office/drawing/2014/main" id="{0356834E-2A49-4699-0253-4EAA2282EF02}"/>
              </a:ext>
            </a:extLst>
          </p:cNvPr>
          <p:cNvSpPr txBox="1"/>
          <p:nvPr/>
        </p:nvSpPr>
        <p:spPr>
          <a:xfrm>
            <a:off x="432619" y="776748"/>
            <a:ext cx="473206" cy="400110"/>
          </a:xfrm>
          <a:prstGeom prst="rect">
            <a:avLst/>
          </a:prstGeom>
          <a:noFill/>
        </p:spPr>
        <p:txBody>
          <a:bodyPr wrap="none" rtlCol="0">
            <a:spAutoFit/>
          </a:bodyPr>
          <a:lstStyle/>
          <a:p>
            <a:r>
              <a:rPr lang="en-US" sz="2000" b="1" dirty="0">
                <a:solidFill>
                  <a:schemeClr val="bg1"/>
                </a:solidFill>
              </a:rPr>
              <a:t>06</a:t>
            </a:r>
            <a:endParaRPr lang="en-IN" sz="2000" b="1" dirty="0">
              <a:solidFill>
                <a:schemeClr val="bg1"/>
              </a:solidFill>
            </a:endParaRPr>
          </a:p>
        </p:txBody>
      </p:sp>
    </p:spTree>
    <p:extLst>
      <p:ext uri="{BB962C8B-B14F-4D97-AF65-F5344CB8AC3E}">
        <p14:creationId xmlns:p14="http://schemas.microsoft.com/office/powerpoint/2010/main" val="113506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Tool Used</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8235563" cy="3801755"/>
          </a:xfrm>
        </p:spPr>
        <p:txBody>
          <a:bodyPr>
            <a:normAutofit/>
          </a:bodyPr>
          <a:lstStyle/>
          <a:p>
            <a:pPr marL="0" indent="0">
              <a:buNone/>
            </a:pPr>
            <a:r>
              <a:rPr lang="en-IN" sz="2800" dirty="0">
                <a:effectLst/>
                <a:latin typeface="Times New Roman" panose="02020603050405020304" pitchFamily="18" charset="0"/>
                <a:ea typeface="Calibri" panose="020F0502020204030204" pitchFamily="34" charset="0"/>
              </a:rPr>
              <a:t>Microsoft Excel is used to design the dashboard to gain insights about the sales and profits trends of the company.</a:t>
            </a: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9" name="Picture 8">
            <a:extLst>
              <a:ext uri="{FF2B5EF4-FFF2-40B4-BE49-F238E27FC236}">
                <a16:creationId xmlns:a16="http://schemas.microsoft.com/office/drawing/2014/main" id="{B71B6160-360A-233F-C70B-F25181A400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67037" y="2262992"/>
            <a:ext cx="1651555" cy="1535449"/>
          </a:xfrm>
          <a:prstGeom prst="rect">
            <a:avLst/>
          </a:prstGeom>
          <a:noFill/>
          <a:ln>
            <a:noFill/>
          </a:ln>
        </p:spPr>
      </p:pic>
      <p:sp>
        <p:nvSpPr>
          <p:cNvPr id="11" name="TextBox 10">
            <a:extLst>
              <a:ext uri="{FF2B5EF4-FFF2-40B4-BE49-F238E27FC236}">
                <a16:creationId xmlns:a16="http://schemas.microsoft.com/office/drawing/2014/main" id="{0E0BCFFF-1606-37E0-4793-B077C08858CD}"/>
              </a:ext>
            </a:extLst>
          </p:cNvPr>
          <p:cNvSpPr txBox="1"/>
          <p:nvPr/>
        </p:nvSpPr>
        <p:spPr>
          <a:xfrm>
            <a:off x="987361" y="5911808"/>
            <a:ext cx="11094555" cy="280270"/>
          </a:xfrm>
          <a:prstGeom prst="rect">
            <a:avLst/>
          </a:prstGeom>
          <a:noFill/>
        </p:spPr>
        <p:txBody>
          <a:bodyPr wrap="square">
            <a:spAutoFit/>
          </a:bodyPr>
          <a:lstStyle/>
          <a:p>
            <a:pPr algn="just">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Source: </a:t>
            </a:r>
            <a:r>
              <a:rPr lang="en-IN" sz="1200" b="1" u="sng"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https://commons.wikimedia.org/wiki/File:Microsoft_Office_Excel_%282019%E2%80%93present%29.svg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02BCC3C-2081-A5E8-CE61-509BDDC47916}"/>
              </a:ext>
            </a:extLst>
          </p:cNvPr>
          <p:cNvSpPr txBox="1"/>
          <p:nvPr/>
        </p:nvSpPr>
        <p:spPr>
          <a:xfrm>
            <a:off x="432619" y="776748"/>
            <a:ext cx="473206" cy="400110"/>
          </a:xfrm>
          <a:prstGeom prst="rect">
            <a:avLst/>
          </a:prstGeom>
          <a:noFill/>
        </p:spPr>
        <p:txBody>
          <a:bodyPr wrap="none" rtlCol="0">
            <a:spAutoFit/>
          </a:bodyPr>
          <a:lstStyle/>
          <a:p>
            <a:r>
              <a:rPr lang="en-US" sz="2000" b="1" dirty="0">
                <a:solidFill>
                  <a:schemeClr val="bg1"/>
                </a:solidFill>
              </a:rPr>
              <a:t>07</a:t>
            </a:r>
            <a:endParaRPr lang="en-IN" sz="2000" b="1" dirty="0">
              <a:solidFill>
                <a:schemeClr val="bg1"/>
              </a:solidFill>
            </a:endParaRPr>
          </a:p>
        </p:txBody>
      </p:sp>
    </p:spTree>
    <p:extLst>
      <p:ext uri="{BB962C8B-B14F-4D97-AF65-F5344CB8AC3E}">
        <p14:creationId xmlns:p14="http://schemas.microsoft.com/office/powerpoint/2010/main" val="377517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- 1</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908437" y="2067337"/>
            <a:ext cx="6317311" cy="380175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Step1: Create Histogram for Shipping Days(Aging)</a:t>
            </a:r>
          </a:p>
          <a:p>
            <a:pPr marL="0" indent="0" algn="just">
              <a:buNone/>
            </a:pPr>
            <a:r>
              <a:rPr lang="en-US" sz="2400" dirty="0">
                <a:latin typeface="Times New Roman" panose="02020603050405020304" pitchFamily="18" charset="0"/>
                <a:cs typeface="Times New Roman" panose="02020603050405020304" pitchFamily="18" charset="0"/>
              </a:rPr>
              <a:t>To create histogram, click the Data Tab, Under Analysis Group (Right Corner), Click Data</a:t>
            </a:r>
          </a:p>
          <a:p>
            <a:pPr marL="0" indent="0" algn="just">
              <a:buNone/>
            </a:pPr>
            <a:r>
              <a:rPr lang="en-US" sz="2400" dirty="0">
                <a:latin typeface="Times New Roman" panose="02020603050405020304" pitchFamily="18" charset="0"/>
                <a:cs typeface="Times New Roman" panose="02020603050405020304" pitchFamily="18" charset="0"/>
              </a:rPr>
              <a:t>Analysis.</a:t>
            </a:r>
          </a:p>
          <a:p>
            <a:pPr marL="0" indent="0" algn="just">
              <a:buNone/>
            </a:pPr>
            <a:r>
              <a:rPr lang="en-US" sz="2400" dirty="0">
                <a:latin typeface="Times New Roman" panose="02020603050405020304" pitchFamily="18" charset="0"/>
                <a:cs typeface="Times New Roman" panose="02020603050405020304" pitchFamily="18" charset="0"/>
              </a:rPr>
              <a:t>Now, select Histogram and click OK. A histogram dialog box will appear. Add the required range.</a:t>
            </a: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924A1A72-FF88-08D4-9C42-BF670BA7AC25}"/>
              </a:ext>
            </a:extLst>
          </p:cNvPr>
          <p:cNvPicPr>
            <a:picLocks noChangeAspect="1"/>
          </p:cNvPicPr>
          <p:nvPr/>
        </p:nvPicPr>
        <p:blipFill>
          <a:blip r:embed="rId3"/>
          <a:stretch>
            <a:fillRect/>
          </a:stretch>
        </p:blipFill>
        <p:spPr>
          <a:xfrm>
            <a:off x="7404652" y="2365511"/>
            <a:ext cx="4555292" cy="1967949"/>
          </a:xfrm>
          <a:prstGeom prst="rect">
            <a:avLst/>
          </a:prstGeom>
        </p:spPr>
      </p:pic>
      <p:sp>
        <p:nvSpPr>
          <p:cNvPr id="5" name="TextBox 4">
            <a:extLst>
              <a:ext uri="{FF2B5EF4-FFF2-40B4-BE49-F238E27FC236}">
                <a16:creationId xmlns:a16="http://schemas.microsoft.com/office/drawing/2014/main" id="{79DD7732-C310-1D74-16CE-9C7D3F1A5DC5}"/>
              </a:ext>
            </a:extLst>
          </p:cNvPr>
          <p:cNvSpPr txBox="1"/>
          <p:nvPr/>
        </p:nvSpPr>
        <p:spPr>
          <a:xfrm>
            <a:off x="432619" y="776748"/>
            <a:ext cx="473206" cy="400110"/>
          </a:xfrm>
          <a:prstGeom prst="rect">
            <a:avLst/>
          </a:prstGeom>
          <a:noFill/>
        </p:spPr>
        <p:txBody>
          <a:bodyPr wrap="none" rtlCol="0">
            <a:spAutoFit/>
          </a:bodyPr>
          <a:lstStyle/>
          <a:p>
            <a:r>
              <a:rPr lang="en-US" sz="2000" b="1" dirty="0">
                <a:solidFill>
                  <a:schemeClr val="bg1"/>
                </a:solidFill>
              </a:rPr>
              <a:t>08</a:t>
            </a:r>
            <a:endParaRPr lang="en-IN" sz="2000" b="1" dirty="0">
              <a:solidFill>
                <a:schemeClr val="bg1"/>
              </a:solidFill>
            </a:endParaRPr>
          </a:p>
        </p:txBody>
      </p:sp>
    </p:spTree>
    <p:extLst>
      <p:ext uri="{BB962C8B-B14F-4D97-AF65-F5344CB8AC3E}">
        <p14:creationId xmlns:p14="http://schemas.microsoft.com/office/powerpoint/2010/main" val="400162827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75</TotalTime>
  <Words>628</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Times New Roman</vt:lpstr>
      <vt:lpstr>Wingdings</vt:lpstr>
      <vt:lpstr>Wingdings 3</vt:lpstr>
      <vt:lpstr>Wisp</vt:lpstr>
      <vt:lpstr>E-COMMERCE DASHBOARD</vt:lpstr>
      <vt:lpstr>Objective</vt:lpstr>
      <vt:lpstr>Benefits</vt:lpstr>
      <vt:lpstr>Problem Statement</vt:lpstr>
      <vt:lpstr>Architecture</vt:lpstr>
      <vt:lpstr>Dataset</vt:lpstr>
      <vt:lpstr>Data Transformation</vt:lpstr>
      <vt:lpstr>Tool Used</vt:lpstr>
      <vt:lpstr>Steps to create Dashboard - 1</vt:lpstr>
      <vt:lpstr>Steps to create Dashboard - 2</vt:lpstr>
      <vt:lpstr>Steps to create Dashboard - 3</vt:lpstr>
      <vt:lpstr>Steps to create Dashboard - 4</vt:lpstr>
      <vt:lpstr>Steps to create Dashboard - 5</vt:lpstr>
      <vt:lpstr>Dashboard</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DASHBOARD</dc:title>
  <dc:creator>nikkimittal19599@gmail.com</dc:creator>
  <cp:lastModifiedBy>Akshay Jadhav</cp:lastModifiedBy>
  <cp:revision>5</cp:revision>
  <dcterms:created xsi:type="dcterms:W3CDTF">2023-01-11T06:43:24Z</dcterms:created>
  <dcterms:modified xsi:type="dcterms:W3CDTF">2023-04-18T17:28:17Z</dcterms:modified>
</cp:coreProperties>
</file>