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BF0D4-F94A-442F-8514-E3D203959841}" v="502" dt="2024-03-25T17:51:33.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4531C-BB59-4D6D-0923-FD85F622FAD6}"/>
              </a:ext>
            </a:extLst>
          </p:cNvPr>
          <p:cNvSpPr>
            <a:spLocks noGrp="1"/>
          </p:cNvSpPr>
          <p:nvPr>
            <p:ph type="ctrTitle"/>
          </p:nvPr>
        </p:nvSpPr>
        <p:spPr>
          <a:xfrm>
            <a:off x="838199" y="1093788"/>
            <a:ext cx="10506455" cy="2967208"/>
          </a:xfrm>
        </p:spPr>
        <p:txBody>
          <a:bodyPr>
            <a:normAutofit/>
          </a:bodyPr>
          <a:lstStyle/>
          <a:p>
            <a:pPr algn="l"/>
            <a:r>
              <a:rPr lang="en-US" sz="8000" dirty="0"/>
              <a:t>Plant Leaf Disease Classification</a:t>
            </a:r>
          </a:p>
        </p:txBody>
      </p:sp>
      <p:sp>
        <p:nvSpPr>
          <p:cNvPr id="3" name="Content Placeholder 2">
            <a:extLst>
              <a:ext uri="{FF2B5EF4-FFF2-40B4-BE49-F238E27FC236}">
                <a16:creationId xmlns:a16="http://schemas.microsoft.com/office/drawing/2014/main" id="{3FBE7F3E-DFC9-AE50-9F15-2452B61FD337}"/>
              </a:ext>
            </a:extLst>
          </p:cNvPr>
          <p:cNvSpPr>
            <a:spLocks noGrp="1"/>
          </p:cNvSpPr>
          <p:nvPr>
            <p:ph type="subTitle" idx="1"/>
          </p:nvPr>
        </p:nvSpPr>
        <p:spPr>
          <a:xfrm>
            <a:off x="6465743" y="4619624"/>
            <a:ext cx="4881960" cy="1038225"/>
          </a:xfrm>
        </p:spPr>
        <p:txBody>
          <a:bodyPr vert="horz" lIns="91440" tIns="45720" rIns="91440" bIns="45720" rtlCol="0" anchor="t">
            <a:noAutofit/>
          </a:bodyPr>
          <a:lstStyle/>
          <a:p>
            <a:pPr algn="r"/>
            <a:r>
              <a:rPr lang="en-US" sz="2200" dirty="0"/>
              <a:t>Submitted by: Akshay Bamnote (C228)</a:t>
            </a:r>
          </a:p>
          <a:p>
            <a:pPr algn="r"/>
            <a:r>
              <a:rPr lang="en-US" sz="2200" dirty="0"/>
              <a:t>Gayatri Pardeshi (C235)</a:t>
            </a:r>
          </a:p>
          <a:p>
            <a:pPr algn="r"/>
            <a:r>
              <a:rPr lang="en-US" sz="2200" dirty="0"/>
              <a:t>Ritesh Pawar (C233)</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273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1EA774-DF09-1BCB-C275-A63342AD5F2B}"/>
              </a:ext>
            </a:extLst>
          </p:cNvPr>
          <p:cNvSpPr txBox="1"/>
          <p:nvPr/>
        </p:nvSpPr>
        <p:spPr>
          <a:xfrm>
            <a:off x="1195458" y="2212258"/>
            <a:ext cx="9808067" cy="111350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000" kern="1200">
                <a:solidFill>
                  <a:schemeClr val="tx1"/>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B655D590-F091-803A-8EED-9CC2AF9151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1122553"/>
            <a:ext cx="995221" cy="995221"/>
          </a:xfrm>
          <a:prstGeom prst="rect">
            <a:avLst/>
          </a:prstGeom>
        </p:spPr>
      </p:pic>
      <p:sp>
        <p:nvSpPr>
          <p:cNvPr id="3" name="Content Placeholder 2">
            <a:extLst>
              <a:ext uri="{FF2B5EF4-FFF2-40B4-BE49-F238E27FC236}">
                <a16:creationId xmlns:a16="http://schemas.microsoft.com/office/drawing/2014/main" id="{8886640D-AA04-F545-EF12-85F2701924B3}"/>
              </a:ext>
            </a:extLst>
          </p:cNvPr>
          <p:cNvSpPr>
            <a:spLocks noGrp="1"/>
          </p:cNvSpPr>
          <p:nvPr>
            <p:ph idx="4294967295"/>
          </p:nvPr>
        </p:nvSpPr>
        <p:spPr>
          <a:xfrm>
            <a:off x="1195459" y="3532240"/>
            <a:ext cx="9804575" cy="2596847"/>
          </a:xfrm>
        </p:spPr>
        <p:txBody>
          <a:bodyPr vert="horz" lIns="91440" tIns="45720" rIns="91440" bIns="45720" rtlCol="0" anchor="t">
            <a:normAutofit/>
          </a:bodyPr>
          <a:lstStyle/>
          <a:p>
            <a:pPr marL="0" algn="ctr"/>
            <a:endParaRPr lang="en-US" sz="2000"/>
          </a:p>
          <a:p>
            <a:pPr algn="ctr"/>
            <a:endParaRPr lang="en-US" sz="2000"/>
          </a:p>
        </p:txBody>
      </p:sp>
    </p:spTree>
    <p:extLst>
      <p:ext uri="{BB962C8B-B14F-4D97-AF65-F5344CB8AC3E}">
        <p14:creationId xmlns:p14="http://schemas.microsoft.com/office/powerpoint/2010/main" val="329925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96D417-AF76-1E01-BAA7-C10E8797B8BB}"/>
              </a:ext>
            </a:extLst>
          </p:cNvPr>
          <p:cNvSpPr>
            <a:spLocks noGrp="1"/>
          </p:cNvSpPr>
          <p:nvPr>
            <p:ph type="title"/>
          </p:nvPr>
        </p:nvSpPr>
        <p:spPr>
          <a:xfrm>
            <a:off x="1115568" y="548640"/>
            <a:ext cx="10168128" cy="1179576"/>
          </a:xfrm>
        </p:spPr>
        <p:txBody>
          <a:bodyPr>
            <a:normAutofit/>
          </a:bodyPr>
          <a:lstStyle/>
          <a:p>
            <a:r>
              <a:rPr lang="en-US" sz="4000"/>
              <a:t> </a:t>
            </a:r>
            <a:r>
              <a:rPr lang="en-US" sz="4000" b="1" i="1"/>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F08C7A6-1691-038D-DCB3-F44AF3DBDFE2}"/>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000">
                <a:latin typeface="Calibri"/>
                <a:ea typeface="Roboto"/>
                <a:cs typeface="Roboto"/>
              </a:rPr>
              <a:t>Diseases found in agricultural crops is a major threat that cause production and economic losses as well as reduction in both quality and quantity of agricultural products. </a:t>
            </a:r>
          </a:p>
          <a:p>
            <a:r>
              <a:rPr lang="en-US" sz="2000">
                <a:latin typeface="Calibri"/>
                <a:ea typeface="Roboto"/>
                <a:cs typeface="Roboto"/>
              </a:rPr>
              <a:t>In India 70% of population depend on agriculture and contributes 17% towards the GDP of country. </a:t>
            </a:r>
          </a:p>
          <a:p>
            <a:r>
              <a:rPr lang="en-US" sz="2000">
                <a:latin typeface="Calibri"/>
                <a:ea typeface="Roboto"/>
                <a:cs typeface="Roboto"/>
              </a:rPr>
              <a:t>Farmers experience great difficulties in switching from one disease control policy to another. The naked eye observation of experts is the traditional approach, this method can be time consuming, expensive and inaccurate. </a:t>
            </a:r>
          </a:p>
          <a:p>
            <a:r>
              <a:rPr lang="en-US" sz="2000">
                <a:latin typeface="Calibri"/>
                <a:ea typeface="Roboto"/>
                <a:cs typeface="Roboto"/>
              </a:rPr>
              <a:t>The crop losses can be minimized by applying pesticides or its equivalent to combat the effect of specific pathogens, if diseases are correctly diagnosed and identified early.</a:t>
            </a:r>
            <a:endParaRPr lang="en-US" sz="2000">
              <a:latin typeface="Calibri"/>
            </a:endParaRPr>
          </a:p>
        </p:txBody>
      </p:sp>
    </p:spTree>
    <p:extLst>
      <p:ext uri="{BB962C8B-B14F-4D97-AF65-F5344CB8AC3E}">
        <p14:creationId xmlns:p14="http://schemas.microsoft.com/office/powerpoint/2010/main" val="190720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95A9A68-6B39-A866-D59C-240E65C300F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DataFlow Diagram</a:t>
            </a:r>
          </a:p>
        </p:txBody>
      </p:sp>
      <p:pic>
        <p:nvPicPr>
          <p:cNvPr id="4" name="Picture 3">
            <a:extLst>
              <a:ext uri="{FF2B5EF4-FFF2-40B4-BE49-F238E27FC236}">
                <a16:creationId xmlns:a16="http://schemas.microsoft.com/office/drawing/2014/main" id="{F639397D-D3C4-5071-C991-D87AA9DE9377}"/>
              </a:ext>
            </a:extLst>
          </p:cNvPr>
          <p:cNvPicPr>
            <a:picLocks noChangeAspect="1"/>
          </p:cNvPicPr>
          <p:nvPr/>
        </p:nvPicPr>
        <p:blipFill>
          <a:blip r:embed="rId2"/>
          <a:stretch>
            <a:fillRect/>
          </a:stretch>
        </p:blipFill>
        <p:spPr>
          <a:xfrm>
            <a:off x="2290795" y="1845426"/>
            <a:ext cx="7607356" cy="4450303"/>
          </a:xfrm>
          <a:prstGeom prst="rect">
            <a:avLst/>
          </a:prstGeom>
        </p:spPr>
      </p:pic>
    </p:spTree>
    <p:extLst>
      <p:ext uri="{BB962C8B-B14F-4D97-AF65-F5344CB8AC3E}">
        <p14:creationId xmlns:p14="http://schemas.microsoft.com/office/powerpoint/2010/main" val="133974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8275-6001-B8E8-A01C-D5FFBECF7902}"/>
              </a:ext>
            </a:extLst>
          </p:cNvPr>
          <p:cNvSpPr>
            <a:spLocks noGrp="1"/>
          </p:cNvSpPr>
          <p:nvPr>
            <p:ph type="title"/>
          </p:nvPr>
        </p:nvSpPr>
        <p:spPr>
          <a:xfrm>
            <a:off x="841248" y="256032"/>
            <a:ext cx="10506456" cy="1014984"/>
          </a:xfrm>
        </p:spPr>
        <p:txBody>
          <a:bodyPr anchor="b">
            <a:normAutofit/>
          </a:bodyPr>
          <a:lstStyle/>
          <a:p>
            <a:r>
              <a:rPr lang="en-US" dirty="0"/>
              <a:t>Advantages</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Content Placeholder 40">
            <a:extLst>
              <a:ext uri="{FF2B5EF4-FFF2-40B4-BE49-F238E27FC236}">
                <a16:creationId xmlns:a16="http://schemas.microsoft.com/office/drawing/2014/main" id="{D107B5F9-C1B7-76F7-DBF5-107ED8658D56}"/>
              </a:ext>
            </a:extLst>
          </p:cNvPr>
          <p:cNvSpPr>
            <a:spLocks noGrp="1"/>
          </p:cNvSpPr>
          <p:nvPr>
            <p:ph idx="1"/>
          </p:nvPr>
        </p:nvSpPr>
        <p:spPr>
          <a:xfrm>
            <a:off x="1081157" y="2322582"/>
            <a:ext cx="10515600" cy="3854382"/>
          </a:xfrm>
        </p:spPr>
        <p:txBody>
          <a:bodyPr vert="horz" lIns="91440" tIns="45720" rIns="91440" bIns="45720" rtlCol="0" anchor="t">
            <a:normAutofit/>
          </a:bodyPr>
          <a:lstStyle/>
          <a:p>
            <a:r>
              <a:rPr lang="en-US" sz="2200" dirty="0">
                <a:latin typeface="Roboto"/>
                <a:ea typeface="Roboto"/>
                <a:cs typeface="Roboto"/>
              </a:rPr>
              <a:t>The main advantage of automatic plant disease detection is to protect crop production from quantitative losses. </a:t>
            </a:r>
            <a:endParaRPr lang="en-US" sz="2200">
              <a:latin typeface="Aptos" panose="020B0004020202020204"/>
              <a:ea typeface="Roboto"/>
              <a:cs typeface="Roboto"/>
            </a:endParaRPr>
          </a:p>
          <a:p>
            <a:r>
              <a:rPr lang="en-US" sz="2200" dirty="0">
                <a:latin typeface="Roboto"/>
                <a:ea typeface="Roboto"/>
                <a:cs typeface="Roboto"/>
              </a:rPr>
              <a:t>Automatic detection of plant disease is essential as it may prove benefits in monitoring large fields of crops and thus automatically detect the symptoms of diseases as soon as they appear on plant leaves. </a:t>
            </a:r>
            <a:endParaRPr lang="en-US" sz="2200">
              <a:latin typeface="Aptos" panose="020B0004020202020204"/>
              <a:ea typeface="Roboto"/>
              <a:cs typeface="Roboto"/>
            </a:endParaRPr>
          </a:p>
          <a:p>
            <a:r>
              <a:rPr lang="en-US" sz="2200" dirty="0">
                <a:latin typeface="Roboto"/>
                <a:ea typeface="Roboto"/>
                <a:cs typeface="Roboto"/>
              </a:rPr>
              <a:t>This system can work as a universal detector, recognizing general abnormalities on the leaves such as scorching or mold etc. </a:t>
            </a:r>
            <a:endParaRPr lang="en-US" sz="2200">
              <a:latin typeface="Aptos" panose="020B0004020202020204"/>
              <a:ea typeface="Roboto"/>
              <a:cs typeface="Roboto"/>
            </a:endParaRPr>
          </a:p>
          <a:p>
            <a:r>
              <a:rPr lang="en-US" sz="2200" dirty="0">
                <a:latin typeface="Roboto"/>
                <a:ea typeface="Roboto"/>
                <a:cs typeface="Roboto"/>
              </a:rPr>
              <a:t>It can be implemented to increase crop productivity by ensuring the quality and quantity of the food product.</a:t>
            </a:r>
            <a:endParaRPr lang="en-US" sz="2200"/>
          </a:p>
        </p:txBody>
      </p:sp>
    </p:spTree>
    <p:extLst>
      <p:ext uri="{BB962C8B-B14F-4D97-AF65-F5344CB8AC3E}">
        <p14:creationId xmlns:p14="http://schemas.microsoft.com/office/powerpoint/2010/main" val="350380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1C6478-07EE-6D50-0626-72CB94AA1E61}"/>
              </a:ext>
            </a:extLst>
          </p:cNvPr>
          <p:cNvSpPr>
            <a:spLocks noGrp="1"/>
          </p:cNvSpPr>
          <p:nvPr>
            <p:ph type="title"/>
          </p:nvPr>
        </p:nvSpPr>
        <p:spPr>
          <a:xfrm>
            <a:off x="1115568" y="548640"/>
            <a:ext cx="10168128" cy="1179576"/>
          </a:xfrm>
        </p:spPr>
        <p:txBody>
          <a:bodyPr>
            <a:normAutofit/>
          </a:bodyPr>
          <a:lstStyle/>
          <a:p>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7C5304-BB56-E65A-F438-317E9C2D4EE7}"/>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dirty="0">
                <a:latin typeface="Roboto"/>
                <a:ea typeface="Roboto"/>
                <a:cs typeface="Roboto"/>
              </a:rPr>
              <a:t>The advantage of automatic plant disease detection and classification is to provide best Agricultural productivity. This is one of the reason that disease detection in plants plays an important role in agriculture field. </a:t>
            </a:r>
            <a:endParaRPr lang="en-US" sz="2200">
              <a:latin typeface="Aptos" panose="020B0004020202020204"/>
              <a:ea typeface="Roboto"/>
              <a:cs typeface="Roboto"/>
            </a:endParaRPr>
          </a:p>
          <a:p>
            <a:r>
              <a:rPr lang="en-US" sz="2200" dirty="0">
                <a:latin typeface="Roboto"/>
                <a:ea typeface="Roboto"/>
                <a:cs typeface="Roboto"/>
              </a:rPr>
              <a:t>It can recognize a plant disease which provides clues to identify and treat the disease in early stages. </a:t>
            </a:r>
            <a:endParaRPr lang="en-US" sz="2200">
              <a:latin typeface="Aptos" panose="020B0004020202020204"/>
              <a:ea typeface="Roboto"/>
              <a:cs typeface="Roboto"/>
            </a:endParaRPr>
          </a:p>
          <a:p>
            <a:r>
              <a:rPr lang="en-US" sz="2200" dirty="0">
                <a:latin typeface="Roboto"/>
                <a:ea typeface="Roboto"/>
                <a:cs typeface="Roboto"/>
              </a:rPr>
              <a:t>It provides the better advancement and enhancement in computing classifiers of a neural network approach and provide better results. </a:t>
            </a:r>
            <a:endParaRPr lang="en-US" sz="2200">
              <a:latin typeface="Aptos" panose="020B0004020202020204"/>
              <a:ea typeface="Roboto"/>
              <a:cs typeface="Roboto"/>
            </a:endParaRPr>
          </a:p>
          <a:p>
            <a:r>
              <a:rPr lang="en-US" sz="2200" dirty="0">
                <a:latin typeface="Roboto"/>
                <a:ea typeface="Roboto"/>
                <a:cs typeface="Roboto"/>
              </a:rPr>
              <a:t>This system will be capable of distinguishing a large no of different diseases in a less time.</a:t>
            </a:r>
            <a:endParaRPr lang="en-US" sz="2200"/>
          </a:p>
        </p:txBody>
      </p:sp>
    </p:spTree>
    <p:extLst>
      <p:ext uri="{BB962C8B-B14F-4D97-AF65-F5344CB8AC3E}">
        <p14:creationId xmlns:p14="http://schemas.microsoft.com/office/powerpoint/2010/main" val="137282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10F7FD-2A4F-6902-7D42-5C53B0C7C0DF}"/>
              </a:ext>
            </a:extLst>
          </p:cNvPr>
          <p:cNvSpPr>
            <a:spLocks noGrp="1"/>
          </p:cNvSpPr>
          <p:nvPr>
            <p:ph type="title"/>
          </p:nvPr>
        </p:nvSpPr>
        <p:spPr>
          <a:xfrm>
            <a:off x="1115568" y="548640"/>
            <a:ext cx="10168128" cy="1179576"/>
          </a:xfrm>
        </p:spPr>
        <p:txBody>
          <a:bodyPr>
            <a:normAutofit/>
          </a:bodyPr>
          <a:lstStyle/>
          <a:p>
            <a:r>
              <a:rPr lang="en-US" sz="3700" dirty="0">
                <a:latin typeface="Roboto"/>
                <a:ea typeface="Roboto"/>
                <a:cs typeface="Roboto"/>
              </a:rPr>
              <a:t>OBJECTIVES OF AUTOMATIC PLANT DISEASE DETECTION</a:t>
            </a:r>
            <a:endParaRPr lang="en-US" sz="3700" dirty="0"/>
          </a:p>
        </p:txBody>
      </p:sp>
      <p:sp>
        <p:nvSpPr>
          <p:cNvPr id="24" name="Rectangle 2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D68F806-6706-E7DC-DC50-0239F4473A94}"/>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dirty="0">
                <a:latin typeface="Roboto"/>
                <a:ea typeface="Roboto"/>
                <a:cs typeface="Roboto"/>
              </a:rPr>
              <a:t>Forecasting of plant leaf disease (Quantification) as soon it appears on plant leaves. </a:t>
            </a:r>
          </a:p>
          <a:p>
            <a:r>
              <a:rPr lang="en-US" sz="2200" dirty="0">
                <a:latin typeface="Roboto"/>
                <a:ea typeface="Roboto"/>
                <a:cs typeface="Roboto"/>
              </a:rPr>
              <a:t>Automatic detection of plant leaf disease detection and classification. </a:t>
            </a:r>
          </a:p>
          <a:p>
            <a:r>
              <a:rPr lang="en-US" sz="2200" dirty="0">
                <a:latin typeface="Roboto"/>
                <a:ea typeface="Roboto"/>
                <a:cs typeface="Roboto"/>
              </a:rPr>
              <a:t>Increase accuracies Using large dataset to train the Algorithm and maximize epoch values. </a:t>
            </a:r>
            <a:endParaRPr lang="en-US" sz="2200">
              <a:latin typeface="Aptos" panose="020B0004020202020204"/>
              <a:ea typeface="Roboto"/>
              <a:cs typeface="Roboto"/>
            </a:endParaRPr>
          </a:p>
          <a:p>
            <a:r>
              <a:rPr lang="en-US" sz="2200" dirty="0">
                <a:latin typeface="Roboto"/>
                <a:ea typeface="Roboto"/>
                <a:cs typeface="Roboto"/>
              </a:rPr>
              <a:t>Make use of existing deep learning models Like VGG19 for plant leaf disease detection and will check its performance.</a:t>
            </a:r>
          </a:p>
        </p:txBody>
      </p:sp>
    </p:spTree>
    <p:extLst>
      <p:ext uri="{BB962C8B-B14F-4D97-AF65-F5344CB8AC3E}">
        <p14:creationId xmlns:p14="http://schemas.microsoft.com/office/powerpoint/2010/main" val="398398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08976A-30F2-16D1-18A6-95D9D411222E}"/>
              </a:ext>
            </a:extLst>
          </p:cNvPr>
          <p:cNvSpPr>
            <a:spLocks noGrp="1"/>
          </p:cNvSpPr>
          <p:nvPr>
            <p:ph type="title"/>
          </p:nvPr>
        </p:nvSpPr>
        <p:spPr>
          <a:xfrm>
            <a:off x="1115568" y="548640"/>
            <a:ext cx="10168128" cy="1179576"/>
          </a:xfrm>
        </p:spPr>
        <p:txBody>
          <a:bodyPr>
            <a:normAutofit/>
          </a:bodyPr>
          <a:lstStyle/>
          <a:p>
            <a:r>
              <a:rPr lang="en-US" sz="4000"/>
              <a:t>Dataset (New Plant Disease Dataset)</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0362A62F-2162-B529-3E91-6BFE80070E50}"/>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latin typeface="Roboto"/>
                <a:ea typeface="Roboto"/>
                <a:cs typeface="Roboto"/>
              </a:rPr>
              <a:t>The Dataset collected from open source website "Kaggle". </a:t>
            </a:r>
            <a:endParaRPr lang="en-US" sz="2200">
              <a:latin typeface="Aptos" panose="020B0004020202020204"/>
              <a:ea typeface="Roboto"/>
              <a:cs typeface="Roboto"/>
            </a:endParaRPr>
          </a:p>
          <a:p>
            <a:r>
              <a:rPr lang="en-US" sz="2200">
                <a:latin typeface="Roboto"/>
                <a:ea typeface="Roboto"/>
                <a:cs typeface="Roboto"/>
              </a:rPr>
              <a:t>The Dataset contains 87k image samples of 14 crops. </a:t>
            </a:r>
            <a:endParaRPr lang="en-US" sz="2200">
              <a:latin typeface="Aptos" panose="020B0004020202020204"/>
              <a:ea typeface="Roboto"/>
              <a:cs typeface="Roboto"/>
            </a:endParaRPr>
          </a:p>
          <a:p>
            <a:r>
              <a:rPr lang="en-US" sz="2200">
                <a:latin typeface="Roboto"/>
                <a:ea typeface="Roboto"/>
                <a:cs typeface="Roboto"/>
              </a:rPr>
              <a:t>The dataset consists of 38 classes corresponding to 38 leaf diseases of 14 crops.</a:t>
            </a:r>
          </a:p>
        </p:txBody>
      </p:sp>
    </p:spTree>
    <p:extLst>
      <p:ext uri="{BB962C8B-B14F-4D97-AF65-F5344CB8AC3E}">
        <p14:creationId xmlns:p14="http://schemas.microsoft.com/office/powerpoint/2010/main" val="358503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52A8E2-62D6-F576-8CB3-440BF071C2AF}"/>
              </a:ext>
            </a:extLst>
          </p:cNvPr>
          <p:cNvSpPr>
            <a:spLocks noGrp="1"/>
          </p:cNvSpPr>
          <p:nvPr>
            <p:ph type="title"/>
          </p:nvPr>
        </p:nvSpPr>
        <p:spPr>
          <a:xfrm>
            <a:off x="1115568" y="548640"/>
            <a:ext cx="10168128" cy="1179576"/>
          </a:xfrm>
        </p:spPr>
        <p:txBody>
          <a:bodyPr>
            <a:normAutofit/>
          </a:bodyPr>
          <a:lstStyle/>
          <a:p>
            <a:r>
              <a:rPr lang="en-US" sz="4000"/>
              <a:t>Transfer Learning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83711CC-9D11-4994-8AAD-221693CD98F6}"/>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latin typeface="Roboto"/>
                <a:ea typeface="Roboto"/>
                <a:cs typeface="Roboto"/>
              </a:rPr>
              <a:t> Transfer learning is the reuse of a pre-trained model on a new problem. </a:t>
            </a:r>
            <a:endParaRPr lang="en-US" sz="2200">
              <a:latin typeface="Aptos" panose="020B0004020202020204"/>
              <a:ea typeface="Roboto"/>
              <a:cs typeface="Roboto"/>
            </a:endParaRPr>
          </a:p>
          <a:p>
            <a:r>
              <a:rPr lang="en-US" sz="2200">
                <a:latin typeface="Roboto"/>
                <a:ea typeface="Roboto"/>
                <a:cs typeface="Roboto"/>
              </a:rPr>
              <a:t>A pre-trained model is a saved network that was previously trained on a large dataset, typically on a large-scale image-classification task. </a:t>
            </a:r>
            <a:endParaRPr lang="en-US" sz="2200">
              <a:latin typeface="Aptos" panose="020B0004020202020204"/>
              <a:ea typeface="Roboto"/>
              <a:cs typeface="Roboto"/>
            </a:endParaRPr>
          </a:p>
          <a:p>
            <a:r>
              <a:rPr lang="en-US" sz="2200">
                <a:latin typeface="Roboto"/>
                <a:ea typeface="Roboto"/>
                <a:cs typeface="Roboto"/>
              </a:rPr>
              <a:t>Feature Extraction: Use the representations learned by a previous network to extract meaningful features from new samples. </a:t>
            </a:r>
            <a:endParaRPr lang="en-US" sz="2200">
              <a:latin typeface="Aptos" panose="020B0004020202020204"/>
              <a:ea typeface="Roboto"/>
              <a:cs typeface="Roboto"/>
            </a:endParaRPr>
          </a:p>
          <a:p>
            <a:r>
              <a:rPr lang="en-US" sz="2200">
                <a:latin typeface="Roboto"/>
                <a:ea typeface="Roboto"/>
                <a:cs typeface="Roboto"/>
              </a:rPr>
              <a:t>Fine-Tuning: Unfreeze a few of the top layers of a frozen model base and jointly train both the newly-added classifier layers and the last layers of the base model.</a:t>
            </a:r>
            <a:endParaRPr lang="en-US" sz="2200"/>
          </a:p>
        </p:txBody>
      </p:sp>
    </p:spTree>
    <p:extLst>
      <p:ext uri="{BB962C8B-B14F-4D97-AF65-F5344CB8AC3E}">
        <p14:creationId xmlns:p14="http://schemas.microsoft.com/office/powerpoint/2010/main" val="257161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02FE9C-5A91-EE52-5598-8713F71DCA80}"/>
              </a:ext>
            </a:extLst>
          </p:cNvPr>
          <p:cNvSpPr>
            <a:spLocks noGrp="1"/>
          </p:cNvSpPr>
          <p:nvPr>
            <p:ph type="title"/>
          </p:nvPr>
        </p:nvSpPr>
        <p:spPr>
          <a:xfrm>
            <a:off x="1115568" y="548640"/>
            <a:ext cx="10168128" cy="1179576"/>
          </a:xfrm>
        </p:spPr>
        <p:txBody>
          <a:bodyPr>
            <a:normAutofit/>
          </a:bodyPr>
          <a:lstStyle/>
          <a:p>
            <a:r>
              <a:rPr lang="en-US" sz="4000" dirty="0"/>
              <a:t>Future Scope of Project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E80BBD3-63BD-DEFD-FF7A-4415378BAEFE}"/>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dirty="0">
                <a:latin typeface="Roboto"/>
                <a:ea typeface="Roboto"/>
                <a:cs typeface="Roboto"/>
              </a:rPr>
              <a:t>The forecasting of disease diseases in early stage, so that appropriate measures can be taken to minimize the loss in crops.</a:t>
            </a:r>
            <a:endParaRPr lang="en-US" sz="2200">
              <a:latin typeface="Aptos" panose="020B0004020202020204"/>
              <a:ea typeface="Roboto"/>
              <a:cs typeface="Roboto"/>
            </a:endParaRPr>
          </a:p>
          <a:p>
            <a:r>
              <a:rPr lang="en-US" sz="2200">
                <a:latin typeface="Roboto"/>
                <a:ea typeface="Roboto"/>
                <a:cs typeface="Roboto"/>
              </a:rPr>
              <a:t> Our project have shown pretty good accuracy, it can be implemented in real time mobile applications and web services, so that formers can identify diseases simply by taking photo of suspected leaves of plants. </a:t>
            </a:r>
            <a:endParaRPr lang="en-US" sz="2200">
              <a:latin typeface="Aptos" panose="020B0004020202020204"/>
              <a:ea typeface="Roboto"/>
              <a:cs typeface="Roboto"/>
            </a:endParaRPr>
          </a:p>
          <a:p>
            <a:r>
              <a:rPr lang="en-US" sz="2200" dirty="0">
                <a:latin typeface="Roboto"/>
                <a:ea typeface="Roboto"/>
                <a:cs typeface="Roboto"/>
              </a:rPr>
              <a:t>Other than plant leaf disease identification, it can also be used for identification and classification of nutrients deficiency of plant leaves.</a:t>
            </a:r>
            <a:endParaRPr lang="en-US" sz="2200" dirty="0">
              <a:latin typeface="Aptos" panose="020B0004020202020204"/>
              <a:ea typeface="Roboto"/>
              <a:cs typeface="Roboto"/>
            </a:endParaRPr>
          </a:p>
          <a:p>
            <a:r>
              <a:rPr lang="en-US" sz="2200">
                <a:latin typeface="Roboto"/>
                <a:ea typeface="Roboto"/>
                <a:cs typeface="Roboto"/>
              </a:rPr>
              <a:t> Creating and training a CNN model from scratch is a tedious process, this model can be used to detect and classification of other plant disease too, by simply training the model using respected datasets.</a:t>
            </a:r>
            <a:endParaRPr lang="en-US" sz="2200"/>
          </a:p>
        </p:txBody>
      </p:sp>
    </p:spTree>
    <p:extLst>
      <p:ext uri="{BB962C8B-B14F-4D97-AF65-F5344CB8AC3E}">
        <p14:creationId xmlns:p14="http://schemas.microsoft.com/office/powerpoint/2010/main" val="337758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Plant Leaf Disease Classification</vt:lpstr>
      <vt:lpstr> Introduction</vt:lpstr>
      <vt:lpstr>DataFlow Diagram</vt:lpstr>
      <vt:lpstr>Advantages</vt:lpstr>
      <vt:lpstr>PowerPoint Presentation</vt:lpstr>
      <vt:lpstr>OBJECTIVES OF AUTOMATIC PLANT DISEASE DETECTION</vt:lpstr>
      <vt:lpstr>Dataset (New Plant Disease Dataset)</vt:lpstr>
      <vt:lpstr>Transfer Learning</vt:lpstr>
      <vt:lpstr>Future Scope of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207</cp:revision>
  <dcterms:created xsi:type="dcterms:W3CDTF">2024-03-25T15:52:27Z</dcterms:created>
  <dcterms:modified xsi:type="dcterms:W3CDTF">2024-03-25T17:54:28Z</dcterms:modified>
</cp:coreProperties>
</file>