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906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E9E715-911D-467B-9212-444C232EBD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6BE6BF-D1BD-4717-953E-77EE49B1BC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A34E6-C4AF-4ECF-B240-691B0FE5EF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6976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45840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8112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6976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45840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0C0C92-A3CA-4B38-B59E-5C15FE12B0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F1A66-451B-4FAE-BD3D-AD0959A5F7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2C31BC-301B-46B2-81A7-C2D8C07F44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F1CB14-45A2-4FAB-80F3-5A3D71201E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A1D73B-4719-44E9-AAD9-2CCB989DEE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C16884-30F2-4403-B859-7E40DF8ED8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1120" y="365040"/>
            <a:ext cx="8543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F9451C-225E-44ED-835F-5F3C7206BA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4337BB-CBD2-497A-9643-A072C5B99A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61B5BB-49F5-4690-9B61-FB8D1A5E5E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1079E3-DEB6-4422-A9CE-26B74955D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AC181D-EBB0-4470-B410-8FC36FE3A2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6E85AF-0EB1-4C40-9C25-B2B8EC10A5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08FFFA-C647-434A-830A-F2DDD93211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6976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458400" y="182556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112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6976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458400" y="4098240"/>
            <a:ext cx="27507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F8C0F3-FA8B-40B3-A05C-B61FFFCC9E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7D218-DB18-4355-AF62-91248DEEE5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3AEE5-987D-492F-AC13-40DD1414D3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5917F4-8089-4121-87E0-402AB298F0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1120" y="365040"/>
            <a:ext cx="854352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E64AA-B2F9-4BB6-AF52-BBC91D4C84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FB476D-C80E-473D-A1FE-C39147268F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59080" y="409824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70261C-8CBE-4CD8-B4B0-FD6C3B73A5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112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59080" y="1825560"/>
            <a:ext cx="416916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81120" y="4098240"/>
            <a:ext cx="854352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FD884F-876A-47F6-8A7C-F90A300A7E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マ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ス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タ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ー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タ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イ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ト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ル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の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書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式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設</a:t>
            </a:r>
            <a:r>
              <a:rPr b="0" lang="ja-JP" sz="6000" spc="-1" strike="noStrike">
                <a:solidFill>
                  <a:srgbClr val="000000"/>
                </a:solidFill>
                <a:latin typeface="Calibri Light"/>
              </a:rPr>
              <a:t>定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554960" y="6362640"/>
            <a:ext cx="2228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74A9F-B14B-4143-A9B4-F104208D585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1120" y="365040"/>
            <a:ext cx="85435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マ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ス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タ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ー 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タ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イ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ト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ル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の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書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式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設</a:t>
            </a:r>
            <a:r>
              <a:rPr b="0" lang="ja-JP" sz="4400" spc="-1" strike="noStrike">
                <a:solidFill>
                  <a:srgbClr val="000000"/>
                </a:solidFill>
                <a:latin typeface="Calibri Light"/>
              </a:rPr>
              <a:t>定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1120" y="1825560"/>
            <a:ext cx="8543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800" spc="-1" strike="noStrike">
                <a:solidFill>
                  <a:srgbClr val="000000"/>
                </a:solidFill>
                <a:latin typeface="Calibri"/>
              </a:rPr>
              <a:t>マスター テキストの書式設定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 </a:t>
            </a:r>
            <a:r>
              <a:rPr b="0" lang="ja-JP" sz="24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3 </a:t>
            </a:r>
            <a:r>
              <a:rPr b="0" lang="ja-JP" sz="20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第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 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レベル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554960" y="6362640"/>
            <a:ext cx="2228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2946E1-CA03-4C46-BF4B-5E7606CB9685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テキスト ボックス 9"/>
          <p:cNvSpPr/>
          <p:nvPr/>
        </p:nvSpPr>
        <p:spPr>
          <a:xfrm>
            <a:off x="2561040" y="3059640"/>
            <a:ext cx="479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LogBook / Trackspot WebApp Documentation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3" name="テキスト ボックス 1"/>
          <p:cNvSpPr/>
          <p:nvPr/>
        </p:nvSpPr>
        <p:spPr>
          <a:xfrm>
            <a:off x="959400" y="5096160"/>
            <a:ext cx="798660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</a:rPr>
              <a:t>Prototype</a:t>
            </a:r>
            <a:r>
              <a:rPr b="0" lang="ja-JP" sz="1600" spc="-1" strike="noStrike">
                <a:solidFill>
                  <a:srgbClr val="000000"/>
                </a:solidFill>
                <a:latin typeface="Calibri"/>
              </a:rPr>
              <a:t>：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https://xd.adobe.com/view/4713050e-ac56-4784-856a-f43d60c7767c-1240/?fullscreen&amp;hints=off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テキスト ボックス 15"/>
          <p:cNvSpPr/>
          <p:nvPr/>
        </p:nvSpPr>
        <p:spPr>
          <a:xfrm>
            <a:off x="0" y="0"/>
            <a:ext cx="9905760" cy="36396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P.01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】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Login ① (User and Admin single login page)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0" y="363960"/>
            <a:ext cx="9855720" cy="6494040"/>
          </a:xfrm>
          <a:prstGeom prst="rect">
            <a:avLst/>
          </a:prstGeom>
          <a:ln w="0">
            <a:noFill/>
          </a:ln>
        </p:spPr>
      </p:pic>
      <p:sp>
        <p:nvSpPr>
          <p:cNvPr id="86" name="円/楕円 19"/>
          <p:cNvSpPr/>
          <p:nvPr/>
        </p:nvSpPr>
        <p:spPr>
          <a:xfrm>
            <a:off x="6120000" y="351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円/楕円 20"/>
          <p:cNvSpPr/>
          <p:nvPr/>
        </p:nvSpPr>
        <p:spPr>
          <a:xfrm>
            <a:off x="6120000" y="405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円/楕円 22"/>
          <p:cNvSpPr/>
          <p:nvPr/>
        </p:nvSpPr>
        <p:spPr>
          <a:xfrm>
            <a:off x="6752160" y="459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表 1"/>
          <p:cNvGraphicFramePr/>
          <p:nvPr/>
        </p:nvGraphicFramePr>
        <p:xfrm>
          <a:off x="32400" y="0"/>
          <a:ext cx="9813600" cy="6839640"/>
        </p:xfrm>
        <a:graphic>
          <a:graphicData uri="http://schemas.openxmlformats.org/drawingml/2006/table">
            <a:tbl>
              <a:tblPr/>
              <a:tblGrid>
                <a:gridCol w="830520"/>
                <a:gridCol w="1459080"/>
                <a:gridCol w="7524360"/>
              </a:tblGrid>
              <a:tr h="171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Content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171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Email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Enter the admin/user registered email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71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Password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Enter the admin/user password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1710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Login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Button to log in using above email and password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テキスト ボックス 15"/>
          <p:cNvSpPr/>
          <p:nvPr/>
        </p:nvSpPr>
        <p:spPr>
          <a:xfrm>
            <a:off x="0" y="0"/>
            <a:ext cx="9905760" cy="36396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P.02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Licenses Page ② (Admin only)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363960"/>
            <a:ext cx="9905760" cy="6494040"/>
          </a:xfrm>
          <a:prstGeom prst="rect">
            <a:avLst/>
          </a:prstGeom>
          <a:ln w="0">
            <a:noFill/>
          </a:ln>
        </p:spPr>
      </p:pic>
      <p:sp>
        <p:nvSpPr>
          <p:cNvPr id="92" name="円/楕円 19"/>
          <p:cNvSpPr/>
          <p:nvPr/>
        </p:nvSpPr>
        <p:spPr>
          <a:xfrm>
            <a:off x="92160" y="261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円/楕円 20"/>
          <p:cNvSpPr/>
          <p:nvPr/>
        </p:nvSpPr>
        <p:spPr>
          <a:xfrm>
            <a:off x="92160" y="315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円/楕円 1"/>
          <p:cNvSpPr/>
          <p:nvPr/>
        </p:nvSpPr>
        <p:spPr>
          <a:xfrm>
            <a:off x="-87840" y="414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円/楕円 2"/>
          <p:cNvSpPr/>
          <p:nvPr/>
        </p:nvSpPr>
        <p:spPr>
          <a:xfrm>
            <a:off x="0" y="450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円/楕円 3"/>
          <p:cNvSpPr/>
          <p:nvPr/>
        </p:nvSpPr>
        <p:spPr>
          <a:xfrm>
            <a:off x="720000" y="450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円/楕円 4"/>
          <p:cNvSpPr/>
          <p:nvPr/>
        </p:nvSpPr>
        <p:spPr>
          <a:xfrm>
            <a:off x="1440000" y="450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円/楕円 5"/>
          <p:cNvSpPr/>
          <p:nvPr/>
        </p:nvSpPr>
        <p:spPr>
          <a:xfrm>
            <a:off x="2160000" y="450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円/楕円 6"/>
          <p:cNvSpPr/>
          <p:nvPr/>
        </p:nvSpPr>
        <p:spPr>
          <a:xfrm>
            <a:off x="3152160" y="450000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0" name="円/楕円 7"/>
          <p:cNvSpPr/>
          <p:nvPr/>
        </p:nvSpPr>
        <p:spPr>
          <a:xfrm>
            <a:off x="4860000" y="207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1" name="円/楕円 8"/>
          <p:cNvSpPr/>
          <p:nvPr/>
        </p:nvSpPr>
        <p:spPr>
          <a:xfrm>
            <a:off x="7920000" y="243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円/楕円 9"/>
          <p:cNvSpPr/>
          <p:nvPr/>
        </p:nvSpPr>
        <p:spPr>
          <a:xfrm>
            <a:off x="8280000" y="243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円/楕円 10"/>
          <p:cNvSpPr/>
          <p:nvPr/>
        </p:nvSpPr>
        <p:spPr>
          <a:xfrm>
            <a:off x="8820000" y="243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円/楕円 11"/>
          <p:cNvSpPr/>
          <p:nvPr/>
        </p:nvSpPr>
        <p:spPr>
          <a:xfrm>
            <a:off x="5492160" y="1260000"/>
            <a:ext cx="267840" cy="267840"/>
          </a:xfrm>
          <a:prstGeom prst="ellipse">
            <a:avLst/>
          </a:prstGeom>
          <a:solidFill>
            <a:srgbClr val="12762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円/楕円 15"/>
          <p:cNvSpPr/>
          <p:nvPr/>
        </p:nvSpPr>
        <p:spPr>
          <a:xfrm>
            <a:off x="6480000" y="1260000"/>
            <a:ext cx="267840" cy="267840"/>
          </a:xfrm>
          <a:prstGeom prst="ellipse">
            <a:avLst/>
          </a:prstGeom>
          <a:solidFill>
            <a:srgbClr val="12762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6" name="円/楕円 16"/>
          <p:cNvSpPr/>
          <p:nvPr/>
        </p:nvSpPr>
        <p:spPr>
          <a:xfrm>
            <a:off x="7560000" y="1260000"/>
            <a:ext cx="267840" cy="267840"/>
          </a:xfrm>
          <a:prstGeom prst="ellipse">
            <a:avLst/>
          </a:prstGeom>
          <a:solidFill>
            <a:srgbClr val="12762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円/楕円 21"/>
          <p:cNvSpPr/>
          <p:nvPr/>
        </p:nvSpPr>
        <p:spPr>
          <a:xfrm>
            <a:off x="9272160" y="1260000"/>
            <a:ext cx="267840" cy="267840"/>
          </a:xfrm>
          <a:prstGeom prst="ellipse">
            <a:avLst/>
          </a:prstGeom>
          <a:solidFill>
            <a:srgbClr val="12762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16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表 2"/>
          <p:cNvGraphicFramePr/>
          <p:nvPr/>
        </p:nvGraphicFramePr>
        <p:xfrm>
          <a:off x="47520" y="39600"/>
          <a:ext cx="9858240" cy="6818040"/>
        </p:xfrm>
        <a:graphic>
          <a:graphicData uri="http://schemas.openxmlformats.org/drawingml/2006/table">
            <a:tbl>
              <a:tblPr/>
              <a:tblGrid>
                <a:gridCol w="834120"/>
                <a:gridCol w="2107440"/>
                <a:gridCol w="6917040"/>
              </a:tblGrid>
              <a:tr h="975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r>
                        <a:rPr b="0" lang="ja-JP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　　　　　　　　　　　　　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Content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Download File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Download the logbook trackspot apk with this button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891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Copy Download Link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Copies the download URL of the APK  (not working without HTTPs)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495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Emulator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a new bare bones emulator, to be assigned a number and user later.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495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of the emulator (INACTIVE/OFFLINE/ACTIVE)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Serial No.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Unique id of each emulator to be used on the application side for sync.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You can edit the default-assigned serial no to a random new one or from another emulator.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telephone number used to make calls/sms. Needs to be set manually from action (pt.8) edit icon.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Assigned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user assigned to the emulator. If none, It will show N/A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291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Consists 3 Actions. Edit phone number, delete emulator, Assign/UN-assign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表 3"/>
          <p:cNvGraphicFramePr/>
          <p:nvPr/>
        </p:nvGraphicFramePr>
        <p:xfrm>
          <a:off x="47520" y="39600"/>
          <a:ext cx="9858240" cy="6818040"/>
        </p:xfrm>
        <a:graphic>
          <a:graphicData uri="http://schemas.openxmlformats.org/drawingml/2006/table">
            <a:tbl>
              <a:tblPr/>
              <a:tblGrid>
                <a:gridCol w="834120"/>
                <a:gridCol w="2107440"/>
                <a:gridCol w="6917040"/>
              </a:tblGrid>
              <a:tr h="9759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r>
                        <a:rPr b="0" lang="ja-JP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　　　　　　　　　　　　　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Content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Opens a form to add a new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891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Edit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Opens a form to edit user details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495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Delete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Button to delete the user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495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Status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of the User (click to toggle between active and inactive status.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Licenses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Licenses page navigation top bar.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Gps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Gps page navigation top bar tab.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93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Logged in info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Currently logged in user/admin info. Name and email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1291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Logout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Log out of logbook webpage.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0" y="363960"/>
            <a:ext cx="9905760" cy="6476040"/>
          </a:xfrm>
          <a:prstGeom prst="rect">
            <a:avLst/>
          </a:prstGeom>
          <a:ln w="0">
            <a:noFill/>
          </a:ln>
        </p:spPr>
      </p:pic>
      <p:sp>
        <p:nvSpPr>
          <p:cNvPr id="111" name="テキスト ボックス 2"/>
          <p:cNvSpPr/>
          <p:nvPr/>
        </p:nvSpPr>
        <p:spPr>
          <a:xfrm>
            <a:off x="0" y="0"/>
            <a:ext cx="9905760" cy="363960"/>
          </a:xfrm>
          <a:prstGeom prst="rect">
            <a:avLst/>
          </a:prstGeom>
          <a:solidFill>
            <a:srgbClr val="deeb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【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P.03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】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Gps Page ② (Admin and user accessible)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円/楕円 12"/>
          <p:cNvSpPr/>
          <p:nvPr/>
        </p:nvSpPr>
        <p:spPr>
          <a:xfrm>
            <a:off x="2072160" y="144000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円/楕円 13"/>
          <p:cNvSpPr/>
          <p:nvPr/>
        </p:nvSpPr>
        <p:spPr>
          <a:xfrm>
            <a:off x="7560000" y="1892160"/>
            <a:ext cx="267840" cy="267840"/>
          </a:xfrm>
          <a:prstGeom prst="ellipse">
            <a:avLst/>
          </a:prstGeom>
          <a:solidFill>
            <a:srgbClr val="0070c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4" name="円/楕円 14"/>
          <p:cNvSpPr/>
          <p:nvPr/>
        </p:nvSpPr>
        <p:spPr>
          <a:xfrm>
            <a:off x="18000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5" name="円/楕円 17"/>
          <p:cNvSpPr/>
          <p:nvPr/>
        </p:nvSpPr>
        <p:spPr>
          <a:xfrm>
            <a:off x="117216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円/楕円 18"/>
          <p:cNvSpPr/>
          <p:nvPr/>
        </p:nvSpPr>
        <p:spPr>
          <a:xfrm>
            <a:off x="243216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円/楕円 23"/>
          <p:cNvSpPr/>
          <p:nvPr/>
        </p:nvSpPr>
        <p:spPr>
          <a:xfrm>
            <a:off x="360000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8" name="円/楕円 24"/>
          <p:cNvSpPr/>
          <p:nvPr/>
        </p:nvSpPr>
        <p:spPr>
          <a:xfrm>
            <a:off x="432000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円/楕円 25"/>
          <p:cNvSpPr/>
          <p:nvPr/>
        </p:nvSpPr>
        <p:spPr>
          <a:xfrm>
            <a:off x="4952160" y="1892160"/>
            <a:ext cx="267840" cy="267840"/>
          </a:xfrm>
          <a:prstGeom prst="ellipse">
            <a:avLst/>
          </a:prstGeom>
          <a:solidFill>
            <a:srgbClr val="00000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0" name="円/楕円 26"/>
          <p:cNvSpPr/>
          <p:nvPr/>
        </p:nvSpPr>
        <p:spPr>
          <a:xfrm>
            <a:off x="3692160" y="369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1" name="円/楕円 27"/>
          <p:cNvSpPr/>
          <p:nvPr/>
        </p:nvSpPr>
        <p:spPr>
          <a:xfrm>
            <a:off x="3240000" y="513216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円/楕円 28"/>
          <p:cNvSpPr/>
          <p:nvPr/>
        </p:nvSpPr>
        <p:spPr>
          <a:xfrm>
            <a:off x="5132160" y="486000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円/楕円 29"/>
          <p:cNvSpPr/>
          <p:nvPr/>
        </p:nvSpPr>
        <p:spPr>
          <a:xfrm>
            <a:off x="8192160" y="1260000"/>
            <a:ext cx="267840" cy="267840"/>
          </a:xfrm>
          <a:prstGeom prst="ellipse">
            <a:avLst/>
          </a:prstGeom>
          <a:solidFill>
            <a:srgbClr val="f10d0c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12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表 4"/>
          <p:cNvGraphicFramePr/>
          <p:nvPr/>
        </p:nvGraphicFramePr>
        <p:xfrm>
          <a:off x="47520" y="39600"/>
          <a:ext cx="9858240" cy="6800040"/>
        </p:xfrm>
        <a:graphic>
          <a:graphicData uri="http://schemas.openxmlformats.org/drawingml/2006/table">
            <a:tbl>
              <a:tblPr/>
              <a:tblGrid>
                <a:gridCol w="834120"/>
                <a:gridCol w="2107440"/>
                <a:gridCol w="6917040"/>
              </a:tblGrid>
              <a:tr h="1121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r>
                        <a:rPr b="0" lang="ja-JP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　　　　　　　　　　　　　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Content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7963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Trip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will popup a form with ‘FROM’ and ‘TO’ to create trip for the Selected emulator(pt. 7). 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53388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Create Trip Form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input fields of ‘From’ and ‘To’ have auto suggestion for places name.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 button will send a request to create trip. This may take a couple seconds to find route etc.</a:t>
                      </a:r>
                      <a:br>
                        <a:rPr sz="1200"/>
                      </a:b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568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Emulator Status / restart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Status of the emulator (INACTIVE/OFFLINE/ACTIVE) / (icon) restart emulator/application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5684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Serial No. / Trip History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Unique id of each emulator to be used on the application side for sync.</a:t>
                      </a:r>
                      <a:br>
                        <a:rPr sz="1200"/>
                      </a:b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History(icon) -  Previous trip details of emulator.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1182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 / Call / Sms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telephone number used to make calls/sms. Needs to be set manually from action (pt.8) edit icon.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Call (icon) – shows a form and history of call. Can place call to a number and show previous records.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Message (icon) -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shows a form and history of  sms. Can send sms to a number and show previous records.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527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Address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Current / Last known address of the emulator.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637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 an emulator to view it’s position on map and it’s trip. Also show it’s details at the Trip details table (pt.9)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7218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Trip/Action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trip status of the emulator on a trip. Action Icons can be used to toggle between trip statuses.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表 5"/>
          <p:cNvGraphicFramePr/>
          <p:nvPr/>
        </p:nvGraphicFramePr>
        <p:xfrm>
          <a:off x="47520" y="39600"/>
          <a:ext cx="9858240" cy="6800400"/>
        </p:xfrm>
        <a:graphic>
          <a:graphicData uri="http://schemas.openxmlformats.org/drawingml/2006/table">
            <a:tbl>
              <a:tblPr/>
              <a:tblGrid>
                <a:gridCol w="834120"/>
                <a:gridCol w="2107440"/>
                <a:gridCol w="6917040"/>
              </a:tblGrid>
              <a:tr h="10425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No.</a:t>
                      </a:r>
                      <a:r>
                        <a:rPr b="0" lang="ja-JP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　　　　　　　　　　　　　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Content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5a5a5"/>
                    </a:solidFill>
                  </a:tcPr>
                </a:tc>
              </a:tr>
              <a:tr h="74016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Trip details table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shows the trip FROM and TO as well as total time it will take to cover (without stops)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63252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Trip route path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is the trip route path (green for covered and blue for remaining)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  <a:tr h="854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Emulator Marker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is the icon or Marker shown on the position of the emulator’s currently mocking location.</a:t>
                      </a:r>
                      <a:br>
                        <a:rPr sz="1200"/>
                      </a:b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will change it’s image and color based on trip status and emulator online status respectively.</a:t>
                      </a:r>
                      <a:endParaRPr b="0" lang="en-IN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(Red is for INACTIVE/OFFLINE emulators, Green is for ACTIVE)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0e0e0"/>
                    </a:solidFill>
                  </a:tcPr>
                </a:tc>
              </a:tr>
              <a:tr h="5288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Alert Messages / Notifications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Any important message or alert is shown via this Toast.</a:t>
                      </a:r>
                      <a:endParaRPr b="0" lang="en-IN" sz="12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2021-09-22T03:17:14Z</dcterms:created>
  <dc:creator>Microsoft Office ユーザー</dc:creator>
  <dc:description/>
  <dc:language>en-IN</dc:language>
  <cp:lastModifiedBy/>
  <cp:lastPrinted>2021-12-01T08:53:18Z</cp:lastPrinted>
  <dcterms:modified xsi:type="dcterms:W3CDTF">2023-08-30T15:27:36Z</dcterms:modified>
  <cp:revision>270</cp:revision>
  <dc:subject/>
  <dc:title>PowerPoint プレゼンテーション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A4 Paper (210x297 mm)</vt:lpwstr>
  </property>
  <property fmtid="{D5CDD505-2E9C-101B-9397-08002B2CF9AE}" pid="4" name="Slides">
    <vt:r8>31</vt:r8>
  </property>
</Properties>
</file>