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72" r:id="rId2"/>
    <p:sldId id="273" r:id="rId3"/>
    <p:sldId id="259" r:id="rId4"/>
    <p:sldId id="278" r:id="rId5"/>
    <p:sldId id="261" r:id="rId6"/>
    <p:sldId id="279" r:id="rId7"/>
    <p:sldId id="280"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5" d="100"/>
          <a:sy n="85" d="100"/>
        </p:scale>
        <p:origin x="59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Cyclistic – Data Analysis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Akshay D</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968E1-34D9-792B-B932-0227A37430C2}"/>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FA6721CD-5D80-0A1B-B65A-8C09FE57151E}"/>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itle 4">
            <a:extLst>
              <a:ext uri="{FF2B5EF4-FFF2-40B4-BE49-F238E27FC236}">
                <a16:creationId xmlns:a16="http://schemas.microsoft.com/office/drawing/2014/main" id="{2F743B9F-B63F-ECF6-779C-0F3FECB602FE}"/>
              </a:ext>
            </a:extLst>
          </p:cNvPr>
          <p:cNvSpPr>
            <a:spLocks noGrp="1"/>
          </p:cNvSpPr>
          <p:nvPr>
            <p:ph type="title"/>
          </p:nvPr>
        </p:nvSpPr>
        <p:spPr>
          <a:xfrm>
            <a:off x="576072" y="-4125"/>
            <a:ext cx="10515600" cy="676656"/>
          </a:xfrm>
        </p:spPr>
        <p:txBody>
          <a:bodyPr/>
          <a:lstStyle/>
          <a:p>
            <a:r>
              <a:rPr lang="en-IN" sz="4000" dirty="0"/>
              <a:t>Weekly Analysis  </a:t>
            </a:r>
          </a:p>
        </p:txBody>
      </p:sp>
      <p:pic>
        <p:nvPicPr>
          <p:cNvPr id="8" name="Picture 7">
            <a:extLst>
              <a:ext uri="{FF2B5EF4-FFF2-40B4-BE49-F238E27FC236}">
                <a16:creationId xmlns:a16="http://schemas.microsoft.com/office/drawing/2014/main" id="{B21F0CC2-3E36-7056-5063-BF4554F3DD4B}"/>
              </a:ext>
            </a:extLst>
          </p:cNvPr>
          <p:cNvPicPr>
            <a:picLocks noChangeAspect="1"/>
          </p:cNvPicPr>
          <p:nvPr/>
        </p:nvPicPr>
        <p:blipFill>
          <a:blip r:embed="rId2"/>
          <a:stretch>
            <a:fillRect/>
          </a:stretch>
        </p:blipFill>
        <p:spPr>
          <a:xfrm>
            <a:off x="5912303" y="1927412"/>
            <a:ext cx="5135511" cy="3810415"/>
          </a:xfrm>
          <a:prstGeom prst="rect">
            <a:avLst/>
          </a:prstGeom>
        </p:spPr>
      </p:pic>
      <p:pic>
        <p:nvPicPr>
          <p:cNvPr id="10" name="Picture 9">
            <a:extLst>
              <a:ext uri="{FF2B5EF4-FFF2-40B4-BE49-F238E27FC236}">
                <a16:creationId xmlns:a16="http://schemas.microsoft.com/office/drawing/2014/main" id="{37190744-F0D3-5BEC-2F49-17822E7D0B38}"/>
              </a:ext>
            </a:extLst>
          </p:cNvPr>
          <p:cNvPicPr>
            <a:picLocks noChangeAspect="1"/>
          </p:cNvPicPr>
          <p:nvPr/>
        </p:nvPicPr>
        <p:blipFill>
          <a:blip r:embed="rId3"/>
          <a:stretch>
            <a:fillRect/>
          </a:stretch>
        </p:blipFill>
        <p:spPr>
          <a:xfrm>
            <a:off x="365760" y="1927410"/>
            <a:ext cx="5043914" cy="3810415"/>
          </a:xfrm>
          <a:prstGeom prst="rect">
            <a:avLst/>
          </a:prstGeom>
        </p:spPr>
      </p:pic>
      <p:sp>
        <p:nvSpPr>
          <p:cNvPr id="11" name="TextBox 10">
            <a:extLst>
              <a:ext uri="{FF2B5EF4-FFF2-40B4-BE49-F238E27FC236}">
                <a16:creationId xmlns:a16="http://schemas.microsoft.com/office/drawing/2014/main" id="{46972EB8-A875-E27A-193A-B226C413937D}"/>
              </a:ext>
            </a:extLst>
          </p:cNvPr>
          <p:cNvSpPr txBox="1"/>
          <p:nvPr/>
        </p:nvSpPr>
        <p:spPr>
          <a:xfrm>
            <a:off x="717176" y="753035"/>
            <a:ext cx="8337177"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t>Bikes are ridden for a longer duration on average during weekends when compared to weekdays.</a:t>
            </a:r>
          </a:p>
          <a:p>
            <a:pPr marL="285750" indent="-285750">
              <a:buFont typeface="Arial" panose="020B0604020202020204" pitchFamily="34" charset="0"/>
              <a:buChar char="•"/>
            </a:pPr>
            <a:r>
              <a:rPr lang="en-IN" sz="1600" dirty="0"/>
              <a:t>More members rent bikes during weekdays when compared to weekends.</a:t>
            </a:r>
          </a:p>
          <a:p>
            <a:pPr marL="285750" indent="-285750">
              <a:buFont typeface="Arial" panose="020B0604020202020204" pitchFamily="34" charset="0"/>
              <a:buChar char="•"/>
            </a:pPr>
            <a:r>
              <a:rPr lang="en-IN" sz="1600" dirty="0"/>
              <a:t>More casual users rent bikes during weekends when compared to weekdays.</a:t>
            </a:r>
          </a:p>
        </p:txBody>
      </p:sp>
    </p:spTree>
    <p:extLst>
      <p:ext uri="{BB962C8B-B14F-4D97-AF65-F5344CB8AC3E}">
        <p14:creationId xmlns:p14="http://schemas.microsoft.com/office/powerpoint/2010/main" val="37564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1D98215-0521-AAB5-3D66-5E414BD4A11D}"/>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53D4F67A-97BD-3696-D762-76C92E9E868B}"/>
              </a:ext>
            </a:extLst>
          </p:cNvPr>
          <p:cNvSpPr>
            <a:spLocks noGrp="1"/>
          </p:cNvSpPr>
          <p:nvPr>
            <p:ph type="sldNum" sz="quarter" idx="12"/>
          </p:nvPr>
        </p:nvSpPr>
        <p:spPr/>
        <p:txBody>
          <a:bodyPr/>
          <a:lstStyle/>
          <a:p>
            <a:fld id="{58FB4751-880F-D840-AAA9-3A15815CC996}" type="slidenum">
              <a:rPr lang="en-US" smtClean="0"/>
              <a:t>11</a:t>
            </a:fld>
            <a:endParaRPr lang="en-US" dirty="0"/>
          </a:p>
        </p:txBody>
      </p:sp>
      <p:sp>
        <p:nvSpPr>
          <p:cNvPr id="5" name="Title 4">
            <a:extLst>
              <a:ext uri="{FF2B5EF4-FFF2-40B4-BE49-F238E27FC236}">
                <a16:creationId xmlns:a16="http://schemas.microsoft.com/office/drawing/2014/main" id="{98C30B8C-3B80-724A-194B-BADD4AB9FC2A}"/>
              </a:ext>
            </a:extLst>
          </p:cNvPr>
          <p:cNvSpPr>
            <a:spLocks noGrp="1"/>
          </p:cNvSpPr>
          <p:nvPr>
            <p:ph type="title"/>
          </p:nvPr>
        </p:nvSpPr>
        <p:spPr>
          <a:xfrm>
            <a:off x="576072" y="0"/>
            <a:ext cx="10515600" cy="676656"/>
          </a:xfrm>
        </p:spPr>
        <p:txBody>
          <a:bodyPr/>
          <a:lstStyle/>
          <a:p>
            <a:r>
              <a:rPr lang="en-IN" sz="4000" dirty="0"/>
              <a:t>Hour of Day Analysis</a:t>
            </a:r>
          </a:p>
        </p:txBody>
      </p:sp>
      <p:pic>
        <p:nvPicPr>
          <p:cNvPr id="8" name="Picture 7">
            <a:extLst>
              <a:ext uri="{FF2B5EF4-FFF2-40B4-BE49-F238E27FC236}">
                <a16:creationId xmlns:a16="http://schemas.microsoft.com/office/drawing/2014/main" id="{98BA19A4-6155-F7D0-C323-9E9C0075600A}"/>
              </a:ext>
            </a:extLst>
          </p:cNvPr>
          <p:cNvPicPr>
            <a:picLocks noChangeAspect="1"/>
          </p:cNvPicPr>
          <p:nvPr/>
        </p:nvPicPr>
        <p:blipFill>
          <a:blip r:embed="rId2"/>
          <a:stretch>
            <a:fillRect/>
          </a:stretch>
        </p:blipFill>
        <p:spPr>
          <a:xfrm>
            <a:off x="5833872" y="2241174"/>
            <a:ext cx="5111910" cy="2893374"/>
          </a:xfrm>
          <a:prstGeom prst="rect">
            <a:avLst/>
          </a:prstGeom>
        </p:spPr>
      </p:pic>
      <p:pic>
        <p:nvPicPr>
          <p:cNvPr id="10" name="Picture 9">
            <a:extLst>
              <a:ext uri="{FF2B5EF4-FFF2-40B4-BE49-F238E27FC236}">
                <a16:creationId xmlns:a16="http://schemas.microsoft.com/office/drawing/2014/main" id="{B5C9BA05-C929-97C4-DF78-D802D6933097}"/>
              </a:ext>
            </a:extLst>
          </p:cNvPr>
          <p:cNvPicPr>
            <a:picLocks noChangeAspect="1"/>
          </p:cNvPicPr>
          <p:nvPr/>
        </p:nvPicPr>
        <p:blipFill>
          <a:blip r:embed="rId3"/>
          <a:stretch>
            <a:fillRect/>
          </a:stretch>
        </p:blipFill>
        <p:spPr>
          <a:xfrm>
            <a:off x="335045" y="2241169"/>
            <a:ext cx="5111910" cy="2902393"/>
          </a:xfrm>
          <a:prstGeom prst="rect">
            <a:avLst/>
          </a:prstGeom>
        </p:spPr>
      </p:pic>
      <p:sp>
        <p:nvSpPr>
          <p:cNvPr id="11" name="TextBox 10">
            <a:extLst>
              <a:ext uri="{FF2B5EF4-FFF2-40B4-BE49-F238E27FC236}">
                <a16:creationId xmlns:a16="http://schemas.microsoft.com/office/drawing/2014/main" id="{38E27CFD-B2F2-CDD3-082A-83C67638DA86}"/>
              </a:ext>
            </a:extLst>
          </p:cNvPr>
          <p:cNvSpPr txBox="1"/>
          <p:nvPr/>
        </p:nvSpPr>
        <p:spPr>
          <a:xfrm>
            <a:off x="672353" y="741058"/>
            <a:ext cx="8247529"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average ride duration is the lowest for casual riders between 5:00 am and 9:00 am.</a:t>
            </a:r>
          </a:p>
          <a:p>
            <a:pPr marL="285750" indent="-285750">
              <a:buFont typeface="Arial" panose="020B0604020202020204" pitchFamily="34" charset="0"/>
              <a:buChar char="•"/>
            </a:pPr>
            <a:r>
              <a:rPr lang="en-IN" dirty="0"/>
              <a:t>Most number of bikes are rented between 6:00 am and 10:00 pm.</a:t>
            </a:r>
          </a:p>
          <a:p>
            <a:pPr marL="285750" indent="-285750">
              <a:buFont typeface="Arial" panose="020B0604020202020204" pitchFamily="34" charset="0"/>
              <a:buChar char="•"/>
            </a:pPr>
            <a:r>
              <a:rPr lang="en-IN" dirty="0"/>
              <a:t>Most members rent bikes between 7:00 am and 7:00 pm.</a:t>
            </a:r>
          </a:p>
        </p:txBody>
      </p:sp>
    </p:spTree>
    <p:extLst>
      <p:ext uri="{BB962C8B-B14F-4D97-AF65-F5344CB8AC3E}">
        <p14:creationId xmlns:p14="http://schemas.microsoft.com/office/powerpoint/2010/main" val="231168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9B5737A-3E74-5CC9-333F-224C0909C07B}"/>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724A26B9-B14A-3AD3-9F54-9C723916D540}"/>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5" name="Title 14">
            <a:extLst>
              <a:ext uri="{FF2B5EF4-FFF2-40B4-BE49-F238E27FC236}">
                <a16:creationId xmlns:a16="http://schemas.microsoft.com/office/drawing/2014/main" id="{733E3D24-D5F0-575B-D06D-A0CEF8F495C7}"/>
              </a:ext>
            </a:extLst>
          </p:cNvPr>
          <p:cNvSpPr>
            <a:spLocks noGrp="1"/>
          </p:cNvSpPr>
          <p:nvPr>
            <p:ph type="title"/>
          </p:nvPr>
        </p:nvSpPr>
        <p:spPr/>
        <p:txBody>
          <a:bodyPr/>
          <a:lstStyle/>
          <a:p>
            <a:r>
              <a:rPr lang="en-IN" sz="4000" dirty="0"/>
              <a:t>Recommendations</a:t>
            </a:r>
          </a:p>
        </p:txBody>
      </p:sp>
      <p:sp>
        <p:nvSpPr>
          <p:cNvPr id="16" name="Content Placeholder 15">
            <a:extLst>
              <a:ext uri="{FF2B5EF4-FFF2-40B4-BE49-F238E27FC236}">
                <a16:creationId xmlns:a16="http://schemas.microsoft.com/office/drawing/2014/main" id="{ABA054EF-308B-6A0C-5E4F-F00D656BFE4B}"/>
              </a:ext>
            </a:extLst>
          </p:cNvPr>
          <p:cNvSpPr>
            <a:spLocks noGrp="1"/>
          </p:cNvSpPr>
          <p:nvPr>
            <p:ph idx="1"/>
          </p:nvPr>
        </p:nvSpPr>
        <p:spPr/>
        <p:txBody>
          <a:bodyPr>
            <a:normAutofit/>
          </a:bodyPr>
          <a:lstStyle/>
          <a:p>
            <a:r>
              <a:rPr lang="en-IN" sz="1600" b="0" i="0" dirty="0">
                <a:solidFill>
                  <a:srgbClr val="292929"/>
                </a:solidFill>
                <a:effectLst/>
              </a:rPr>
              <a:t>Marketing Campaigns should be focused on the casual riders, with increased focus on Saturdays and Sundays.</a:t>
            </a:r>
          </a:p>
          <a:p>
            <a:r>
              <a:rPr lang="en-IN" sz="1600" b="0" i="0" dirty="0">
                <a:solidFill>
                  <a:srgbClr val="292929"/>
                </a:solidFill>
                <a:effectLst/>
              </a:rPr>
              <a:t>Since casual riders take longer rides, thereby spending more per ride in the process, campaign should show financial advantages of being a paid subscriber.</a:t>
            </a:r>
          </a:p>
          <a:p>
            <a:r>
              <a:rPr lang="en-IN" sz="1600" b="0" i="0" dirty="0">
                <a:solidFill>
                  <a:srgbClr val="292929"/>
                </a:solidFill>
                <a:effectLst/>
              </a:rPr>
              <a:t>Budget for docked bike development should be reduced since it is the least used and is generally used for short distances.</a:t>
            </a:r>
          </a:p>
          <a:p>
            <a:r>
              <a:rPr lang="en-IN" sz="1600" b="0" i="0" dirty="0">
                <a:solidFill>
                  <a:srgbClr val="292929"/>
                </a:solidFill>
                <a:effectLst/>
              </a:rPr>
              <a:t>Maintenance</a:t>
            </a:r>
            <a:r>
              <a:rPr lang="en-IN" sz="1600" dirty="0">
                <a:solidFill>
                  <a:srgbClr val="292929"/>
                </a:solidFill>
              </a:rPr>
              <a:t> of bikes and stations can be scheduled in the months between December and March, since the number of bikes rented is less during these winter months.</a:t>
            </a:r>
            <a:endParaRPr lang="en-IN" sz="1600" b="0" i="0" dirty="0">
              <a:solidFill>
                <a:srgbClr val="292929"/>
              </a:solidFill>
              <a:effectLst/>
            </a:endParaRPr>
          </a:p>
        </p:txBody>
      </p:sp>
    </p:spTree>
    <p:extLst>
      <p:ext uri="{BB962C8B-B14F-4D97-AF65-F5344CB8AC3E}">
        <p14:creationId xmlns:p14="http://schemas.microsoft.com/office/powerpoint/2010/main" val="66470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39558F-DFB3-4963-A9EF-6684B71CC4F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8379C5C-AA08-0B80-DBC8-AB905B9F2A02}"/>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8CD08F2-8876-84E8-6C4F-B65F9521234A}"/>
              </a:ext>
            </a:extLst>
          </p:cNvPr>
          <p:cNvSpPr>
            <a:spLocks noGrp="1"/>
          </p:cNvSpPr>
          <p:nvPr>
            <p:ph type="sldNum" sz="quarter" idx="12"/>
          </p:nvPr>
        </p:nvSpPr>
        <p:spPr/>
        <p:txBody>
          <a:bodyPr/>
          <a:lstStyle/>
          <a:p>
            <a:fld id="{58FB4751-880F-D840-AAA9-3A15815CC996}" type="slidenum">
              <a:rPr lang="en-US" smtClean="0"/>
              <a:t>13</a:t>
            </a:fld>
            <a:endParaRPr lang="en-US" dirty="0"/>
          </a:p>
        </p:txBody>
      </p:sp>
      <p:sp>
        <p:nvSpPr>
          <p:cNvPr id="5" name="Title 4">
            <a:extLst>
              <a:ext uri="{FF2B5EF4-FFF2-40B4-BE49-F238E27FC236}">
                <a16:creationId xmlns:a16="http://schemas.microsoft.com/office/drawing/2014/main" id="{2ECFA006-AE23-57B2-6BD4-F4B8357191CB}"/>
              </a:ext>
            </a:extLst>
          </p:cNvPr>
          <p:cNvSpPr>
            <a:spLocks noGrp="1"/>
          </p:cNvSpPr>
          <p:nvPr>
            <p:ph type="title"/>
          </p:nvPr>
        </p:nvSpPr>
        <p:spPr/>
        <p:txBody>
          <a:bodyPr/>
          <a:lstStyle/>
          <a:p>
            <a:r>
              <a:rPr lang="en-IN" sz="4000" dirty="0"/>
              <a:t>Links to project:</a:t>
            </a:r>
          </a:p>
        </p:txBody>
      </p:sp>
      <p:sp>
        <p:nvSpPr>
          <p:cNvPr id="6" name="Content Placeholder 5">
            <a:extLst>
              <a:ext uri="{FF2B5EF4-FFF2-40B4-BE49-F238E27FC236}">
                <a16:creationId xmlns:a16="http://schemas.microsoft.com/office/drawing/2014/main" id="{F5927B9A-ABF7-F171-5E60-A7D28F5B9501}"/>
              </a:ext>
            </a:extLst>
          </p:cNvPr>
          <p:cNvSpPr>
            <a:spLocks noGrp="1"/>
          </p:cNvSpPr>
          <p:nvPr>
            <p:ph idx="1"/>
          </p:nvPr>
        </p:nvSpPr>
        <p:spPr/>
        <p:txBody>
          <a:bodyPr>
            <a:normAutofit/>
          </a:bodyPr>
          <a:lstStyle/>
          <a:p>
            <a:r>
              <a:rPr lang="en-IN" sz="1800" dirty="0"/>
              <a:t>GitHub – https://github.com/AkshayDhamodaran/Cyclistic-Data-Analysis</a:t>
            </a:r>
          </a:p>
          <a:p>
            <a:r>
              <a:rPr lang="en-IN" sz="1800" dirty="0"/>
              <a:t>Tableau Dashboard - https://public.tableau.com/app/profile/akshay.d7457/viz/Divvycycledata/Dashboard1#1</a:t>
            </a:r>
          </a:p>
        </p:txBody>
      </p:sp>
    </p:spTree>
    <p:extLst>
      <p:ext uri="{BB962C8B-B14F-4D97-AF65-F5344CB8AC3E}">
        <p14:creationId xmlns:p14="http://schemas.microsoft.com/office/powerpoint/2010/main" val="421544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604549931"/>
              </p:ext>
            </p:extLst>
          </p:nvPr>
        </p:nvGraphicFramePr>
        <p:xfrm>
          <a:off x="7808259" y="1169988"/>
          <a:ext cx="4115454" cy="4918793"/>
        </p:xfrm>
        <a:graphic>
          <a:graphicData uri="http://schemas.openxmlformats.org/drawingml/2006/table">
            <a:tbl>
              <a:tblPr firstRow="1" bandRow="1"/>
              <a:tblGrid>
                <a:gridCol w="4115454">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Business overview</a:t>
                      </a:r>
                    </a:p>
                    <a:p>
                      <a:pPr algn="r"/>
                      <a:r>
                        <a:rPr lang="en-US" sz="2000" b="0" dirty="0">
                          <a:latin typeface="+mn-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Available Data &amp; Data Pre-processing</a:t>
                      </a:r>
                    </a:p>
                    <a:p>
                      <a:pPr marL="0" algn="r" defTabSz="914400" rtl="0" eaLnBrk="1" latinLnBrk="0" hangingPunct="1"/>
                      <a:r>
                        <a:rPr lang="en-US" sz="2000" b="0" kern="1200" dirty="0">
                          <a:solidFill>
                            <a:schemeClr val="tx1"/>
                          </a:solidFill>
                          <a:latin typeface="+mn-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Insights</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a:latin typeface="+mn-lt"/>
                          <a:cs typeface="Gill Sans Light" panose="020B0302020104020203" pitchFamily="34" charset="-79"/>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latin typeface="+mn-lt"/>
                          <a:cs typeface="Gill Sans Light" panose="020B0302020104020203" pitchFamily="34" charset="-79"/>
                        </a:rPr>
                        <a:t>Recommendations</a:t>
                      </a:r>
                    </a:p>
                    <a:p>
                      <a:pPr marL="0" algn="r" defTabSz="914400" rtl="0" eaLnBrk="1" latinLnBrk="0" hangingPunct="1"/>
                      <a:r>
                        <a:rPr lang="en-US" sz="2000" b="0" kern="1200" dirty="0">
                          <a:solidFill>
                            <a:schemeClr val="tx1"/>
                          </a:solidFill>
                          <a:latin typeface="+mn-lt"/>
                          <a:ea typeface="+mn-ea"/>
                          <a:cs typeface="+mn-cs"/>
                        </a:rPr>
                        <a:t>12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normAutofit/>
          </a:bodyPr>
          <a:lstStyle/>
          <a:p>
            <a:r>
              <a:rPr lang="en-US" sz="1600" dirty="0"/>
              <a:t>Cyclistic is a bike sharing company launched in 2016. It is based in Chicago with over 692 stations and 5824 bikes.</a:t>
            </a:r>
          </a:p>
          <a:p>
            <a:endParaRPr lang="en-US" sz="1600" dirty="0"/>
          </a:p>
          <a:p>
            <a:r>
              <a:rPr lang="en-US" sz="1600" dirty="0"/>
              <a:t>Cyclistic has two types of customers.</a:t>
            </a:r>
          </a:p>
          <a:p>
            <a:endParaRPr lang="en-US" sz="1600" dirty="0"/>
          </a:p>
          <a:p>
            <a:pPr marL="285750" indent="-285750">
              <a:buFont typeface="Arial" panose="020B0604020202020204" pitchFamily="34" charset="0"/>
              <a:buChar char="•"/>
            </a:pPr>
            <a:r>
              <a:rPr lang="en-US" sz="1600" b="1" dirty="0"/>
              <a:t>Casual riders </a:t>
            </a:r>
            <a:r>
              <a:rPr lang="en-US" sz="1600" dirty="0"/>
              <a:t>- Customers who purchase </a:t>
            </a:r>
            <a:r>
              <a:rPr lang="en-IN" sz="1600" dirty="0"/>
              <a:t>single-ride or full-day passes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b="1" dirty="0"/>
              <a:t>Members</a:t>
            </a:r>
            <a:r>
              <a:rPr lang="en-IN" sz="1600" dirty="0"/>
              <a:t> - Customers</a:t>
            </a:r>
            <a:r>
              <a:rPr lang="en-US" sz="1600" dirty="0"/>
              <a:t> who purchase annual memberships</a:t>
            </a:r>
          </a:p>
          <a:p>
            <a:endParaRPr lang="en-US" sz="1600" dirty="0"/>
          </a:p>
          <a:p>
            <a:r>
              <a:rPr lang="en-US" sz="1600" dirty="0"/>
              <a:t>Cyclistic wants to identify the difference between casual riders and members and areas to focus on to increase revenue.</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sz="4000" dirty="0"/>
              <a:t>Business overview</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18565" y="3429000"/>
            <a:ext cx="5563197" cy="1773555"/>
          </a:xfrm>
        </p:spPr>
        <p:txBody>
          <a:bodyPr/>
          <a:lstStyle/>
          <a:p>
            <a:r>
              <a:rPr lang="en-US" dirty="0"/>
              <a:t>Available Data &amp; Data pre-processing</a:t>
            </a:r>
          </a:p>
        </p:txBody>
      </p:sp>
      <p:sp>
        <p:nvSpPr>
          <p:cNvPr id="2" name="Slide Number Placeholder 8">
            <a:extLst>
              <a:ext uri="{FF2B5EF4-FFF2-40B4-BE49-F238E27FC236}">
                <a16:creationId xmlns:a16="http://schemas.microsoft.com/office/drawing/2014/main" id="{25382F73-6308-6C80-2F01-2477A8F4F3C4}"/>
              </a:ext>
            </a:extLst>
          </p:cNvPr>
          <p:cNvSpPr txBox="1">
            <a:spLocks/>
          </p:cNvSpPr>
          <p:nvPr/>
        </p:nvSpPr>
        <p:spPr>
          <a:xfrm>
            <a:off x="11027664" y="646480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8FB4751-880F-D840-AAA9-3A15815CC996}" type="slidenum">
              <a:rPr lang="en-US" smtClean="0"/>
              <a:pPr algn="r"/>
              <a:t>4</a:t>
            </a:fld>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US" sz="4000" dirty="0">
                <a:latin typeface="Sagona Book" panose="020F0502020204030204" pitchFamily="34" charset="0"/>
                <a:cs typeface="Sagona Book" panose="020F0502020204030204" pitchFamily="34" charset="0"/>
              </a:rPr>
              <a:t>Available Data &amp; Data Pre-processing</a:t>
            </a:r>
            <a:endParaRPr lang="en-US" sz="4000" dirty="0"/>
          </a:p>
        </p:txBody>
      </p:sp>
      <p:sp>
        <p:nvSpPr>
          <p:cNvPr id="3" name="Content Placeholder 2">
            <a:extLst>
              <a:ext uri="{FF2B5EF4-FFF2-40B4-BE49-F238E27FC236}">
                <a16:creationId xmlns:a16="http://schemas.microsoft.com/office/drawing/2014/main" id="{EDED4AF0-85FB-F6DB-6E6D-EDBC53B6042F}"/>
              </a:ext>
            </a:extLst>
          </p:cNvPr>
          <p:cNvSpPr>
            <a:spLocks noGrp="1"/>
          </p:cNvSpPr>
          <p:nvPr>
            <p:ph idx="1"/>
          </p:nvPr>
        </p:nvSpPr>
        <p:spPr/>
        <p:txBody>
          <a:bodyPr>
            <a:normAutofit/>
          </a:bodyPr>
          <a:lstStyle/>
          <a:p>
            <a:pPr marL="0" indent="0">
              <a:buNone/>
            </a:pPr>
            <a:r>
              <a:rPr lang="en-IN" sz="1800" b="1" dirty="0"/>
              <a:t>Data:</a:t>
            </a:r>
          </a:p>
          <a:p>
            <a:r>
              <a:rPr lang="en-IN" sz="1600" dirty="0"/>
              <a:t>12 months of data starting from January till December of 2022.</a:t>
            </a:r>
          </a:p>
          <a:p>
            <a:r>
              <a:rPr lang="en-IN" sz="1600" dirty="0"/>
              <a:t>The dataset contains information like type of bike rented, ride start time, ride end time, starting station name, starting station latitude, starting station longitude, ending station name, ending station latitude, ending station longitude.</a:t>
            </a:r>
          </a:p>
          <a:p>
            <a:pPr marL="0" indent="0">
              <a:buNone/>
            </a:pPr>
            <a:r>
              <a:rPr lang="en-IN" sz="1800" b="1" dirty="0"/>
              <a:t>Pre-processing steps taken:</a:t>
            </a:r>
          </a:p>
          <a:p>
            <a:r>
              <a:rPr lang="en-IN" sz="1600" dirty="0"/>
              <a:t>Pre-processing was done using R-Programming</a:t>
            </a:r>
          </a:p>
          <a:p>
            <a:r>
              <a:rPr lang="en-IN" sz="1600" dirty="0"/>
              <a:t>Extracted day of the week, month and hour of the day from the data.</a:t>
            </a:r>
          </a:p>
          <a:p>
            <a:r>
              <a:rPr lang="en-IN" sz="1600" dirty="0"/>
              <a:t>Calculated the duration of each trip using the start time and end time.</a:t>
            </a:r>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Cyclistic – Data Analysis</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69908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9D768B-747F-2AFE-EA21-10FA44295F79}"/>
              </a:ext>
            </a:extLst>
          </p:cNvPr>
          <p:cNvSpPr>
            <a:spLocks noGrp="1"/>
          </p:cNvSpPr>
          <p:nvPr>
            <p:ph type="title"/>
          </p:nvPr>
        </p:nvSpPr>
        <p:spPr>
          <a:xfrm>
            <a:off x="1255359" y="3078480"/>
            <a:ext cx="4840641" cy="1773555"/>
          </a:xfrm>
        </p:spPr>
        <p:txBody>
          <a:bodyPr/>
          <a:lstStyle/>
          <a:p>
            <a:r>
              <a:rPr lang="en-IN" dirty="0"/>
              <a:t>Insights</a:t>
            </a:r>
          </a:p>
        </p:txBody>
      </p:sp>
      <p:sp>
        <p:nvSpPr>
          <p:cNvPr id="11" name="Slide Number Placeholder 8">
            <a:extLst>
              <a:ext uri="{FF2B5EF4-FFF2-40B4-BE49-F238E27FC236}">
                <a16:creationId xmlns:a16="http://schemas.microsoft.com/office/drawing/2014/main" id="{A987723A-DCB5-05D1-AEBB-9BA90670CB10}"/>
              </a:ext>
            </a:extLst>
          </p:cNvPr>
          <p:cNvSpPr txBox="1">
            <a:spLocks/>
          </p:cNvSpPr>
          <p:nvPr/>
        </p:nvSpPr>
        <p:spPr>
          <a:xfrm>
            <a:off x="11027664" y="6464808"/>
            <a:ext cx="987552" cy="3108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8FB4751-880F-D840-AAA9-3A15815CC996}" type="slidenum">
              <a:rPr lang="en-US" smtClean="0"/>
              <a:pPr algn="r"/>
              <a:t>6</a:t>
            </a:fld>
            <a:endParaRPr lang="en-US" dirty="0"/>
          </a:p>
        </p:txBody>
      </p:sp>
    </p:spTree>
    <p:extLst>
      <p:ext uri="{BB962C8B-B14F-4D97-AF65-F5344CB8AC3E}">
        <p14:creationId xmlns:p14="http://schemas.microsoft.com/office/powerpoint/2010/main" val="428133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BCB53-EBB5-6BFA-D563-BE0EDBE3D4BD}"/>
              </a:ext>
            </a:extLst>
          </p:cNvPr>
          <p:cNvSpPr>
            <a:spLocks noGrp="1"/>
          </p:cNvSpPr>
          <p:nvPr>
            <p:ph type="title"/>
          </p:nvPr>
        </p:nvSpPr>
        <p:spPr>
          <a:xfrm>
            <a:off x="576072" y="-4134"/>
            <a:ext cx="10515600" cy="676656"/>
          </a:xfrm>
        </p:spPr>
        <p:txBody>
          <a:bodyPr/>
          <a:lstStyle/>
          <a:p>
            <a:r>
              <a:rPr lang="en-IN" sz="4000" dirty="0"/>
              <a:t>Geographic insights</a:t>
            </a:r>
          </a:p>
        </p:txBody>
      </p:sp>
      <p:sp>
        <p:nvSpPr>
          <p:cNvPr id="5" name="Content Placeholder 4">
            <a:extLst>
              <a:ext uri="{FF2B5EF4-FFF2-40B4-BE49-F238E27FC236}">
                <a16:creationId xmlns:a16="http://schemas.microsoft.com/office/drawing/2014/main" id="{45A449AA-DC06-2E0D-2F5F-DC47F299C291}"/>
              </a:ext>
            </a:extLst>
          </p:cNvPr>
          <p:cNvSpPr>
            <a:spLocks noGrp="1"/>
          </p:cNvSpPr>
          <p:nvPr>
            <p:ph idx="1"/>
          </p:nvPr>
        </p:nvSpPr>
        <p:spPr>
          <a:xfrm>
            <a:off x="665722" y="718611"/>
            <a:ext cx="10515600" cy="3877056"/>
          </a:xfrm>
        </p:spPr>
        <p:txBody>
          <a:bodyPr>
            <a:normAutofit/>
          </a:bodyPr>
          <a:lstStyle/>
          <a:p>
            <a:r>
              <a:rPr lang="en-IN" sz="1600" i="0" u="none" strike="noStrike" dirty="0">
                <a:effectLst/>
              </a:rPr>
              <a:t>Streeter Dr &amp; Grand avenue is the most used station, followed by DuSable lake shore Dr and Monroe St and DuSable lake shore Dr &amp; </a:t>
            </a:r>
            <a:r>
              <a:rPr lang="en-IN" sz="1600" dirty="0"/>
              <a:t>N</a:t>
            </a:r>
            <a:r>
              <a:rPr lang="en-IN" sz="1600" i="0" u="none" strike="noStrike" dirty="0">
                <a:effectLst/>
              </a:rPr>
              <a:t>orth Blvd</a:t>
            </a:r>
          </a:p>
          <a:p>
            <a:r>
              <a:rPr lang="en-IN" sz="1600" dirty="0"/>
              <a:t>Electric bikes are generally used for long distance commute followed by classic bikes and docked bikes respectively.</a:t>
            </a:r>
          </a:p>
          <a:p>
            <a:r>
              <a:rPr lang="en-IN" sz="1600" i="0" u="none" strike="noStrike" dirty="0">
                <a:effectLst/>
              </a:rPr>
              <a:t>Docked bikes are generally used for short distance travel. </a:t>
            </a:r>
            <a:endParaRPr lang="en-IN" sz="1600" dirty="0">
              <a:effectLst/>
            </a:endParaRPr>
          </a:p>
        </p:txBody>
      </p:sp>
      <p:pic>
        <p:nvPicPr>
          <p:cNvPr id="11" name="Picture 10">
            <a:extLst>
              <a:ext uri="{FF2B5EF4-FFF2-40B4-BE49-F238E27FC236}">
                <a16:creationId xmlns:a16="http://schemas.microsoft.com/office/drawing/2014/main" id="{F1884345-46F0-AFBB-F459-375327588369}"/>
              </a:ext>
            </a:extLst>
          </p:cNvPr>
          <p:cNvPicPr>
            <a:picLocks noChangeAspect="1"/>
          </p:cNvPicPr>
          <p:nvPr/>
        </p:nvPicPr>
        <p:blipFill>
          <a:blip r:embed="rId2"/>
          <a:stretch>
            <a:fillRect/>
          </a:stretch>
        </p:blipFill>
        <p:spPr>
          <a:xfrm>
            <a:off x="3169184" y="2348955"/>
            <a:ext cx="5853631" cy="3359907"/>
          </a:xfrm>
          <a:prstGeom prst="rect">
            <a:avLst/>
          </a:prstGeom>
        </p:spPr>
      </p:pic>
      <p:pic>
        <p:nvPicPr>
          <p:cNvPr id="9" name="Picture 8">
            <a:extLst>
              <a:ext uri="{FF2B5EF4-FFF2-40B4-BE49-F238E27FC236}">
                <a16:creationId xmlns:a16="http://schemas.microsoft.com/office/drawing/2014/main" id="{B5A70E69-6FD8-4C6D-790F-FA0449EFC8AD}"/>
              </a:ext>
            </a:extLst>
          </p:cNvPr>
          <p:cNvPicPr>
            <a:picLocks noChangeAspect="1"/>
          </p:cNvPicPr>
          <p:nvPr/>
        </p:nvPicPr>
        <p:blipFill>
          <a:blip r:embed="rId3"/>
          <a:stretch>
            <a:fillRect/>
          </a:stretch>
        </p:blipFill>
        <p:spPr>
          <a:xfrm>
            <a:off x="7668579" y="2465497"/>
            <a:ext cx="1211685" cy="510584"/>
          </a:xfrm>
          <a:prstGeom prst="rect">
            <a:avLst/>
          </a:prstGeom>
        </p:spPr>
      </p:pic>
      <p:sp>
        <p:nvSpPr>
          <p:cNvPr id="12" name="Footer Placeholder 6">
            <a:extLst>
              <a:ext uri="{FF2B5EF4-FFF2-40B4-BE49-F238E27FC236}">
                <a16:creationId xmlns:a16="http://schemas.microsoft.com/office/drawing/2014/main" id="{B70FB57B-7008-364E-0E83-FE2EB7E74B56}"/>
              </a:ext>
            </a:extLst>
          </p:cNvPr>
          <p:cNvSpPr>
            <a:spLocks noGrp="1"/>
          </p:cNvSpPr>
          <p:nvPr>
            <p:ph type="ftr" sz="quarter" idx="11"/>
          </p:nvPr>
        </p:nvSpPr>
        <p:spPr>
          <a:xfrm>
            <a:off x="4379976" y="6464808"/>
            <a:ext cx="3438144" cy="310896"/>
          </a:xfrm>
        </p:spPr>
        <p:txBody>
          <a:bodyPr/>
          <a:lstStyle/>
          <a:p>
            <a:r>
              <a:rPr lang="en-US" dirty="0"/>
              <a:t>Cyclistic – Data Analysis</a:t>
            </a:r>
          </a:p>
        </p:txBody>
      </p:sp>
      <p:sp>
        <p:nvSpPr>
          <p:cNvPr id="13" name="Slide Number Placeholder 8">
            <a:extLst>
              <a:ext uri="{FF2B5EF4-FFF2-40B4-BE49-F238E27FC236}">
                <a16:creationId xmlns:a16="http://schemas.microsoft.com/office/drawing/2014/main" id="{E51891AE-D40C-9126-6814-DFE5888EC51A}"/>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t>7</a:t>
            </a:fld>
            <a:endParaRPr lang="en-US" dirty="0"/>
          </a:p>
        </p:txBody>
      </p:sp>
    </p:spTree>
    <p:extLst>
      <p:ext uri="{BB962C8B-B14F-4D97-AF65-F5344CB8AC3E}">
        <p14:creationId xmlns:p14="http://schemas.microsoft.com/office/powerpoint/2010/main" val="3696426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8523633-CD48-19D1-18C5-FF02EF8AEC4F}"/>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D5E5FD5F-C793-475C-9F56-79AC959ADF37}"/>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itle 4">
            <a:extLst>
              <a:ext uri="{FF2B5EF4-FFF2-40B4-BE49-F238E27FC236}">
                <a16:creationId xmlns:a16="http://schemas.microsoft.com/office/drawing/2014/main" id="{AEEA778D-1DDA-F042-494E-CDBB25845ABE}"/>
              </a:ext>
            </a:extLst>
          </p:cNvPr>
          <p:cNvSpPr>
            <a:spLocks noGrp="1"/>
          </p:cNvSpPr>
          <p:nvPr>
            <p:ph type="title"/>
          </p:nvPr>
        </p:nvSpPr>
        <p:spPr>
          <a:xfrm>
            <a:off x="512064" y="-2009"/>
            <a:ext cx="10515600" cy="676656"/>
          </a:xfrm>
        </p:spPr>
        <p:txBody>
          <a:bodyPr/>
          <a:lstStyle/>
          <a:p>
            <a:r>
              <a:rPr lang="en-IN" sz="4000" dirty="0"/>
              <a:t>General statistics</a:t>
            </a:r>
          </a:p>
        </p:txBody>
      </p:sp>
      <p:sp>
        <p:nvSpPr>
          <p:cNvPr id="9" name="TextBox 8">
            <a:extLst>
              <a:ext uri="{FF2B5EF4-FFF2-40B4-BE49-F238E27FC236}">
                <a16:creationId xmlns:a16="http://schemas.microsoft.com/office/drawing/2014/main" id="{BB8F34D5-3FB5-7DFE-0BCA-226B8D0AF49C}"/>
              </a:ext>
            </a:extLst>
          </p:cNvPr>
          <p:cNvSpPr txBox="1"/>
          <p:nvPr/>
        </p:nvSpPr>
        <p:spPr>
          <a:xfrm>
            <a:off x="647690" y="679351"/>
            <a:ext cx="9428639"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t>Classic bikes are preferred more when compared to electric bikes and docked bikes.</a:t>
            </a:r>
          </a:p>
          <a:p>
            <a:pPr marL="285750" indent="-285750">
              <a:buFont typeface="Arial" panose="020B0604020202020204" pitchFamily="34" charset="0"/>
              <a:buChar char="•"/>
            </a:pPr>
            <a:r>
              <a:rPr lang="en-IN" sz="1600" dirty="0"/>
              <a:t>Despite being the least rented, docked bikes are ridden for a longer duration on average.</a:t>
            </a:r>
          </a:p>
          <a:p>
            <a:pPr marL="285750" indent="-285750">
              <a:buFont typeface="Arial" panose="020B0604020202020204" pitchFamily="34" charset="0"/>
              <a:buChar char="•"/>
            </a:pPr>
            <a:r>
              <a:rPr lang="en-IN" sz="1600" dirty="0"/>
              <a:t>Majority of Cyclistic’s customers are members.</a:t>
            </a:r>
          </a:p>
        </p:txBody>
      </p:sp>
      <p:pic>
        <p:nvPicPr>
          <p:cNvPr id="11" name="Picture 10">
            <a:extLst>
              <a:ext uri="{FF2B5EF4-FFF2-40B4-BE49-F238E27FC236}">
                <a16:creationId xmlns:a16="http://schemas.microsoft.com/office/drawing/2014/main" id="{98C0241D-E08C-4207-C1EB-14FB26CF864C}"/>
              </a:ext>
            </a:extLst>
          </p:cNvPr>
          <p:cNvPicPr>
            <a:picLocks noChangeAspect="1"/>
          </p:cNvPicPr>
          <p:nvPr/>
        </p:nvPicPr>
        <p:blipFill>
          <a:blip r:embed="rId2"/>
          <a:stretch>
            <a:fillRect/>
          </a:stretch>
        </p:blipFill>
        <p:spPr>
          <a:xfrm>
            <a:off x="4707104" y="2056056"/>
            <a:ext cx="2777792" cy="3912736"/>
          </a:xfrm>
          <a:prstGeom prst="rect">
            <a:avLst/>
          </a:prstGeom>
        </p:spPr>
      </p:pic>
      <p:pic>
        <p:nvPicPr>
          <p:cNvPr id="17" name="Picture 16">
            <a:extLst>
              <a:ext uri="{FF2B5EF4-FFF2-40B4-BE49-F238E27FC236}">
                <a16:creationId xmlns:a16="http://schemas.microsoft.com/office/drawing/2014/main" id="{3B4878EF-FEE4-EBC5-140C-F1A71B7533EA}"/>
              </a:ext>
            </a:extLst>
          </p:cNvPr>
          <p:cNvPicPr>
            <a:picLocks noChangeAspect="1"/>
          </p:cNvPicPr>
          <p:nvPr/>
        </p:nvPicPr>
        <p:blipFill>
          <a:blip r:embed="rId3"/>
          <a:stretch>
            <a:fillRect/>
          </a:stretch>
        </p:blipFill>
        <p:spPr>
          <a:xfrm>
            <a:off x="331693" y="2747931"/>
            <a:ext cx="4298377" cy="2218518"/>
          </a:xfrm>
          <a:prstGeom prst="rect">
            <a:avLst/>
          </a:prstGeom>
        </p:spPr>
      </p:pic>
      <p:pic>
        <p:nvPicPr>
          <p:cNvPr id="19" name="Picture 18">
            <a:extLst>
              <a:ext uri="{FF2B5EF4-FFF2-40B4-BE49-F238E27FC236}">
                <a16:creationId xmlns:a16="http://schemas.microsoft.com/office/drawing/2014/main" id="{408A1145-2512-7FB6-068D-C841762EA54E}"/>
              </a:ext>
            </a:extLst>
          </p:cNvPr>
          <p:cNvPicPr>
            <a:picLocks noChangeAspect="1"/>
          </p:cNvPicPr>
          <p:nvPr/>
        </p:nvPicPr>
        <p:blipFill>
          <a:blip r:embed="rId4"/>
          <a:stretch>
            <a:fillRect/>
          </a:stretch>
        </p:blipFill>
        <p:spPr>
          <a:xfrm>
            <a:off x="7561929" y="2742134"/>
            <a:ext cx="4298378" cy="2218518"/>
          </a:xfrm>
          <a:prstGeom prst="rect">
            <a:avLst/>
          </a:prstGeom>
        </p:spPr>
      </p:pic>
    </p:spTree>
    <p:extLst>
      <p:ext uri="{BB962C8B-B14F-4D97-AF65-F5344CB8AC3E}">
        <p14:creationId xmlns:p14="http://schemas.microsoft.com/office/powerpoint/2010/main" val="210038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3D82BA-4D91-85D7-A985-B1D275BDF8AA}"/>
              </a:ext>
            </a:extLst>
          </p:cNvPr>
          <p:cNvSpPr>
            <a:spLocks noGrp="1"/>
          </p:cNvSpPr>
          <p:nvPr>
            <p:ph type="ftr" sz="quarter" idx="11"/>
          </p:nvPr>
        </p:nvSpPr>
        <p:spPr/>
        <p:txBody>
          <a:bodyPr/>
          <a:lstStyle/>
          <a:p>
            <a:r>
              <a:rPr lang="en-US" dirty="0"/>
              <a:t>Cyclistic – Data Analysis</a:t>
            </a:r>
          </a:p>
        </p:txBody>
      </p:sp>
      <p:sp>
        <p:nvSpPr>
          <p:cNvPr id="4" name="Slide Number Placeholder 3">
            <a:extLst>
              <a:ext uri="{FF2B5EF4-FFF2-40B4-BE49-F238E27FC236}">
                <a16:creationId xmlns:a16="http://schemas.microsoft.com/office/drawing/2014/main" id="{8A0166AD-3F42-C0A5-E97C-586BC7CA54AE}"/>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5" name="Title 4">
            <a:extLst>
              <a:ext uri="{FF2B5EF4-FFF2-40B4-BE49-F238E27FC236}">
                <a16:creationId xmlns:a16="http://schemas.microsoft.com/office/drawing/2014/main" id="{C023FF56-2994-1A07-0C63-A9B16AF444AB}"/>
              </a:ext>
            </a:extLst>
          </p:cNvPr>
          <p:cNvSpPr>
            <a:spLocks noGrp="1"/>
          </p:cNvSpPr>
          <p:nvPr>
            <p:ph type="title"/>
          </p:nvPr>
        </p:nvSpPr>
        <p:spPr>
          <a:xfrm>
            <a:off x="576072" y="-4127"/>
            <a:ext cx="10515600" cy="676656"/>
          </a:xfrm>
        </p:spPr>
        <p:txBody>
          <a:bodyPr/>
          <a:lstStyle/>
          <a:p>
            <a:r>
              <a:rPr lang="en-IN" sz="4000" dirty="0"/>
              <a:t>Monthly Analysis</a:t>
            </a:r>
          </a:p>
        </p:txBody>
      </p:sp>
      <p:pic>
        <p:nvPicPr>
          <p:cNvPr id="8" name="Content Placeholder 7">
            <a:extLst>
              <a:ext uri="{FF2B5EF4-FFF2-40B4-BE49-F238E27FC236}">
                <a16:creationId xmlns:a16="http://schemas.microsoft.com/office/drawing/2014/main" id="{ED7F6885-707B-6A2D-E80A-92B466D94744}"/>
              </a:ext>
            </a:extLst>
          </p:cNvPr>
          <p:cNvPicPr>
            <a:picLocks noGrp="1" noChangeAspect="1"/>
          </p:cNvPicPr>
          <p:nvPr>
            <p:ph idx="1"/>
          </p:nvPr>
        </p:nvPicPr>
        <p:blipFill>
          <a:blip r:embed="rId2"/>
          <a:stretch>
            <a:fillRect/>
          </a:stretch>
        </p:blipFill>
        <p:spPr>
          <a:xfrm>
            <a:off x="1263718" y="2393577"/>
            <a:ext cx="4286810" cy="3232524"/>
          </a:xfrm>
        </p:spPr>
      </p:pic>
      <p:pic>
        <p:nvPicPr>
          <p:cNvPr id="10" name="Picture 9">
            <a:extLst>
              <a:ext uri="{FF2B5EF4-FFF2-40B4-BE49-F238E27FC236}">
                <a16:creationId xmlns:a16="http://schemas.microsoft.com/office/drawing/2014/main" id="{83F37E7A-1AD9-90EE-3433-C6765B511C55}"/>
              </a:ext>
            </a:extLst>
          </p:cNvPr>
          <p:cNvPicPr>
            <a:picLocks noChangeAspect="1"/>
          </p:cNvPicPr>
          <p:nvPr/>
        </p:nvPicPr>
        <p:blipFill>
          <a:blip r:embed="rId3"/>
          <a:stretch>
            <a:fillRect/>
          </a:stretch>
        </p:blipFill>
        <p:spPr>
          <a:xfrm>
            <a:off x="6096000" y="2384612"/>
            <a:ext cx="4873196" cy="3241871"/>
          </a:xfrm>
          <a:prstGeom prst="rect">
            <a:avLst/>
          </a:prstGeom>
        </p:spPr>
      </p:pic>
      <p:sp>
        <p:nvSpPr>
          <p:cNvPr id="14" name="TextBox 13">
            <a:extLst>
              <a:ext uri="{FF2B5EF4-FFF2-40B4-BE49-F238E27FC236}">
                <a16:creationId xmlns:a16="http://schemas.microsoft.com/office/drawing/2014/main" id="{FCBAC6F6-45C5-F886-0824-FA00C903B1EA}"/>
              </a:ext>
            </a:extLst>
          </p:cNvPr>
          <p:cNvSpPr txBox="1"/>
          <p:nvPr/>
        </p:nvSpPr>
        <p:spPr>
          <a:xfrm>
            <a:off x="744071" y="762000"/>
            <a:ext cx="6965576" cy="861774"/>
          </a:xfrm>
          <a:prstGeom prst="rect">
            <a:avLst/>
          </a:prstGeom>
          <a:noFill/>
        </p:spPr>
        <p:txBody>
          <a:bodyPr wrap="square" rtlCol="0">
            <a:spAutoFit/>
          </a:bodyPr>
          <a:lstStyle/>
          <a:p>
            <a:pPr marL="285750" indent="-285750">
              <a:buFont typeface="Arial" panose="020B0604020202020204" pitchFamily="34" charset="0"/>
              <a:buChar char="•"/>
            </a:pPr>
            <a:r>
              <a:rPr lang="en-IN" sz="1600" dirty="0"/>
              <a:t>Casual riders use the bikes for a longer duration compared to members.</a:t>
            </a:r>
          </a:p>
          <a:p>
            <a:pPr marL="285750" indent="-285750">
              <a:buFont typeface="Arial" panose="020B0604020202020204" pitchFamily="34" charset="0"/>
              <a:buChar char="•"/>
            </a:pPr>
            <a:r>
              <a:rPr lang="en-IN" sz="1600" dirty="0"/>
              <a:t>The number of bikes rented takes a dip starting from december to march. This maybe due to the fact that these are winter months in Chicago.</a:t>
            </a:r>
            <a:endParaRPr lang="en-IN" dirty="0"/>
          </a:p>
        </p:txBody>
      </p:sp>
    </p:spTree>
    <p:extLst>
      <p:ext uri="{BB962C8B-B14F-4D97-AF65-F5344CB8AC3E}">
        <p14:creationId xmlns:p14="http://schemas.microsoft.com/office/powerpoint/2010/main" val="3973430872"/>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339</TotalTime>
  <Words>606</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vt:lpstr>
      <vt:lpstr>Gill Sans Nova Light</vt:lpstr>
      <vt:lpstr>Sagona Book</vt:lpstr>
      <vt:lpstr>Office Theme</vt:lpstr>
      <vt:lpstr>Cyclistic – Data Analysis</vt:lpstr>
      <vt:lpstr>Agenda</vt:lpstr>
      <vt:lpstr>Business overview</vt:lpstr>
      <vt:lpstr>Available Data &amp; Data pre-processing</vt:lpstr>
      <vt:lpstr>Available Data &amp; Data Pre-processing</vt:lpstr>
      <vt:lpstr>Insights</vt:lpstr>
      <vt:lpstr>Geographic insights</vt:lpstr>
      <vt:lpstr>General statistics</vt:lpstr>
      <vt:lpstr>Monthly Analysis</vt:lpstr>
      <vt:lpstr>Weekly Analysis  </vt:lpstr>
      <vt:lpstr>Hour of Day Analysis</vt:lpstr>
      <vt:lpstr>Recommendations</vt:lpstr>
      <vt:lpstr>Links to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 Data Analysis</dc:title>
  <dc:creator>Akshay Dhamodaran</dc:creator>
  <cp:lastModifiedBy>Akshay Dhamodaran</cp:lastModifiedBy>
  <cp:revision>3</cp:revision>
  <dcterms:created xsi:type="dcterms:W3CDTF">2023-04-21T05:51:13Z</dcterms:created>
  <dcterms:modified xsi:type="dcterms:W3CDTF">2023-04-21T11:30:30Z</dcterms:modified>
</cp:coreProperties>
</file>