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6"/>
  </p:notesMasterIdLst>
  <p:sldIdLst>
    <p:sldId id="305" r:id="rId3"/>
    <p:sldId id="257" r:id="rId4"/>
    <p:sldId id="258" r:id="rId5"/>
    <p:sldId id="296" r:id="rId6"/>
    <p:sldId id="266" r:id="rId7"/>
    <p:sldId id="297" r:id="rId8"/>
    <p:sldId id="261" r:id="rId9"/>
    <p:sldId id="262" r:id="rId10"/>
    <p:sldId id="298" r:id="rId11"/>
    <p:sldId id="307" r:id="rId12"/>
    <p:sldId id="267" r:id="rId13"/>
    <p:sldId id="299" r:id="rId14"/>
    <p:sldId id="300" r:id="rId15"/>
  </p:sldIdLst>
  <p:sldSz cx="12192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5"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panose="020B0604020202020204"/>
              </a:rPr>
              <a:t>Click to edit the notes format</a:t>
            </a:r>
          </a:p>
        </p:txBody>
      </p:sp>
      <p:sp>
        <p:nvSpPr>
          <p:cNvPr id="76"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panose="02020603050405020304"/>
              </a:rPr>
              <a:t> </a:t>
            </a:r>
          </a:p>
        </p:txBody>
      </p:sp>
      <p:sp>
        <p:nvSpPr>
          <p:cNvPr id="77"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panose="02020603050405020304"/>
              </a:rPr>
              <a:t> </a:t>
            </a:r>
          </a:p>
        </p:txBody>
      </p:sp>
      <p:sp>
        <p:nvSpPr>
          <p:cNvPr id="78"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panose="02020603050405020304"/>
              </a:rPr>
              <a:t> </a:t>
            </a:r>
          </a:p>
        </p:txBody>
      </p:sp>
      <p:sp>
        <p:nvSpPr>
          <p:cNvPr id="79" name="PlaceHolder 5"/>
          <p:cNvSpPr>
            <a:spLocks noGrp="1"/>
          </p:cNvSpPr>
          <p:nvPr>
            <p:ph type="sldNum"/>
          </p:nvPr>
        </p:nvSpPr>
        <p:spPr>
          <a:xfrm>
            <a:off x="4278960" y="10157400"/>
            <a:ext cx="3280680" cy="534240"/>
          </a:xfrm>
          <a:prstGeom prst="rect">
            <a:avLst/>
          </a:prstGeom>
        </p:spPr>
        <p:txBody>
          <a:bodyPr lIns="0" tIns="0" rIns="0" bIns="0" anchor="b"/>
          <a:lstStyle/>
          <a:p>
            <a:pPr algn="r"/>
            <a:fld id="{04743879-5C87-4208-8135-8E67083B45F6}" type="slidenum">
              <a:rPr lang="en-IN" sz="1400" b="0" strike="noStrike" spc="-1">
                <a:solidFill>
                  <a:srgbClr val="000000"/>
                </a:solidFill>
                <a:uFill>
                  <a:solidFill>
                    <a:srgbClr val="FFFFFF"/>
                  </a:solidFill>
                </a:uFill>
                <a:latin typeface="Times New Roman" panose="02020603050405020304"/>
              </a:rPr>
              <a:t>‹#›</a:t>
            </a:fld>
            <a:endParaRPr lang="en-IN" sz="1400" b="0" strike="noStrike" spc="-1">
              <a:solidFill>
                <a:srgbClr val="000000"/>
              </a:solidFill>
              <a:uFill>
                <a:solidFill>
                  <a:srgbClr val="FFFFFF"/>
                </a:solidFill>
              </a:uFill>
              <a:latin typeface="Times New Roman" panose="02020603050405020304"/>
            </a:endParaRPr>
          </a:p>
        </p:txBody>
      </p:sp>
    </p:spTree>
    <p:extLst>
      <p:ext uri="{BB962C8B-B14F-4D97-AF65-F5344CB8AC3E}">
        <p14:creationId xmlns:p14="http://schemas.microsoft.com/office/powerpoint/2010/main" val="3456991413"/>
      </p:ext>
    </p:extLst>
  </p:cSld>
  <p:clrMap bg1="lt1" tx1="dk1" bg2="lt2" tx2="dk2" accent1="accent1" accent2="accent2" accent3="accent3" accent4="accent4" accent5="accent5" accent6="accent6" hlink="hlink" folHlink="folHlink"/>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2"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3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5"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36" name="Picture 35"/>
          <p:cNvPicPr/>
          <p:nvPr/>
        </p:nvPicPr>
        <p:blipFill>
          <a:blip r:embed="rId2"/>
          <a:stretch>
            <a:fillRect/>
          </a:stretch>
        </p:blipFill>
        <p:spPr>
          <a:xfrm>
            <a:off x="3602880" y="1604520"/>
            <a:ext cx="4984920" cy="3977280"/>
          </a:xfrm>
          <a:prstGeom prst="rect">
            <a:avLst/>
          </a:prstGeom>
          <a:ln>
            <a:noFill/>
          </a:ln>
        </p:spPr>
      </p:pic>
      <p:pic>
        <p:nvPicPr>
          <p:cNvPr id="37" name="Picture 36"/>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450C-1BA9-773B-8627-11BD68BA22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5940E9-1189-ABE6-8D7E-E9355D65BE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CFCEC3-D46D-EBB5-BC74-FC74C9A5CC61}"/>
              </a:ext>
            </a:extLst>
          </p:cNvPr>
          <p:cNvSpPr>
            <a:spLocks noGrp="1"/>
          </p:cNvSpPr>
          <p:nvPr>
            <p:ph type="dt" sz="half" idx="10"/>
          </p:nvPr>
        </p:nvSpPr>
        <p:spPr/>
        <p:txBody>
          <a:bodyPr/>
          <a:lstStyle/>
          <a:p>
            <a:fld id="{6E2AF656-D7F6-4C08-B1A1-45F5D699AC4D}" type="datetimeFigureOut">
              <a:rPr lang="en-IN" smtClean="0"/>
              <a:t>28-08-2023</a:t>
            </a:fld>
            <a:endParaRPr lang="en-IN" dirty="0"/>
          </a:p>
        </p:txBody>
      </p:sp>
      <p:sp>
        <p:nvSpPr>
          <p:cNvPr id="5" name="Footer Placeholder 4">
            <a:extLst>
              <a:ext uri="{FF2B5EF4-FFF2-40B4-BE49-F238E27FC236}">
                <a16:creationId xmlns:a16="http://schemas.microsoft.com/office/drawing/2014/main" id="{DD09BD2D-6867-5B37-FF4E-AB107A79D48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CC271C0-F7A4-9B48-CC19-77C4791C2694}"/>
              </a:ext>
            </a:extLst>
          </p:cNvPr>
          <p:cNvSpPr>
            <a:spLocks noGrp="1"/>
          </p:cNvSpPr>
          <p:nvPr>
            <p:ph type="sldNum" sz="quarter" idx="12"/>
          </p:nvPr>
        </p:nvSpPr>
        <p:spPr/>
        <p:txBody>
          <a:bodyPr/>
          <a:lstStyle/>
          <a:p>
            <a:fld id="{717FA842-7676-42D9-A3CF-4F0897C7B305}" type="slidenum">
              <a:rPr lang="en-IN" smtClean="0"/>
              <a:t>‹#›</a:t>
            </a:fld>
            <a:endParaRPr lang="en-IN" dirty="0"/>
          </a:p>
        </p:txBody>
      </p:sp>
    </p:spTree>
    <p:extLst>
      <p:ext uri="{BB962C8B-B14F-4D97-AF65-F5344CB8AC3E}">
        <p14:creationId xmlns:p14="http://schemas.microsoft.com/office/powerpoint/2010/main" val="1397047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6"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47"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1"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2"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3"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6"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7"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1"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3"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4"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8"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9"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71"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72"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73" name="Picture 72"/>
          <p:cNvPicPr/>
          <p:nvPr/>
        </p:nvPicPr>
        <p:blipFill>
          <a:blip r:embed="rId2"/>
          <a:stretch>
            <a:fillRect/>
          </a:stretch>
        </p:blipFill>
        <p:spPr>
          <a:xfrm>
            <a:off x="3602880" y="1604520"/>
            <a:ext cx="4984920" cy="3977280"/>
          </a:xfrm>
          <a:prstGeom prst="rect">
            <a:avLst/>
          </a:prstGeom>
          <a:ln>
            <a:noFill/>
          </a:ln>
        </p:spPr>
      </p:pic>
      <p:pic>
        <p:nvPicPr>
          <p:cNvPr id="74" name="Picture 73"/>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5"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6"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9"/>
          <p:cNvPicPr/>
          <p:nvPr/>
        </p:nvPicPr>
        <p:blipFill>
          <a:blip r:embed="rId15"/>
          <a:stretch>
            <a:fillRect/>
          </a:stretch>
        </p:blipFill>
        <p:spPr>
          <a:xfrm>
            <a:off x="0" y="0"/>
            <a:ext cx="12207960" cy="6856920"/>
          </a:xfrm>
          <a:prstGeom prst="rect">
            <a:avLst/>
          </a:prstGeom>
          <a:ln w="9360">
            <a:noFill/>
          </a:ln>
        </p:spPr>
      </p:pic>
      <p:pic>
        <p:nvPicPr>
          <p:cNvPr id="2" name="Picture 2"/>
          <p:cNvPicPr/>
          <p:nvPr/>
        </p:nvPicPr>
        <p:blipFill>
          <a:blip r:embed="rId16"/>
          <a:stretch>
            <a:fillRect/>
          </a:stretch>
        </p:blipFill>
        <p:spPr>
          <a:xfrm>
            <a:off x="0" y="0"/>
            <a:ext cx="12207960" cy="6856920"/>
          </a:xfrm>
          <a:prstGeom prst="rect">
            <a:avLst/>
          </a:prstGeom>
          <a:ln w="9360">
            <a:noFill/>
          </a:ln>
        </p:spPr>
      </p:pic>
      <p:sp>
        <p:nvSpPr>
          <p:cNvPr id="3"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 name="PlaceHolder 2"/>
          <p:cNvSpPr>
            <a:spLocks noGrp="1"/>
          </p:cNvSpPr>
          <p:nvPr>
            <p:ph type="body"/>
          </p:nvPr>
        </p:nvSpPr>
        <p:spPr>
          <a:xfrm>
            <a:off x="609480" y="1604520"/>
            <a:ext cx="10972080" cy="397692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Click to edit the outline text format</a:t>
            </a:r>
          </a:p>
          <a:p>
            <a:pPr marL="864235" lvl="1" indent="-323850">
              <a:buClr>
                <a:srgbClr val="000000"/>
              </a:buClr>
              <a:buSzPct val="75000"/>
              <a:buFont typeface="Symbol" panose="05050102010706020507" charset="2"/>
              <a:buChar char=""/>
            </a:pPr>
            <a:r>
              <a:rPr lang="en-IN" sz="1800" b="0" strike="noStrike" spc="-1">
                <a:solidFill>
                  <a:srgbClr val="000000"/>
                </a:solidFill>
                <a:uFill>
                  <a:solidFill>
                    <a:srgbClr val="FFFFFF"/>
                  </a:solidFill>
                </a:uFill>
                <a:latin typeface="Arial" panose="020B0604020202020204"/>
              </a:rPr>
              <a:t>Second Outline Level</a:t>
            </a:r>
          </a:p>
          <a:p>
            <a:pPr marL="1296035" lvl="2" indent="-28829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Third Outline Level</a:t>
            </a:r>
          </a:p>
          <a:p>
            <a:pPr marL="1727835" lvl="3" indent="-215900">
              <a:buClr>
                <a:srgbClr val="000000"/>
              </a:buClr>
              <a:buSzPct val="75000"/>
              <a:buFont typeface="Symbol" panose="05050102010706020507" charset="2"/>
              <a:buChar char=""/>
            </a:pPr>
            <a:r>
              <a:rPr lang="en-IN" sz="1800" b="0" strike="noStrike" spc="-1">
                <a:solidFill>
                  <a:srgbClr val="000000"/>
                </a:solidFill>
                <a:uFill>
                  <a:solidFill>
                    <a:srgbClr val="FFFFFF"/>
                  </a:solidFill>
                </a:uFill>
                <a:latin typeface="Arial" panose="020B0604020202020204"/>
              </a:rPr>
              <a:t>Fourth Outline Level</a:t>
            </a:r>
          </a:p>
          <a:p>
            <a:pPr marL="2160270" lvl="4"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Fifth Outline Level</a:t>
            </a:r>
          </a:p>
          <a:p>
            <a:pPr marL="2592070" lvl="5"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Sixth Outline Level</a:t>
            </a:r>
          </a:p>
          <a:p>
            <a:pPr marL="3023870" lvl="6"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4" r:id="rId13"/>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 name="Picture 9"/>
          <p:cNvPicPr/>
          <p:nvPr/>
        </p:nvPicPr>
        <p:blipFill>
          <a:blip r:embed="rId14"/>
          <a:stretch>
            <a:fillRect/>
          </a:stretch>
        </p:blipFill>
        <p:spPr>
          <a:xfrm>
            <a:off x="0" y="0"/>
            <a:ext cx="12207960" cy="6856920"/>
          </a:xfrm>
          <a:prstGeom prst="rect">
            <a:avLst/>
          </a:prstGeom>
          <a:ln w="9360">
            <a:noFill/>
          </a:ln>
        </p:spPr>
      </p:pic>
      <p:sp>
        <p:nvSpPr>
          <p:cNvPr id="39"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panose="020B0604020202020204"/>
              </a:rPr>
              <a:t>Click to edit the title text format</a:t>
            </a:r>
          </a:p>
        </p:txBody>
      </p:sp>
      <p:sp>
        <p:nvSpPr>
          <p:cNvPr id="40" name="PlaceHolder 2"/>
          <p:cNvSpPr>
            <a:spLocks noGrp="1"/>
          </p:cNvSpPr>
          <p:nvPr>
            <p:ph type="body"/>
          </p:nvPr>
        </p:nvSpPr>
        <p:spPr>
          <a:xfrm>
            <a:off x="609480" y="1604520"/>
            <a:ext cx="109724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3200" b="0" strike="noStrike" spc="-1">
                <a:solidFill>
                  <a:srgbClr val="000000"/>
                </a:solidFill>
                <a:uFill>
                  <a:solidFill>
                    <a:srgbClr val="FFFFFF"/>
                  </a:solidFill>
                </a:uFill>
                <a:latin typeface="Arial" panose="020B0604020202020204"/>
              </a:rPr>
              <a:t>Click to edit the outline text format</a:t>
            </a:r>
          </a:p>
          <a:p>
            <a:pPr marL="864235" lvl="1" indent="-323850">
              <a:buClr>
                <a:srgbClr val="000000"/>
              </a:buClr>
              <a:buSzPct val="75000"/>
              <a:buFont typeface="Symbol" panose="05050102010706020507" charset="2"/>
              <a:buChar char=""/>
            </a:pPr>
            <a:r>
              <a:rPr lang="en-IN" sz="2800" b="0" strike="noStrike" spc="-1">
                <a:solidFill>
                  <a:srgbClr val="000000"/>
                </a:solidFill>
                <a:uFill>
                  <a:solidFill>
                    <a:srgbClr val="FFFFFF"/>
                  </a:solidFill>
                </a:uFill>
                <a:latin typeface="Arial" panose="020B0604020202020204"/>
              </a:rPr>
              <a:t>Second Outline Level</a:t>
            </a:r>
          </a:p>
          <a:p>
            <a:pPr marL="1296035" lvl="2" indent="-288290">
              <a:buClr>
                <a:srgbClr val="000000"/>
              </a:buClr>
              <a:buSzPct val="45000"/>
              <a:buFont typeface="Wingdings" panose="05000000000000000000" pitchFamily="2" charset="2"/>
              <a:buChar char=""/>
            </a:pPr>
            <a:r>
              <a:rPr lang="en-IN" sz="2400" b="0" strike="noStrike" spc="-1">
                <a:solidFill>
                  <a:srgbClr val="000000"/>
                </a:solidFill>
                <a:uFill>
                  <a:solidFill>
                    <a:srgbClr val="FFFFFF"/>
                  </a:solidFill>
                </a:uFill>
                <a:latin typeface="Arial" panose="020B0604020202020204"/>
              </a:rPr>
              <a:t>Third Outline Level</a:t>
            </a:r>
          </a:p>
          <a:p>
            <a:pPr marL="1727835" lvl="3" indent="-215900">
              <a:buClr>
                <a:srgbClr val="000000"/>
              </a:buClr>
              <a:buSzPct val="75000"/>
              <a:buFont typeface="Symbol" panose="05050102010706020507" charset="2"/>
              <a:buChar char=""/>
            </a:pPr>
            <a:r>
              <a:rPr lang="en-IN" sz="2000" b="0" strike="noStrike" spc="-1">
                <a:solidFill>
                  <a:srgbClr val="000000"/>
                </a:solidFill>
                <a:uFill>
                  <a:solidFill>
                    <a:srgbClr val="FFFFFF"/>
                  </a:solidFill>
                </a:uFill>
                <a:latin typeface="Arial" panose="020B0604020202020204"/>
              </a:rPr>
              <a:t>Fourth Outline Level</a:t>
            </a:r>
          </a:p>
          <a:p>
            <a:pPr marL="2160270" lvl="4"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Fifth Outline Level</a:t>
            </a: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Sixth Outline Level</a:t>
            </a:r>
          </a:p>
          <a:p>
            <a:pPr marL="3023870" lvl="6"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prod-apnortheasta.online.tableau.com/#/site/realtime" TargetMode="External"/><Relationship Id="rId2" Type="http://schemas.openxmlformats.org/officeDocument/2006/relationships/hyperlink" Target="https://github.com/AkshayFunde98/Real-time-E-commerce-Analytics-Dashboard-" TargetMode="Externa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E84F0D-9893-45ED-AB79-B18CDCBF4777}"/>
              </a:ext>
            </a:extLst>
          </p:cNvPr>
          <p:cNvPicPr/>
          <p:nvPr/>
        </p:nvPicPr>
        <p:blipFill>
          <a:blip r:embed="rId2"/>
          <a:stretch>
            <a:fillRect/>
          </a:stretch>
        </p:blipFill>
        <p:spPr>
          <a:xfrm>
            <a:off x="9791701" y="0"/>
            <a:ext cx="2400299" cy="8925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a:extLst>
              <a:ext uri="{FF2B5EF4-FFF2-40B4-BE49-F238E27FC236}">
                <a16:creationId xmlns:a16="http://schemas.microsoft.com/office/drawing/2014/main" id="{E35B9A3A-5FF1-48DA-AAF9-B3A8546A108D}"/>
              </a:ext>
            </a:extLst>
          </p:cNvPr>
          <p:cNvSpPr/>
          <p:nvPr/>
        </p:nvSpPr>
        <p:spPr>
          <a:xfrm>
            <a:off x="328950" y="5477265"/>
            <a:ext cx="2611198" cy="954107"/>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Guided by:-</a:t>
            </a:r>
          </a:p>
          <a:p>
            <a:pPr algn="just"/>
            <a:r>
              <a:rPr lang="en-US" b="1" dirty="0">
                <a:solidFill>
                  <a:srgbClr val="002060"/>
                </a:solidFill>
                <a:latin typeface="Times New Roman" panose="02020603050405020304" pitchFamily="18" charset="0"/>
                <a:cs typeface="Times New Roman" panose="02020603050405020304" pitchFamily="18" charset="0"/>
              </a:rPr>
              <a:t>Mr. Anay Tamhankar</a:t>
            </a:r>
          </a:p>
          <a:p>
            <a:pPr algn="just"/>
            <a:r>
              <a:rPr lang="en-US" b="1" dirty="0">
                <a:solidFill>
                  <a:srgbClr val="002060"/>
                </a:solidFill>
                <a:latin typeface="Times New Roman" panose="02020603050405020304" pitchFamily="18" charset="0"/>
                <a:cs typeface="Times New Roman" panose="02020603050405020304" pitchFamily="18" charset="0"/>
              </a:rPr>
              <a:t>Mr. Prasad Deshmukh</a:t>
            </a:r>
          </a:p>
        </p:txBody>
      </p:sp>
      <p:sp>
        <p:nvSpPr>
          <p:cNvPr id="6" name="TextBox 5">
            <a:extLst>
              <a:ext uri="{FF2B5EF4-FFF2-40B4-BE49-F238E27FC236}">
                <a16:creationId xmlns:a16="http://schemas.microsoft.com/office/drawing/2014/main" id="{EDB59253-F546-4538-9BB1-303A90064C8A}"/>
              </a:ext>
            </a:extLst>
          </p:cNvPr>
          <p:cNvSpPr txBox="1"/>
          <p:nvPr/>
        </p:nvSpPr>
        <p:spPr>
          <a:xfrm>
            <a:off x="8035276" y="4784112"/>
            <a:ext cx="3827774" cy="2318327"/>
          </a:xfrm>
          <a:prstGeom prst="rect">
            <a:avLst/>
          </a:prstGeom>
          <a:noFill/>
        </p:spPr>
        <p:txBody>
          <a:bodyPr wrap="square" rtlCol="0">
            <a:spAutoFit/>
          </a:bodyPr>
          <a:lstStyle/>
          <a:p>
            <a:pPr algn="just">
              <a:spcBef>
                <a:spcPct val="20000"/>
              </a:spcBef>
              <a:spcAft>
                <a:spcPts val="451"/>
              </a:spcAft>
            </a:pPr>
            <a:r>
              <a:rPr lang="en-US" sz="2000" b="1" spc="91" dirty="0">
                <a:latin typeface="Times New Roman" panose="02020603050405020304" pitchFamily="18" charset="0"/>
                <a:cs typeface="Times New Roman" panose="02020603050405020304" pitchFamily="18" charset="0"/>
              </a:rPr>
              <a:t>Submitted By</a:t>
            </a:r>
          </a:p>
          <a:p>
            <a:pPr algn="just">
              <a:spcBef>
                <a:spcPct val="20000"/>
              </a:spcBef>
              <a:spcAft>
                <a:spcPts val="451"/>
              </a:spcAft>
            </a:pPr>
            <a:r>
              <a:rPr lang="en-US" sz="1600" b="1" spc="91" dirty="0">
                <a:solidFill>
                  <a:srgbClr val="002060"/>
                </a:solidFill>
                <a:latin typeface="Times New Roman" panose="02020603050405020304" pitchFamily="18" charset="0"/>
                <a:cs typeface="Times New Roman" panose="02020603050405020304" pitchFamily="18" charset="0"/>
              </a:rPr>
              <a:t>Harshal Amrutkar</a:t>
            </a:r>
            <a:r>
              <a:rPr lang="en-US" sz="1600" dirty="0">
                <a:solidFill>
                  <a:srgbClr val="002060"/>
                </a:solidFill>
              </a:rPr>
              <a:t> (</a:t>
            </a:r>
            <a:r>
              <a:rPr lang="en-US" sz="1600" b="1" spc="91" dirty="0">
                <a:solidFill>
                  <a:srgbClr val="002060"/>
                </a:solidFill>
                <a:latin typeface="Times New Roman" panose="02020603050405020304" pitchFamily="18" charset="0"/>
                <a:cs typeface="Times New Roman" panose="02020603050405020304" pitchFamily="18" charset="0"/>
              </a:rPr>
              <a:t>230343025005</a:t>
            </a:r>
            <a:r>
              <a:rPr lang="en-US" sz="1600" dirty="0">
                <a:solidFill>
                  <a:srgbClr val="002060"/>
                </a:solidFill>
              </a:rPr>
              <a:t>)</a:t>
            </a:r>
            <a:endParaRPr lang="en-US" sz="1600" b="1" spc="91" dirty="0">
              <a:solidFill>
                <a:srgbClr val="002060"/>
              </a:solidFill>
              <a:latin typeface="Times New Roman" panose="02020603050405020304" pitchFamily="18" charset="0"/>
              <a:cs typeface="Times New Roman" panose="02020603050405020304" pitchFamily="18" charset="0"/>
            </a:endParaRPr>
          </a:p>
          <a:p>
            <a:pPr algn="just">
              <a:spcBef>
                <a:spcPct val="20000"/>
              </a:spcBef>
              <a:spcAft>
                <a:spcPts val="451"/>
              </a:spcAft>
            </a:pPr>
            <a:r>
              <a:rPr lang="en-US" sz="1600" b="1" spc="91" dirty="0">
                <a:solidFill>
                  <a:srgbClr val="002060"/>
                </a:solidFill>
                <a:latin typeface="Times New Roman" panose="02020603050405020304" pitchFamily="18" charset="0"/>
                <a:cs typeface="Times New Roman" panose="02020603050405020304" pitchFamily="18" charset="0"/>
              </a:rPr>
              <a:t>Vedant Bhosale     </a:t>
            </a:r>
            <a:r>
              <a:rPr lang="en-US" sz="1600" dirty="0">
                <a:solidFill>
                  <a:srgbClr val="002060"/>
                </a:solidFill>
              </a:rPr>
              <a:t> (</a:t>
            </a:r>
            <a:r>
              <a:rPr lang="en-US" sz="1600" b="1" spc="91" dirty="0">
                <a:solidFill>
                  <a:srgbClr val="002060"/>
                </a:solidFill>
                <a:latin typeface="Times New Roman" panose="02020603050405020304" pitchFamily="18" charset="0"/>
                <a:cs typeface="Times New Roman" panose="02020603050405020304" pitchFamily="18" charset="0"/>
              </a:rPr>
              <a:t>230343025010</a:t>
            </a:r>
            <a:r>
              <a:rPr lang="en-US" sz="1600" dirty="0">
                <a:solidFill>
                  <a:srgbClr val="002060"/>
                </a:solidFill>
              </a:rPr>
              <a:t>)</a:t>
            </a:r>
            <a:endParaRPr lang="en-US" sz="1600" b="1" spc="91" dirty="0">
              <a:solidFill>
                <a:srgbClr val="002060"/>
              </a:solidFill>
              <a:latin typeface="Times New Roman" panose="02020603050405020304" pitchFamily="18" charset="0"/>
              <a:cs typeface="Times New Roman" panose="02020603050405020304" pitchFamily="18" charset="0"/>
            </a:endParaRPr>
          </a:p>
          <a:p>
            <a:pPr algn="just">
              <a:spcBef>
                <a:spcPct val="20000"/>
              </a:spcBef>
              <a:spcAft>
                <a:spcPts val="451"/>
              </a:spcAft>
            </a:pPr>
            <a:r>
              <a:rPr lang="en-US" sz="1600" b="1" spc="91" dirty="0">
                <a:solidFill>
                  <a:srgbClr val="002060"/>
                </a:solidFill>
                <a:latin typeface="Times New Roman" panose="02020603050405020304" pitchFamily="18" charset="0"/>
                <a:cs typeface="Times New Roman" panose="02020603050405020304" pitchFamily="18" charset="0"/>
              </a:rPr>
              <a:t>Akshay Funde      </a:t>
            </a:r>
            <a:r>
              <a:rPr lang="en-US" sz="1600" dirty="0">
                <a:solidFill>
                  <a:srgbClr val="002060"/>
                </a:solidFill>
              </a:rPr>
              <a:t>  (</a:t>
            </a:r>
            <a:r>
              <a:rPr lang="en-US" sz="1600" b="1" spc="91" dirty="0">
                <a:solidFill>
                  <a:srgbClr val="002060"/>
                </a:solidFill>
                <a:latin typeface="Times New Roman" panose="02020603050405020304" pitchFamily="18" charset="0"/>
                <a:cs typeface="Times New Roman" panose="02020603050405020304" pitchFamily="18" charset="0"/>
              </a:rPr>
              <a:t>230343025012</a:t>
            </a:r>
            <a:r>
              <a:rPr lang="en-US" sz="1600" dirty="0">
                <a:solidFill>
                  <a:srgbClr val="002060"/>
                </a:solidFill>
              </a:rPr>
              <a:t>)</a:t>
            </a:r>
            <a:endParaRPr lang="en-US" sz="1600" b="1" spc="91" dirty="0">
              <a:solidFill>
                <a:srgbClr val="002060"/>
              </a:solidFill>
              <a:latin typeface="Times New Roman" panose="02020603050405020304" pitchFamily="18" charset="0"/>
              <a:cs typeface="Times New Roman" panose="02020603050405020304" pitchFamily="18" charset="0"/>
            </a:endParaRPr>
          </a:p>
          <a:p>
            <a:pPr algn="just">
              <a:spcBef>
                <a:spcPct val="20000"/>
              </a:spcBef>
              <a:spcAft>
                <a:spcPts val="451"/>
              </a:spcAft>
            </a:pPr>
            <a:r>
              <a:rPr lang="en-US" sz="1600" b="1" spc="91" dirty="0">
                <a:solidFill>
                  <a:srgbClr val="002060"/>
                </a:solidFill>
                <a:latin typeface="Times New Roman" panose="02020603050405020304" pitchFamily="18" charset="0"/>
                <a:cs typeface="Times New Roman" panose="02020603050405020304" pitchFamily="18" charset="0"/>
              </a:rPr>
              <a:t>Vijay Munde          </a:t>
            </a:r>
            <a:r>
              <a:rPr lang="en-US" sz="1600" dirty="0">
                <a:solidFill>
                  <a:srgbClr val="002060"/>
                </a:solidFill>
              </a:rPr>
              <a:t>(</a:t>
            </a:r>
            <a:r>
              <a:rPr lang="en-US" sz="1600" b="1" spc="91" dirty="0">
                <a:solidFill>
                  <a:srgbClr val="002060"/>
                </a:solidFill>
                <a:latin typeface="Times New Roman" panose="02020603050405020304" pitchFamily="18" charset="0"/>
                <a:cs typeface="Times New Roman" panose="02020603050405020304" pitchFamily="18" charset="0"/>
              </a:rPr>
              <a:t>230343025034</a:t>
            </a:r>
            <a:r>
              <a:rPr lang="en-US" sz="1200" b="1" spc="91" dirty="0">
                <a:solidFill>
                  <a:srgbClr val="002060"/>
                </a:solidFill>
                <a:latin typeface="Times New Roman" panose="02020603050405020304" pitchFamily="18" charset="0"/>
                <a:cs typeface="Times New Roman" panose="02020603050405020304" pitchFamily="18" charset="0"/>
              </a:rPr>
              <a:t>)</a:t>
            </a:r>
          </a:p>
          <a:p>
            <a:endParaRPr lang="en-US" sz="1351" dirty="0"/>
          </a:p>
          <a:p>
            <a:endParaRPr lang="en-US" sz="1351" dirty="0"/>
          </a:p>
        </p:txBody>
      </p:sp>
      <p:sp>
        <p:nvSpPr>
          <p:cNvPr id="7" name="Title 6">
            <a:extLst>
              <a:ext uri="{FF2B5EF4-FFF2-40B4-BE49-F238E27FC236}">
                <a16:creationId xmlns:a16="http://schemas.microsoft.com/office/drawing/2014/main" id="{A695E4FE-B485-4407-B88A-A1B995795BBA}"/>
              </a:ext>
            </a:extLst>
          </p:cNvPr>
          <p:cNvSpPr>
            <a:spLocks noGrp="1"/>
          </p:cNvSpPr>
          <p:nvPr>
            <p:ph type="ctrTitle"/>
          </p:nvPr>
        </p:nvSpPr>
        <p:spPr>
          <a:xfrm>
            <a:off x="0" y="2521908"/>
            <a:ext cx="12192000" cy="1485900"/>
          </a:xfrm>
        </p:spPr>
        <p:txBody>
          <a:bodyPr>
            <a:noAutofit/>
          </a:bodyPr>
          <a:lstStyle/>
          <a:p>
            <a:pPr algn="ctr"/>
            <a:r>
              <a:rPr lang="en-US" sz="4400" b="1" dirty="0">
                <a:solidFill>
                  <a:srgbClr val="FFC000"/>
                </a:solidFill>
                <a:latin typeface="Algerian" panose="04020705040A02060702" pitchFamily="82" charset="0"/>
                <a:cs typeface="Times New Roman" panose="02020603050405020304" pitchFamily="18" charset="0"/>
              </a:rPr>
              <a:t>Real-time Ecommerce Analytics dashboard</a:t>
            </a:r>
            <a:br>
              <a:rPr lang="en-US" sz="4400" b="1" dirty="0">
                <a:solidFill>
                  <a:schemeClr val="tx2"/>
                </a:solidFill>
                <a:latin typeface="Algerian" panose="04020705040A02060702" pitchFamily="82" charset="0"/>
                <a:cs typeface="Times New Roman" panose="02020603050405020304" pitchFamily="18" charset="0"/>
              </a:rPr>
            </a:br>
            <a:endParaRPr lang="en-US" sz="4400" b="1" dirty="0">
              <a:solidFill>
                <a:schemeClr val="tx2"/>
              </a:solidFill>
              <a:latin typeface="Algerian" panose="04020705040A02060702" pitchFamily="82" charset="0"/>
              <a:cs typeface="Times New Roman" panose="02020603050405020304" pitchFamily="18" charset="0"/>
            </a:endParaRPr>
          </a:p>
        </p:txBody>
      </p:sp>
      <p:sp>
        <p:nvSpPr>
          <p:cNvPr id="8" name="CustomShape 2">
            <a:extLst>
              <a:ext uri="{FF2B5EF4-FFF2-40B4-BE49-F238E27FC236}">
                <a16:creationId xmlns:a16="http://schemas.microsoft.com/office/drawing/2014/main" id="{3F01ADAD-C624-4071-9C64-2EC25934BA4D}"/>
              </a:ext>
            </a:extLst>
          </p:cNvPr>
          <p:cNvSpPr/>
          <p:nvPr/>
        </p:nvSpPr>
        <p:spPr>
          <a:xfrm>
            <a:off x="0" y="6546215"/>
            <a:ext cx="2843640" cy="475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400" spc="-1" dirty="0">
                <a:solidFill>
                  <a:srgbClr val="000000"/>
                </a:solidFill>
                <a:uFill>
                  <a:solidFill>
                    <a:srgbClr val="FFFFFF"/>
                  </a:solidFill>
                </a:uFill>
                <a:latin typeface="Arial" panose="020B0604020202020204"/>
                <a:ea typeface="SimSun" panose="02010600030101010101" pitchFamily="2" charset="-122"/>
              </a:rPr>
              <a:t>2</a:t>
            </a:r>
            <a:r>
              <a:rPr lang="en-IN" sz="1400" spc="-1" dirty="0">
                <a:solidFill>
                  <a:srgbClr val="000000"/>
                </a:solidFill>
                <a:uFill>
                  <a:solidFill>
                    <a:srgbClr val="FFFFFF"/>
                  </a:solidFill>
                </a:uFill>
                <a:latin typeface="Arial" panose="020B0604020202020204"/>
                <a:ea typeface="SimSun" panose="02010600030101010101" pitchFamily="2" charset="-122"/>
              </a:rPr>
              <a:t>8/08/2023</a:t>
            </a:r>
            <a:endParaRPr lang="en-IN" sz="1800" b="0" strike="noStrike" spc="-1" dirty="0">
              <a:solidFill>
                <a:srgbClr val="000000"/>
              </a:solidFill>
              <a:uFill>
                <a:solidFill>
                  <a:srgbClr val="FFFFFF"/>
                </a:solidFill>
              </a:uFill>
              <a:latin typeface="Arial" panose="020B0604020202020204"/>
            </a:endParaRPr>
          </a:p>
        </p:txBody>
      </p:sp>
      <p:pic>
        <p:nvPicPr>
          <p:cNvPr id="9" name="Picture 8">
            <a:extLst>
              <a:ext uri="{FF2B5EF4-FFF2-40B4-BE49-F238E27FC236}">
                <a16:creationId xmlns:a16="http://schemas.microsoft.com/office/drawing/2014/main" id="{E596EDCF-5D0D-4FD7-909A-829BE2C133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08" y="-48658"/>
            <a:ext cx="1336429" cy="13364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0556079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2F3D2-1C84-4CBF-92F2-4DA87FE4CDF0}"/>
              </a:ext>
            </a:extLst>
          </p:cNvPr>
          <p:cNvSpPr>
            <a:spLocks noGrp="1"/>
          </p:cNvSpPr>
          <p:nvPr>
            <p:ph type="title"/>
          </p:nvPr>
        </p:nvSpPr>
        <p:spPr>
          <a:xfrm>
            <a:off x="478297" y="364806"/>
            <a:ext cx="8243671" cy="939892"/>
          </a:xfrm>
        </p:spPr>
        <p:txBody>
          <a:bodyPr/>
          <a:lstStyle/>
          <a:p>
            <a:pPr algn="l"/>
            <a:r>
              <a:rPr lang="en-US" sz="4400" dirty="0">
                <a:solidFill>
                  <a:srgbClr val="0070C0"/>
                </a:solidFill>
                <a:latin typeface="Algerian" panose="04020705040A02060702" pitchFamily="82" charset="0"/>
              </a:rPr>
              <a:t>GitHub link And References</a:t>
            </a:r>
            <a:endParaRPr lang="en-US" sz="4400" dirty="0">
              <a:solidFill>
                <a:srgbClr val="0070C0"/>
              </a:solidFill>
            </a:endParaRPr>
          </a:p>
        </p:txBody>
      </p:sp>
      <p:sp>
        <p:nvSpPr>
          <p:cNvPr id="3" name="Rectangle 2">
            <a:extLst>
              <a:ext uri="{FF2B5EF4-FFF2-40B4-BE49-F238E27FC236}">
                <a16:creationId xmlns:a16="http://schemas.microsoft.com/office/drawing/2014/main" id="{793CE875-00C3-4361-9E48-5FF29D3A3D20}"/>
              </a:ext>
            </a:extLst>
          </p:cNvPr>
          <p:cNvSpPr/>
          <p:nvPr/>
        </p:nvSpPr>
        <p:spPr>
          <a:xfrm>
            <a:off x="402453" y="1304698"/>
            <a:ext cx="10865769" cy="4801314"/>
          </a:xfrm>
          <a:prstGeom prst="rect">
            <a:avLst/>
          </a:prstGeom>
        </p:spPr>
        <p:txBody>
          <a:bodyPr wrap="square">
            <a:spAutoFit/>
          </a:bodyPr>
          <a:lstStyle/>
          <a:p>
            <a:endParaRPr lang="en-US" sz="2200" dirty="0">
              <a:latin typeface="+mj-lt"/>
            </a:endParaRPr>
          </a:p>
          <a:p>
            <a:pPr marL="342900" indent="-342900">
              <a:buFont typeface="Wingdings" panose="05000000000000000000" pitchFamily="2" charset="2"/>
              <a:buChar char="Ø"/>
            </a:pPr>
            <a:r>
              <a:rPr lang="en-US" sz="2200" dirty="0">
                <a:latin typeface="+mj-lt"/>
              </a:rPr>
              <a:t>Repository link: </a:t>
            </a:r>
            <a:r>
              <a:rPr lang="en-US" u="sng" dirty="0">
                <a:solidFill>
                  <a:srgbClr val="002060"/>
                </a:solidFill>
                <a:latin typeface="+mj-lt"/>
                <a:hlinkClick r:id="rId2">
                  <a:extLst>
                    <a:ext uri="{A12FA001-AC4F-418D-AE19-62706E023703}">
                      <ahyp:hlinkClr xmlns:ahyp="http://schemas.microsoft.com/office/drawing/2018/hyperlinkcolor" val="tx"/>
                    </a:ext>
                  </a:extLst>
                </a:hlinkClick>
              </a:rPr>
              <a:t>https://github.com/AkshayFunde98/Real-time-E-commerce-Analytics-Dashboard-</a:t>
            </a:r>
            <a:endParaRPr lang="en-US" u="sng" dirty="0">
              <a:solidFill>
                <a:srgbClr val="002060"/>
              </a:solidFill>
              <a:latin typeface="+mj-lt"/>
            </a:endParaRPr>
          </a:p>
          <a:p>
            <a:pPr marL="342900" indent="-342900">
              <a:buFont typeface="Wingdings" panose="05000000000000000000" pitchFamily="2" charset="2"/>
              <a:buChar char="Ø"/>
            </a:pPr>
            <a:endParaRPr lang="en-US" sz="2000" dirty="0">
              <a:solidFill>
                <a:srgbClr val="002060"/>
              </a:solidFill>
              <a:latin typeface="+mj-lt"/>
            </a:endParaRPr>
          </a:p>
          <a:p>
            <a:pPr marL="342900" indent="-342900">
              <a:buFont typeface="Wingdings" panose="05000000000000000000" pitchFamily="2" charset="2"/>
              <a:buChar char="Ø"/>
            </a:pPr>
            <a:r>
              <a:rPr lang="en-US" sz="2400" dirty="0">
                <a:latin typeface="+mj-lt"/>
              </a:rPr>
              <a:t>Tableau Project Link : </a:t>
            </a:r>
            <a:r>
              <a:rPr lang="en-US" u="sng" dirty="0">
                <a:solidFill>
                  <a:srgbClr val="002060"/>
                </a:solidFill>
                <a:latin typeface="+mj-lt"/>
                <a:hlinkClick r:id="rId3">
                  <a:extLst>
                    <a:ext uri="{A12FA001-AC4F-418D-AE19-62706E023703}">
                      <ahyp:hlinkClr xmlns:ahyp="http://schemas.microsoft.com/office/drawing/2018/hyperlinkcolor" val="tx"/>
                    </a:ext>
                  </a:extLst>
                </a:hlinkClick>
              </a:rPr>
              <a:t>https://prod-apnortheasta.online.tableau.com/#/site/realtime</a:t>
            </a:r>
            <a:endParaRPr lang="en-US" u="sng" dirty="0">
              <a:solidFill>
                <a:srgbClr val="002060"/>
              </a:solidFill>
              <a:latin typeface="+mj-lt"/>
            </a:endParaRPr>
          </a:p>
          <a:p>
            <a:r>
              <a:rPr lang="en-US" dirty="0">
                <a:solidFill>
                  <a:srgbClr val="002060"/>
                </a:solidFill>
                <a:latin typeface="+mj-lt"/>
              </a:rPr>
              <a:t>      </a:t>
            </a:r>
            <a:r>
              <a:rPr lang="en-US" dirty="0" err="1">
                <a:solidFill>
                  <a:srgbClr val="002060"/>
                </a:solidFill>
                <a:latin typeface="+mj-lt"/>
              </a:rPr>
              <a:t>ecommercedashboard</a:t>
            </a:r>
            <a:r>
              <a:rPr lang="en-US" dirty="0">
                <a:solidFill>
                  <a:srgbClr val="002060"/>
                </a:solidFill>
                <a:latin typeface="+mj-lt"/>
              </a:rPr>
              <a:t>/workbooks/1126236?:origin=</a:t>
            </a:r>
            <a:r>
              <a:rPr lang="en-US" dirty="0" err="1">
                <a:solidFill>
                  <a:srgbClr val="002060"/>
                </a:solidFill>
                <a:latin typeface="+mj-lt"/>
              </a:rPr>
              <a:t>card_share_link</a:t>
            </a:r>
            <a:r>
              <a:rPr lang="en-US" dirty="0">
                <a:solidFill>
                  <a:srgbClr val="002060"/>
                </a:solidFill>
                <a:latin typeface="+mj-lt"/>
              </a:rPr>
              <a:t> </a:t>
            </a:r>
          </a:p>
          <a:p>
            <a:pPr marL="342900" indent="-342900">
              <a:buFont typeface="Wingdings" panose="05000000000000000000" pitchFamily="2" charset="2"/>
              <a:buChar char="Ø"/>
            </a:pPr>
            <a:endParaRPr lang="en-US" sz="2000" dirty="0">
              <a:solidFill>
                <a:srgbClr val="002060"/>
              </a:solidFill>
              <a:latin typeface="+mj-lt"/>
            </a:endParaRPr>
          </a:p>
          <a:p>
            <a:pPr marL="342900" indent="-342900">
              <a:buFont typeface="Wingdings" panose="05000000000000000000" pitchFamily="2" charset="2"/>
              <a:buChar char="Ø"/>
            </a:pPr>
            <a:r>
              <a:rPr lang="en-US" sz="2400" dirty="0">
                <a:latin typeface="+mj-lt"/>
              </a:rPr>
              <a:t>References: </a:t>
            </a:r>
          </a:p>
          <a:p>
            <a:pPr marL="800100" lvl="1" indent="-342900">
              <a:lnSpc>
                <a:spcPct val="150000"/>
              </a:lnSpc>
              <a:buFont typeface="Arial" panose="020B0604020202020204" pitchFamily="34" charset="0"/>
              <a:buChar char="•"/>
            </a:pPr>
            <a:r>
              <a:rPr lang="en-US" u="sng" dirty="0">
                <a:solidFill>
                  <a:srgbClr val="002060"/>
                </a:solidFill>
                <a:latin typeface="+mj-lt"/>
              </a:rPr>
              <a:t>https://www.kaggle.com/datasets/olistbr/brazilian-ecommerce</a:t>
            </a:r>
          </a:p>
          <a:p>
            <a:pPr marL="800100" lvl="1" indent="-342900">
              <a:lnSpc>
                <a:spcPct val="150000"/>
              </a:lnSpc>
              <a:buFont typeface="Arial" panose="020B0604020202020204" pitchFamily="34" charset="0"/>
              <a:buChar char="•"/>
            </a:pPr>
            <a:r>
              <a:rPr lang="en-US" u="sng" dirty="0">
                <a:solidFill>
                  <a:srgbClr val="002060"/>
                </a:solidFill>
                <a:latin typeface="+mj-lt"/>
              </a:rPr>
              <a:t>Exploratory Data Analysis and Visualization of </a:t>
            </a:r>
            <a:r>
              <a:rPr lang="en-US" u="sng" dirty="0" err="1">
                <a:solidFill>
                  <a:srgbClr val="002060"/>
                </a:solidFill>
                <a:latin typeface="+mj-lt"/>
              </a:rPr>
              <a:t>Olist</a:t>
            </a:r>
            <a:r>
              <a:rPr lang="en-US" u="sng" dirty="0">
                <a:solidFill>
                  <a:srgbClr val="002060"/>
                </a:solidFill>
                <a:latin typeface="+mj-lt"/>
              </a:rPr>
              <a:t> (Brazilian E-commerce) Public Dataset | by Rona </a:t>
            </a:r>
            <a:r>
              <a:rPr lang="en-US" u="sng" dirty="0" err="1">
                <a:solidFill>
                  <a:srgbClr val="002060"/>
                </a:solidFill>
                <a:latin typeface="+mj-lt"/>
              </a:rPr>
              <a:t>Fauzan</a:t>
            </a:r>
            <a:r>
              <a:rPr lang="en-US" u="sng" dirty="0">
                <a:solidFill>
                  <a:srgbClr val="002060"/>
                </a:solidFill>
                <a:latin typeface="+mj-lt"/>
              </a:rPr>
              <a:t> </a:t>
            </a:r>
            <a:r>
              <a:rPr lang="en-US" u="sng" dirty="0" err="1">
                <a:solidFill>
                  <a:srgbClr val="002060"/>
                </a:solidFill>
                <a:latin typeface="+mj-lt"/>
              </a:rPr>
              <a:t>Noer</a:t>
            </a:r>
            <a:r>
              <a:rPr lang="en-US" u="sng" dirty="0">
                <a:solidFill>
                  <a:srgbClr val="002060"/>
                </a:solidFill>
                <a:latin typeface="+mj-lt"/>
              </a:rPr>
              <a:t> | Medium</a:t>
            </a:r>
          </a:p>
          <a:p>
            <a:pPr marL="800100" lvl="1" indent="-342900">
              <a:lnSpc>
                <a:spcPct val="150000"/>
              </a:lnSpc>
              <a:buFont typeface="Arial" panose="020B0604020202020204" pitchFamily="34" charset="0"/>
              <a:buChar char="•"/>
            </a:pPr>
            <a:r>
              <a:rPr lang="en-US" u="sng" dirty="0">
                <a:solidFill>
                  <a:srgbClr val="002060"/>
                </a:solidFill>
                <a:latin typeface="+mj-lt"/>
              </a:rPr>
              <a:t>Exploratory Data Analysis (EDA) on Brazilian E-Commerce </a:t>
            </a:r>
            <a:r>
              <a:rPr lang="en-US" u="sng" dirty="0" err="1">
                <a:solidFill>
                  <a:srgbClr val="002060"/>
                </a:solidFill>
                <a:latin typeface="+mj-lt"/>
              </a:rPr>
              <a:t>Olist</a:t>
            </a:r>
            <a:r>
              <a:rPr lang="en-US" u="sng" dirty="0">
                <a:solidFill>
                  <a:srgbClr val="002060"/>
                </a:solidFill>
                <a:latin typeface="+mj-lt"/>
              </a:rPr>
              <a:t> | by Yash </a:t>
            </a:r>
            <a:r>
              <a:rPr lang="en-US" u="sng" dirty="0" err="1">
                <a:solidFill>
                  <a:srgbClr val="002060"/>
                </a:solidFill>
                <a:latin typeface="+mj-lt"/>
              </a:rPr>
              <a:t>Bhairao</a:t>
            </a:r>
            <a:r>
              <a:rPr lang="en-US" u="sng" dirty="0">
                <a:solidFill>
                  <a:srgbClr val="002060"/>
                </a:solidFill>
                <a:latin typeface="+mj-lt"/>
              </a:rPr>
              <a:t> | Jovian</a:t>
            </a:r>
          </a:p>
          <a:p>
            <a:pPr marL="800100" lvl="1" indent="-342900">
              <a:buFont typeface="Arial" panose="020B0604020202020204" pitchFamily="34" charset="0"/>
              <a:buChar char="•"/>
            </a:pPr>
            <a:endParaRPr lang="en-US" sz="2400" dirty="0">
              <a:latin typeface="+mj-lt"/>
            </a:endParaRPr>
          </a:p>
          <a:p>
            <a:pPr marL="342900" indent="-342900">
              <a:buFont typeface="Wingdings" panose="05000000000000000000" pitchFamily="2" charset="2"/>
              <a:buChar char="Ø"/>
            </a:pPr>
            <a:endParaRPr lang="en-US" sz="2400" dirty="0">
              <a:latin typeface="+mj-lt"/>
            </a:endParaRPr>
          </a:p>
        </p:txBody>
      </p:sp>
      <p:pic>
        <p:nvPicPr>
          <p:cNvPr id="4" name="Picture 3">
            <a:extLst>
              <a:ext uri="{FF2B5EF4-FFF2-40B4-BE49-F238E27FC236}">
                <a16:creationId xmlns:a16="http://schemas.microsoft.com/office/drawing/2014/main" id="{3B7F2E72-D5E7-4700-9A18-BBF70E84D0F1}"/>
              </a:ext>
            </a:extLst>
          </p:cNvPr>
          <p:cNvPicPr/>
          <p:nvPr/>
        </p:nvPicPr>
        <p:blipFill>
          <a:blip r:embed="rId4"/>
          <a:stretch>
            <a:fillRect/>
          </a:stretch>
        </p:blipFill>
        <p:spPr>
          <a:xfrm>
            <a:off x="9916920" y="-1440"/>
            <a:ext cx="2281680" cy="7736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357474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2F3D2-1C84-4CBF-92F2-4DA87FE4CDF0}"/>
              </a:ext>
            </a:extLst>
          </p:cNvPr>
          <p:cNvSpPr>
            <a:spLocks noGrp="1"/>
          </p:cNvSpPr>
          <p:nvPr>
            <p:ph type="title"/>
          </p:nvPr>
        </p:nvSpPr>
        <p:spPr>
          <a:xfrm>
            <a:off x="478298" y="364806"/>
            <a:ext cx="7779434" cy="939892"/>
          </a:xfrm>
        </p:spPr>
        <p:txBody>
          <a:bodyPr/>
          <a:lstStyle/>
          <a:p>
            <a:pPr algn="l"/>
            <a:r>
              <a:rPr lang="en-US" sz="4400" dirty="0">
                <a:solidFill>
                  <a:srgbClr val="0070C0"/>
                </a:solidFill>
                <a:latin typeface="Algerian" panose="04020705040A02060702" pitchFamily="82" charset="0"/>
              </a:rPr>
              <a:t>Conclusion</a:t>
            </a:r>
            <a:endParaRPr lang="en-US" sz="4400" dirty="0">
              <a:solidFill>
                <a:srgbClr val="0070C0"/>
              </a:solidFill>
            </a:endParaRPr>
          </a:p>
        </p:txBody>
      </p:sp>
      <p:sp>
        <p:nvSpPr>
          <p:cNvPr id="3" name="Rectangle 2">
            <a:extLst>
              <a:ext uri="{FF2B5EF4-FFF2-40B4-BE49-F238E27FC236}">
                <a16:creationId xmlns:a16="http://schemas.microsoft.com/office/drawing/2014/main" id="{793CE875-00C3-4361-9E48-5FF29D3A3D20}"/>
              </a:ext>
            </a:extLst>
          </p:cNvPr>
          <p:cNvSpPr/>
          <p:nvPr/>
        </p:nvSpPr>
        <p:spPr>
          <a:xfrm>
            <a:off x="402453" y="1304698"/>
            <a:ext cx="10865769" cy="4832092"/>
          </a:xfrm>
          <a:prstGeom prst="rect">
            <a:avLst/>
          </a:prstGeom>
        </p:spPr>
        <p:txBody>
          <a:bodyPr wrap="square">
            <a:spAutoFit/>
          </a:bodyPr>
          <a:lstStyle/>
          <a:p>
            <a:pPr marL="342900" indent="-342900">
              <a:buFont typeface="Wingdings" panose="05000000000000000000" pitchFamily="2" charset="2"/>
              <a:buChar char="Ø"/>
            </a:pPr>
            <a:r>
              <a:rPr lang="en-US" sz="2200" dirty="0">
                <a:latin typeface="+mj-lt"/>
              </a:rPr>
              <a:t>In conclusion, our project has successfully demonstrated the potential of real-time analytics in the e-commerce sector. By leveraging Apache Kafka's streaming capabilities, we've enabled stakeholders to access and interpret up-to-the-minute insights, translating data into informed decisions.</a:t>
            </a:r>
          </a:p>
          <a:p>
            <a:pPr marL="342900" indent="-342900">
              <a:buFont typeface="Wingdings" panose="05000000000000000000" pitchFamily="2" charset="2"/>
              <a:buChar char="Ø"/>
            </a:pPr>
            <a:endParaRPr lang="en-US" sz="2200" dirty="0">
              <a:latin typeface="+mj-lt"/>
            </a:endParaRPr>
          </a:p>
          <a:p>
            <a:pPr marL="342900" indent="-342900">
              <a:buFont typeface="Wingdings" panose="05000000000000000000" pitchFamily="2" charset="2"/>
              <a:buChar char="Ø"/>
            </a:pPr>
            <a:r>
              <a:rPr lang="en-US" sz="2200" dirty="0">
                <a:latin typeface="+mj-lt"/>
              </a:rPr>
              <a:t>Tableau visualization yielded an interactive and intuitive representation of e-commerce metrics. This visual interface empowers users to explore trends and draw actionable insights with ease.</a:t>
            </a:r>
          </a:p>
          <a:p>
            <a:pPr marL="342900" indent="-342900">
              <a:buFont typeface="Wingdings" panose="05000000000000000000" pitchFamily="2" charset="2"/>
              <a:buChar char="Ø"/>
            </a:pPr>
            <a:endParaRPr lang="en-US" sz="2200" dirty="0">
              <a:latin typeface="+mj-lt"/>
            </a:endParaRPr>
          </a:p>
          <a:p>
            <a:pPr marL="342900" indent="-342900">
              <a:buFont typeface="Wingdings" panose="05000000000000000000" pitchFamily="2" charset="2"/>
              <a:buChar char="Ø"/>
            </a:pPr>
            <a:r>
              <a:rPr lang="en-US" sz="2200" dirty="0">
                <a:latin typeface="+mj-lt"/>
              </a:rPr>
              <a:t>Our Real-Time Analytics Dashboard project stands as a testament to the transformative potential of real-time data processing and visualization. By embracing this approach, businesses can navigate the dynamic e-commerce landscape with agility, extract actionable insights, and proactively steer their strategies towards growth and success.</a:t>
            </a:r>
          </a:p>
        </p:txBody>
      </p:sp>
      <p:pic>
        <p:nvPicPr>
          <p:cNvPr id="4" name="Picture 3">
            <a:extLst>
              <a:ext uri="{FF2B5EF4-FFF2-40B4-BE49-F238E27FC236}">
                <a16:creationId xmlns:a16="http://schemas.microsoft.com/office/drawing/2014/main" id="{3B7F2E72-D5E7-4700-9A18-BBF70E84D0F1}"/>
              </a:ext>
            </a:extLst>
          </p:cNvPr>
          <p:cNvPicPr/>
          <p:nvPr/>
        </p:nvPicPr>
        <p:blipFill>
          <a:blip r:embed="rId2"/>
          <a:stretch>
            <a:fillRect/>
          </a:stretch>
        </p:blipFill>
        <p:spPr>
          <a:xfrm>
            <a:off x="9916920" y="-1440"/>
            <a:ext cx="2281680" cy="7736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7998151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3D780-9583-D83C-9EE0-C1A6D4CA7B37}"/>
              </a:ext>
            </a:extLst>
          </p:cNvPr>
          <p:cNvSpPr>
            <a:spLocks noGrp="1"/>
          </p:cNvSpPr>
          <p:nvPr>
            <p:ph type="title"/>
          </p:nvPr>
        </p:nvSpPr>
        <p:spPr>
          <a:xfrm>
            <a:off x="397565" y="5072"/>
            <a:ext cx="8328075" cy="1325563"/>
          </a:xfrm>
        </p:spPr>
        <p:txBody>
          <a:bodyPr/>
          <a:lstStyle/>
          <a:p>
            <a:pPr algn="l"/>
            <a:r>
              <a:rPr lang="en-US" sz="4400" dirty="0">
                <a:solidFill>
                  <a:srgbClr val="0070C0"/>
                </a:solidFill>
                <a:latin typeface="Algerian" panose="04020705040A02060702" pitchFamily="82" charset="0"/>
              </a:rPr>
              <a:t>Future Scope</a:t>
            </a:r>
            <a:endParaRPr lang="en-IN" dirty="0">
              <a:solidFill>
                <a:srgbClr val="0070C0"/>
              </a:solidFill>
            </a:endParaRPr>
          </a:p>
        </p:txBody>
      </p:sp>
      <p:sp>
        <p:nvSpPr>
          <p:cNvPr id="3" name="Rectangle 2">
            <a:extLst>
              <a:ext uri="{FF2B5EF4-FFF2-40B4-BE49-F238E27FC236}">
                <a16:creationId xmlns:a16="http://schemas.microsoft.com/office/drawing/2014/main" id="{D1886A1C-ACF4-4DA0-9EE6-8036953CB48B}"/>
              </a:ext>
            </a:extLst>
          </p:cNvPr>
          <p:cNvSpPr/>
          <p:nvPr/>
        </p:nvSpPr>
        <p:spPr>
          <a:xfrm>
            <a:off x="360059" y="837569"/>
            <a:ext cx="11653749" cy="6463308"/>
          </a:xfrm>
          <a:prstGeom prst="rect">
            <a:avLst/>
          </a:prstGeom>
        </p:spPr>
        <p:txBody>
          <a:bodyPr wrap="square">
            <a:spAutoFit/>
          </a:bodyPr>
          <a:lstStyle/>
          <a:p>
            <a:pPr marL="285750" indent="-285750">
              <a:buFont typeface="Wingdings" panose="05000000000000000000" pitchFamily="2" charset="2"/>
              <a:buChar char="Ø"/>
            </a:pPr>
            <a:endParaRPr lang="en-US" sz="2100" dirty="0">
              <a:latin typeface="+mj-lt"/>
            </a:endParaRPr>
          </a:p>
          <a:p>
            <a:pPr marL="285750" indent="-285750">
              <a:buFont typeface="Wingdings" panose="05000000000000000000" pitchFamily="2" charset="2"/>
              <a:buChar char="Ø"/>
            </a:pPr>
            <a:r>
              <a:rPr lang="en-US" sz="2100" dirty="0">
                <a:latin typeface="+mj-lt"/>
              </a:rPr>
              <a:t>Kafka's performance may limit scalability and real-time processing: Kafka is a great tool for streaming data, but it can be slow for complex processing. This could limit the scalability and real-time processing capabilities of your project.</a:t>
            </a:r>
          </a:p>
          <a:p>
            <a:pPr marL="285750" indent="-285750">
              <a:buFont typeface="Wingdings" panose="05000000000000000000" pitchFamily="2" charset="2"/>
              <a:buChar char="Ø"/>
            </a:pPr>
            <a:endParaRPr lang="en-US" sz="2100" dirty="0">
              <a:latin typeface="+mj-lt"/>
            </a:endParaRPr>
          </a:p>
          <a:p>
            <a:pPr marL="285750" indent="-285750">
              <a:buFont typeface="Wingdings" panose="05000000000000000000" pitchFamily="2" charset="2"/>
              <a:buChar char="Ø"/>
            </a:pPr>
            <a:r>
              <a:rPr lang="en-US" sz="2100" dirty="0">
                <a:latin typeface="+mj-lt"/>
              </a:rPr>
              <a:t>Spark integration can improve performance: Apache Spark is a powerful processing engine that can be used to improve the performance of Kafka. Spark can handle complex processing in real time, which can help to improve the scalability and performance of your project.</a:t>
            </a:r>
          </a:p>
          <a:p>
            <a:pPr marL="285750" indent="-285750">
              <a:buFont typeface="Wingdings" panose="05000000000000000000" pitchFamily="2" charset="2"/>
              <a:buChar char="Ø"/>
            </a:pPr>
            <a:endParaRPr lang="en-US" sz="2100" dirty="0">
              <a:latin typeface="+mj-lt"/>
            </a:endParaRPr>
          </a:p>
          <a:p>
            <a:pPr marL="285750" indent="-285750">
              <a:buFont typeface="Wingdings" panose="05000000000000000000" pitchFamily="2" charset="2"/>
              <a:buChar char="Ø"/>
            </a:pPr>
            <a:r>
              <a:rPr lang="en-US" sz="2100" dirty="0">
                <a:latin typeface="+mj-lt"/>
              </a:rPr>
              <a:t>Spark integration can unlock scalability, speed, and complexity handling: By integrating Spark with Kafka, you can unlock a higher level of scalability, speed, and complexity handling in your project. This can help you to make better decisions faster and to improve the overall performance of your system.</a:t>
            </a:r>
          </a:p>
          <a:p>
            <a:pPr marL="285750" indent="-285750">
              <a:buFont typeface="Wingdings" panose="05000000000000000000" pitchFamily="2" charset="2"/>
              <a:buChar char="Ø"/>
            </a:pPr>
            <a:endParaRPr lang="en-US" sz="2100" dirty="0">
              <a:latin typeface="+mj-lt"/>
            </a:endParaRPr>
          </a:p>
          <a:p>
            <a:pPr marL="285750" indent="-285750">
              <a:buFont typeface="Wingdings" panose="05000000000000000000" pitchFamily="2" charset="2"/>
              <a:buChar char="Ø"/>
            </a:pPr>
            <a:r>
              <a:rPr lang="en-US" sz="2100" dirty="0">
                <a:latin typeface="+mj-lt"/>
              </a:rPr>
              <a:t>Real-Time Alerts and Notifications: Enhance the dashboard by incorporating real-time alert mechanisms that trigger notifications for critical events, anomalies, or significant changes in key performance indicators. This feature would enable stakeholders to respond promptly to emerging situations.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pic>
        <p:nvPicPr>
          <p:cNvPr id="4" name="Picture 3">
            <a:extLst>
              <a:ext uri="{FF2B5EF4-FFF2-40B4-BE49-F238E27FC236}">
                <a16:creationId xmlns:a16="http://schemas.microsoft.com/office/drawing/2014/main" id="{3E22B344-9959-4AEE-B254-1DA661B9F04C}"/>
              </a:ext>
            </a:extLst>
          </p:cNvPr>
          <p:cNvPicPr/>
          <p:nvPr/>
        </p:nvPicPr>
        <p:blipFill>
          <a:blip r:embed="rId2"/>
          <a:stretch>
            <a:fillRect/>
          </a:stretch>
        </p:blipFill>
        <p:spPr>
          <a:xfrm>
            <a:off x="9916920" y="-1440"/>
            <a:ext cx="2281680" cy="7736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0076488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34271-DDBD-4298-A286-1FABE457C748}"/>
              </a:ext>
            </a:extLst>
          </p:cNvPr>
          <p:cNvSpPr>
            <a:spLocks noGrp="1"/>
          </p:cNvSpPr>
          <p:nvPr>
            <p:ph type="title"/>
          </p:nvPr>
        </p:nvSpPr>
        <p:spPr>
          <a:xfrm>
            <a:off x="0" y="2766218"/>
            <a:ext cx="12192000" cy="1325563"/>
          </a:xfrm>
        </p:spPr>
        <p:txBody>
          <a:bodyPr>
            <a:normAutofit/>
          </a:bodyPr>
          <a:lstStyle/>
          <a:p>
            <a:pPr algn="ctr"/>
            <a:r>
              <a:rPr lang="en-GB" sz="6000" dirty="0">
                <a:solidFill>
                  <a:srgbClr val="0070C0"/>
                </a:solidFill>
                <a:latin typeface="Algerian" panose="04020705040A02060702" pitchFamily="82" charset="0"/>
              </a:rPr>
              <a:t>Thank You!</a:t>
            </a:r>
            <a:endParaRPr lang="en-IN" sz="6000" dirty="0">
              <a:solidFill>
                <a:srgbClr val="0070C0"/>
              </a:solidFill>
              <a:latin typeface="Algerian" panose="04020705040A02060702" pitchFamily="82" charset="0"/>
            </a:endParaRPr>
          </a:p>
        </p:txBody>
      </p:sp>
    </p:spTree>
    <p:extLst>
      <p:ext uri="{BB962C8B-B14F-4D97-AF65-F5344CB8AC3E}">
        <p14:creationId xmlns:p14="http://schemas.microsoft.com/office/powerpoint/2010/main" val="201259417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C785A5-034B-DB90-0A20-659155706516}"/>
              </a:ext>
            </a:extLst>
          </p:cNvPr>
          <p:cNvSpPr txBox="1"/>
          <p:nvPr/>
        </p:nvSpPr>
        <p:spPr>
          <a:xfrm>
            <a:off x="697066" y="551373"/>
            <a:ext cx="6404600" cy="769441"/>
          </a:xfrm>
          <a:prstGeom prst="rect">
            <a:avLst/>
          </a:prstGeom>
          <a:noFill/>
        </p:spPr>
        <p:txBody>
          <a:bodyPr wrap="square" rtlCol="0">
            <a:spAutoFit/>
          </a:bodyPr>
          <a:lstStyle/>
          <a:p>
            <a:r>
              <a:rPr lang="en-US" sz="4400" dirty="0">
                <a:solidFill>
                  <a:srgbClr val="0070C0"/>
                </a:solidFill>
                <a:latin typeface="Algerian" panose="04020705040A02060702" pitchFamily="82" charset="0"/>
              </a:rPr>
              <a:t>Introduction</a:t>
            </a:r>
            <a:endParaRPr lang="en-IN" sz="4400" dirty="0">
              <a:solidFill>
                <a:srgbClr val="0070C0"/>
              </a:solidFill>
            </a:endParaRPr>
          </a:p>
        </p:txBody>
      </p:sp>
      <p:sp>
        <p:nvSpPr>
          <p:cNvPr id="3" name="TextBox 2">
            <a:extLst>
              <a:ext uri="{FF2B5EF4-FFF2-40B4-BE49-F238E27FC236}">
                <a16:creationId xmlns:a16="http://schemas.microsoft.com/office/drawing/2014/main" id="{66D4FF1C-98C0-C684-0808-712406858F9E}"/>
              </a:ext>
            </a:extLst>
          </p:cNvPr>
          <p:cNvSpPr txBox="1"/>
          <p:nvPr/>
        </p:nvSpPr>
        <p:spPr>
          <a:xfrm>
            <a:off x="331304" y="1525521"/>
            <a:ext cx="10810308" cy="4893647"/>
          </a:xfrm>
          <a:prstGeom prst="rect">
            <a:avLst/>
          </a:prstGeom>
          <a:noFill/>
        </p:spPr>
        <p:txBody>
          <a:bodyPr wrap="square" rtlCol="0">
            <a:spAutoFit/>
          </a:bodyPr>
          <a:lstStyle/>
          <a:p>
            <a:pPr marL="800100" lvl="1" indent="-342900">
              <a:buFont typeface="Wingdings" panose="05000000000000000000" pitchFamily="2" charset="2"/>
              <a:buChar char="Ø"/>
            </a:pPr>
            <a:r>
              <a:rPr lang="en-US" sz="2400" b="0" i="0" dirty="0">
                <a:effectLst/>
                <a:latin typeface="+mj-lt"/>
                <a:cs typeface="Times New Roman" panose="02020603050405020304" pitchFamily="18" charset="0"/>
              </a:rPr>
              <a:t>The digital realm has witnessed an explosive rise in e-commerce, driven by changing shopping patterns and technological accessibility.</a:t>
            </a:r>
          </a:p>
          <a:p>
            <a:pPr marL="800100" lvl="1" indent="-342900">
              <a:buFont typeface="Wingdings" panose="05000000000000000000" pitchFamily="2" charset="2"/>
              <a:buChar char="Ø"/>
            </a:pPr>
            <a:endParaRPr lang="en-US" sz="2400" dirty="0">
              <a:latin typeface="+mj-lt"/>
              <a:cs typeface="Times New Roman" panose="02020603050405020304" pitchFamily="18" charset="0"/>
            </a:endParaRPr>
          </a:p>
          <a:p>
            <a:pPr marL="800100" lvl="1" indent="-342900">
              <a:buFont typeface="Wingdings" panose="05000000000000000000" pitchFamily="2" charset="2"/>
              <a:buChar char="Ø"/>
            </a:pPr>
            <a:r>
              <a:rPr lang="en-US" sz="2400" b="0" i="0" dirty="0">
                <a:effectLst/>
                <a:latin typeface="+mj-lt"/>
                <a:cs typeface="Times New Roman" panose="02020603050405020304" pitchFamily="18" charset="0"/>
              </a:rPr>
              <a:t>Businesses face increasing pressure to stay competitive and adaptable in a rapidly evolving market.</a:t>
            </a:r>
          </a:p>
          <a:p>
            <a:pPr marL="800100" lvl="1" indent="-342900">
              <a:buFont typeface="Wingdings" panose="05000000000000000000" pitchFamily="2" charset="2"/>
              <a:buChar char="Ø"/>
            </a:pPr>
            <a:endParaRPr lang="en-US" sz="2400" b="0" i="0" dirty="0">
              <a:effectLst/>
              <a:latin typeface="+mj-lt"/>
              <a:cs typeface="Times New Roman" panose="02020603050405020304" pitchFamily="18" charset="0"/>
            </a:endParaRPr>
          </a:p>
          <a:p>
            <a:pPr marL="800100" lvl="1" indent="-342900">
              <a:buFont typeface="Wingdings" panose="05000000000000000000" pitchFamily="2" charset="2"/>
              <a:buChar char="Ø"/>
            </a:pPr>
            <a:r>
              <a:rPr lang="en-US" sz="2400" b="0" i="0" dirty="0">
                <a:effectLst/>
                <a:latin typeface="+mj-lt"/>
                <a:cs typeface="Times New Roman" panose="02020603050405020304" pitchFamily="18" charset="0"/>
              </a:rPr>
              <a:t>Traditional retrospective analysis falls short in the fast-paced e-commerce arena, highlighting the need for real-time insights.</a:t>
            </a:r>
          </a:p>
          <a:p>
            <a:pPr marL="800100" lvl="1" indent="-342900">
              <a:buFont typeface="Wingdings" panose="05000000000000000000" pitchFamily="2" charset="2"/>
              <a:buChar char="Ø"/>
            </a:pPr>
            <a:endParaRPr lang="en-US" sz="2400" b="0" i="0" dirty="0">
              <a:effectLst/>
              <a:latin typeface="+mj-lt"/>
              <a:cs typeface="Times New Roman" panose="02020603050405020304" pitchFamily="18" charset="0"/>
            </a:endParaRPr>
          </a:p>
          <a:p>
            <a:pPr marL="800100" lvl="1" indent="-342900">
              <a:buFont typeface="Wingdings" panose="05000000000000000000" pitchFamily="2" charset="2"/>
              <a:buChar char="Ø"/>
            </a:pPr>
            <a:r>
              <a:rPr lang="en-US" sz="2400" b="0" i="0" dirty="0">
                <a:effectLst/>
                <a:latin typeface="+mj-lt"/>
                <a:cs typeface="Times New Roman" panose="02020603050405020304" pitchFamily="18" charset="0"/>
              </a:rPr>
              <a:t>Enter the “Real-Time Ecommerce Analysis Dashboard," a tool that provides real-time monitoring, analysis, and visualization of crucial e-commerce metrics, empowering businesses with timely decision-making capabilities.</a:t>
            </a:r>
            <a:endParaRPr lang="en-IN" sz="2400" dirty="0">
              <a:latin typeface="+mj-lt"/>
              <a:cs typeface="Times New Roman" panose="02020603050405020304" pitchFamily="18" charset="0"/>
            </a:endParaRPr>
          </a:p>
        </p:txBody>
      </p:sp>
      <p:pic>
        <p:nvPicPr>
          <p:cNvPr id="4" name="Picture 3">
            <a:extLst>
              <a:ext uri="{FF2B5EF4-FFF2-40B4-BE49-F238E27FC236}">
                <a16:creationId xmlns:a16="http://schemas.microsoft.com/office/drawing/2014/main" id="{60846A0A-D583-496F-B6ED-0326EBC0B6F9}"/>
              </a:ext>
            </a:extLst>
          </p:cNvPr>
          <p:cNvPicPr/>
          <p:nvPr/>
        </p:nvPicPr>
        <p:blipFill>
          <a:blip r:embed="rId2"/>
          <a:stretch>
            <a:fillRect/>
          </a:stretch>
        </p:blipFill>
        <p:spPr>
          <a:xfrm>
            <a:off x="9916920" y="-1440"/>
            <a:ext cx="2281680" cy="7736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9472210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75870-5F55-CED2-1A91-54B6CDB15997}"/>
              </a:ext>
            </a:extLst>
          </p:cNvPr>
          <p:cNvSpPr>
            <a:spLocks noGrp="1"/>
          </p:cNvSpPr>
          <p:nvPr>
            <p:ph type="title"/>
          </p:nvPr>
        </p:nvSpPr>
        <p:spPr>
          <a:xfrm>
            <a:off x="675860" y="475244"/>
            <a:ext cx="5162843" cy="962526"/>
          </a:xfrm>
        </p:spPr>
        <p:txBody>
          <a:bodyPr>
            <a:normAutofit/>
          </a:bodyPr>
          <a:lstStyle/>
          <a:p>
            <a:pPr algn="l"/>
            <a:r>
              <a:rPr lang="en-IN" sz="4400" dirty="0">
                <a:solidFill>
                  <a:srgbClr val="0070C0"/>
                </a:solidFill>
                <a:latin typeface="Algerian" panose="04020705040A02060702" pitchFamily="82" charset="0"/>
              </a:rPr>
              <a:t>Objective</a:t>
            </a:r>
          </a:p>
        </p:txBody>
      </p:sp>
      <p:sp>
        <p:nvSpPr>
          <p:cNvPr id="4" name="TextBox 3">
            <a:extLst>
              <a:ext uri="{FF2B5EF4-FFF2-40B4-BE49-F238E27FC236}">
                <a16:creationId xmlns:a16="http://schemas.microsoft.com/office/drawing/2014/main" id="{18C8727C-EF53-54B6-73E8-B0E6CE8A4173}"/>
              </a:ext>
            </a:extLst>
          </p:cNvPr>
          <p:cNvSpPr txBox="1"/>
          <p:nvPr/>
        </p:nvSpPr>
        <p:spPr>
          <a:xfrm>
            <a:off x="675860" y="1572128"/>
            <a:ext cx="9554818" cy="3677930"/>
          </a:xfrm>
          <a:prstGeom prst="rect">
            <a:avLst/>
          </a:prstGeom>
          <a:noFill/>
        </p:spPr>
        <p:txBody>
          <a:bodyPr wrap="square">
            <a:spAutoFit/>
          </a:bodyPr>
          <a:lstStyle/>
          <a:p>
            <a:pPr marL="285750" indent="-285750">
              <a:buFont typeface="Wingdings" panose="05000000000000000000" pitchFamily="2" charset="2"/>
              <a:buChar char="Ø"/>
            </a:pPr>
            <a:r>
              <a:rPr lang="en-US" sz="2400" dirty="0">
                <a:latin typeface="+mj-lt"/>
              </a:rPr>
              <a:t>Enable real-time data streaming and analytics for e-commerce platforms</a:t>
            </a:r>
          </a:p>
          <a:p>
            <a:pPr marL="285750" indent="-285750">
              <a:buFont typeface="Wingdings" panose="05000000000000000000" pitchFamily="2" charset="2"/>
              <a:buChar char="Ø"/>
            </a:pPr>
            <a:endParaRPr lang="en-US" sz="2400" dirty="0">
              <a:latin typeface="+mj-lt"/>
            </a:endParaRPr>
          </a:p>
          <a:p>
            <a:pPr marL="285750" indent="-285750">
              <a:buFont typeface="Wingdings" panose="05000000000000000000" pitchFamily="2" charset="2"/>
              <a:buChar char="Ø"/>
            </a:pPr>
            <a:r>
              <a:rPr lang="en-US" sz="2400" dirty="0">
                <a:latin typeface="+mj-lt"/>
              </a:rPr>
              <a:t>Use Apache Kafka for real-time data streaming</a:t>
            </a:r>
          </a:p>
          <a:p>
            <a:pPr marL="285750" indent="-285750">
              <a:buFont typeface="Wingdings" panose="05000000000000000000" pitchFamily="2" charset="2"/>
              <a:buChar char="Ø"/>
            </a:pPr>
            <a:endParaRPr lang="en-US" sz="2400" dirty="0">
              <a:latin typeface="+mj-lt"/>
            </a:endParaRPr>
          </a:p>
          <a:p>
            <a:pPr marL="285750" indent="-285750">
              <a:buFont typeface="Wingdings" panose="05000000000000000000" pitchFamily="2" charset="2"/>
              <a:buChar char="Ø"/>
            </a:pPr>
            <a:r>
              <a:rPr lang="en-US" sz="2400" dirty="0">
                <a:latin typeface="+mj-lt"/>
              </a:rPr>
              <a:t>Use MongoDB for data storage</a:t>
            </a:r>
          </a:p>
          <a:p>
            <a:pPr marL="285750" indent="-285750">
              <a:buFont typeface="Wingdings" panose="05000000000000000000" pitchFamily="2" charset="2"/>
              <a:buChar char="Ø"/>
            </a:pPr>
            <a:endParaRPr lang="en-US" sz="2400" dirty="0">
              <a:latin typeface="+mj-lt"/>
            </a:endParaRPr>
          </a:p>
          <a:p>
            <a:pPr marL="285750" indent="-285750">
              <a:buFont typeface="Wingdings" panose="05000000000000000000" pitchFamily="2" charset="2"/>
              <a:buChar char="Ø"/>
            </a:pPr>
            <a:r>
              <a:rPr lang="en-US" sz="2400" dirty="0">
                <a:latin typeface="+mj-lt"/>
              </a:rPr>
              <a:t>Provide a real-time analytics dashboard for data visualization</a:t>
            </a:r>
          </a:p>
          <a:p>
            <a:pPr marL="285750" indent="-285750">
              <a:buFont typeface="Wingdings" panose="05000000000000000000" pitchFamily="2" charset="2"/>
              <a:buChar char="Ø"/>
            </a:pPr>
            <a:endParaRPr lang="en-US" dirty="0"/>
          </a:p>
          <a:p>
            <a:endParaRPr lang="en-IN" sz="2300" dirty="0"/>
          </a:p>
        </p:txBody>
      </p:sp>
      <p:pic>
        <p:nvPicPr>
          <p:cNvPr id="5" name="Picture 4">
            <a:extLst>
              <a:ext uri="{FF2B5EF4-FFF2-40B4-BE49-F238E27FC236}">
                <a16:creationId xmlns:a16="http://schemas.microsoft.com/office/drawing/2014/main" id="{0BB284DD-8968-41D2-9AC9-E59B34566FA9}"/>
              </a:ext>
            </a:extLst>
          </p:cNvPr>
          <p:cNvPicPr/>
          <p:nvPr/>
        </p:nvPicPr>
        <p:blipFill>
          <a:blip r:embed="rId2"/>
          <a:stretch>
            <a:fillRect/>
          </a:stretch>
        </p:blipFill>
        <p:spPr>
          <a:xfrm>
            <a:off x="9916920" y="-1440"/>
            <a:ext cx="2281680" cy="7736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4723550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14857-B67C-365D-5E94-C619FFE324B6}"/>
              </a:ext>
            </a:extLst>
          </p:cNvPr>
          <p:cNvSpPr>
            <a:spLocks noGrp="1"/>
          </p:cNvSpPr>
          <p:nvPr>
            <p:ph type="title"/>
          </p:nvPr>
        </p:nvSpPr>
        <p:spPr>
          <a:xfrm>
            <a:off x="509497" y="489511"/>
            <a:ext cx="7339174" cy="1325563"/>
          </a:xfrm>
        </p:spPr>
        <p:txBody>
          <a:bodyPr>
            <a:normAutofit fontScale="90000"/>
          </a:bodyPr>
          <a:lstStyle/>
          <a:p>
            <a:pPr algn="l"/>
            <a:r>
              <a:rPr lang="en-US" sz="5400" dirty="0">
                <a:solidFill>
                  <a:srgbClr val="0070C0"/>
                </a:solidFill>
                <a:latin typeface="Algerian" panose="04020705040A02060702" pitchFamily="82" charset="0"/>
              </a:rPr>
              <a:t>Project </a:t>
            </a:r>
            <a:r>
              <a:rPr lang="en-IN" altLang="en-US" sz="5400" dirty="0">
                <a:solidFill>
                  <a:srgbClr val="0070C0"/>
                </a:solidFill>
                <a:latin typeface="Algerian" panose="04020705040A02060702" pitchFamily="82" charset="0"/>
              </a:rPr>
              <a:t>architecture</a:t>
            </a:r>
            <a:endParaRPr lang="en-IN" sz="5400" dirty="0">
              <a:solidFill>
                <a:srgbClr val="0070C0"/>
              </a:solidFill>
            </a:endParaRPr>
          </a:p>
        </p:txBody>
      </p:sp>
      <p:pic>
        <p:nvPicPr>
          <p:cNvPr id="5" name="Picture 4">
            <a:extLst>
              <a:ext uri="{FF2B5EF4-FFF2-40B4-BE49-F238E27FC236}">
                <a16:creationId xmlns:a16="http://schemas.microsoft.com/office/drawing/2014/main" id="{F7C6DE89-4D19-7D86-0D93-78192694E200}"/>
              </a:ext>
            </a:extLst>
          </p:cNvPr>
          <p:cNvPicPr>
            <a:picLocks noChangeAspect="1"/>
          </p:cNvPicPr>
          <p:nvPr/>
        </p:nvPicPr>
        <p:blipFill>
          <a:blip r:embed="rId2"/>
          <a:stretch>
            <a:fillRect/>
          </a:stretch>
        </p:blipFill>
        <p:spPr>
          <a:xfrm>
            <a:off x="3291260" y="2867232"/>
            <a:ext cx="1669615" cy="844988"/>
          </a:xfrm>
          <a:prstGeom prst="rect">
            <a:avLst/>
          </a:prstGeom>
        </p:spPr>
      </p:pic>
      <p:pic>
        <p:nvPicPr>
          <p:cNvPr id="6" name="Picture 5">
            <a:extLst>
              <a:ext uri="{FF2B5EF4-FFF2-40B4-BE49-F238E27FC236}">
                <a16:creationId xmlns:a16="http://schemas.microsoft.com/office/drawing/2014/main" id="{2FBCD4C0-EF4A-5DD8-171D-DD6C041F418D}"/>
              </a:ext>
            </a:extLst>
          </p:cNvPr>
          <p:cNvPicPr>
            <a:picLocks noChangeAspect="1"/>
          </p:cNvPicPr>
          <p:nvPr/>
        </p:nvPicPr>
        <p:blipFill>
          <a:blip r:embed="rId3"/>
          <a:stretch>
            <a:fillRect/>
          </a:stretch>
        </p:blipFill>
        <p:spPr>
          <a:xfrm>
            <a:off x="6044612" y="2858511"/>
            <a:ext cx="1510624" cy="862429"/>
          </a:xfrm>
          <a:prstGeom prst="rect">
            <a:avLst/>
          </a:prstGeom>
        </p:spPr>
      </p:pic>
      <p:pic>
        <p:nvPicPr>
          <p:cNvPr id="7" name="Picture 6">
            <a:extLst>
              <a:ext uri="{FF2B5EF4-FFF2-40B4-BE49-F238E27FC236}">
                <a16:creationId xmlns:a16="http://schemas.microsoft.com/office/drawing/2014/main" id="{C402CB7A-95C9-0EB8-5B21-C3130226BB9B}"/>
              </a:ext>
            </a:extLst>
          </p:cNvPr>
          <p:cNvPicPr>
            <a:picLocks noChangeAspect="1"/>
          </p:cNvPicPr>
          <p:nvPr/>
        </p:nvPicPr>
        <p:blipFill>
          <a:blip r:embed="rId4"/>
          <a:stretch>
            <a:fillRect/>
          </a:stretch>
        </p:blipFill>
        <p:spPr>
          <a:xfrm>
            <a:off x="8530988" y="2802233"/>
            <a:ext cx="2108654" cy="1180846"/>
          </a:xfrm>
          <a:prstGeom prst="rect">
            <a:avLst/>
          </a:prstGeom>
        </p:spPr>
      </p:pic>
      <p:sp>
        <p:nvSpPr>
          <p:cNvPr id="9" name="TextBox 8">
            <a:extLst>
              <a:ext uri="{FF2B5EF4-FFF2-40B4-BE49-F238E27FC236}">
                <a16:creationId xmlns:a16="http://schemas.microsoft.com/office/drawing/2014/main" id="{11FADC74-0625-8DCF-C74F-4F88A110B2DE}"/>
              </a:ext>
            </a:extLst>
          </p:cNvPr>
          <p:cNvSpPr txBox="1"/>
          <p:nvPr/>
        </p:nvSpPr>
        <p:spPr>
          <a:xfrm>
            <a:off x="3158448" y="2228952"/>
            <a:ext cx="2276394" cy="461665"/>
          </a:xfrm>
          <a:prstGeom prst="rect">
            <a:avLst/>
          </a:prstGeom>
          <a:noFill/>
        </p:spPr>
        <p:txBody>
          <a:bodyPr wrap="square" rtlCol="0">
            <a:spAutoFit/>
          </a:bodyPr>
          <a:lstStyle/>
          <a:p>
            <a:r>
              <a:rPr lang="en-IN" sz="2400" dirty="0"/>
              <a:t>Transformation</a:t>
            </a:r>
          </a:p>
        </p:txBody>
      </p:sp>
      <p:sp>
        <p:nvSpPr>
          <p:cNvPr id="10" name="TextBox 9">
            <a:extLst>
              <a:ext uri="{FF2B5EF4-FFF2-40B4-BE49-F238E27FC236}">
                <a16:creationId xmlns:a16="http://schemas.microsoft.com/office/drawing/2014/main" id="{91CEB45E-83BF-C157-DDF7-C3E18E74BDBB}"/>
              </a:ext>
            </a:extLst>
          </p:cNvPr>
          <p:cNvSpPr txBox="1"/>
          <p:nvPr/>
        </p:nvSpPr>
        <p:spPr>
          <a:xfrm>
            <a:off x="6186140" y="2210928"/>
            <a:ext cx="1510624" cy="461665"/>
          </a:xfrm>
          <a:prstGeom prst="rect">
            <a:avLst/>
          </a:prstGeom>
          <a:noFill/>
        </p:spPr>
        <p:txBody>
          <a:bodyPr wrap="square" rtlCol="0">
            <a:spAutoFit/>
          </a:bodyPr>
          <a:lstStyle/>
          <a:p>
            <a:r>
              <a:rPr lang="en-IN" sz="2400" dirty="0"/>
              <a:t>Ingestion</a:t>
            </a:r>
          </a:p>
        </p:txBody>
      </p:sp>
      <p:sp>
        <p:nvSpPr>
          <p:cNvPr id="12" name="TextBox 11">
            <a:extLst>
              <a:ext uri="{FF2B5EF4-FFF2-40B4-BE49-F238E27FC236}">
                <a16:creationId xmlns:a16="http://schemas.microsoft.com/office/drawing/2014/main" id="{A0818086-1D30-8D0B-DCE7-CD9A1EAD7574}"/>
              </a:ext>
            </a:extLst>
          </p:cNvPr>
          <p:cNvSpPr txBox="1"/>
          <p:nvPr/>
        </p:nvSpPr>
        <p:spPr>
          <a:xfrm>
            <a:off x="8448063" y="2210928"/>
            <a:ext cx="2228098" cy="461665"/>
          </a:xfrm>
          <a:prstGeom prst="rect">
            <a:avLst/>
          </a:prstGeom>
          <a:noFill/>
        </p:spPr>
        <p:txBody>
          <a:bodyPr wrap="square" rtlCol="0">
            <a:spAutoFit/>
          </a:bodyPr>
          <a:lstStyle/>
          <a:p>
            <a:r>
              <a:rPr lang="en-IN" sz="2400" dirty="0"/>
              <a:t>Visualization</a:t>
            </a:r>
          </a:p>
        </p:txBody>
      </p:sp>
      <p:pic>
        <p:nvPicPr>
          <p:cNvPr id="1026" name="Picture 2" descr="Marketing Funnel by Olist | Kaggle">
            <a:extLst>
              <a:ext uri="{FF2B5EF4-FFF2-40B4-BE49-F238E27FC236}">
                <a16:creationId xmlns:a16="http://schemas.microsoft.com/office/drawing/2014/main" id="{D8266D84-40F8-8C4B-4731-454C9197C1C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589" t="28936" r="9813" b="29265"/>
          <a:stretch/>
        </p:blipFill>
        <p:spPr bwMode="auto">
          <a:xfrm>
            <a:off x="736378" y="2936217"/>
            <a:ext cx="1510625" cy="773816"/>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Chevron 14">
            <a:extLst>
              <a:ext uri="{FF2B5EF4-FFF2-40B4-BE49-F238E27FC236}">
                <a16:creationId xmlns:a16="http://schemas.microsoft.com/office/drawing/2014/main" id="{527D4114-5971-C9F2-965D-912D9CAB772B}"/>
              </a:ext>
            </a:extLst>
          </p:cNvPr>
          <p:cNvSpPr/>
          <p:nvPr/>
        </p:nvSpPr>
        <p:spPr>
          <a:xfrm>
            <a:off x="2606685" y="3081078"/>
            <a:ext cx="342702" cy="484094"/>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6" name="TextBox 15">
            <a:extLst>
              <a:ext uri="{FF2B5EF4-FFF2-40B4-BE49-F238E27FC236}">
                <a16:creationId xmlns:a16="http://schemas.microsoft.com/office/drawing/2014/main" id="{7B60BDB0-87BC-2EAC-B664-AD2952046BFD}"/>
              </a:ext>
            </a:extLst>
          </p:cNvPr>
          <p:cNvSpPr txBox="1"/>
          <p:nvPr/>
        </p:nvSpPr>
        <p:spPr>
          <a:xfrm>
            <a:off x="449754" y="2240915"/>
            <a:ext cx="2354220" cy="461665"/>
          </a:xfrm>
          <a:prstGeom prst="rect">
            <a:avLst/>
          </a:prstGeom>
          <a:noFill/>
        </p:spPr>
        <p:txBody>
          <a:bodyPr wrap="square" rtlCol="0">
            <a:spAutoFit/>
          </a:bodyPr>
          <a:lstStyle/>
          <a:p>
            <a:r>
              <a:rPr lang="en-IN" sz="2400" dirty="0"/>
              <a:t>Data Collection</a:t>
            </a:r>
          </a:p>
        </p:txBody>
      </p:sp>
      <p:sp>
        <p:nvSpPr>
          <p:cNvPr id="17" name="Arrow: Chevron 16">
            <a:extLst>
              <a:ext uri="{FF2B5EF4-FFF2-40B4-BE49-F238E27FC236}">
                <a16:creationId xmlns:a16="http://schemas.microsoft.com/office/drawing/2014/main" id="{BBA8B81A-BE84-3EBE-B5C6-3E70D5C48297}"/>
              </a:ext>
            </a:extLst>
          </p:cNvPr>
          <p:cNvSpPr/>
          <p:nvPr/>
        </p:nvSpPr>
        <p:spPr>
          <a:xfrm>
            <a:off x="5302748" y="3081078"/>
            <a:ext cx="342702" cy="484094"/>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8" name="Arrow: Chevron 17">
            <a:extLst>
              <a:ext uri="{FF2B5EF4-FFF2-40B4-BE49-F238E27FC236}">
                <a16:creationId xmlns:a16="http://schemas.microsoft.com/office/drawing/2014/main" id="{E498BCC6-5545-C4E8-398C-10551DFCA52E}"/>
              </a:ext>
            </a:extLst>
          </p:cNvPr>
          <p:cNvSpPr/>
          <p:nvPr/>
        </p:nvSpPr>
        <p:spPr>
          <a:xfrm>
            <a:off x="7783047" y="3081078"/>
            <a:ext cx="342702" cy="484094"/>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1028" name="Picture 4" descr="MongoDB - Ratings, Reviews, Salaries, and Sales Jobs | RepVue">
            <a:extLst>
              <a:ext uri="{FF2B5EF4-FFF2-40B4-BE49-F238E27FC236}">
                <a16:creationId xmlns:a16="http://schemas.microsoft.com/office/drawing/2014/main" id="{4033519E-D69A-F088-D598-48453EC1F47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65378" y="4910143"/>
            <a:ext cx="1549700" cy="1549700"/>
          </a:xfrm>
          <a:prstGeom prst="rect">
            <a:avLst/>
          </a:prstGeom>
          <a:noFill/>
          <a:extLst>
            <a:ext uri="{909E8E84-426E-40DD-AFC4-6F175D3DCCD1}">
              <a14:hiddenFill xmlns:a14="http://schemas.microsoft.com/office/drawing/2010/main">
                <a:solidFill>
                  <a:srgbClr val="FFFFFF"/>
                </a:solidFill>
              </a14:hiddenFill>
            </a:ext>
          </a:extLst>
        </p:spPr>
      </p:pic>
      <p:sp>
        <p:nvSpPr>
          <p:cNvPr id="19" name="Arrow: Chevron 18">
            <a:extLst>
              <a:ext uri="{FF2B5EF4-FFF2-40B4-BE49-F238E27FC236}">
                <a16:creationId xmlns:a16="http://schemas.microsoft.com/office/drawing/2014/main" id="{501CADF9-0FD4-C654-F3FA-23EB80A1DA2D}"/>
              </a:ext>
            </a:extLst>
          </p:cNvPr>
          <p:cNvSpPr/>
          <p:nvPr/>
        </p:nvSpPr>
        <p:spPr>
          <a:xfrm rot="5400000">
            <a:off x="6821252" y="3746731"/>
            <a:ext cx="369332" cy="582706"/>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0" name="TextBox 19">
            <a:extLst>
              <a:ext uri="{FF2B5EF4-FFF2-40B4-BE49-F238E27FC236}">
                <a16:creationId xmlns:a16="http://schemas.microsoft.com/office/drawing/2014/main" id="{A736B5DE-A228-334A-1712-08E92140E5A6}"/>
              </a:ext>
            </a:extLst>
          </p:cNvPr>
          <p:cNvSpPr txBox="1"/>
          <p:nvPr/>
        </p:nvSpPr>
        <p:spPr>
          <a:xfrm>
            <a:off x="6386596" y="4433732"/>
            <a:ext cx="1739153" cy="461665"/>
          </a:xfrm>
          <a:prstGeom prst="rect">
            <a:avLst/>
          </a:prstGeom>
          <a:noFill/>
        </p:spPr>
        <p:txBody>
          <a:bodyPr wrap="square" rtlCol="0">
            <a:spAutoFit/>
          </a:bodyPr>
          <a:lstStyle/>
          <a:p>
            <a:r>
              <a:rPr lang="en-IN" sz="2400" dirty="0"/>
              <a:t>Data Sink</a:t>
            </a:r>
          </a:p>
        </p:txBody>
      </p:sp>
      <p:pic>
        <p:nvPicPr>
          <p:cNvPr id="21" name="Picture 20">
            <a:extLst>
              <a:ext uri="{FF2B5EF4-FFF2-40B4-BE49-F238E27FC236}">
                <a16:creationId xmlns:a16="http://schemas.microsoft.com/office/drawing/2014/main" id="{B4CE55C1-04C1-4449-AFA3-14BBE0F92B01}"/>
              </a:ext>
            </a:extLst>
          </p:cNvPr>
          <p:cNvPicPr/>
          <p:nvPr/>
        </p:nvPicPr>
        <p:blipFill>
          <a:blip r:embed="rId7"/>
          <a:stretch>
            <a:fillRect/>
          </a:stretch>
        </p:blipFill>
        <p:spPr>
          <a:xfrm>
            <a:off x="9916920" y="-1440"/>
            <a:ext cx="2281680" cy="7736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1063248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 Schema">
            <a:extLst>
              <a:ext uri="{FF2B5EF4-FFF2-40B4-BE49-F238E27FC236}">
                <a16:creationId xmlns:a16="http://schemas.microsoft.com/office/drawing/2014/main" id="{A495BCFB-A662-4A2A-AD66-566BDE2D395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4" name="Picture 3">
            <a:extLst>
              <a:ext uri="{FF2B5EF4-FFF2-40B4-BE49-F238E27FC236}">
                <a16:creationId xmlns:a16="http://schemas.microsoft.com/office/drawing/2014/main" id="{5D3AE645-A131-4704-8A2B-C10F76D7DC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26659"/>
            <a:ext cx="12192000" cy="6020118"/>
          </a:xfrm>
          <a:prstGeom prst="rect">
            <a:avLst/>
          </a:prstGeom>
        </p:spPr>
      </p:pic>
      <p:sp>
        <p:nvSpPr>
          <p:cNvPr id="5" name="Title 1">
            <a:extLst>
              <a:ext uri="{FF2B5EF4-FFF2-40B4-BE49-F238E27FC236}">
                <a16:creationId xmlns:a16="http://schemas.microsoft.com/office/drawing/2014/main" id="{0A1C375C-C206-44DF-8785-FCE1C3A80A73}"/>
              </a:ext>
            </a:extLst>
          </p:cNvPr>
          <p:cNvSpPr>
            <a:spLocks noGrp="1"/>
          </p:cNvSpPr>
          <p:nvPr>
            <p:ph type="title"/>
          </p:nvPr>
        </p:nvSpPr>
        <p:spPr>
          <a:xfrm>
            <a:off x="459544" y="56272"/>
            <a:ext cx="7920112" cy="990282"/>
          </a:xfrm>
        </p:spPr>
        <p:txBody>
          <a:bodyPr>
            <a:normAutofit/>
          </a:bodyPr>
          <a:lstStyle/>
          <a:p>
            <a:pPr algn="l"/>
            <a:r>
              <a:rPr lang="en-US" sz="4400" dirty="0">
                <a:solidFill>
                  <a:srgbClr val="0070C0"/>
                </a:solidFill>
                <a:latin typeface="Algerian" panose="04020705040A02060702" pitchFamily="82" charset="0"/>
              </a:rPr>
              <a:t>Data schema</a:t>
            </a:r>
          </a:p>
        </p:txBody>
      </p:sp>
      <p:pic>
        <p:nvPicPr>
          <p:cNvPr id="6" name="Picture 5">
            <a:extLst>
              <a:ext uri="{FF2B5EF4-FFF2-40B4-BE49-F238E27FC236}">
                <a16:creationId xmlns:a16="http://schemas.microsoft.com/office/drawing/2014/main" id="{663255DD-D0DB-42DD-9FB6-97BB54EE0DB2}"/>
              </a:ext>
            </a:extLst>
          </p:cNvPr>
          <p:cNvPicPr/>
          <p:nvPr/>
        </p:nvPicPr>
        <p:blipFill>
          <a:blip r:embed="rId3"/>
          <a:stretch>
            <a:fillRect/>
          </a:stretch>
        </p:blipFill>
        <p:spPr>
          <a:xfrm>
            <a:off x="9916920" y="-1440"/>
            <a:ext cx="2281680" cy="7736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1227265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74D2-A8AE-DE7B-E796-287A5B412AC0}"/>
              </a:ext>
            </a:extLst>
          </p:cNvPr>
          <p:cNvSpPr>
            <a:spLocks noGrp="1"/>
          </p:cNvSpPr>
          <p:nvPr>
            <p:ph type="title"/>
          </p:nvPr>
        </p:nvSpPr>
        <p:spPr>
          <a:xfrm>
            <a:off x="638051" y="280715"/>
            <a:ext cx="7019778" cy="1325563"/>
          </a:xfrm>
        </p:spPr>
        <p:txBody>
          <a:bodyPr>
            <a:normAutofit/>
          </a:bodyPr>
          <a:lstStyle/>
          <a:p>
            <a:pPr algn="l"/>
            <a:r>
              <a:rPr lang="en-US" sz="4400" dirty="0">
                <a:solidFill>
                  <a:srgbClr val="0070C0"/>
                </a:solidFill>
                <a:latin typeface="Algerian" panose="04020705040A02060702" pitchFamily="82" charset="0"/>
              </a:rPr>
              <a:t>Pyspark</a:t>
            </a:r>
            <a:endParaRPr lang="en-IN" sz="4400" dirty="0">
              <a:solidFill>
                <a:srgbClr val="0070C0"/>
              </a:solidFill>
            </a:endParaRPr>
          </a:p>
        </p:txBody>
      </p:sp>
      <p:sp>
        <p:nvSpPr>
          <p:cNvPr id="5" name="TextBox 4">
            <a:extLst>
              <a:ext uri="{FF2B5EF4-FFF2-40B4-BE49-F238E27FC236}">
                <a16:creationId xmlns:a16="http://schemas.microsoft.com/office/drawing/2014/main" id="{26B4574E-F198-1C31-5C85-53B60146097E}"/>
              </a:ext>
            </a:extLst>
          </p:cNvPr>
          <p:cNvSpPr txBox="1"/>
          <p:nvPr/>
        </p:nvSpPr>
        <p:spPr>
          <a:xfrm>
            <a:off x="638051" y="1534753"/>
            <a:ext cx="10165976" cy="3349956"/>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2400" b="0" dirty="0">
                <a:latin typeface="+mj-lt"/>
                <a:cs typeface="Times New Roman" panose="02020603050405020304" pitchFamily="18" charset="0"/>
              </a:rPr>
              <a:t>Developed by Apache Spark Community for integrating Python with Spark </a:t>
            </a:r>
          </a:p>
          <a:p>
            <a:pPr marL="342900" indent="-342900">
              <a:lnSpc>
                <a:spcPct val="150000"/>
              </a:lnSpc>
              <a:buFont typeface="Wingdings" panose="05000000000000000000" pitchFamily="2" charset="2"/>
              <a:buChar char="Ø"/>
            </a:pPr>
            <a:r>
              <a:rPr lang="en-US" sz="2400" b="0" dirty="0">
                <a:latin typeface="+mj-lt"/>
                <a:cs typeface="Times New Roman" panose="02020603050405020304" pitchFamily="18" charset="0"/>
              </a:rPr>
              <a:t>API provided by Apache Spark for Python.</a:t>
            </a:r>
          </a:p>
          <a:p>
            <a:pPr marL="342900" indent="-342900">
              <a:lnSpc>
                <a:spcPct val="150000"/>
              </a:lnSpc>
              <a:buFont typeface="Wingdings" panose="05000000000000000000" pitchFamily="2" charset="2"/>
              <a:buChar char="Ø"/>
            </a:pPr>
            <a:r>
              <a:rPr lang="en-US" sz="2400" b="0" dirty="0">
                <a:latin typeface="+mj-lt"/>
                <a:cs typeface="Times New Roman" panose="02020603050405020304" pitchFamily="18" charset="0"/>
              </a:rPr>
              <a:t>Big data computational engine</a:t>
            </a:r>
          </a:p>
          <a:p>
            <a:pPr marL="342900" indent="-342900">
              <a:lnSpc>
                <a:spcPct val="150000"/>
              </a:lnSpc>
              <a:buFont typeface="Wingdings" panose="05000000000000000000" pitchFamily="2" charset="2"/>
              <a:buChar char="Ø"/>
            </a:pPr>
            <a:r>
              <a:rPr lang="en-US" sz="2400" b="0" dirty="0">
                <a:latin typeface="+mj-lt"/>
                <a:cs typeface="Times New Roman" panose="02020603050405020304" pitchFamily="18" charset="0"/>
              </a:rPr>
              <a:t>Performs real-time</a:t>
            </a:r>
          </a:p>
          <a:p>
            <a:pPr marL="342900" indent="-342900">
              <a:lnSpc>
                <a:spcPct val="150000"/>
              </a:lnSpc>
              <a:buFont typeface="Wingdings" panose="05000000000000000000" pitchFamily="2" charset="2"/>
              <a:buChar char="Ø"/>
            </a:pPr>
            <a:r>
              <a:rPr lang="en-US" sz="2400" b="0" dirty="0">
                <a:latin typeface="+mj-lt"/>
                <a:cs typeface="Times New Roman" panose="02020603050405020304" pitchFamily="18" charset="0"/>
              </a:rPr>
              <a:t>Used for large-scale data</a:t>
            </a:r>
          </a:p>
          <a:p>
            <a:pPr marL="342900" indent="-342900">
              <a:lnSpc>
                <a:spcPct val="150000"/>
              </a:lnSpc>
              <a:buFont typeface="Wingdings" panose="05000000000000000000" pitchFamily="2" charset="2"/>
              <a:buChar char="Ø"/>
            </a:pPr>
            <a:r>
              <a:rPr lang="en-US" sz="2400" b="0" dirty="0">
                <a:latin typeface="+mj-lt"/>
                <a:cs typeface="Times New Roman" panose="02020603050405020304" pitchFamily="18" charset="0"/>
              </a:rPr>
              <a:t>Data processing with high computational power</a:t>
            </a:r>
          </a:p>
        </p:txBody>
      </p:sp>
      <p:pic>
        <p:nvPicPr>
          <p:cNvPr id="4" name="Picture 3">
            <a:extLst>
              <a:ext uri="{FF2B5EF4-FFF2-40B4-BE49-F238E27FC236}">
                <a16:creationId xmlns:a16="http://schemas.microsoft.com/office/drawing/2014/main" id="{D8298FE3-D65C-41EA-8791-B778133F7C17}"/>
              </a:ext>
            </a:extLst>
          </p:cNvPr>
          <p:cNvPicPr/>
          <p:nvPr/>
        </p:nvPicPr>
        <p:blipFill>
          <a:blip r:embed="rId2"/>
          <a:stretch>
            <a:fillRect/>
          </a:stretch>
        </p:blipFill>
        <p:spPr>
          <a:xfrm>
            <a:off x="9916920" y="-1440"/>
            <a:ext cx="2281680" cy="7736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7926575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D161492-690F-BF62-1BD8-D9A72926771C}"/>
              </a:ext>
            </a:extLst>
          </p:cNvPr>
          <p:cNvSpPr>
            <a:spLocks noGrp="1"/>
          </p:cNvSpPr>
          <p:nvPr/>
        </p:nvSpPr>
        <p:spPr>
          <a:xfrm>
            <a:off x="632097" y="329046"/>
            <a:ext cx="7146388" cy="1066482"/>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US" sz="4400" dirty="0">
                <a:solidFill>
                  <a:srgbClr val="0070C0"/>
                </a:solidFill>
                <a:latin typeface="Algerian" panose="04020705040A02060702" pitchFamily="82" charset="0"/>
              </a:rPr>
              <a:t>kafka</a:t>
            </a:r>
          </a:p>
        </p:txBody>
      </p:sp>
      <p:sp>
        <p:nvSpPr>
          <p:cNvPr id="4" name="Content Placeholder 2">
            <a:extLst>
              <a:ext uri="{FF2B5EF4-FFF2-40B4-BE49-F238E27FC236}">
                <a16:creationId xmlns:a16="http://schemas.microsoft.com/office/drawing/2014/main" id="{3C3E62E6-2AD6-F7BA-D71A-DFDE473A14F1}"/>
              </a:ext>
            </a:extLst>
          </p:cNvPr>
          <p:cNvSpPr>
            <a:spLocks noGrp="1"/>
          </p:cNvSpPr>
          <p:nvPr/>
        </p:nvSpPr>
        <p:spPr>
          <a:xfrm>
            <a:off x="786845" y="1522220"/>
            <a:ext cx="10185954" cy="437356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Ø"/>
            </a:pPr>
            <a:r>
              <a:rPr lang="en-GB" sz="2400" b="0" dirty="0">
                <a:latin typeface="+mj-lt"/>
                <a:cs typeface="Times New Roman" panose="02020603050405020304" pitchFamily="18" charset="0"/>
              </a:rPr>
              <a:t>Kafka is an open-source distributed streaming platform</a:t>
            </a:r>
            <a:r>
              <a:rPr lang="en-US" sz="2400" b="0" dirty="0">
                <a:latin typeface="+mj-lt"/>
                <a:cs typeface="Times New Roman" panose="02020603050405020304" pitchFamily="18" charset="0"/>
              </a:rPr>
              <a:t>. </a:t>
            </a:r>
          </a:p>
          <a:p>
            <a:pPr marL="342900" indent="-342900">
              <a:buFont typeface="Wingdings" panose="05000000000000000000" pitchFamily="2" charset="2"/>
              <a:buChar char="Ø"/>
            </a:pPr>
            <a:r>
              <a:rPr lang="en-GB" sz="2400" b="0" dirty="0">
                <a:latin typeface="+mj-lt"/>
                <a:cs typeface="Times New Roman" panose="02020603050405020304" pitchFamily="18" charset="0"/>
              </a:rPr>
              <a:t>It is used to collect, store, and process large amounts of data in real time.</a:t>
            </a:r>
          </a:p>
          <a:p>
            <a:pPr marL="342900" indent="-342900">
              <a:buFont typeface="Wingdings" panose="05000000000000000000" pitchFamily="2" charset="2"/>
              <a:buChar char="Ø"/>
            </a:pPr>
            <a:r>
              <a:rPr lang="en-GB" sz="2400" b="0" dirty="0">
                <a:latin typeface="+mj-lt"/>
                <a:cs typeface="Times New Roman" panose="02020603050405020304" pitchFamily="18" charset="0"/>
              </a:rPr>
              <a:t>Kafka can be used to build a variety of streaming applications, such as real-time analytics, fraud detection, and event streaming</a:t>
            </a:r>
            <a:endParaRPr lang="en-US" sz="2400" b="0" dirty="0">
              <a:latin typeface="+mj-lt"/>
              <a:cs typeface="Times New Roman" panose="02020603050405020304" pitchFamily="18" charset="0"/>
            </a:endParaRPr>
          </a:p>
          <a:p>
            <a:endParaRPr lang="en-US" dirty="0"/>
          </a:p>
        </p:txBody>
      </p:sp>
      <p:pic>
        <p:nvPicPr>
          <p:cNvPr id="5" name="Picture 4" descr="Hello World, Kafka Connect + Kafka Streams | Confluent">
            <a:extLst>
              <a:ext uri="{FF2B5EF4-FFF2-40B4-BE49-F238E27FC236}">
                <a16:creationId xmlns:a16="http://schemas.microsoft.com/office/drawing/2014/main" id="{40FDA103-1C51-4CDB-BF68-9C2BBAA1133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3203" b="16213"/>
          <a:stretch/>
        </p:blipFill>
        <p:spPr bwMode="auto">
          <a:xfrm>
            <a:off x="3714750" y="3887803"/>
            <a:ext cx="4762500" cy="23853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7608D58-966C-4428-A507-9C6B13000C77}"/>
              </a:ext>
            </a:extLst>
          </p:cNvPr>
          <p:cNvPicPr/>
          <p:nvPr/>
        </p:nvPicPr>
        <p:blipFill>
          <a:blip r:embed="rId3"/>
          <a:stretch>
            <a:fillRect/>
          </a:stretch>
        </p:blipFill>
        <p:spPr>
          <a:xfrm>
            <a:off x="9916920" y="-1440"/>
            <a:ext cx="2281680" cy="7736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2895010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D885C1-E906-D119-5092-47C9AA3BB00B}"/>
              </a:ext>
            </a:extLst>
          </p:cNvPr>
          <p:cNvSpPr txBox="1"/>
          <p:nvPr/>
        </p:nvSpPr>
        <p:spPr>
          <a:xfrm>
            <a:off x="4495799" y="-503332"/>
            <a:ext cx="10430435" cy="923330"/>
          </a:xfrm>
          <a:prstGeom prst="rect">
            <a:avLst/>
          </a:prstGeom>
          <a:noFill/>
        </p:spPr>
        <p:txBody>
          <a:bodyPr wrap="square">
            <a:spAutoFit/>
          </a:bodyPr>
          <a:lstStyle/>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endParaRPr lang="en-US" b="0" dirty="0"/>
          </a:p>
          <a:p>
            <a:endParaRPr lang="en-US" b="0" dirty="0"/>
          </a:p>
        </p:txBody>
      </p:sp>
      <p:sp>
        <p:nvSpPr>
          <p:cNvPr id="7" name="TextBox 6">
            <a:extLst>
              <a:ext uri="{FF2B5EF4-FFF2-40B4-BE49-F238E27FC236}">
                <a16:creationId xmlns:a16="http://schemas.microsoft.com/office/drawing/2014/main" id="{1C2141F4-B515-F088-1A77-ABADE36F0585}"/>
              </a:ext>
            </a:extLst>
          </p:cNvPr>
          <p:cNvSpPr txBox="1"/>
          <p:nvPr/>
        </p:nvSpPr>
        <p:spPr>
          <a:xfrm>
            <a:off x="923366" y="1590433"/>
            <a:ext cx="10049434" cy="2862322"/>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GB" sz="2400" b="0" dirty="0">
                <a:latin typeface="+mj-lt"/>
                <a:cs typeface="Times New Roman" panose="02020603050405020304" pitchFamily="18" charset="0"/>
              </a:rPr>
              <a:t>MongoDB is a document-oriented NoSQL database.</a:t>
            </a:r>
          </a:p>
          <a:p>
            <a:pPr marL="342900" indent="-342900">
              <a:lnSpc>
                <a:spcPct val="150000"/>
              </a:lnSpc>
              <a:buFont typeface="Wingdings" panose="05000000000000000000" pitchFamily="2" charset="2"/>
              <a:buChar char="Ø"/>
            </a:pPr>
            <a:r>
              <a:rPr lang="en-GB" sz="2400" b="0" dirty="0">
                <a:latin typeface="+mj-lt"/>
                <a:cs typeface="Times New Roman" panose="02020603050405020304" pitchFamily="18" charset="0"/>
              </a:rPr>
              <a:t>It is open-source and free to use.</a:t>
            </a:r>
          </a:p>
          <a:p>
            <a:pPr marL="342900" indent="-342900">
              <a:lnSpc>
                <a:spcPct val="150000"/>
              </a:lnSpc>
              <a:buFont typeface="Wingdings" panose="05000000000000000000" pitchFamily="2" charset="2"/>
              <a:buChar char="Ø"/>
            </a:pPr>
            <a:r>
              <a:rPr lang="en-GB" sz="2400" dirty="0">
                <a:latin typeface="+mj-lt"/>
                <a:cs typeface="Times New Roman" panose="02020603050405020304" pitchFamily="18" charset="0"/>
              </a:rPr>
              <a:t>MongoDB can scale both vertically or horizontally to accommodate large data loads</a:t>
            </a:r>
            <a:endParaRPr lang="en-GB" sz="2400" b="0" dirty="0">
              <a:latin typeface="+mj-lt"/>
              <a:cs typeface="Times New Roman" panose="02020603050405020304" pitchFamily="18" charset="0"/>
            </a:endParaRPr>
          </a:p>
          <a:p>
            <a:endParaRPr lang="en-US" dirty="0"/>
          </a:p>
          <a:p>
            <a:endParaRPr lang="en-US" dirty="0"/>
          </a:p>
        </p:txBody>
      </p:sp>
      <p:pic>
        <p:nvPicPr>
          <p:cNvPr id="8" name="Picture 7" descr="MongoDB Kafka Connector | Victor Leung's Blog">
            <a:extLst>
              <a:ext uri="{FF2B5EF4-FFF2-40B4-BE49-F238E27FC236}">
                <a16:creationId xmlns:a16="http://schemas.microsoft.com/office/drawing/2014/main" id="{5F316F02-DA96-42DB-81AE-AD0A8E0F00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554"/>
          <a:stretch/>
        </p:blipFill>
        <p:spPr bwMode="auto">
          <a:xfrm>
            <a:off x="3604933" y="4002271"/>
            <a:ext cx="4686300" cy="207426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DE3791B-3918-43FC-98A9-DA09B4830E4B}"/>
              </a:ext>
            </a:extLst>
          </p:cNvPr>
          <p:cNvSpPr/>
          <p:nvPr/>
        </p:nvSpPr>
        <p:spPr>
          <a:xfrm>
            <a:off x="867094" y="620495"/>
            <a:ext cx="2735044" cy="769441"/>
          </a:xfrm>
          <a:prstGeom prst="rect">
            <a:avLst/>
          </a:prstGeom>
        </p:spPr>
        <p:txBody>
          <a:bodyPr wrap="none">
            <a:spAutoFit/>
          </a:bodyPr>
          <a:lstStyle/>
          <a:p>
            <a:r>
              <a:rPr lang="en-US" sz="4400" dirty="0">
                <a:solidFill>
                  <a:srgbClr val="0070C0"/>
                </a:solidFill>
                <a:latin typeface="Algerian" panose="04020705040A02060702" pitchFamily="82" charset="0"/>
              </a:rPr>
              <a:t>MongodB</a:t>
            </a:r>
            <a:endParaRPr lang="en-IN" sz="4400" dirty="0"/>
          </a:p>
        </p:txBody>
      </p:sp>
      <p:pic>
        <p:nvPicPr>
          <p:cNvPr id="9" name="Picture 8">
            <a:extLst>
              <a:ext uri="{FF2B5EF4-FFF2-40B4-BE49-F238E27FC236}">
                <a16:creationId xmlns:a16="http://schemas.microsoft.com/office/drawing/2014/main" id="{4FFBF6F6-C568-480F-8ADD-A05398970C30}"/>
              </a:ext>
            </a:extLst>
          </p:cNvPr>
          <p:cNvPicPr/>
          <p:nvPr/>
        </p:nvPicPr>
        <p:blipFill>
          <a:blip r:embed="rId3"/>
          <a:stretch>
            <a:fillRect/>
          </a:stretch>
        </p:blipFill>
        <p:spPr>
          <a:xfrm>
            <a:off x="9916920" y="-1440"/>
            <a:ext cx="2281680" cy="7736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7795994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C7A1A0-0CA1-55CC-5985-8DF4128AFEDB}"/>
              </a:ext>
            </a:extLst>
          </p:cNvPr>
          <p:cNvSpPr txBox="1"/>
          <p:nvPr/>
        </p:nvSpPr>
        <p:spPr>
          <a:xfrm>
            <a:off x="535542" y="1096870"/>
            <a:ext cx="10845222" cy="5355312"/>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2400" b="0" dirty="0">
                <a:latin typeface="+mj-lt"/>
                <a:cs typeface="Times New Roman" panose="02020603050405020304" pitchFamily="18" charset="0"/>
              </a:rPr>
              <a:t>Used for data visualization purpose or analysis purposes.</a:t>
            </a:r>
          </a:p>
          <a:p>
            <a:pPr marL="342900" indent="-342900">
              <a:lnSpc>
                <a:spcPct val="150000"/>
              </a:lnSpc>
              <a:buFont typeface="Wingdings" panose="05000000000000000000" pitchFamily="2" charset="2"/>
              <a:buChar char="Ø"/>
            </a:pPr>
            <a:r>
              <a:rPr lang="en-US" sz="2400" b="0" dirty="0">
                <a:latin typeface="+mj-lt"/>
                <a:cs typeface="Times New Roman" panose="02020603050405020304" pitchFamily="18" charset="0"/>
              </a:rPr>
              <a:t>Platform for showcasing the analytical data in </a:t>
            </a:r>
            <a:r>
              <a:rPr lang="en-US" sz="2400" b="0" i="0" dirty="0">
                <a:effectLst/>
                <a:latin typeface="+mj-lt"/>
              </a:rPr>
              <a:t>a way that is easy to understand and interpret visualization</a:t>
            </a:r>
            <a:r>
              <a:rPr lang="en-US" sz="2400" b="0" dirty="0">
                <a:latin typeface="+mj-lt"/>
                <a:cs typeface="Times New Roman" panose="02020603050405020304" pitchFamily="18" charset="0"/>
              </a:rPr>
              <a:t> so users can make informed decisions.</a:t>
            </a:r>
          </a:p>
          <a:p>
            <a:pPr marL="342900" indent="-342900">
              <a:lnSpc>
                <a:spcPct val="150000"/>
              </a:lnSpc>
              <a:buFont typeface="Wingdings" panose="05000000000000000000" pitchFamily="2" charset="2"/>
              <a:buChar char="Ø"/>
            </a:pPr>
            <a:r>
              <a:rPr lang="en-US" sz="2400" b="0" dirty="0">
                <a:latin typeface="+mj-lt"/>
                <a:cs typeface="Times New Roman" panose="02020603050405020304" pitchFamily="18" charset="0"/>
              </a:rPr>
              <a:t>We have used Tableau to provide insights into key metrics such as sales, traffic, and customer behavior.</a:t>
            </a:r>
          </a:p>
          <a:p>
            <a:pPr marL="342900" indent="-342900">
              <a:lnSpc>
                <a:spcPct val="150000"/>
              </a:lnSpc>
              <a:buFont typeface="Wingdings" panose="05000000000000000000" pitchFamily="2" charset="2"/>
              <a:buChar char="Ø"/>
            </a:pPr>
            <a:r>
              <a:rPr lang="en-US" sz="2400" b="0" dirty="0">
                <a:latin typeface="+mj-lt"/>
                <a:cs typeface="Times New Roman" panose="02020603050405020304" pitchFamily="18" charset="0"/>
              </a:rPr>
              <a:t>In our project, we created an Analytical Dashboard that helps users make informed decisions about the online store’s operations, product offerings, and marketing.</a:t>
            </a:r>
            <a:endParaRPr lang="en-US" sz="2400" dirty="0">
              <a:latin typeface="+mj-lt"/>
            </a:endParaRPr>
          </a:p>
          <a:p>
            <a:endParaRPr lang="en-US" dirty="0"/>
          </a:p>
        </p:txBody>
      </p:sp>
      <p:sp>
        <p:nvSpPr>
          <p:cNvPr id="6" name="TextBox 5">
            <a:extLst>
              <a:ext uri="{FF2B5EF4-FFF2-40B4-BE49-F238E27FC236}">
                <a16:creationId xmlns:a16="http://schemas.microsoft.com/office/drawing/2014/main" id="{12C2EB94-4D96-085D-6C42-356FB6F951E4}"/>
              </a:ext>
            </a:extLst>
          </p:cNvPr>
          <p:cNvSpPr txBox="1"/>
          <p:nvPr/>
        </p:nvSpPr>
        <p:spPr>
          <a:xfrm>
            <a:off x="535541" y="381971"/>
            <a:ext cx="4563035" cy="846386"/>
          </a:xfrm>
          <a:prstGeom prst="rect">
            <a:avLst/>
          </a:prstGeom>
          <a:noFill/>
        </p:spPr>
        <p:txBody>
          <a:bodyPr wrap="square">
            <a:spAutoFit/>
          </a:bodyPr>
          <a:lstStyle/>
          <a:p>
            <a:r>
              <a:rPr lang="en-US" sz="4900" dirty="0">
                <a:solidFill>
                  <a:srgbClr val="0070C0"/>
                </a:solidFill>
                <a:latin typeface="Algerian" panose="04020705040A02060702" pitchFamily="82" charset="0"/>
              </a:rPr>
              <a:t>Tableau</a:t>
            </a:r>
            <a:endParaRPr lang="en-IN" sz="4900" dirty="0">
              <a:solidFill>
                <a:srgbClr val="0070C0"/>
              </a:solidFill>
            </a:endParaRPr>
          </a:p>
        </p:txBody>
      </p:sp>
      <p:pic>
        <p:nvPicPr>
          <p:cNvPr id="5" name="Picture 4">
            <a:extLst>
              <a:ext uri="{FF2B5EF4-FFF2-40B4-BE49-F238E27FC236}">
                <a16:creationId xmlns:a16="http://schemas.microsoft.com/office/drawing/2014/main" id="{9B18880E-F2C4-4DAF-991A-DD4B2A860F52}"/>
              </a:ext>
            </a:extLst>
          </p:cNvPr>
          <p:cNvPicPr/>
          <p:nvPr/>
        </p:nvPicPr>
        <p:blipFill>
          <a:blip r:embed="rId2"/>
          <a:stretch>
            <a:fillRect/>
          </a:stretch>
        </p:blipFill>
        <p:spPr>
          <a:xfrm>
            <a:off x="9916920" y="-1440"/>
            <a:ext cx="2281680" cy="7736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7512629"/>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3623</TotalTime>
  <Words>768</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SimSun</vt:lpstr>
      <vt:lpstr>Algerian</vt:lpstr>
      <vt:lpstr>Arial</vt:lpstr>
      <vt:lpstr>DejaVu Sans</vt:lpstr>
      <vt:lpstr>Symbol</vt:lpstr>
      <vt:lpstr>Times New Roman</vt:lpstr>
      <vt:lpstr>Wingdings</vt:lpstr>
      <vt:lpstr>Office Theme</vt:lpstr>
      <vt:lpstr>Office Theme</vt:lpstr>
      <vt:lpstr>Real-time Ecommerce Analytics dashboard </vt:lpstr>
      <vt:lpstr>PowerPoint Presentation</vt:lpstr>
      <vt:lpstr>Objective</vt:lpstr>
      <vt:lpstr>Project architecture</vt:lpstr>
      <vt:lpstr>Data schema</vt:lpstr>
      <vt:lpstr>Pyspark</vt:lpstr>
      <vt:lpstr>PowerPoint Presentation</vt:lpstr>
      <vt:lpstr>PowerPoint Presentation</vt:lpstr>
      <vt:lpstr>PowerPoint Presentation</vt:lpstr>
      <vt:lpstr>GitHub link And References</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Flight Delay using Machine Learning</dc:title>
  <dc:creator>student</dc:creator>
  <cp:lastModifiedBy>Akshay</cp:lastModifiedBy>
  <cp:revision>170</cp:revision>
  <dcterms:created xsi:type="dcterms:W3CDTF">2019-08-03T06:37:00Z</dcterms:created>
  <dcterms:modified xsi:type="dcterms:W3CDTF">2023-08-28T03:25:47Z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1033-11.2.0.11486</vt:lpwstr>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y fmtid="{D5CDD505-2E9C-101B-9397-08002B2CF9AE}" pid="13" name="ICV">
    <vt:lpwstr>5572B97B067C435D957EF539BF8EF672</vt:lpwstr>
  </property>
</Properties>
</file>