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3"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524000" y="1122363"/>
            <a:ext cx="9144000" cy="2387600"/>
          </a:xfrm>
          <a:prstGeom prst="rect">
            <a:avLst/>
          </a:prstGeom>
          <a:noFill/>
          <a:ln>
            <a:noFill/>
          </a:ln>
        </p:spPr>
        <p:txBody>
          <a:bodyPr anchorCtr="0" anchor="b" bIns="0" lIns="0" spcFirstLastPara="1" rIns="0" wrap="square" tIns="0">
            <a:noAutofit/>
          </a:bodyPr>
          <a:lstStyle>
            <a:lvl1pPr lvl="0" algn="ctr">
              <a:spcBef>
                <a:spcPts val="0"/>
              </a:spcBef>
              <a:spcAft>
                <a:spcPts val="0"/>
              </a:spcAft>
              <a:buSzPts val="1400"/>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 name="Google Shape;12;p2"/>
          <p:cNvSpPr txBox="1"/>
          <p:nvPr>
            <p:ph idx="1" type="subTitle"/>
          </p:nvPr>
        </p:nvSpPr>
        <p:spPr>
          <a:xfrm>
            <a:off x="1524000" y="3602038"/>
            <a:ext cx="9144000" cy="1655762"/>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2400"/>
              <a:buNone/>
              <a:defRPr sz="2400"/>
            </a:lvl1pPr>
            <a:lvl2pPr lvl="1" algn="ctr">
              <a:spcBef>
                <a:spcPts val="0"/>
              </a:spcBef>
              <a:spcAft>
                <a:spcPts val="0"/>
              </a:spcAft>
              <a:buSzPts val="2000"/>
              <a:buNone/>
              <a:defRPr sz="2000"/>
            </a:lvl2pPr>
            <a:lvl3pPr lvl="2" algn="ctr">
              <a:spcBef>
                <a:spcPts val="0"/>
              </a:spcBef>
              <a:spcAft>
                <a:spcPts val="0"/>
              </a:spcAft>
              <a:buSzPts val="1800"/>
              <a:buNone/>
              <a:defRPr sz="18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13" name="Google Shape;13;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1"/>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4" name="Google Shape;44;p11"/>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5" name="Google Shape;45;p11"/>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6" name="Shape 46"/>
        <p:cNvGrpSpPr/>
        <p:nvPr/>
      </p:nvGrpSpPr>
      <p:grpSpPr>
        <a:xfrm>
          <a:off x="0" y="0"/>
          <a:ext cx="0" cy="0"/>
          <a:chOff x="0" y="0"/>
          <a:chExt cx="0" cy="0"/>
        </a:xfrm>
      </p:grpSpPr>
      <p:sp>
        <p:nvSpPr>
          <p:cNvPr id="47" name="Google Shape;47;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2"/>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9" name="Google Shape;49;p12"/>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0" name="Shape 50"/>
        <p:cNvGrpSpPr/>
        <p:nvPr/>
      </p:nvGrpSpPr>
      <p:grpSpPr>
        <a:xfrm>
          <a:off x="0" y="0"/>
          <a:ext cx="0" cy="0"/>
          <a:chOff x="0" y="0"/>
          <a:chExt cx="0" cy="0"/>
        </a:xfrm>
      </p:grpSpPr>
      <p:sp>
        <p:nvSpPr>
          <p:cNvPr id="51" name="Google Shape;51;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3" name="Google Shape;53;p13"/>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4" name="Google Shape;54;p13"/>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5" name="Google Shape;55;p13"/>
          <p:cNvSpPr txBox="1"/>
          <p:nvPr>
            <p:ph idx="4"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6" name="Shape 56"/>
        <p:cNvGrpSpPr/>
        <p:nvPr/>
      </p:nvGrpSpPr>
      <p:grpSpPr>
        <a:xfrm>
          <a:off x="0" y="0"/>
          <a:ext cx="0" cy="0"/>
          <a:chOff x="0" y="0"/>
          <a:chExt cx="0" cy="0"/>
        </a:xfrm>
      </p:grpSpPr>
      <p:sp>
        <p:nvSpPr>
          <p:cNvPr id="57" name="Google Shape;57;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9" name="Google Shape;59;p14"/>
          <p:cNvSpPr txBox="1"/>
          <p:nvPr>
            <p:ph idx="2"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pic>
        <p:nvPicPr>
          <p:cNvPr id="60" name="Google Shape;60;p14"/>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pic>
        <p:nvPicPr>
          <p:cNvPr id="61" name="Google Shape;61;p14"/>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9" name="Shape 69"/>
        <p:cNvGrpSpPr/>
        <p:nvPr/>
      </p:nvGrpSpPr>
      <p:grpSpPr>
        <a:xfrm>
          <a:off x="0" y="0"/>
          <a:ext cx="0" cy="0"/>
          <a:chOff x="0" y="0"/>
          <a:chExt cx="0" cy="0"/>
        </a:xfrm>
      </p:grpSpPr>
      <p:sp>
        <p:nvSpPr>
          <p:cNvPr id="70" name="Google Shape;70;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8"/>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2" name="Shape 72"/>
        <p:cNvGrpSpPr/>
        <p:nvPr/>
      </p:nvGrpSpPr>
      <p:grpSpPr>
        <a:xfrm>
          <a:off x="0" y="0"/>
          <a:ext cx="0" cy="0"/>
          <a:chOff x="0" y="0"/>
          <a:chExt cx="0" cy="0"/>
        </a:xfrm>
      </p:grpSpPr>
      <p:sp>
        <p:nvSpPr>
          <p:cNvPr id="73" name="Google Shape;73;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5" name="Shape 75"/>
        <p:cNvGrpSpPr/>
        <p:nvPr/>
      </p:nvGrpSpPr>
      <p:grpSpPr>
        <a:xfrm>
          <a:off x="0" y="0"/>
          <a:ext cx="0" cy="0"/>
          <a:chOff x="0" y="0"/>
          <a:chExt cx="0" cy="0"/>
        </a:xfrm>
      </p:grpSpPr>
      <p:sp>
        <p:nvSpPr>
          <p:cNvPr id="76" name="Google Shape;76;p2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0"/>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8" name="Google Shape;78;p20"/>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9" name="Shape 79"/>
        <p:cNvGrpSpPr/>
        <p:nvPr/>
      </p:nvGrpSpPr>
      <p:grpSpPr>
        <a:xfrm>
          <a:off x="0" y="0"/>
          <a:ext cx="0" cy="0"/>
          <a:chOff x="0" y="0"/>
          <a:chExt cx="0" cy="0"/>
        </a:xfrm>
      </p:grpSpPr>
      <p:sp>
        <p:nvSpPr>
          <p:cNvPr id="80" name="Google Shape;80;p21"/>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1" name="Shape 81"/>
        <p:cNvGrpSpPr/>
        <p:nvPr/>
      </p:nvGrpSpPr>
      <p:grpSpPr>
        <a:xfrm>
          <a:off x="0" y="0"/>
          <a:ext cx="0" cy="0"/>
          <a:chOff x="0" y="0"/>
          <a:chExt cx="0" cy="0"/>
        </a:xfrm>
      </p:grpSpPr>
      <p:sp>
        <p:nvSpPr>
          <p:cNvPr id="82" name="Google Shape;82;p2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2"/>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4" name="Google Shape;84;p22"/>
          <p:cNvSpPr txBox="1"/>
          <p:nvPr>
            <p:ph idx="2"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5" name="Google Shape;85;p22"/>
          <p:cNvSpPr txBox="1"/>
          <p:nvPr>
            <p:ph idx="3"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6" name="Shape 86"/>
        <p:cNvGrpSpPr/>
        <p:nvPr/>
      </p:nvGrpSpPr>
      <p:grpSpPr>
        <a:xfrm>
          <a:off x="0" y="0"/>
          <a:ext cx="0" cy="0"/>
          <a:chOff x="0" y="0"/>
          <a:chExt cx="0" cy="0"/>
        </a:xfrm>
      </p:grpSpPr>
      <p:sp>
        <p:nvSpPr>
          <p:cNvPr id="87" name="Google Shape;87;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3"/>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9" name="Google Shape;89;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0" name="Google Shape;90;p23"/>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1" name="Shape 91"/>
        <p:cNvGrpSpPr/>
        <p:nvPr/>
      </p:nvGrpSpPr>
      <p:grpSpPr>
        <a:xfrm>
          <a:off x="0" y="0"/>
          <a:ext cx="0" cy="0"/>
          <a:chOff x="0" y="0"/>
          <a:chExt cx="0" cy="0"/>
        </a:xfrm>
      </p:grpSpPr>
      <p:sp>
        <p:nvSpPr>
          <p:cNvPr id="92" name="Google Shape;92;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4"/>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4" name="Google Shape;94;p24"/>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5" name="Google Shape;95;p24"/>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6" name="Shape 96"/>
        <p:cNvGrpSpPr/>
        <p:nvPr/>
      </p:nvGrpSpPr>
      <p:grpSpPr>
        <a:xfrm>
          <a:off x="0" y="0"/>
          <a:ext cx="0" cy="0"/>
          <a:chOff x="0" y="0"/>
          <a:chExt cx="0" cy="0"/>
        </a:xfrm>
      </p:grpSpPr>
      <p:sp>
        <p:nvSpPr>
          <p:cNvPr id="97" name="Google Shape;97;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5"/>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9" name="Google Shape;99;p25"/>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0" name="Shape 100"/>
        <p:cNvGrpSpPr/>
        <p:nvPr/>
      </p:nvGrpSpPr>
      <p:grpSpPr>
        <a:xfrm>
          <a:off x="0" y="0"/>
          <a:ext cx="0" cy="0"/>
          <a:chOff x="0" y="0"/>
          <a:chExt cx="0" cy="0"/>
        </a:xfrm>
      </p:grpSpPr>
      <p:sp>
        <p:nvSpPr>
          <p:cNvPr id="101" name="Google Shape;101;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6"/>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3" name="Google Shape;103;p26"/>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4" name="Google Shape;104;p26"/>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5" name="Google Shape;105;p26"/>
          <p:cNvSpPr txBox="1"/>
          <p:nvPr>
            <p:ph idx="4"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6" name="Shape 106"/>
        <p:cNvGrpSpPr/>
        <p:nvPr/>
      </p:nvGrpSpPr>
      <p:grpSpPr>
        <a:xfrm>
          <a:off x="0" y="0"/>
          <a:ext cx="0" cy="0"/>
          <a:chOff x="0" y="0"/>
          <a:chExt cx="0" cy="0"/>
        </a:xfrm>
      </p:grpSpPr>
      <p:sp>
        <p:nvSpPr>
          <p:cNvPr id="107" name="Google Shape;107;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7"/>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9" name="Google Shape;109;p27"/>
          <p:cNvSpPr txBox="1"/>
          <p:nvPr>
            <p:ph idx="2"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pic>
        <p:nvPicPr>
          <p:cNvPr id="110" name="Google Shape;110;p27"/>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pic>
        <p:nvPicPr>
          <p:cNvPr id="111" name="Google Shape;111;p27"/>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0" name="Shape 20"/>
        <p:cNvGrpSpPr/>
        <p:nvPr/>
      </p:nvGrpSpPr>
      <p:grpSpPr>
        <a:xfrm>
          <a:off x="0" y="0"/>
          <a:ext cx="0" cy="0"/>
          <a:chOff x="0" y="0"/>
          <a:chExt cx="0" cy="0"/>
        </a:xfrm>
      </p:grpSpPr>
      <p:sp>
        <p:nvSpPr>
          <p:cNvPr id="21" name="Google Shape;21;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 name="Shape 23"/>
        <p:cNvGrpSpPr/>
        <p:nvPr/>
      </p:nvGrpSpPr>
      <p:grpSpPr>
        <a:xfrm>
          <a:off x="0" y="0"/>
          <a:ext cx="0" cy="0"/>
          <a:chOff x="0" y="0"/>
          <a:chExt cx="0" cy="0"/>
        </a:xfrm>
      </p:grpSpPr>
      <p:sp>
        <p:nvSpPr>
          <p:cNvPr id="24" name="Google Shape;24;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6" name="Google Shape;26;p6"/>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 name="Shape 29"/>
        <p:cNvGrpSpPr/>
        <p:nvPr/>
      </p:nvGrpSpPr>
      <p:grpSpPr>
        <a:xfrm>
          <a:off x="0" y="0"/>
          <a:ext cx="0" cy="0"/>
          <a:chOff x="0" y="0"/>
          <a:chExt cx="0" cy="0"/>
        </a:xfrm>
      </p:grpSpPr>
      <p:sp>
        <p:nvSpPr>
          <p:cNvPr id="30" name="Google Shape;30;p8"/>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9"/>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4" name="Google Shape;34;p9"/>
          <p:cNvSpPr txBox="1"/>
          <p:nvPr>
            <p:ph idx="2"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5" name="Google Shape;35;p9"/>
          <p:cNvSpPr txBox="1"/>
          <p:nvPr>
            <p:ph idx="3"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9" name="Google Shape;39;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0" name="Google Shape;40;p10"/>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3.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1.jp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12207960" cy="6856920"/>
          </a:xfrm>
          <a:prstGeom prst="rect">
            <a:avLst/>
          </a:prstGeom>
          <a:noFill/>
          <a:ln>
            <a:noFill/>
          </a:ln>
        </p:spPr>
      </p:pic>
      <p:pic>
        <p:nvPicPr>
          <p:cNvPr id="7" name="Google Shape;7;p1"/>
          <p:cNvPicPr preferRelativeResize="0"/>
          <p:nvPr/>
        </p:nvPicPr>
        <p:blipFill rotWithShape="1">
          <a:blip r:embed="rId2">
            <a:alphaModFix/>
          </a:blip>
          <a:srcRect b="0" l="0" r="0" t="0"/>
          <a:stretch/>
        </p:blipFill>
        <p:spPr>
          <a:xfrm>
            <a:off x="0" y="0"/>
            <a:ext cx="12207960" cy="6856920"/>
          </a:xfrm>
          <a:prstGeom prst="rect">
            <a:avLst/>
          </a:prstGeom>
          <a:noFill/>
          <a:ln>
            <a:noFill/>
          </a:ln>
        </p:spPr>
      </p:pic>
      <p:sp>
        <p:nvSpPr>
          <p:cNvPr id="8" name="Google Shape;8;p1"/>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609480" y="1604520"/>
            <a:ext cx="10972080" cy="39769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 name="Shape 62"/>
        <p:cNvGrpSpPr/>
        <p:nvPr/>
      </p:nvGrpSpPr>
      <p:grpSpPr>
        <a:xfrm>
          <a:off x="0" y="0"/>
          <a:ext cx="0" cy="0"/>
          <a:chOff x="0" y="0"/>
          <a:chExt cx="0" cy="0"/>
        </a:xfrm>
      </p:grpSpPr>
      <p:pic>
        <p:nvPicPr>
          <p:cNvPr id="63" name="Google Shape;63;p15"/>
          <p:cNvPicPr preferRelativeResize="0"/>
          <p:nvPr/>
        </p:nvPicPr>
        <p:blipFill rotWithShape="1">
          <a:blip r:embed="rId1">
            <a:alphaModFix/>
          </a:blip>
          <a:srcRect b="0" l="0" r="0" t="0"/>
          <a:stretch/>
        </p:blipFill>
        <p:spPr>
          <a:xfrm>
            <a:off x="0" y="0"/>
            <a:ext cx="12207960" cy="6856920"/>
          </a:xfrm>
          <a:prstGeom prst="rect">
            <a:avLst/>
          </a:prstGeom>
          <a:noFill/>
          <a:ln>
            <a:noFill/>
          </a:ln>
        </p:spPr>
      </p:pic>
      <p:sp>
        <p:nvSpPr>
          <p:cNvPr id="64" name="Google Shape;64;p1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 name="Google Shape;65;p15"/>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prod-apnortheasta.online.tableau.com/#/site/realtime" TargetMode="Externa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14.png"/><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8"/>
          <p:cNvPicPr preferRelativeResize="0"/>
          <p:nvPr/>
        </p:nvPicPr>
        <p:blipFill rotWithShape="1">
          <a:blip r:embed="rId3">
            <a:alphaModFix/>
          </a:blip>
          <a:srcRect b="0" l="0" r="0" t="0"/>
          <a:stretch/>
        </p:blipFill>
        <p:spPr>
          <a:xfrm>
            <a:off x="9791701" y="0"/>
            <a:ext cx="2400299" cy="892547"/>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17" name="Google Shape;117;p28"/>
          <p:cNvSpPr/>
          <p:nvPr/>
        </p:nvSpPr>
        <p:spPr>
          <a:xfrm>
            <a:off x="328950" y="5477265"/>
            <a:ext cx="2611198" cy="95410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Guided by:-</a:t>
            </a:r>
            <a:endParaRPr/>
          </a:p>
          <a:p>
            <a:pPr indent="0" lvl="0" marL="0" marR="0" rtl="0" algn="just">
              <a:spcBef>
                <a:spcPts val="0"/>
              </a:spcBef>
              <a:spcAft>
                <a:spcPts val="0"/>
              </a:spcAft>
              <a:buNone/>
            </a:pPr>
            <a:r>
              <a:rPr b="1" lang="en-US" sz="1800">
                <a:solidFill>
                  <a:srgbClr val="002060"/>
                </a:solidFill>
                <a:latin typeface="Times New Roman"/>
                <a:ea typeface="Times New Roman"/>
                <a:cs typeface="Times New Roman"/>
                <a:sym typeface="Times New Roman"/>
              </a:rPr>
              <a:t>Mr. Anay Tamhankar</a:t>
            </a:r>
            <a:endParaRPr/>
          </a:p>
          <a:p>
            <a:pPr indent="0" lvl="0" marL="0" marR="0" rtl="0" algn="just">
              <a:spcBef>
                <a:spcPts val="0"/>
              </a:spcBef>
              <a:spcAft>
                <a:spcPts val="0"/>
              </a:spcAft>
              <a:buNone/>
            </a:pPr>
            <a:r>
              <a:rPr b="1" lang="en-US" sz="1800">
                <a:solidFill>
                  <a:srgbClr val="002060"/>
                </a:solidFill>
                <a:latin typeface="Times New Roman"/>
                <a:ea typeface="Times New Roman"/>
                <a:cs typeface="Times New Roman"/>
                <a:sym typeface="Times New Roman"/>
              </a:rPr>
              <a:t>Mr. Prasad Deshmukh</a:t>
            </a:r>
            <a:endParaRPr/>
          </a:p>
        </p:txBody>
      </p:sp>
      <p:sp>
        <p:nvSpPr>
          <p:cNvPr id="118" name="Google Shape;118;p28"/>
          <p:cNvSpPr txBox="1"/>
          <p:nvPr/>
        </p:nvSpPr>
        <p:spPr>
          <a:xfrm>
            <a:off x="8035276" y="4784112"/>
            <a:ext cx="3827774" cy="231832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Submitted By</a:t>
            </a:r>
            <a:endParaRPr/>
          </a:p>
          <a:p>
            <a:pPr indent="0" lvl="0" marL="0" marR="0" rtl="0" algn="just">
              <a:spcBef>
                <a:spcPts val="771"/>
              </a:spcBef>
              <a:spcAft>
                <a:spcPts val="0"/>
              </a:spcAft>
              <a:buNone/>
            </a:pPr>
            <a:r>
              <a:rPr b="1" lang="en-US" sz="1600">
                <a:solidFill>
                  <a:srgbClr val="002060"/>
                </a:solidFill>
                <a:latin typeface="Times New Roman"/>
                <a:ea typeface="Times New Roman"/>
                <a:cs typeface="Times New Roman"/>
                <a:sym typeface="Times New Roman"/>
              </a:rPr>
              <a:t>Harshal Amrutkar</a:t>
            </a:r>
            <a:r>
              <a:rPr lang="en-US" sz="1600">
                <a:solidFill>
                  <a:srgbClr val="002060"/>
                </a:solidFill>
                <a:latin typeface="Arial"/>
                <a:ea typeface="Arial"/>
                <a:cs typeface="Arial"/>
                <a:sym typeface="Arial"/>
              </a:rPr>
              <a:t> (</a:t>
            </a:r>
            <a:r>
              <a:rPr b="1" lang="en-US" sz="1600">
                <a:solidFill>
                  <a:srgbClr val="002060"/>
                </a:solidFill>
                <a:latin typeface="Times New Roman"/>
                <a:ea typeface="Times New Roman"/>
                <a:cs typeface="Times New Roman"/>
                <a:sym typeface="Times New Roman"/>
              </a:rPr>
              <a:t>230343025005</a:t>
            </a:r>
            <a:r>
              <a:rPr lang="en-US" sz="1600">
                <a:solidFill>
                  <a:srgbClr val="002060"/>
                </a:solidFill>
                <a:latin typeface="Arial"/>
                <a:ea typeface="Arial"/>
                <a:cs typeface="Arial"/>
                <a:sym typeface="Arial"/>
              </a:rPr>
              <a:t>)</a:t>
            </a:r>
            <a:endParaRPr b="1" sz="1600">
              <a:solidFill>
                <a:srgbClr val="002060"/>
              </a:solidFill>
              <a:latin typeface="Times New Roman"/>
              <a:ea typeface="Times New Roman"/>
              <a:cs typeface="Times New Roman"/>
              <a:sym typeface="Times New Roman"/>
            </a:endParaRPr>
          </a:p>
          <a:p>
            <a:pPr indent="0" lvl="0" marL="0" marR="0" rtl="0" algn="just">
              <a:spcBef>
                <a:spcPts val="771"/>
              </a:spcBef>
              <a:spcAft>
                <a:spcPts val="0"/>
              </a:spcAft>
              <a:buNone/>
            </a:pPr>
            <a:r>
              <a:rPr b="1" lang="en-US" sz="1600">
                <a:solidFill>
                  <a:srgbClr val="002060"/>
                </a:solidFill>
                <a:latin typeface="Times New Roman"/>
                <a:ea typeface="Times New Roman"/>
                <a:cs typeface="Times New Roman"/>
                <a:sym typeface="Times New Roman"/>
              </a:rPr>
              <a:t>Vedant Bhosale     </a:t>
            </a:r>
            <a:r>
              <a:rPr lang="en-US" sz="1600">
                <a:solidFill>
                  <a:srgbClr val="002060"/>
                </a:solidFill>
                <a:latin typeface="Arial"/>
                <a:ea typeface="Arial"/>
                <a:cs typeface="Arial"/>
                <a:sym typeface="Arial"/>
              </a:rPr>
              <a:t> (</a:t>
            </a:r>
            <a:r>
              <a:rPr b="1" lang="en-US" sz="1600">
                <a:solidFill>
                  <a:srgbClr val="002060"/>
                </a:solidFill>
                <a:latin typeface="Times New Roman"/>
                <a:ea typeface="Times New Roman"/>
                <a:cs typeface="Times New Roman"/>
                <a:sym typeface="Times New Roman"/>
              </a:rPr>
              <a:t>230343025010</a:t>
            </a:r>
            <a:r>
              <a:rPr lang="en-US" sz="1600">
                <a:solidFill>
                  <a:srgbClr val="002060"/>
                </a:solidFill>
                <a:latin typeface="Arial"/>
                <a:ea typeface="Arial"/>
                <a:cs typeface="Arial"/>
                <a:sym typeface="Arial"/>
              </a:rPr>
              <a:t>)</a:t>
            </a:r>
            <a:endParaRPr b="1" sz="1600">
              <a:solidFill>
                <a:srgbClr val="002060"/>
              </a:solidFill>
              <a:latin typeface="Times New Roman"/>
              <a:ea typeface="Times New Roman"/>
              <a:cs typeface="Times New Roman"/>
              <a:sym typeface="Times New Roman"/>
            </a:endParaRPr>
          </a:p>
          <a:p>
            <a:pPr indent="0" lvl="0" marL="0" marR="0" rtl="0" algn="just">
              <a:spcBef>
                <a:spcPts val="771"/>
              </a:spcBef>
              <a:spcAft>
                <a:spcPts val="0"/>
              </a:spcAft>
              <a:buNone/>
            </a:pPr>
            <a:r>
              <a:rPr b="1" lang="en-US" sz="1600">
                <a:solidFill>
                  <a:srgbClr val="002060"/>
                </a:solidFill>
                <a:latin typeface="Times New Roman"/>
                <a:ea typeface="Times New Roman"/>
                <a:cs typeface="Times New Roman"/>
                <a:sym typeface="Times New Roman"/>
              </a:rPr>
              <a:t>Akshay Funde      </a:t>
            </a:r>
            <a:r>
              <a:rPr lang="en-US" sz="1600">
                <a:solidFill>
                  <a:srgbClr val="002060"/>
                </a:solidFill>
                <a:latin typeface="Arial"/>
                <a:ea typeface="Arial"/>
                <a:cs typeface="Arial"/>
                <a:sym typeface="Arial"/>
              </a:rPr>
              <a:t>  (</a:t>
            </a:r>
            <a:r>
              <a:rPr b="1" lang="en-US" sz="1600">
                <a:solidFill>
                  <a:srgbClr val="002060"/>
                </a:solidFill>
                <a:latin typeface="Times New Roman"/>
                <a:ea typeface="Times New Roman"/>
                <a:cs typeface="Times New Roman"/>
                <a:sym typeface="Times New Roman"/>
              </a:rPr>
              <a:t>230343025012</a:t>
            </a:r>
            <a:r>
              <a:rPr lang="en-US" sz="1600">
                <a:solidFill>
                  <a:srgbClr val="002060"/>
                </a:solidFill>
                <a:latin typeface="Arial"/>
                <a:ea typeface="Arial"/>
                <a:cs typeface="Arial"/>
                <a:sym typeface="Arial"/>
              </a:rPr>
              <a:t>)</a:t>
            </a:r>
            <a:endParaRPr b="1" sz="1600">
              <a:solidFill>
                <a:srgbClr val="002060"/>
              </a:solidFill>
              <a:latin typeface="Times New Roman"/>
              <a:ea typeface="Times New Roman"/>
              <a:cs typeface="Times New Roman"/>
              <a:sym typeface="Times New Roman"/>
            </a:endParaRPr>
          </a:p>
          <a:p>
            <a:pPr indent="0" lvl="0" marL="0" marR="0" rtl="0" algn="just">
              <a:spcBef>
                <a:spcPts val="771"/>
              </a:spcBef>
              <a:spcAft>
                <a:spcPts val="0"/>
              </a:spcAft>
              <a:buNone/>
            </a:pPr>
            <a:r>
              <a:rPr b="1" lang="en-US" sz="1600">
                <a:solidFill>
                  <a:srgbClr val="002060"/>
                </a:solidFill>
                <a:latin typeface="Times New Roman"/>
                <a:ea typeface="Times New Roman"/>
                <a:cs typeface="Times New Roman"/>
                <a:sym typeface="Times New Roman"/>
              </a:rPr>
              <a:t>Vijay Munde          </a:t>
            </a:r>
            <a:r>
              <a:rPr lang="en-US" sz="1600">
                <a:solidFill>
                  <a:srgbClr val="002060"/>
                </a:solidFill>
                <a:latin typeface="Arial"/>
                <a:ea typeface="Arial"/>
                <a:cs typeface="Arial"/>
                <a:sym typeface="Arial"/>
              </a:rPr>
              <a:t>(</a:t>
            </a:r>
            <a:r>
              <a:rPr b="1" lang="en-US" sz="1600">
                <a:solidFill>
                  <a:srgbClr val="002060"/>
                </a:solidFill>
                <a:latin typeface="Times New Roman"/>
                <a:ea typeface="Times New Roman"/>
                <a:cs typeface="Times New Roman"/>
                <a:sym typeface="Times New Roman"/>
              </a:rPr>
              <a:t>230343025034</a:t>
            </a:r>
            <a:r>
              <a:rPr b="1" lang="en-US" sz="1200">
                <a:solidFill>
                  <a:srgbClr val="002060"/>
                </a:solidFill>
                <a:latin typeface="Times New Roman"/>
                <a:ea typeface="Times New Roman"/>
                <a:cs typeface="Times New Roman"/>
                <a:sym typeface="Times New Roman"/>
              </a:rPr>
              <a:t>)</a:t>
            </a:r>
            <a:endParaRPr/>
          </a:p>
          <a:p>
            <a:pPr indent="0" lvl="0" marL="0" marR="0" rtl="0" algn="l">
              <a:spcBef>
                <a:spcPts val="451"/>
              </a:spcBef>
              <a:spcAft>
                <a:spcPts val="0"/>
              </a:spcAft>
              <a:buNone/>
            </a:pPr>
            <a:r>
              <a:t/>
            </a:r>
            <a:endParaRPr sz="1351">
              <a:solidFill>
                <a:schemeClr val="dk1"/>
              </a:solidFill>
              <a:latin typeface="Arial"/>
              <a:ea typeface="Arial"/>
              <a:cs typeface="Arial"/>
              <a:sym typeface="Arial"/>
            </a:endParaRPr>
          </a:p>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19" name="Google Shape;119;p28"/>
          <p:cNvSpPr txBox="1"/>
          <p:nvPr>
            <p:ph type="ctrTitle"/>
          </p:nvPr>
        </p:nvSpPr>
        <p:spPr>
          <a:xfrm>
            <a:off x="0" y="2521908"/>
            <a:ext cx="12192000" cy="14859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b="1" lang="en-US" sz="4400">
                <a:solidFill>
                  <a:srgbClr val="FFC000"/>
                </a:solidFill>
                <a:latin typeface="Algerian"/>
                <a:ea typeface="Algerian"/>
                <a:cs typeface="Algerian"/>
                <a:sym typeface="Algerian"/>
              </a:rPr>
              <a:t>Real-time Ecommerce Analytics dashboard</a:t>
            </a:r>
            <a:br>
              <a:rPr b="1" lang="en-US" sz="4400">
                <a:solidFill>
                  <a:schemeClr val="dk2"/>
                </a:solidFill>
                <a:latin typeface="Algerian"/>
                <a:ea typeface="Algerian"/>
                <a:cs typeface="Algerian"/>
                <a:sym typeface="Algerian"/>
              </a:rPr>
            </a:br>
            <a:endParaRPr b="1" sz="4400">
              <a:solidFill>
                <a:schemeClr val="dk2"/>
              </a:solidFill>
              <a:latin typeface="Algerian"/>
              <a:ea typeface="Algerian"/>
              <a:cs typeface="Algerian"/>
              <a:sym typeface="Algerian"/>
            </a:endParaRPr>
          </a:p>
        </p:txBody>
      </p:sp>
      <p:sp>
        <p:nvSpPr>
          <p:cNvPr id="120" name="Google Shape;120;p28"/>
          <p:cNvSpPr/>
          <p:nvPr/>
        </p:nvSpPr>
        <p:spPr>
          <a:xfrm>
            <a:off x="0" y="6546215"/>
            <a:ext cx="2843640" cy="47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400">
                <a:solidFill>
                  <a:srgbClr val="000000"/>
                </a:solidFill>
                <a:latin typeface="Arial"/>
                <a:ea typeface="Arial"/>
                <a:cs typeface="Arial"/>
                <a:sym typeface="Arial"/>
              </a:rPr>
              <a:t>28/08/2023</a:t>
            </a:r>
            <a:endParaRPr b="0" sz="1800" strike="noStrike">
              <a:solidFill>
                <a:srgbClr val="000000"/>
              </a:solidFill>
              <a:latin typeface="Arial"/>
              <a:ea typeface="Arial"/>
              <a:cs typeface="Arial"/>
              <a:sym typeface="Arial"/>
            </a:endParaRPr>
          </a:p>
        </p:txBody>
      </p:sp>
      <p:pic>
        <p:nvPicPr>
          <p:cNvPr id="121" name="Google Shape;121;p28"/>
          <p:cNvPicPr preferRelativeResize="0"/>
          <p:nvPr/>
        </p:nvPicPr>
        <p:blipFill rotWithShape="1">
          <a:blip r:embed="rId4">
            <a:alphaModFix/>
          </a:blip>
          <a:srcRect b="0" l="0" r="0" t="0"/>
          <a:stretch/>
        </p:blipFill>
        <p:spPr>
          <a:xfrm>
            <a:off x="84408" y="-48658"/>
            <a:ext cx="1336429" cy="1336429"/>
          </a:xfrm>
          <a:prstGeom prst="rect">
            <a:avLst/>
          </a:prstGeom>
          <a:noFill/>
          <a:ln>
            <a:noFill/>
          </a:ln>
          <a:effectLst>
            <a:outerShdw blurRad="190500" rotWithShape="0" algn="tl">
              <a:srgbClr val="000000">
                <a:alpha val="69803"/>
              </a:srgbClr>
            </a:outerShdw>
          </a:effectLst>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478297" y="364806"/>
            <a:ext cx="8637568" cy="93989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sz="4400">
                <a:solidFill>
                  <a:srgbClr val="0070C0"/>
                </a:solidFill>
                <a:latin typeface="Algerian"/>
                <a:ea typeface="Algerian"/>
                <a:cs typeface="Algerian"/>
                <a:sym typeface="Algerian"/>
              </a:rPr>
              <a:t>Project link And References</a:t>
            </a:r>
            <a:endParaRPr sz="4400">
              <a:solidFill>
                <a:srgbClr val="0070C0"/>
              </a:solidFill>
            </a:endParaRPr>
          </a:p>
        </p:txBody>
      </p:sp>
      <p:sp>
        <p:nvSpPr>
          <p:cNvPr id="200" name="Google Shape;200;p37"/>
          <p:cNvSpPr/>
          <p:nvPr/>
        </p:nvSpPr>
        <p:spPr>
          <a:xfrm>
            <a:off x="402453" y="1304698"/>
            <a:ext cx="10865769" cy="4462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rgbClr val="002060"/>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Tableau Project Link : </a:t>
            </a:r>
            <a:r>
              <a:rPr lang="en-US" sz="1800" u="sng">
                <a:solidFill>
                  <a:schemeClr val="hlink"/>
                </a:solidFill>
                <a:latin typeface="Arial"/>
                <a:ea typeface="Arial"/>
                <a:cs typeface="Arial"/>
                <a:sym typeface="Arial"/>
                <a:hlinkClick r:id="rId3"/>
              </a:rPr>
              <a:t>https://prod-apnortheasta.online.tableau.com/#/site/realtime</a:t>
            </a:r>
            <a:endParaRPr sz="1800" u="sng">
              <a:solidFill>
                <a:srgbClr val="002060"/>
              </a:solidFill>
              <a:latin typeface="Arial"/>
              <a:ea typeface="Arial"/>
              <a:cs typeface="Arial"/>
              <a:sym typeface="Arial"/>
            </a:endParaRPr>
          </a:p>
          <a:p>
            <a:pPr indent="0" lvl="0" marL="0" marR="0" rtl="0" algn="l">
              <a:spcBef>
                <a:spcPts val="0"/>
              </a:spcBef>
              <a:spcAft>
                <a:spcPts val="0"/>
              </a:spcAft>
              <a:buNone/>
            </a:pPr>
            <a:r>
              <a:rPr lang="en-US" sz="1800">
                <a:solidFill>
                  <a:srgbClr val="002060"/>
                </a:solidFill>
                <a:latin typeface="Arial"/>
                <a:ea typeface="Arial"/>
                <a:cs typeface="Arial"/>
                <a:sym typeface="Arial"/>
              </a:rPr>
              <a:t>      ecommercedashboard/workbooks/1126236?:origin=card_share_link </a:t>
            </a:r>
            <a:endParaRPr/>
          </a:p>
          <a:p>
            <a:pPr indent="-215900" lvl="0" marL="342900" marR="0" rtl="0" algn="l">
              <a:spcBef>
                <a:spcPts val="0"/>
              </a:spcBef>
              <a:spcAft>
                <a:spcPts val="0"/>
              </a:spcAft>
              <a:buClr>
                <a:schemeClr val="dk1"/>
              </a:buClr>
              <a:buSzPts val="2000"/>
              <a:buFont typeface="Noto Sans Symbols"/>
              <a:buNone/>
            </a:pPr>
            <a:r>
              <a:t/>
            </a:r>
            <a:endParaRPr sz="2000">
              <a:solidFill>
                <a:srgbClr val="002060"/>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References: </a:t>
            </a:r>
            <a:endParaRPr/>
          </a:p>
          <a:p>
            <a:pPr indent="-342900" lvl="1" marL="800100" marR="0" rtl="0" algn="l">
              <a:lnSpc>
                <a:spcPct val="150000"/>
              </a:lnSpc>
              <a:spcBef>
                <a:spcPts val="0"/>
              </a:spcBef>
              <a:spcAft>
                <a:spcPts val="0"/>
              </a:spcAft>
              <a:buClr>
                <a:srgbClr val="002060"/>
              </a:buClr>
              <a:buSzPts val="1800"/>
              <a:buFont typeface="Arial"/>
              <a:buChar char="•"/>
            </a:pPr>
            <a:r>
              <a:rPr b="0" i="0" lang="en-US" sz="1800" u="sng" cap="none" strike="noStrike">
                <a:solidFill>
                  <a:srgbClr val="002060"/>
                </a:solidFill>
                <a:latin typeface="Arial"/>
                <a:ea typeface="Arial"/>
                <a:cs typeface="Arial"/>
                <a:sym typeface="Arial"/>
              </a:rPr>
              <a:t>https://www.kaggle.com/datasets/olistbr/brazilian-ecommerce</a:t>
            </a:r>
            <a:endParaRPr/>
          </a:p>
          <a:p>
            <a:pPr indent="-342900" lvl="1" marL="800100" marR="0" rtl="0" algn="l">
              <a:lnSpc>
                <a:spcPct val="150000"/>
              </a:lnSpc>
              <a:spcBef>
                <a:spcPts val="0"/>
              </a:spcBef>
              <a:spcAft>
                <a:spcPts val="0"/>
              </a:spcAft>
              <a:buClr>
                <a:srgbClr val="002060"/>
              </a:buClr>
              <a:buSzPts val="1800"/>
              <a:buFont typeface="Arial"/>
              <a:buChar char="•"/>
            </a:pPr>
            <a:r>
              <a:rPr b="0" i="0" lang="en-US" sz="1800" u="sng" cap="none" strike="noStrike">
                <a:solidFill>
                  <a:srgbClr val="002060"/>
                </a:solidFill>
                <a:latin typeface="Arial"/>
                <a:ea typeface="Arial"/>
                <a:cs typeface="Arial"/>
                <a:sym typeface="Arial"/>
              </a:rPr>
              <a:t>Exploratory Data Analysis and Visualization of Olist (Brazilian E-commerce) Public Dataset | by Rona Fauzan Noer | Medium</a:t>
            </a:r>
            <a:endParaRPr/>
          </a:p>
          <a:p>
            <a:pPr indent="-342900" lvl="1" marL="800100" marR="0" rtl="0" algn="l">
              <a:lnSpc>
                <a:spcPct val="150000"/>
              </a:lnSpc>
              <a:spcBef>
                <a:spcPts val="0"/>
              </a:spcBef>
              <a:spcAft>
                <a:spcPts val="0"/>
              </a:spcAft>
              <a:buClr>
                <a:srgbClr val="002060"/>
              </a:buClr>
              <a:buSzPts val="1800"/>
              <a:buFont typeface="Arial"/>
              <a:buChar char="•"/>
            </a:pPr>
            <a:r>
              <a:rPr b="0" i="0" lang="en-US" sz="1800" u="sng" cap="none" strike="noStrike">
                <a:solidFill>
                  <a:srgbClr val="002060"/>
                </a:solidFill>
                <a:latin typeface="Arial"/>
                <a:ea typeface="Arial"/>
                <a:cs typeface="Arial"/>
                <a:sym typeface="Arial"/>
              </a:rPr>
              <a:t>Exploratory Data Analysis (EDA) on Brazilian E-Commerce Olist | by Yash Bhairao | Jovian</a:t>
            </a:r>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Arial"/>
              <a:ea typeface="Arial"/>
              <a:cs typeface="Arial"/>
              <a:sym typeface="Arial"/>
            </a:endParaRPr>
          </a:p>
        </p:txBody>
      </p:sp>
      <p:pic>
        <p:nvPicPr>
          <p:cNvPr id="201" name="Google Shape;201;p37"/>
          <p:cNvPicPr preferRelativeResize="0"/>
          <p:nvPr/>
        </p:nvPicPr>
        <p:blipFill rotWithShape="1">
          <a:blip r:embed="rId4">
            <a:alphaModFix/>
          </a:blip>
          <a:srcRect b="0" l="0" r="0" t="0"/>
          <a:stretch/>
        </p:blipFill>
        <p:spPr>
          <a:xfrm>
            <a:off x="9916920" y="-1440"/>
            <a:ext cx="2281680" cy="77364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478298" y="364806"/>
            <a:ext cx="7779434" cy="93989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sz="4400">
                <a:solidFill>
                  <a:srgbClr val="0070C0"/>
                </a:solidFill>
                <a:latin typeface="Algerian"/>
                <a:ea typeface="Algerian"/>
                <a:cs typeface="Algerian"/>
                <a:sym typeface="Algerian"/>
              </a:rPr>
              <a:t>Conclusion</a:t>
            </a:r>
            <a:endParaRPr sz="4400">
              <a:solidFill>
                <a:srgbClr val="0070C0"/>
              </a:solidFill>
            </a:endParaRPr>
          </a:p>
        </p:txBody>
      </p:sp>
      <p:sp>
        <p:nvSpPr>
          <p:cNvPr id="207" name="Google Shape;207;p38"/>
          <p:cNvSpPr/>
          <p:nvPr/>
        </p:nvSpPr>
        <p:spPr>
          <a:xfrm>
            <a:off x="402453" y="1304698"/>
            <a:ext cx="10865769" cy="483209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200"/>
              <a:buFont typeface="Noto Sans Symbols"/>
              <a:buChar char="⮚"/>
            </a:pPr>
            <a:r>
              <a:rPr lang="en-US" sz="2200">
                <a:solidFill>
                  <a:schemeClr val="dk1"/>
                </a:solidFill>
                <a:latin typeface="Arial"/>
                <a:ea typeface="Arial"/>
                <a:cs typeface="Arial"/>
                <a:sym typeface="Arial"/>
              </a:rPr>
              <a:t>In conclusion, our project has successfully demonstrated the potential of real-time analytics in the e-commerce sector. By leveraging Apache Kafka's streaming capabilities, we've enabled stakeholders to access and interpret up-to-the-minute insights, translating data into informed decisions.</a:t>
            </a:r>
            <a:endParaRPr/>
          </a:p>
          <a:p>
            <a:pPr indent="-203200" lvl="0" marL="342900" marR="0" rtl="0" algn="l">
              <a:spcBef>
                <a:spcPts val="0"/>
              </a:spcBef>
              <a:spcAft>
                <a:spcPts val="0"/>
              </a:spcAft>
              <a:buClr>
                <a:schemeClr val="dk1"/>
              </a:buClr>
              <a:buSzPts val="2200"/>
              <a:buFont typeface="Noto Sans Symbols"/>
              <a:buNone/>
            </a:pPr>
            <a:r>
              <a:t/>
            </a:r>
            <a:endParaRPr sz="22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200"/>
              <a:buFont typeface="Noto Sans Symbols"/>
              <a:buChar char="⮚"/>
            </a:pPr>
            <a:r>
              <a:rPr lang="en-US" sz="2200">
                <a:solidFill>
                  <a:schemeClr val="dk1"/>
                </a:solidFill>
                <a:latin typeface="Arial"/>
                <a:ea typeface="Arial"/>
                <a:cs typeface="Arial"/>
                <a:sym typeface="Arial"/>
              </a:rPr>
              <a:t>Tableau visualization yielded an interactive and intuitive representation of e-commerce metrics. This visual interface empowers users to explore trends and draw actionable insights with ease.</a:t>
            </a:r>
            <a:endParaRPr/>
          </a:p>
          <a:p>
            <a:pPr indent="-203200" lvl="0" marL="342900" marR="0" rtl="0" algn="l">
              <a:spcBef>
                <a:spcPts val="0"/>
              </a:spcBef>
              <a:spcAft>
                <a:spcPts val="0"/>
              </a:spcAft>
              <a:buClr>
                <a:schemeClr val="dk1"/>
              </a:buClr>
              <a:buSzPts val="2200"/>
              <a:buFont typeface="Noto Sans Symbols"/>
              <a:buNone/>
            </a:pPr>
            <a:r>
              <a:t/>
            </a:r>
            <a:endParaRPr sz="22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200"/>
              <a:buFont typeface="Noto Sans Symbols"/>
              <a:buChar char="⮚"/>
            </a:pPr>
            <a:r>
              <a:rPr lang="en-US" sz="2200">
                <a:solidFill>
                  <a:schemeClr val="dk1"/>
                </a:solidFill>
                <a:latin typeface="Arial"/>
                <a:ea typeface="Arial"/>
                <a:cs typeface="Arial"/>
                <a:sym typeface="Arial"/>
              </a:rPr>
              <a:t>Our Real-Time Analytics Dashboard project stands as a testament to the transformative potential of real-time data processing and visualization. By embracing this approach, businesses can navigate the dynamic e-commerce landscape with agility, extract actionable insights, and proactively steer their strategies towards growth and success.</a:t>
            </a:r>
            <a:endParaRPr/>
          </a:p>
        </p:txBody>
      </p:sp>
      <p:pic>
        <p:nvPicPr>
          <p:cNvPr id="208" name="Google Shape;208;p38"/>
          <p:cNvPicPr preferRelativeResize="0"/>
          <p:nvPr/>
        </p:nvPicPr>
        <p:blipFill rotWithShape="1">
          <a:blip r:embed="rId3">
            <a:alphaModFix/>
          </a:blip>
          <a:srcRect b="0" l="0" r="0" t="0"/>
          <a:stretch/>
        </p:blipFill>
        <p:spPr>
          <a:xfrm>
            <a:off x="9916920" y="-1440"/>
            <a:ext cx="2281680" cy="77364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97565" y="5072"/>
            <a:ext cx="8328075" cy="1325563"/>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sz="4400">
                <a:solidFill>
                  <a:srgbClr val="0070C0"/>
                </a:solidFill>
                <a:latin typeface="Algerian"/>
                <a:ea typeface="Algerian"/>
                <a:cs typeface="Algerian"/>
                <a:sym typeface="Algerian"/>
              </a:rPr>
              <a:t>Future Scope</a:t>
            </a:r>
            <a:endParaRPr>
              <a:solidFill>
                <a:srgbClr val="0070C0"/>
              </a:solidFill>
            </a:endParaRPr>
          </a:p>
        </p:txBody>
      </p:sp>
      <p:sp>
        <p:nvSpPr>
          <p:cNvPr id="214" name="Google Shape;214;p39"/>
          <p:cNvSpPr/>
          <p:nvPr/>
        </p:nvSpPr>
        <p:spPr>
          <a:xfrm>
            <a:off x="360059" y="837569"/>
            <a:ext cx="11653749" cy="6463308"/>
          </a:xfrm>
          <a:prstGeom prst="rect">
            <a:avLst/>
          </a:prstGeom>
          <a:noFill/>
          <a:ln>
            <a:noFill/>
          </a:ln>
        </p:spPr>
        <p:txBody>
          <a:bodyPr anchorCtr="0" anchor="t" bIns="45700" lIns="91425" spcFirstLastPara="1" rIns="91425" wrap="square" tIns="45700">
            <a:noAutofit/>
          </a:bodyPr>
          <a:lstStyle/>
          <a:p>
            <a:pPr indent="-152400" lvl="0" marL="285750" marR="0" rtl="0" algn="l">
              <a:spcBef>
                <a:spcPts val="0"/>
              </a:spcBef>
              <a:spcAft>
                <a:spcPts val="0"/>
              </a:spcAft>
              <a:buClr>
                <a:schemeClr val="dk1"/>
              </a:buClr>
              <a:buSzPts val="2100"/>
              <a:buFont typeface="Noto Sans Symbols"/>
              <a:buNone/>
            </a:pPr>
            <a:r>
              <a:t/>
            </a:r>
            <a:endParaRPr sz="21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100"/>
              <a:buFont typeface="Noto Sans Symbols"/>
              <a:buChar char="⮚"/>
            </a:pPr>
            <a:r>
              <a:rPr lang="en-US" sz="2100">
                <a:solidFill>
                  <a:schemeClr val="dk1"/>
                </a:solidFill>
                <a:latin typeface="Arial"/>
                <a:ea typeface="Arial"/>
                <a:cs typeface="Arial"/>
                <a:sym typeface="Arial"/>
              </a:rPr>
              <a:t>Kafka's performance may limit scalability and real-time processing: Kafka is a great tool for streaming data, but it can be slow for complex processing. This could limit the scalability and real-time processing capabilities of your project.</a:t>
            </a:r>
            <a:endParaRPr/>
          </a:p>
          <a:p>
            <a:pPr indent="-152400" lvl="0" marL="285750" marR="0" rtl="0" algn="l">
              <a:spcBef>
                <a:spcPts val="0"/>
              </a:spcBef>
              <a:spcAft>
                <a:spcPts val="0"/>
              </a:spcAft>
              <a:buClr>
                <a:schemeClr val="dk1"/>
              </a:buClr>
              <a:buSzPts val="2100"/>
              <a:buFont typeface="Noto Sans Symbols"/>
              <a:buNone/>
            </a:pPr>
            <a:r>
              <a:t/>
            </a:r>
            <a:endParaRPr sz="21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100"/>
              <a:buFont typeface="Noto Sans Symbols"/>
              <a:buChar char="⮚"/>
            </a:pPr>
            <a:r>
              <a:rPr lang="en-US" sz="2100">
                <a:solidFill>
                  <a:schemeClr val="dk1"/>
                </a:solidFill>
                <a:latin typeface="Arial"/>
                <a:ea typeface="Arial"/>
                <a:cs typeface="Arial"/>
                <a:sym typeface="Arial"/>
              </a:rPr>
              <a:t>Spark integration can improve performance: Apache Spark is a powerful processing engine that can be used to improve the performance of Kafka. Spark can handle complex processing in real time, which can help to improve the scalability and performance of your project.</a:t>
            </a:r>
            <a:endParaRPr/>
          </a:p>
          <a:p>
            <a:pPr indent="-152400" lvl="0" marL="285750" marR="0" rtl="0" algn="l">
              <a:spcBef>
                <a:spcPts val="0"/>
              </a:spcBef>
              <a:spcAft>
                <a:spcPts val="0"/>
              </a:spcAft>
              <a:buClr>
                <a:schemeClr val="dk1"/>
              </a:buClr>
              <a:buSzPts val="2100"/>
              <a:buFont typeface="Noto Sans Symbols"/>
              <a:buNone/>
            </a:pPr>
            <a:r>
              <a:t/>
            </a:r>
            <a:endParaRPr sz="21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100"/>
              <a:buFont typeface="Noto Sans Symbols"/>
              <a:buChar char="⮚"/>
            </a:pPr>
            <a:r>
              <a:rPr lang="en-US" sz="2100">
                <a:solidFill>
                  <a:schemeClr val="dk1"/>
                </a:solidFill>
                <a:latin typeface="Arial"/>
                <a:ea typeface="Arial"/>
                <a:cs typeface="Arial"/>
                <a:sym typeface="Arial"/>
              </a:rPr>
              <a:t>Spark integration can unlock scalability, speed, and complexity handling: By integrating Spark with Kafka, you can unlock a higher level of scalability, speed, and complexity handling in your project. This can help you to make better decisions faster and to improve the overall performance of your system.</a:t>
            </a:r>
            <a:endParaRPr/>
          </a:p>
          <a:p>
            <a:pPr indent="-152400" lvl="0" marL="285750" marR="0" rtl="0" algn="l">
              <a:spcBef>
                <a:spcPts val="0"/>
              </a:spcBef>
              <a:spcAft>
                <a:spcPts val="0"/>
              </a:spcAft>
              <a:buClr>
                <a:schemeClr val="dk1"/>
              </a:buClr>
              <a:buSzPts val="2100"/>
              <a:buFont typeface="Noto Sans Symbols"/>
              <a:buNone/>
            </a:pPr>
            <a:r>
              <a:t/>
            </a:r>
            <a:endParaRPr sz="21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100"/>
              <a:buFont typeface="Noto Sans Symbols"/>
              <a:buChar char="⮚"/>
            </a:pPr>
            <a:r>
              <a:rPr lang="en-US" sz="2100">
                <a:solidFill>
                  <a:schemeClr val="dk1"/>
                </a:solidFill>
                <a:latin typeface="Arial"/>
                <a:ea typeface="Arial"/>
                <a:cs typeface="Arial"/>
                <a:sym typeface="Arial"/>
              </a:rPr>
              <a:t>Real-Time Alerts and Notifications: Enhance the dashboard by incorporating real-time alert mechanisms that trigger notifications for critical events, anomalies, or significant changes in key performance indicators. This feature would enable stakeholders to respond promptly to emerging situations.</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p:txBody>
      </p:sp>
      <p:pic>
        <p:nvPicPr>
          <p:cNvPr id="215" name="Google Shape;215;p39"/>
          <p:cNvPicPr preferRelativeResize="0"/>
          <p:nvPr/>
        </p:nvPicPr>
        <p:blipFill rotWithShape="1">
          <a:blip r:embed="rId3">
            <a:alphaModFix/>
          </a:blip>
          <a:srcRect b="0" l="0" r="0" t="0"/>
          <a:stretch/>
        </p:blipFill>
        <p:spPr>
          <a:xfrm>
            <a:off x="9916920" y="-1440"/>
            <a:ext cx="2281680" cy="77364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0" y="2766218"/>
            <a:ext cx="12192000" cy="1325563"/>
          </a:xfrm>
          <a:prstGeom prst="rect">
            <a:avLst/>
          </a:prstGeom>
          <a:noFill/>
          <a:ln>
            <a:noFill/>
          </a:ln>
        </p:spPr>
        <p:txBody>
          <a:bodyPr anchorCtr="0" anchor="ctr" bIns="0" lIns="0" spcFirstLastPara="1" rIns="0" wrap="square" tIns="0">
            <a:normAutofit/>
          </a:bodyPr>
          <a:lstStyle/>
          <a:p>
            <a:pPr indent="0" lvl="0" marL="0" rtl="0" algn="ctr">
              <a:spcBef>
                <a:spcPts val="0"/>
              </a:spcBef>
              <a:spcAft>
                <a:spcPts val="0"/>
              </a:spcAft>
              <a:buNone/>
            </a:pPr>
            <a:r>
              <a:rPr lang="en-US" sz="6000">
                <a:solidFill>
                  <a:srgbClr val="0070C0"/>
                </a:solidFill>
                <a:latin typeface="Algerian"/>
                <a:ea typeface="Algerian"/>
                <a:cs typeface="Algerian"/>
                <a:sym typeface="Algerian"/>
              </a:rPr>
              <a:t>Thank You!</a:t>
            </a:r>
            <a:endParaRPr sz="6000">
              <a:solidFill>
                <a:srgbClr val="0070C0"/>
              </a:solidFill>
              <a:latin typeface="Algerian"/>
              <a:ea typeface="Algerian"/>
              <a:cs typeface="Algerian"/>
              <a:sym typeface="Algerian"/>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9"/>
          <p:cNvSpPr txBox="1"/>
          <p:nvPr/>
        </p:nvSpPr>
        <p:spPr>
          <a:xfrm>
            <a:off x="697066" y="551373"/>
            <a:ext cx="640460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rgbClr val="0070C0"/>
                </a:solidFill>
                <a:latin typeface="Algerian"/>
                <a:ea typeface="Algerian"/>
                <a:cs typeface="Algerian"/>
                <a:sym typeface="Algerian"/>
              </a:rPr>
              <a:t>Introduction</a:t>
            </a:r>
            <a:endParaRPr sz="4400">
              <a:solidFill>
                <a:srgbClr val="0070C0"/>
              </a:solidFill>
              <a:latin typeface="Arial"/>
              <a:ea typeface="Arial"/>
              <a:cs typeface="Arial"/>
              <a:sym typeface="Arial"/>
            </a:endParaRPr>
          </a:p>
        </p:txBody>
      </p:sp>
      <p:sp>
        <p:nvSpPr>
          <p:cNvPr id="127" name="Google Shape;127;p29"/>
          <p:cNvSpPr txBox="1"/>
          <p:nvPr/>
        </p:nvSpPr>
        <p:spPr>
          <a:xfrm>
            <a:off x="331304" y="1525521"/>
            <a:ext cx="10810308" cy="4893647"/>
          </a:xfrm>
          <a:prstGeom prst="rect">
            <a:avLst/>
          </a:prstGeom>
          <a:noFill/>
          <a:ln>
            <a:noFill/>
          </a:ln>
        </p:spPr>
        <p:txBody>
          <a:bodyPr anchorCtr="0" anchor="t" bIns="45700" lIns="91425" spcFirstLastPara="1" rIns="91425" wrap="square" tIns="45700">
            <a:spAutoFit/>
          </a:bodyPr>
          <a:lstStyle/>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The digital realm has witnessed an explosive rise in e-commerce, driven by changing shopping patterns and technological accessibility.</a:t>
            </a:r>
            <a:endParaRPr/>
          </a:p>
          <a:p>
            <a:pPr indent="-190500" lvl="1" marL="800100" marR="0" rtl="0" algn="l">
              <a:spcBef>
                <a:spcPts val="0"/>
              </a:spcBef>
              <a:spcAft>
                <a:spcPts val="0"/>
              </a:spcAft>
              <a:buClr>
                <a:schemeClr val="dk1"/>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Businesses face increasing pressure to stay competitive and adaptable in a rapidly evolving market.</a:t>
            </a:r>
            <a:endParaRPr/>
          </a:p>
          <a:p>
            <a:pPr indent="-190500" lvl="1" marL="800100" marR="0" rtl="0" algn="l">
              <a:spcBef>
                <a:spcPts val="0"/>
              </a:spcBef>
              <a:spcAft>
                <a:spcPts val="0"/>
              </a:spcAft>
              <a:buClr>
                <a:schemeClr val="dk1"/>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Traditional retrospective analysis falls short in the fast-paced e-commerce arena, highlighting the need for real-time insights.</a:t>
            </a:r>
            <a:endParaRPr/>
          </a:p>
          <a:p>
            <a:pPr indent="-190500" lvl="1" marL="800100" marR="0" rtl="0" algn="l">
              <a:spcBef>
                <a:spcPts val="0"/>
              </a:spcBef>
              <a:spcAft>
                <a:spcPts val="0"/>
              </a:spcAft>
              <a:buClr>
                <a:schemeClr val="dk1"/>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Enter the “Real-Time Ecommerce Analysis Dashboard," a tool that provides real-time monitoring, analysis, and visualization of crucial e-commerce metrics, empowering businesses with timely decision-making capabilities.</a:t>
            </a:r>
            <a:endParaRPr b="0" i="0" sz="2400" u="none" cap="none" strike="noStrike">
              <a:solidFill>
                <a:schemeClr val="dk1"/>
              </a:solidFill>
              <a:latin typeface="Arial"/>
              <a:ea typeface="Arial"/>
              <a:cs typeface="Arial"/>
              <a:sym typeface="Arial"/>
            </a:endParaRPr>
          </a:p>
        </p:txBody>
      </p:sp>
      <p:pic>
        <p:nvPicPr>
          <p:cNvPr id="128" name="Google Shape;128;p29"/>
          <p:cNvPicPr preferRelativeResize="0"/>
          <p:nvPr/>
        </p:nvPicPr>
        <p:blipFill rotWithShape="1">
          <a:blip r:embed="rId3">
            <a:alphaModFix/>
          </a:blip>
          <a:srcRect b="0" l="0" r="0" t="0"/>
          <a:stretch/>
        </p:blipFill>
        <p:spPr>
          <a:xfrm>
            <a:off x="9916920" y="-1440"/>
            <a:ext cx="2281680" cy="77364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ph type="title"/>
          </p:nvPr>
        </p:nvSpPr>
        <p:spPr>
          <a:xfrm>
            <a:off x="675860" y="475244"/>
            <a:ext cx="5162843" cy="962526"/>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None/>
            </a:pPr>
            <a:r>
              <a:rPr lang="en-US" sz="4400">
                <a:solidFill>
                  <a:srgbClr val="0070C0"/>
                </a:solidFill>
                <a:latin typeface="Algerian"/>
                <a:ea typeface="Algerian"/>
                <a:cs typeface="Algerian"/>
                <a:sym typeface="Algerian"/>
              </a:rPr>
              <a:t>Objective</a:t>
            </a:r>
            <a:endParaRPr/>
          </a:p>
        </p:txBody>
      </p:sp>
      <p:sp>
        <p:nvSpPr>
          <p:cNvPr id="134" name="Google Shape;134;p30"/>
          <p:cNvSpPr txBox="1"/>
          <p:nvPr/>
        </p:nvSpPr>
        <p:spPr>
          <a:xfrm>
            <a:off x="675860" y="1572128"/>
            <a:ext cx="9554818" cy="36779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Enable real-time data streaming and analytics for e-commerce platforms</a:t>
            </a:r>
            <a:endParaRPr/>
          </a:p>
          <a:p>
            <a:pPr indent="-133350" lvl="0" marL="285750" marR="0" rtl="0" algn="l">
              <a:spcBef>
                <a:spcPts val="0"/>
              </a:spcBef>
              <a:spcAft>
                <a:spcPts val="0"/>
              </a:spcAft>
              <a:buClr>
                <a:schemeClr val="dk1"/>
              </a:buClr>
              <a:buSzPts val="2400"/>
              <a:buFont typeface="Noto Sans Symbols"/>
              <a:buNone/>
            </a:pPr>
            <a:r>
              <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Use Apache Kafka for real-time data streaming</a:t>
            </a:r>
            <a:endParaRPr/>
          </a:p>
          <a:p>
            <a:pPr indent="-133350" lvl="0" marL="285750" marR="0" rtl="0" algn="l">
              <a:spcBef>
                <a:spcPts val="0"/>
              </a:spcBef>
              <a:spcAft>
                <a:spcPts val="0"/>
              </a:spcAft>
              <a:buClr>
                <a:schemeClr val="dk1"/>
              </a:buClr>
              <a:buSzPts val="2400"/>
              <a:buFont typeface="Noto Sans Symbols"/>
              <a:buNone/>
            </a:pPr>
            <a:r>
              <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Use MongoDB for data storage</a:t>
            </a:r>
            <a:endParaRPr/>
          </a:p>
          <a:p>
            <a:pPr indent="-133350" lvl="0" marL="285750" marR="0" rtl="0" algn="l">
              <a:spcBef>
                <a:spcPts val="0"/>
              </a:spcBef>
              <a:spcAft>
                <a:spcPts val="0"/>
              </a:spcAft>
              <a:buClr>
                <a:schemeClr val="dk1"/>
              </a:buClr>
              <a:buSzPts val="2400"/>
              <a:buFont typeface="Noto Sans Symbols"/>
              <a:buNone/>
            </a:pPr>
            <a:r>
              <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Provide a real-time analytics dashboard for data visualization</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2300">
              <a:solidFill>
                <a:schemeClr val="dk1"/>
              </a:solidFill>
              <a:latin typeface="Arial"/>
              <a:ea typeface="Arial"/>
              <a:cs typeface="Arial"/>
              <a:sym typeface="Arial"/>
            </a:endParaRPr>
          </a:p>
        </p:txBody>
      </p:sp>
      <p:pic>
        <p:nvPicPr>
          <p:cNvPr id="135" name="Google Shape;135;p30"/>
          <p:cNvPicPr preferRelativeResize="0"/>
          <p:nvPr/>
        </p:nvPicPr>
        <p:blipFill rotWithShape="1">
          <a:blip r:embed="rId3">
            <a:alphaModFix/>
          </a:blip>
          <a:srcRect b="0" l="0" r="0" t="0"/>
          <a:stretch/>
        </p:blipFill>
        <p:spPr>
          <a:xfrm>
            <a:off x="9916920" y="-1440"/>
            <a:ext cx="2281680" cy="77364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1"/>
          <p:cNvSpPr txBox="1"/>
          <p:nvPr>
            <p:ph type="title"/>
          </p:nvPr>
        </p:nvSpPr>
        <p:spPr>
          <a:xfrm>
            <a:off x="509497" y="489511"/>
            <a:ext cx="7339174" cy="1325563"/>
          </a:xfrm>
          <a:prstGeom prst="rect">
            <a:avLst/>
          </a:prstGeom>
          <a:noFill/>
          <a:ln>
            <a:noFill/>
          </a:ln>
        </p:spPr>
        <p:txBody>
          <a:bodyPr anchorCtr="0" anchor="ctr" bIns="0" lIns="0" spcFirstLastPara="1" rIns="0" wrap="square" tIns="0">
            <a:normAutofit fontScale="90000"/>
          </a:bodyPr>
          <a:lstStyle/>
          <a:p>
            <a:pPr indent="0" lvl="0" marL="0" rtl="0" algn="l">
              <a:spcBef>
                <a:spcPts val="0"/>
              </a:spcBef>
              <a:spcAft>
                <a:spcPts val="0"/>
              </a:spcAft>
              <a:buNone/>
            </a:pPr>
            <a:r>
              <a:rPr lang="en-US" sz="5400">
                <a:solidFill>
                  <a:srgbClr val="0070C0"/>
                </a:solidFill>
                <a:latin typeface="Algerian"/>
                <a:ea typeface="Algerian"/>
                <a:cs typeface="Algerian"/>
                <a:sym typeface="Algerian"/>
              </a:rPr>
              <a:t>Project architecture</a:t>
            </a:r>
            <a:endParaRPr sz="5400">
              <a:solidFill>
                <a:srgbClr val="0070C0"/>
              </a:solidFill>
            </a:endParaRPr>
          </a:p>
        </p:txBody>
      </p:sp>
      <p:pic>
        <p:nvPicPr>
          <p:cNvPr id="141" name="Google Shape;141;p31"/>
          <p:cNvPicPr preferRelativeResize="0"/>
          <p:nvPr/>
        </p:nvPicPr>
        <p:blipFill rotWithShape="1">
          <a:blip r:embed="rId3">
            <a:alphaModFix/>
          </a:blip>
          <a:srcRect b="0" l="0" r="0" t="0"/>
          <a:stretch/>
        </p:blipFill>
        <p:spPr>
          <a:xfrm>
            <a:off x="3291260" y="2867232"/>
            <a:ext cx="1669615" cy="844988"/>
          </a:xfrm>
          <a:prstGeom prst="rect">
            <a:avLst/>
          </a:prstGeom>
          <a:noFill/>
          <a:ln>
            <a:noFill/>
          </a:ln>
        </p:spPr>
      </p:pic>
      <p:pic>
        <p:nvPicPr>
          <p:cNvPr id="142" name="Google Shape;142;p31"/>
          <p:cNvPicPr preferRelativeResize="0"/>
          <p:nvPr/>
        </p:nvPicPr>
        <p:blipFill rotWithShape="1">
          <a:blip r:embed="rId4">
            <a:alphaModFix/>
          </a:blip>
          <a:srcRect b="0" l="0" r="0" t="0"/>
          <a:stretch/>
        </p:blipFill>
        <p:spPr>
          <a:xfrm>
            <a:off x="6044612" y="2858511"/>
            <a:ext cx="1510624" cy="862429"/>
          </a:xfrm>
          <a:prstGeom prst="rect">
            <a:avLst/>
          </a:prstGeom>
          <a:noFill/>
          <a:ln>
            <a:noFill/>
          </a:ln>
        </p:spPr>
      </p:pic>
      <p:pic>
        <p:nvPicPr>
          <p:cNvPr id="143" name="Google Shape;143;p31"/>
          <p:cNvPicPr preferRelativeResize="0"/>
          <p:nvPr/>
        </p:nvPicPr>
        <p:blipFill rotWithShape="1">
          <a:blip r:embed="rId5">
            <a:alphaModFix/>
          </a:blip>
          <a:srcRect b="0" l="0" r="0" t="0"/>
          <a:stretch/>
        </p:blipFill>
        <p:spPr>
          <a:xfrm>
            <a:off x="8530988" y="2802233"/>
            <a:ext cx="2108654" cy="1180846"/>
          </a:xfrm>
          <a:prstGeom prst="rect">
            <a:avLst/>
          </a:prstGeom>
          <a:noFill/>
          <a:ln>
            <a:noFill/>
          </a:ln>
        </p:spPr>
      </p:pic>
      <p:sp>
        <p:nvSpPr>
          <p:cNvPr id="144" name="Google Shape;144;p31"/>
          <p:cNvSpPr txBox="1"/>
          <p:nvPr/>
        </p:nvSpPr>
        <p:spPr>
          <a:xfrm>
            <a:off x="3158448" y="2228952"/>
            <a:ext cx="227639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Transformation</a:t>
            </a:r>
            <a:endParaRPr/>
          </a:p>
        </p:txBody>
      </p:sp>
      <p:sp>
        <p:nvSpPr>
          <p:cNvPr id="145" name="Google Shape;145;p31"/>
          <p:cNvSpPr txBox="1"/>
          <p:nvPr/>
        </p:nvSpPr>
        <p:spPr>
          <a:xfrm>
            <a:off x="6186140" y="2210928"/>
            <a:ext cx="151062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Ingestion</a:t>
            </a:r>
            <a:endParaRPr/>
          </a:p>
        </p:txBody>
      </p:sp>
      <p:sp>
        <p:nvSpPr>
          <p:cNvPr id="146" name="Google Shape;146;p31"/>
          <p:cNvSpPr txBox="1"/>
          <p:nvPr/>
        </p:nvSpPr>
        <p:spPr>
          <a:xfrm>
            <a:off x="8448063" y="2210928"/>
            <a:ext cx="222809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Visualization</a:t>
            </a:r>
            <a:endParaRPr/>
          </a:p>
        </p:txBody>
      </p:sp>
      <p:pic>
        <p:nvPicPr>
          <p:cNvPr descr="Marketing Funnel by Olist | Kaggle" id="147" name="Google Shape;147;p31"/>
          <p:cNvPicPr preferRelativeResize="0"/>
          <p:nvPr/>
        </p:nvPicPr>
        <p:blipFill rotWithShape="1">
          <a:blip r:embed="rId6">
            <a:alphaModFix/>
          </a:blip>
          <a:srcRect b="29265" l="8589" r="9813" t="28936"/>
          <a:stretch/>
        </p:blipFill>
        <p:spPr>
          <a:xfrm>
            <a:off x="736378" y="2936217"/>
            <a:ext cx="1510625" cy="773816"/>
          </a:xfrm>
          <a:prstGeom prst="rect">
            <a:avLst/>
          </a:prstGeom>
          <a:noFill/>
          <a:ln>
            <a:noFill/>
          </a:ln>
        </p:spPr>
      </p:pic>
      <p:sp>
        <p:nvSpPr>
          <p:cNvPr id="148" name="Google Shape;148;p31"/>
          <p:cNvSpPr/>
          <p:nvPr/>
        </p:nvSpPr>
        <p:spPr>
          <a:xfrm>
            <a:off x="2606685" y="3081078"/>
            <a:ext cx="342702" cy="484094"/>
          </a:xfrm>
          <a:prstGeom prst="chevron">
            <a:avLst>
              <a:gd fmla="val 50000" name="adj"/>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49" name="Google Shape;149;p31"/>
          <p:cNvSpPr txBox="1"/>
          <p:nvPr/>
        </p:nvSpPr>
        <p:spPr>
          <a:xfrm>
            <a:off x="449754" y="2240915"/>
            <a:ext cx="235422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Data Collection</a:t>
            </a:r>
            <a:endParaRPr/>
          </a:p>
        </p:txBody>
      </p:sp>
      <p:sp>
        <p:nvSpPr>
          <p:cNvPr id="150" name="Google Shape;150;p31"/>
          <p:cNvSpPr/>
          <p:nvPr/>
        </p:nvSpPr>
        <p:spPr>
          <a:xfrm>
            <a:off x="5302748" y="3081078"/>
            <a:ext cx="342702" cy="484094"/>
          </a:xfrm>
          <a:prstGeom prst="chevron">
            <a:avLst>
              <a:gd fmla="val 50000" name="adj"/>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p31"/>
          <p:cNvSpPr/>
          <p:nvPr/>
        </p:nvSpPr>
        <p:spPr>
          <a:xfrm>
            <a:off x="7783047" y="3081078"/>
            <a:ext cx="342702" cy="484094"/>
          </a:xfrm>
          <a:prstGeom prst="chevron">
            <a:avLst>
              <a:gd fmla="val 50000" name="adj"/>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descr="MongoDB - Ratings, Reviews, Salaries, and Sales Jobs | RepVue" id="152" name="Google Shape;152;p31"/>
          <p:cNvPicPr preferRelativeResize="0"/>
          <p:nvPr/>
        </p:nvPicPr>
        <p:blipFill rotWithShape="1">
          <a:blip r:embed="rId7">
            <a:alphaModFix/>
          </a:blip>
          <a:srcRect b="0" l="0" r="0" t="0"/>
          <a:stretch/>
        </p:blipFill>
        <p:spPr>
          <a:xfrm>
            <a:off x="6365378" y="4910143"/>
            <a:ext cx="1549700" cy="1549700"/>
          </a:xfrm>
          <a:prstGeom prst="rect">
            <a:avLst/>
          </a:prstGeom>
          <a:noFill/>
          <a:ln>
            <a:noFill/>
          </a:ln>
        </p:spPr>
      </p:pic>
      <p:sp>
        <p:nvSpPr>
          <p:cNvPr id="153" name="Google Shape;153;p31"/>
          <p:cNvSpPr/>
          <p:nvPr/>
        </p:nvSpPr>
        <p:spPr>
          <a:xfrm rot="5400000">
            <a:off x="6821252" y="3746731"/>
            <a:ext cx="369332" cy="582706"/>
          </a:xfrm>
          <a:prstGeom prst="chevron">
            <a:avLst>
              <a:gd fmla="val 50000" name="adj"/>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4" name="Google Shape;154;p31"/>
          <p:cNvSpPr txBox="1"/>
          <p:nvPr/>
        </p:nvSpPr>
        <p:spPr>
          <a:xfrm>
            <a:off x="6386596" y="4433732"/>
            <a:ext cx="17391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Data Sink</a:t>
            </a:r>
            <a:endParaRPr/>
          </a:p>
        </p:txBody>
      </p:sp>
      <p:pic>
        <p:nvPicPr>
          <p:cNvPr id="155" name="Google Shape;155;p31"/>
          <p:cNvPicPr preferRelativeResize="0"/>
          <p:nvPr/>
        </p:nvPicPr>
        <p:blipFill rotWithShape="1">
          <a:blip r:embed="rId8">
            <a:alphaModFix/>
          </a:blip>
          <a:srcRect b="0" l="0" r="0" t="0"/>
          <a:stretch/>
        </p:blipFill>
        <p:spPr>
          <a:xfrm>
            <a:off x="9916920" y="-1440"/>
            <a:ext cx="2281680" cy="77364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descr="Data Schema" id="160" name="Google Shape;160;p32"/>
          <p:cNvSpPr/>
          <p:nvPr/>
        </p:nvSpPr>
        <p:spPr>
          <a:xfrm>
            <a:off x="4419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61" name="Google Shape;161;p32"/>
          <p:cNvPicPr preferRelativeResize="0"/>
          <p:nvPr/>
        </p:nvPicPr>
        <p:blipFill rotWithShape="1">
          <a:blip r:embed="rId3">
            <a:alphaModFix/>
          </a:blip>
          <a:srcRect b="0" l="0" r="0" t="0"/>
          <a:stretch/>
        </p:blipFill>
        <p:spPr>
          <a:xfrm>
            <a:off x="0" y="926659"/>
            <a:ext cx="12192000" cy="6020118"/>
          </a:xfrm>
          <a:prstGeom prst="rect">
            <a:avLst/>
          </a:prstGeom>
          <a:noFill/>
          <a:ln>
            <a:noFill/>
          </a:ln>
        </p:spPr>
      </p:pic>
      <p:sp>
        <p:nvSpPr>
          <p:cNvPr id="162" name="Google Shape;162;p32"/>
          <p:cNvSpPr txBox="1"/>
          <p:nvPr>
            <p:ph type="title"/>
          </p:nvPr>
        </p:nvSpPr>
        <p:spPr>
          <a:xfrm>
            <a:off x="459544" y="56272"/>
            <a:ext cx="7920112" cy="990282"/>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None/>
            </a:pPr>
            <a:r>
              <a:rPr lang="en-US" sz="4400">
                <a:solidFill>
                  <a:srgbClr val="0070C0"/>
                </a:solidFill>
                <a:latin typeface="Algerian"/>
                <a:ea typeface="Algerian"/>
                <a:cs typeface="Algerian"/>
                <a:sym typeface="Algerian"/>
              </a:rPr>
              <a:t>Data schema</a:t>
            </a:r>
            <a:endParaRPr/>
          </a:p>
        </p:txBody>
      </p:sp>
      <p:pic>
        <p:nvPicPr>
          <p:cNvPr id="163" name="Google Shape;163;p32"/>
          <p:cNvPicPr preferRelativeResize="0"/>
          <p:nvPr/>
        </p:nvPicPr>
        <p:blipFill rotWithShape="1">
          <a:blip r:embed="rId4">
            <a:alphaModFix/>
          </a:blip>
          <a:srcRect b="0" l="0" r="0" t="0"/>
          <a:stretch/>
        </p:blipFill>
        <p:spPr>
          <a:xfrm>
            <a:off x="9916920" y="-1440"/>
            <a:ext cx="2281680" cy="77364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638051" y="280715"/>
            <a:ext cx="7019778" cy="1325563"/>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None/>
            </a:pPr>
            <a:r>
              <a:rPr lang="en-US" sz="4400">
                <a:solidFill>
                  <a:srgbClr val="0070C0"/>
                </a:solidFill>
                <a:latin typeface="Algerian"/>
                <a:ea typeface="Algerian"/>
                <a:cs typeface="Algerian"/>
                <a:sym typeface="Algerian"/>
              </a:rPr>
              <a:t>Pyspark</a:t>
            </a:r>
            <a:endParaRPr sz="4400">
              <a:solidFill>
                <a:srgbClr val="0070C0"/>
              </a:solidFill>
            </a:endParaRPr>
          </a:p>
        </p:txBody>
      </p:sp>
      <p:sp>
        <p:nvSpPr>
          <p:cNvPr id="169" name="Google Shape;169;p33"/>
          <p:cNvSpPr txBox="1"/>
          <p:nvPr/>
        </p:nvSpPr>
        <p:spPr>
          <a:xfrm>
            <a:off x="638051" y="1534753"/>
            <a:ext cx="10165976" cy="334995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Noto Sans Symbols"/>
              <a:buChar char="⮚"/>
            </a:pPr>
            <a:r>
              <a:rPr b="0" lang="en-US" sz="2400">
                <a:solidFill>
                  <a:schemeClr val="dk1"/>
                </a:solidFill>
                <a:latin typeface="Arial"/>
                <a:ea typeface="Arial"/>
                <a:cs typeface="Arial"/>
                <a:sym typeface="Arial"/>
              </a:rPr>
              <a:t>Developed by Apache Spark Community for integrating Python with Spark </a:t>
            </a:r>
            <a:endParaRPr/>
          </a:p>
          <a:p>
            <a:pPr indent="-342900" lvl="0" marL="342900" marR="0" rtl="0" algn="l">
              <a:lnSpc>
                <a:spcPct val="150000"/>
              </a:lnSpc>
              <a:spcBef>
                <a:spcPts val="0"/>
              </a:spcBef>
              <a:spcAft>
                <a:spcPts val="0"/>
              </a:spcAft>
              <a:buClr>
                <a:schemeClr val="dk1"/>
              </a:buClr>
              <a:buSzPts val="2400"/>
              <a:buFont typeface="Noto Sans Symbols"/>
              <a:buChar char="⮚"/>
            </a:pPr>
            <a:r>
              <a:rPr b="0" lang="en-US" sz="2400">
                <a:solidFill>
                  <a:schemeClr val="dk1"/>
                </a:solidFill>
                <a:latin typeface="Arial"/>
                <a:ea typeface="Arial"/>
                <a:cs typeface="Arial"/>
                <a:sym typeface="Arial"/>
              </a:rPr>
              <a:t>API provided by Apache Spark for Python.</a:t>
            </a:r>
            <a:endParaRPr/>
          </a:p>
          <a:p>
            <a:pPr indent="-342900" lvl="0" marL="342900" marR="0" rtl="0" algn="l">
              <a:lnSpc>
                <a:spcPct val="150000"/>
              </a:lnSpc>
              <a:spcBef>
                <a:spcPts val="0"/>
              </a:spcBef>
              <a:spcAft>
                <a:spcPts val="0"/>
              </a:spcAft>
              <a:buClr>
                <a:schemeClr val="dk1"/>
              </a:buClr>
              <a:buSzPts val="2400"/>
              <a:buFont typeface="Noto Sans Symbols"/>
              <a:buChar char="⮚"/>
            </a:pPr>
            <a:r>
              <a:rPr b="0" lang="en-US" sz="2400">
                <a:solidFill>
                  <a:schemeClr val="dk1"/>
                </a:solidFill>
                <a:latin typeface="Arial"/>
                <a:ea typeface="Arial"/>
                <a:cs typeface="Arial"/>
                <a:sym typeface="Arial"/>
              </a:rPr>
              <a:t>Big data computational engine</a:t>
            </a:r>
            <a:endParaRPr/>
          </a:p>
          <a:p>
            <a:pPr indent="-342900" lvl="0" marL="342900" marR="0" rtl="0" algn="l">
              <a:lnSpc>
                <a:spcPct val="150000"/>
              </a:lnSpc>
              <a:spcBef>
                <a:spcPts val="0"/>
              </a:spcBef>
              <a:spcAft>
                <a:spcPts val="0"/>
              </a:spcAft>
              <a:buClr>
                <a:schemeClr val="dk1"/>
              </a:buClr>
              <a:buSzPts val="2400"/>
              <a:buFont typeface="Noto Sans Symbols"/>
              <a:buChar char="⮚"/>
            </a:pPr>
            <a:r>
              <a:rPr b="0" lang="en-US" sz="2400">
                <a:solidFill>
                  <a:schemeClr val="dk1"/>
                </a:solidFill>
                <a:latin typeface="Arial"/>
                <a:ea typeface="Arial"/>
                <a:cs typeface="Arial"/>
                <a:sym typeface="Arial"/>
              </a:rPr>
              <a:t>Performs real-time</a:t>
            </a:r>
            <a:endParaRPr/>
          </a:p>
          <a:p>
            <a:pPr indent="-342900" lvl="0" marL="342900" marR="0" rtl="0" algn="l">
              <a:lnSpc>
                <a:spcPct val="150000"/>
              </a:lnSpc>
              <a:spcBef>
                <a:spcPts val="0"/>
              </a:spcBef>
              <a:spcAft>
                <a:spcPts val="0"/>
              </a:spcAft>
              <a:buClr>
                <a:schemeClr val="dk1"/>
              </a:buClr>
              <a:buSzPts val="2400"/>
              <a:buFont typeface="Noto Sans Symbols"/>
              <a:buChar char="⮚"/>
            </a:pPr>
            <a:r>
              <a:rPr b="0" lang="en-US" sz="2400">
                <a:solidFill>
                  <a:schemeClr val="dk1"/>
                </a:solidFill>
                <a:latin typeface="Arial"/>
                <a:ea typeface="Arial"/>
                <a:cs typeface="Arial"/>
                <a:sym typeface="Arial"/>
              </a:rPr>
              <a:t>Used for large-scale data</a:t>
            </a:r>
            <a:endParaRPr/>
          </a:p>
          <a:p>
            <a:pPr indent="-342900" lvl="0" marL="342900" marR="0" rtl="0" algn="l">
              <a:lnSpc>
                <a:spcPct val="150000"/>
              </a:lnSpc>
              <a:spcBef>
                <a:spcPts val="0"/>
              </a:spcBef>
              <a:spcAft>
                <a:spcPts val="0"/>
              </a:spcAft>
              <a:buClr>
                <a:schemeClr val="dk1"/>
              </a:buClr>
              <a:buSzPts val="2400"/>
              <a:buFont typeface="Noto Sans Symbols"/>
              <a:buChar char="⮚"/>
            </a:pPr>
            <a:r>
              <a:rPr b="0" lang="en-US" sz="2400">
                <a:solidFill>
                  <a:schemeClr val="dk1"/>
                </a:solidFill>
                <a:latin typeface="Arial"/>
                <a:ea typeface="Arial"/>
                <a:cs typeface="Arial"/>
                <a:sym typeface="Arial"/>
              </a:rPr>
              <a:t>Data processing with high computational power</a:t>
            </a:r>
            <a:endParaRPr/>
          </a:p>
        </p:txBody>
      </p:sp>
      <p:pic>
        <p:nvPicPr>
          <p:cNvPr id="170" name="Google Shape;170;p33"/>
          <p:cNvPicPr preferRelativeResize="0"/>
          <p:nvPr/>
        </p:nvPicPr>
        <p:blipFill rotWithShape="1">
          <a:blip r:embed="rId3">
            <a:alphaModFix/>
          </a:blip>
          <a:srcRect b="0" l="0" r="0" t="0"/>
          <a:stretch/>
        </p:blipFill>
        <p:spPr>
          <a:xfrm>
            <a:off x="9916920" y="-1440"/>
            <a:ext cx="2281680" cy="77364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p:nvPr/>
        </p:nvSpPr>
        <p:spPr>
          <a:xfrm>
            <a:off x="632097" y="329046"/>
            <a:ext cx="7146388" cy="106648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70C0"/>
              </a:buClr>
              <a:buSzPts val="4400"/>
              <a:buFont typeface="Algerian"/>
              <a:buNone/>
            </a:pPr>
            <a:r>
              <a:rPr lang="en-US" sz="4400" cap="none">
                <a:solidFill>
                  <a:srgbClr val="0070C0"/>
                </a:solidFill>
                <a:latin typeface="Algerian"/>
                <a:ea typeface="Algerian"/>
                <a:cs typeface="Algerian"/>
                <a:sym typeface="Algerian"/>
              </a:rPr>
              <a:t>KAFKA</a:t>
            </a:r>
            <a:endParaRPr/>
          </a:p>
        </p:txBody>
      </p:sp>
      <p:sp>
        <p:nvSpPr>
          <p:cNvPr id="176" name="Google Shape;176;p34"/>
          <p:cNvSpPr/>
          <p:nvPr/>
        </p:nvSpPr>
        <p:spPr>
          <a:xfrm>
            <a:off x="786845" y="1522220"/>
            <a:ext cx="10185954" cy="43735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b="0" lang="en-US" sz="2400">
                <a:solidFill>
                  <a:schemeClr val="dk1"/>
                </a:solidFill>
                <a:latin typeface="Arial"/>
                <a:ea typeface="Arial"/>
                <a:cs typeface="Arial"/>
                <a:sym typeface="Arial"/>
              </a:rPr>
              <a:t>Kafka is an open-source distributed streaming platform. </a:t>
            </a:r>
            <a:endParaRPr/>
          </a:p>
          <a:p>
            <a:pPr indent="-342900" lvl="0" marL="342900" marR="0" rtl="0" algn="l">
              <a:spcBef>
                <a:spcPts val="1080"/>
              </a:spcBef>
              <a:spcAft>
                <a:spcPts val="0"/>
              </a:spcAft>
              <a:buClr>
                <a:schemeClr val="dk1"/>
              </a:buClr>
              <a:buSzPts val="2400"/>
              <a:buFont typeface="Noto Sans Symbols"/>
              <a:buChar char="⮚"/>
            </a:pPr>
            <a:r>
              <a:rPr b="0" lang="en-US" sz="2400">
                <a:solidFill>
                  <a:schemeClr val="dk1"/>
                </a:solidFill>
                <a:latin typeface="Arial"/>
                <a:ea typeface="Arial"/>
                <a:cs typeface="Arial"/>
                <a:sym typeface="Arial"/>
              </a:rPr>
              <a:t>It is used to collect, store, and process large amounts of data in real time.</a:t>
            </a:r>
            <a:endParaRPr/>
          </a:p>
          <a:p>
            <a:pPr indent="-342900" lvl="0" marL="342900" marR="0" rtl="0" algn="l">
              <a:spcBef>
                <a:spcPts val="1080"/>
              </a:spcBef>
              <a:spcAft>
                <a:spcPts val="0"/>
              </a:spcAft>
              <a:buClr>
                <a:schemeClr val="dk1"/>
              </a:buClr>
              <a:buSzPts val="2400"/>
              <a:buFont typeface="Noto Sans Symbols"/>
              <a:buChar char="⮚"/>
            </a:pPr>
            <a:r>
              <a:rPr b="0" lang="en-US" sz="2400">
                <a:solidFill>
                  <a:schemeClr val="dk1"/>
                </a:solidFill>
                <a:latin typeface="Arial"/>
                <a:ea typeface="Arial"/>
                <a:cs typeface="Arial"/>
                <a:sym typeface="Arial"/>
              </a:rPr>
              <a:t>Kafka can be used to build a variety of streaming applications, such as real-time analytics, fraud detection, and event streaming</a:t>
            </a:r>
            <a:endParaRPr b="0" sz="2400">
              <a:solidFill>
                <a:schemeClr val="dk1"/>
              </a:solidFill>
              <a:latin typeface="Arial"/>
              <a:ea typeface="Arial"/>
              <a:cs typeface="Arial"/>
              <a:sym typeface="Arial"/>
            </a:endParaRPr>
          </a:p>
          <a:p>
            <a:pPr indent="0" lvl="0" marL="0" marR="0" rtl="0" algn="l">
              <a:spcBef>
                <a:spcPts val="1000"/>
              </a:spcBef>
              <a:spcAft>
                <a:spcPts val="0"/>
              </a:spcAft>
              <a:buClr>
                <a:schemeClr val="dk1"/>
              </a:buClr>
              <a:buSzPts val="2000"/>
              <a:buFont typeface="Arial"/>
              <a:buNone/>
            </a:pPr>
            <a:r>
              <a:t/>
            </a:r>
            <a:endParaRPr b="1" sz="2000">
              <a:solidFill>
                <a:schemeClr val="dk1"/>
              </a:solidFill>
              <a:latin typeface="Arial"/>
              <a:ea typeface="Arial"/>
              <a:cs typeface="Arial"/>
              <a:sym typeface="Arial"/>
            </a:endParaRPr>
          </a:p>
        </p:txBody>
      </p:sp>
      <p:pic>
        <p:nvPicPr>
          <p:cNvPr descr="Hello World, Kafka Connect + Kafka Streams | Confluent" id="177" name="Google Shape;177;p34"/>
          <p:cNvPicPr preferRelativeResize="0"/>
          <p:nvPr/>
        </p:nvPicPr>
        <p:blipFill rotWithShape="1">
          <a:blip r:embed="rId3">
            <a:alphaModFix/>
          </a:blip>
          <a:srcRect b="16213" l="0" r="0" t="13202"/>
          <a:stretch/>
        </p:blipFill>
        <p:spPr>
          <a:xfrm>
            <a:off x="3714750" y="3887803"/>
            <a:ext cx="4762500" cy="2385391"/>
          </a:xfrm>
          <a:prstGeom prst="rect">
            <a:avLst/>
          </a:prstGeom>
          <a:noFill/>
          <a:ln>
            <a:noFill/>
          </a:ln>
        </p:spPr>
      </p:pic>
      <p:pic>
        <p:nvPicPr>
          <p:cNvPr id="178" name="Google Shape;178;p34"/>
          <p:cNvPicPr preferRelativeResize="0"/>
          <p:nvPr/>
        </p:nvPicPr>
        <p:blipFill rotWithShape="1">
          <a:blip r:embed="rId4">
            <a:alphaModFix/>
          </a:blip>
          <a:srcRect b="0" l="0" r="0" t="0"/>
          <a:stretch/>
        </p:blipFill>
        <p:spPr>
          <a:xfrm>
            <a:off x="9916920" y="-1440"/>
            <a:ext cx="2281680" cy="77364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nvSpPr>
        <p:spPr>
          <a:xfrm>
            <a:off x="4495799" y="-503332"/>
            <a:ext cx="10430435" cy="923330"/>
          </a:xfrm>
          <a:prstGeom prst="rect">
            <a:avLst/>
          </a:prstGeom>
          <a:noFill/>
          <a:ln>
            <a:noFill/>
          </a:ln>
        </p:spPr>
        <p:txBody>
          <a:bodyPr anchorCtr="0" anchor="t" bIns="45700" lIns="91425" spcFirstLastPara="1" rIns="91425" wrap="square" tIns="45700">
            <a:spAutoFit/>
          </a:bodyPr>
          <a:lstStyle/>
          <a:p>
            <a:pPr indent="-228600" lvl="0" marL="342900" marR="0" rtl="0" algn="l">
              <a:spcBef>
                <a:spcPts val="0"/>
              </a:spcBef>
              <a:spcAft>
                <a:spcPts val="0"/>
              </a:spcAft>
              <a:buClr>
                <a:schemeClr val="dk1"/>
              </a:buClr>
              <a:buSzPts val="1800"/>
              <a:buFont typeface="Arial"/>
              <a:buNone/>
            </a:pPr>
            <a:r>
              <a:t/>
            </a:r>
            <a:endParaRPr b="0"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b="0" sz="1800">
              <a:solidFill>
                <a:schemeClr val="dk1"/>
              </a:solidFill>
              <a:latin typeface="Arial"/>
              <a:ea typeface="Arial"/>
              <a:cs typeface="Arial"/>
              <a:sym typeface="Arial"/>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p:txBody>
      </p:sp>
      <p:sp>
        <p:nvSpPr>
          <p:cNvPr id="184" name="Google Shape;184;p35"/>
          <p:cNvSpPr txBox="1"/>
          <p:nvPr/>
        </p:nvSpPr>
        <p:spPr>
          <a:xfrm>
            <a:off x="923366" y="1590433"/>
            <a:ext cx="10049434" cy="286232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Noto Sans Symbols"/>
              <a:buChar char="⮚"/>
            </a:pPr>
            <a:r>
              <a:rPr b="0" lang="en-US" sz="2400">
                <a:solidFill>
                  <a:schemeClr val="dk1"/>
                </a:solidFill>
                <a:latin typeface="Arial"/>
                <a:ea typeface="Arial"/>
                <a:cs typeface="Arial"/>
                <a:sym typeface="Arial"/>
              </a:rPr>
              <a:t>MongoDB is a document-oriented NoSQL database.</a:t>
            </a:r>
            <a:endParaRPr/>
          </a:p>
          <a:p>
            <a:pPr indent="-342900" lvl="0" marL="342900" marR="0" rtl="0" algn="l">
              <a:lnSpc>
                <a:spcPct val="150000"/>
              </a:lnSpc>
              <a:spcBef>
                <a:spcPts val="0"/>
              </a:spcBef>
              <a:spcAft>
                <a:spcPts val="0"/>
              </a:spcAft>
              <a:buClr>
                <a:schemeClr val="dk1"/>
              </a:buClr>
              <a:buSzPts val="2400"/>
              <a:buFont typeface="Noto Sans Symbols"/>
              <a:buChar char="⮚"/>
            </a:pPr>
            <a:r>
              <a:rPr b="0" lang="en-US" sz="2400">
                <a:solidFill>
                  <a:schemeClr val="dk1"/>
                </a:solidFill>
                <a:latin typeface="Arial"/>
                <a:ea typeface="Arial"/>
                <a:cs typeface="Arial"/>
                <a:sym typeface="Arial"/>
              </a:rPr>
              <a:t>It is open-source and free to use.</a:t>
            </a:r>
            <a:endParaRPr/>
          </a:p>
          <a:p>
            <a:pPr indent="-342900" lvl="0" marL="342900" marR="0" rtl="0" algn="l">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MongoDB can scale both vertically or horizontally to accommodate large data loads</a:t>
            </a:r>
            <a:endParaRPr b="0" sz="24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MongoDB Kafka Connector | Victor Leung's Blog" id="185" name="Google Shape;185;p35"/>
          <p:cNvPicPr preferRelativeResize="0"/>
          <p:nvPr/>
        </p:nvPicPr>
        <p:blipFill rotWithShape="1">
          <a:blip r:embed="rId3">
            <a:alphaModFix/>
          </a:blip>
          <a:srcRect b="8553" l="0" r="0" t="0"/>
          <a:stretch/>
        </p:blipFill>
        <p:spPr>
          <a:xfrm>
            <a:off x="3604933" y="4002271"/>
            <a:ext cx="4686300" cy="2074264"/>
          </a:xfrm>
          <a:prstGeom prst="rect">
            <a:avLst/>
          </a:prstGeom>
          <a:noFill/>
          <a:ln>
            <a:noFill/>
          </a:ln>
        </p:spPr>
      </p:pic>
      <p:sp>
        <p:nvSpPr>
          <p:cNvPr id="186" name="Google Shape;186;p35"/>
          <p:cNvSpPr/>
          <p:nvPr/>
        </p:nvSpPr>
        <p:spPr>
          <a:xfrm>
            <a:off x="867094" y="620495"/>
            <a:ext cx="2735044"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0070C0"/>
                </a:solidFill>
                <a:latin typeface="Algerian"/>
                <a:ea typeface="Algerian"/>
                <a:cs typeface="Algerian"/>
                <a:sym typeface="Algerian"/>
              </a:rPr>
              <a:t>MongodB</a:t>
            </a:r>
            <a:endParaRPr sz="4400">
              <a:solidFill>
                <a:schemeClr val="dk1"/>
              </a:solidFill>
              <a:latin typeface="Arial"/>
              <a:ea typeface="Arial"/>
              <a:cs typeface="Arial"/>
              <a:sym typeface="Arial"/>
            </a:endParaRPr>
          </a:p>
        </p:txBody>
      </p:sp>
      <p:pic>
        <p:nvPicPr>
          <p:cNvPr id="187" name="Google Shape;187;p35"/>
          <p:cNvPicPr preferRelativeResize="0"/>
          <p:nvPr/>
        </p:nvPicPr>
        <p:blipFill rotWithShape="1">
          <a:blip r:embed="rId4">
            <a:alphaModFix/>
          </a:blip>
          <a:srcRect b="0" l="0" r="0" t="0"/>
          <a:stretch/>
        </p:blipFill>
        <p:spPr>
          <a:xfrm>
            <a:off x="9916920" y="-1440"/>
            <a:ext cx="2281680" cy="77364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nvSpPr>
        <p:spPr>
          <a:xfrm>
            <a:off x="535542" y="1096870"/>
            <a:ext cx="10845222" cy="53553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Noto Sans Symbols"/>
              <a:buChar char="⮚"/>
            </a:pPr>
            <a:r>
              <a:rPr b="0" lang="en-US" sz="2400">
                <a:solidFill>
                  <a:schemeClr val="dk1"/>
                </a:solidFill>
                <a:latin typeface="Arial"/>
                <a:ea typeface="Arial"/>
                <a:cs typeface="Arial"/>
                <a:sym typeface="Arial"/>
              </a:rPr>
              <a:t>Used for data visualization purpose or analysis purposes.</a:t>
            </a:r>
            <a:endParaRPr/>
          </a:p>
          <a:p>
            <a:pPr indent="-342900" lvl="0" marL="342900" marR="0" rtl="0" algn="l">
              <a:lnSpc>
                <a:spcPct val="150000"/>
              </a:lnSpc>
              <a:spcBef>
                <a:spcPts val="0"/>
              </a:spcBef>
              <a:spcAft>
                <a:spcPts val="0"/>
              </a:spcAft>
              <a:buClr>
                <a:schemeClr val="dk1"/>
              </a:buClr>
              <a:buSzPts val="2400"/>
              <a:buFont typeface="Noto Sans Symbols"/>
              <a:buChar char="⮚"/>
            </a:pPr>
            <a:r>
              <a:rPr b="0" lang="en-US" sz="2400">
                <a:solidFill>
                  <a:schemeClr val="dk1"/>
                </a:solidFill>
                <a:latin typeface="Arial"/>
                <a:ea typeface="Arial"/>
                <a:cs typeface="Arial"/>
                <a:sym typeface="Arial"/>
              </a:rPr>
              <a:t>Platform for showcasing the analytical data in </a:t>
            </a:r>
            <a:r>
              <a:rPr b="0" i="0" lang="en-US" sz="2400">
                <a:solidFill>
                  <a:schemeClr val="dk1"/>
                </a:solidFill>
                <a:latin typeface="Arial"/>
                <a:ea typeface="Arial"/>
                <a:cs typeface="Arial"/>
                <a:sym typeface="Arial"/>
              </a:rPr>
              <a:t>a way that is easy to understand and interpret visualization</a:t>
            </a:r>
            <a:r>
              <a:rPr b="0" lang="en-US" sz="2400">
                <a:solidFill>
                  <a:schemeClr val="dk1"/>
                </a:solidFill>
                <a:latin typeface="Arial"/>
                <a:ea typeface="Arial"/>
                <a:cs typeface="Arial"/>
                <a:sym typeface="Arial"/>
              </a:rPr>
              <a:t> so users can make informed decisions.</a:t>
            </a:r>
            <a:endParaRPr/>
          </a:p>
          <a:p>
            <a:pPr indent="-342900" lvl="0" marL="342900" marR="0" rtl="0" algn="l">
              <a:lnSpc>
                <a:spcPct val="150000"/>
              </a:lnSpc>
              <a:spcBef>
                <a:spcPts val="0"/>
              </a:spcBef>
              <a:spcAft>
                <a:spcPts val="0"/>
              </a:spcAft>
              <a:buClr>
                <a:schemeClr val="dk1"/>
              </a:buClr>
              <a:buSzPts val="2400"/>
              <a:buFont typeface="Noto Sans Symbols"/>
              <a:buChar char="⮚"/>
            </a:pPr>
            <a:r>
              <a:rPr b="0" lang="en-US" sz="2400">
                <a:solidFill>
                  <a:schemeClr val="dk1"/>
                </a:solidFill>
                <a:latin typeface="Arial"/>
                <a:ea typeface="Arial"/>
                <a:cs typeface="Arial"/>
                <a:sym typeface="Arial"/>
              </a:rPr>
              <a:t>We have used Tableau to provide insights into key metrics such as sales, traffic, and customer behavior.</a:t>
            </a:r>
            <a:endParaRPr/>
          </a:p>
          <a:p>
            <a:pPr indent="-342900" lvl="0" marL="342900" marR="0" rtl="0" algn="l">
              <a:lnSpc>
                <a:spcPct val="150000"/>
              </a:lnSpc>
              <a:spcBef>
                <a:spcPts val="0"/>
              </a:spcBef>
              <a:spcAft>
                <a:spcPts val="0"/>
              </a:spcAft>
              <a:buClr>
                <a:schemeClr val="dk1"/>
              </a:buClr>
              <a:buSzPts val="2400"/>
              <a:buFont typeface="Noto Sans Symbols"/>
              <a:buChar char="⮚"/>
            </a:pPr>
            <a:r>
              <a:rPr b="0" lang="en-US" sz="2400">
                <a:solidFill>
                  <a:schemeClr val="dk1"/>
                </a:solidFill>
                <a:latin typeface="Arial"/>
                <a:ea typeface="Arial"/>
                <a:cs typeface="Arial"/>
                <a:sym typeface="Arial"/>
              </a:rPr>
              <a:t>In our project, we created an Analytical Dashboard that helps users make informed decisions about the online store’s operations, product offerings, and marketing.</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p36"/>
          <p:cNvSpPr txBox="1"/>
          <p:nvPr/>
        </p:nvSpPr>
        <p:spPr>
          <a:xfrm>
            <a:off x="535541" y="381971"/>
            <a:ext cx="4563035" cy="8463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900">
                <a:solidFill>
                  <a:srgbClr val="0070C0"/>
                </a:solidFill>
                <a:latin typeface="Algerian"/>
                <a:ea typeface="Algerian"/>
                <a:cs typeface="Algerian"/>
                <a:sym typeface="Algerian"/>
              </a:rPr>
              <a:t>Tableau</a:t>
            </a:r>
            <a:endParaRPr sz="4900">
              <a:solidFill>
                <a:srgbClr val="0070C0"/>
              </a:solidFill>
              <a:latin typeface="Arial"/>
              <a:ea typeface="Arial"/>
              <a:cs typeface="Arial"/>
              <a:sym typeface="Arial"/>
            </a:endParaRPr>
          </a:p>
        </p:txBody>
      </p:sp>
      <p:pic>
        <p:nvPicPr>
          <p:cNvPr id="194" name="Google Shape;194;p36"/>
          <p:cNvPicPr preferRelativeResize="0"/>
          <p:nvPr/>
        </p:nvPicPr>
        <p:blipFill rotWithShape="1">
          <a:blip r:embed="rId3">
            <a:alphaModFix/>
          </a:blip>
          <a:srcRect b="0" l="0" r="0" t="0"/>
          <a:stretch/>
        </p:blipFill>
        <p:spPr>
          <a:xfrm>
            <a:off x="9916920" y="-1440"/>
            <a:ext cx="2281680" cy="77364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