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9" r:id="rId13"/>
    <p:sldId id="270" r:id="rId14"/>
    <p:sldId id="271" r:id="rId15"/>
    <p:sldId id="268"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A2CB87-C335-4A82-B250-D9F1EAD114DD}"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F2F5DB-66F1-41D4-8DE6-AF0E0FA259A3}" type="slidenum">
              <a:rPr lang="en-US" smtClean="0"/>
              <a:t>‹#›</a:t>
            </a:fld>
            <a:endParaRPr lang="en-US"/>
          </a:p>
        </p:txBody>
      </p:sp>
    </p:spTree>
    <p:extLst>
      <p:ext uri="{BB962C8B-B14F-4D97-AF65-F5344CB8AC3E}">
        <p14:creationId xmlns:p14="http://schemas.microsoft.com/office/powerpoint/2010/main" val="3754695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A2CB87-C335-4A82-B250-D9F1EAD114DD}"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F2F5DB-66F1-41D4-8DE6-AF0E0FA259A3}" type="slidenum">
              <a:rPr lang="en-US" smtClean="0"/>
              <a:t>‹#›</a:t>
            </a:fld>
            <a:endParaRPr lang="en-US"/>
          </a:p>
        </p:txBody>
      </p:sp>
    </p:spTree>
    <p:extLst>
      <p:ext uri="{BB962C8B-B14F-4D97-AF65-F5344CB8AC3E}">
        <p14:creationId xmlns:p14="http://schemas.microsoft.com/office/powerpoint/2010/main" val="1197893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A2CB87-C335-4A82-B250-D9F1EAD114DD}"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F2F5DB-66F1-41D4-8DE6-AF0E0FA259A3}" type="slidenum">
              <a:rPr lang="en-US" smtClean="0"/>
              <a:t>‹#›</a:t>
            </a:fld>
            <a:endParaRPr lang="en-US"/>
          </a:p>
        </p:txBody>
      </p:sp>
    </p:spTree>
    <p:extLst>
      <p:ext uri="{BB962C8B-B14F-4D97-AF65-F5344CB8AC3E}">
        <p14:creationId xmlns:p14="http://schemas.microsoft.com/office/powerpoint/2010/main" val="2950229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A2CB87-C335-4A82-B250-D9F1EAD114DD}"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F2F5DB-66F1-41D4-8DE6-AF0E0FA259A3}" type="slidenum">
              <a:rPr lang="en-US" smtClean="0"/>
              <a:t>‹#›</a:t>
            </a:fld>
            <a:endParaRPr lang="en-US"/>
          </a:p>
        </p:txBody>
      </p:sp>
    </p:spTree>
    <p:extLst>
      <p:ext uri="{BB962C8B-B14F-4D97-AF65-F5344CB8AC3E}">
        <p14:creationId xmlns:p14="http://schemas.microsoft.com/office/powerpoint/2010/main" val="3024178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A2CB87-C335-4A82-B250-D9F1EAD114DD}"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F2F5DB-66F1-41D4-8DE6-AF0E0FA259A3}" type="slidenum">
              <a:rPr lang="en-US" smtClean="0"/>
              <a:t>‹#›</a:t>
            </a:fld>
            <a:endParaRPr lang="en-US"/>
          </a:p>
        </p:txBody>
      </p:sp>
    </p:spTree>
    <p:extLst>
      <p:ext uri="{BB962C8B-B14F-4D97-AF65-F5344CB8AC3E}">
        <p14:creationId xmlns:p14="http://schemas.microsoft.com/office/powerpoint/2010/main" val="4161555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A2CB87-C335-4A82-B250-D9F1EAD114DD}"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F2F5DB-66F1-41D4-8DE6-AF0E0FA259A3}" type="slidenum">
              <a:rPr lang="en-US" smtClean="0"/>
              <a:t>‹#›</a:t>
            </a:fld>
            <a:endParaRPr lang="en-US"/>
          </a:p>
        </p:txBody>
      </p:sp>
    </p:spTree>
    <p:extLst>
      <p:ext uri="{BB962C8B-B14F-4D97-AF65-F5344CB8AC3E}">
        <p14:creationId xmlns:p14="http://schemas.microsoft.com/office/powerpoint/2010/main" val="607531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A2CB87-C335-4A82-B250-D9F1EAD114DD}" type="datetimeFigureOut">
              <a:rPr lang="en-US" smtClean="0"/>
              <a:t>4/29/2024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F2F5DB-66F1-41D4-8DE6-AF0E0FA259A3}" type="slidenum">
              <a:rPr lang="en-US" smtClean="0"/>
              <a:t>‹#›</a:t>
            </a:fld>
            <a:endParaRPr lang="en-US"/>
          </a:p>
        </p:txBody>
      </p:sp>
    </p:spTree>
    <p:extLst>
      <p:ext uri="{BB962C8B-B14F-4D97-AF65-F5344CB8AC3E}">
        <p14:creationId xmlns:p14="http://schemas.microsoft.com/office/powerpoint/2010/main" val="599275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A2CB87-C335-4A82-B250-D9F1EAD114DD}" type="datetimeFigureOut">
              <a:rPr lang="en-US" smtClean="0"/>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F2F5DB-66F1-41D4-8DE6-AF0E0FA259A3}" type="slidenum">
              <a:rPr lang="en-US" smtClean="0"/>
              <a:t>‹#›</a:t>
            </a:fld>
            <a:endParaRPr lang="en-US"/>
          </a:p>
        </p:txBody>
      </p:sp>
    </p:spTree>
    <p:extLst>
      <p:ext uri="{BB962C8B-B14F-4D97-AF65-F5344CB8AC3E}">
        <p14:creationId xmlns:p14="http://schemas.microsoft.com/office/powerpoint/2010/main" val="523771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A2CB87-C335-4A82-B250-D9F1EAD114DD}" type="datetimeFigureOut">
              <a:rPr lang="en-US" smtClean="0"/>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F2F5DB-66F1-41D4-8DE6-AF0E0FA259A3}" type="slidenum">
              <a:rPr lang="en-US" smtClean="0"/>
              <a:t>‹#›</a:t>
            </a:fld>
            <a:endParaRPr lang="en-US"/>
          </a:p>
        </p:txBody>
      </p:sp>
    </p:spTree>
    <p:extLst>
      <p:ext uri="{BB962C8B-B14F-4D97-AF65-F5344CB8AC3E}">
        <p14:creationId xmlns:p14="http://schemas.microsoft.com/office/powerpoint/2010/main" val="1944026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A2CB87-C335-4A82-B250-D9F1EAD114DD}"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F2F5DB-66F1-41D4-8DE6-AF0E0FA259A3}" type="slidenum">
              <a:rPr lang="en-US" smtClean="0"/>
              <a:t>‹#›</a:t>
            </a:fld>
            <a:endParaRPr lang="en-US"/>
          </a:p>
        </p:txBody>
      </p:sp>
    </p:spTree>
    <p:extLst>
      <p:ext uri="{BB962C8B-B14F-4D97-AF65-F5344CB8AC3E}">
        <p14:creationId xmlns:p14="http://schemas.microsoft.com/office/powerpoint/2010/main" val="4127243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A2CB87-C335-4A82-B250-D9F1EAD114DD}"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F2F5DB-66F1-41D4-8DE6-AF0E0FA259A3}" type="slidenum">
              <a:rPr lang="en-US" smtClean="0"/>
              <a:t>‹#›</a:t>
            </a:fld>
            <a:endParaRPr lang="en-US"/>
          </a:p>
        </p:txBody>
      </p:sp>
    </p:spTree>
    <p:extLst>
      <p:ext uri="{BB962C8B-B14F-4D97-AF65-F5344CB8AC3E}">
        <p14:creationId xmlns:p14="http://schemas.microsoft.com/office/powerpoint/2010/main" val="2845536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5000"/>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A2CB87-C335-4A82-B250-D9F1EAD114DD}" type="datetimeFigureOut">
              <a:rPr lang="en-US" smtClean="0"/>
              <a:t>4/29/2024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2F5DB-66F1-41D4-8DE6-AF0E0FA259A3}" type="slidenum">
              <a:rPr lang="en-US" smtClean="0"/>
              <a:t>‹#›</a:t>
            </a:fld>
            <a:endParaRPr lang="en-US"/>
          </a:p>
        </p:txBody>
      </p:sp>
    </p:spTree>
    <p:extLst>
      <p:ext uri="{BB962C8B-B14F-4D97-AF65-F5344CB8AC3E}">
        <p14:creationId xmlns:p14="http://schemas.microsoft.com/office/powerpoint/2010/main" val="2030259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6.tmp"/></Relationships>
</file>

<file path=ppt/slides/_rels/slide5.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alphaModFix amt="45000"/>
          </a:blip>
          <a:tile tx="0" ty="0" sx="100000" sy="100000" flip="none" algn="tl"/>
        </a:blipFill>
        <a:effectLst/>
      </p:bgPr>
    </p:bg>
    <p:spTree>
      <p:nvGrpSpPr>
        <p:cNvPr id="1" name=""/>
        <p:cNvGrpSpPr/>
        <p:nvPr/>
      </p:nvGrpSpPr>
      <p:grpSpPr>
        <a:xfrm>
          <a:off x="0" y="0"/>
          <a:ext cx="0" cy="0"/>
          <a:chOff x="0" y="0"/>
          <a:chExt cx="0" cy="0"/>
        </a:xfrm>
      </p:grpSpPr>
      <p:pic>
        <p:nvPicPr>
          <p:cNvPr id="4" name="Picture 3" descr="Gausman Music Store - Tillie Ariantho | Instruments, props a… | Flick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609" y="2433711"/>
            <a:ext cx="11929403" cy="4424289"/>
          </a:xfrm>
          <a:prstGeom prst="rect">
            <a:avLst/>
          </a:prstGeom>
        </p:spPr>
      </p:pic>
      <p:sp>
        <p:nvSpPr>
          <p:cNvPr id="6" name="TextBox 5"/>
          <p:cNvSpPr txBox="1"/>
          <p:nvPr/>
        </p:nvSpPr>
        <p:spPr>
          <a:xfrm>
            <a:off x="977704" y="590843"/>
            <a:ext cx="10227212" cy="1107996"/>
          </a:xfrm>
          <a:prstGeom prst="rect">
            <a:avLst/>
          </a:prstGeom>
          <a:noFill/>
        </p:spPr>
        <p:txBody>
          <a:bodyPr wrap="square" rtlCol="0">
            <a:spAutoFit/>
          </a:bodyPr>
          <a:lstStyle/>
          <a:p>
            <a:pPr algn="ctr"/>
            <a:r>
              <a:rPr lang="en-US" sz="6600" b="1" dirty="0"/>
              <a:t>Music Store Data </a:t>
            </a:r>
            <a:r>
              <a:rPr lang="en-US" sz="6600" b="1" dirty="0" smtClean="0"/>
              <a:t>Analysis</a:t>
            </a:r>
            <a:endParaRPr lang="en-US" sz="6600" b="1" dirty="0"/>
          </a:p>
        </p:txBody>
      </p:sp>
      <p:sp>
        <p:nvSpPr>
          <p:cNvPr id="7" name="TextBox 6"/>
          <p:cNvSpPr txBox="1"/>
          <p:nvPr/>
        </p:nvSpPr>
        <p:spPr>
          <a:xfrm>
            <a:off x="8961120" y="2039815"/>
            <a:ext cx="3094892" cy="369332"/>
          </a:xfrm>
          <a:prstGeom prst="rect">
            <a:avLst/>
          </a:prstGeom>
          <a:noFill/>
        </p:spPr>
        <p:txBody>
          <a:bodyPr wrap="square" rtlCol="0">
            <a:spAutoFit/>
          </a:bodyPr>
          <a:lstStyle/>
          <a:p>
            <a:r>
              <a:rPr lang="en-US" dirty="0" smtClean="0"/>
              <a:t>SQL Project by Akshay Gaikwad</a:t>
            </a:r>
            <a:endParaRPr lang="en-US" dirty="0"/>
          </a:p>
        </p:txBody>
      </p:sp>
    </p:spTree>
    <p:extLst>
      <p:ext uri="{BB962C8B-B14F-4D97-AF65-F5344CB8AC3E}">
        <p14:creationId xmlns:p14="http://schemas.microsoft.com/office/powerpoint/2010/main" val="2917243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82879" y="281608"/>
            <a:ext cx="11859066" cy="1350498"/>
          </a:xfrm>
          <a:prstGeom prst="roundRect">
            <a:avLst/>
          </a:prstGeom>
          <a:solidFill>
            <a:schemeClr val="accent2">
              <a:alpha val="95000"/>
            </a:schemeClr>
          </a:solidFill>
          <a:effectLst>
            <a:reflection endPos="0" dist="50800" dir="5400000" sy="-100000" algn="bl" rotWithShape="0"/>
          </a:effectLst>
        </p:spPr>
        <p:style>
          <a:lnRef idx="3">
            <a:schemeClr val="lt1"/>
          </a:lnRef>
          <a:fillRef idx="1">
            <a:schemeClr val="accent2"/>
          </a:fillRef>
          <a:effectRef idx="1">
            <a:schemeClr val="accent2"/>
          </a:effectRef>
          <a:fontRef idx="minor">
            <a:schemeClr val="lt1"/>
          </a:fontRef>
        </p:style>
        <p:txBody>
          <a:bodyPr rtlCol="0" anchor="ctr"/>
          <a:lstStyle/>
          <a:p>
            <a:r>
              <a:rPr lang="en-US" sz="2800" dirty="0" smtClean="0"/>
              <a:t>Q7: Let's invite the artists who have written the most rock music in our dataset. Write a query that returns the Artist name and total track count of the top 10 rock bands.</a:t>
            </a:r>
            <a:endParaRPr lang="en-US" sz="2800" dirty="0"/>
          </a:p>
        </p:txBody>
      </p:sp>
      <p:sp>
        <p:nvSpPr>
          <p:cNvPr id="3" name="Rounded Rectangle 2"/>
          <p:cNvSpPr/>
          <p:nvPr/>
        </p:nvSpPr>
        <p:spPr>
          <a:xfrm>
            <a:off x="182880" y="2148840"/>
            <a:ext cx="5795889" cy="3984674"/>
          </a:xfrm>
          <a:prstGeom prst="roundRect">
            <a:avLst/>
          </a:prstGeom>
          <a:solidFill>
            <a:schemeClr val="accent2">
              <a:alpha val="95000"/>
            </a:schemeClr>
          </a:solidFill>
          <a:effectLst>
            <a:reflection endPos="0" dist="50800" dir="5400000" sy="-100000" algn="bl" rotWithShape="0"/>
          </a:effectLst>
        </p:spPr>
        <p:style>
          <a:lnRef idx="3">
            <a:schemeClr val="lt1"/>
          </a:lnRef>
          <a:fillRef idx="1">
            <a:schemeClr val="accent2"/>
          </a:fillRef>
          <a:effectRef idx="1">
            <a:schemeClr val="accent2"/>
          </a:effectRef>
          <a:fontRef idx="minor">
            <a:schemeClr val="lt1"/>
          </a:fontRef>
        </p:style>
        <p:txBody>
          <a:bodyPr rtlCol="0" anchor="t" anchorCtr="0"/>
          <a:lstStyle/>
          <a:p>
            <a:r>
              <a:rPr lang="en-US" sz="2800" dirty="0" smtClean="0"/>
              <a:t>Solution</a:t>
            </a:r>
          </a:p>
          <a:p>
            <a:endParaRPr lang="en-US" sz="2800" dirty="0"/>
          </a:p>
          <a:p>
            <a:endParaRPr lang="en-US" sz="2800" dirty="0"/>
          </a:p>
        </p:txBody>
      </p:sp>
      <p:sp>
        <p:nvSpPr>
          <p:cNvPr id="4" name="Rounded Rectangle 3"/>
          <p:cNvSpPr/>
          <p:nvPr/>
        </p:nvSpPr>
        <p:spPr>
          <a:xfrm>
            <a:off x="6246057" y="2148840"/>
            <a:ext cx="5795889" cy="3984674"/>
          </a:xfrm>
          <a:prstGeom prst="roundRect">
            <a:avLst/>
          </a:prstGeom>
          <a:solidFill>
            <a:schemeClr val="accent2">
              <a:alpha val="95000"/>
            </a:schemeClr>
          </a:solidFill>
          <a:effectLst>
            <a:reflection endPos="0" dist="50800" dir="5400000" sy="-100000" algn="bl" rotWithShape="0"/>
          </a:effectLst>
        </p:spPr>
        <p:style>
          <a:lnRef idx="3">
            <a:schemeClr val="lt1"/>
          </a:lnRef>
          <a:fillRef idx="1">
            <a:schemeClr val="accent2"/>
          </a:fillRef>
          <a:effectRef idx="1">
            <a:schemeClr val="accent2"/>
          </a:effectRef>
          <a:fontRef idx="minor">
            <a:schemeClr val="lt1"/>
          </a:fontRef>
        </p:style>
        <p:txBody>
          <a:bodyPr rtlCol="0" anchor="t" anchorCtr="0"/>
          <a:lstStyle/>
          <a:p>
            <a:r>
              <a:rPr lang="en-US" sz="2800" dirty="0" smtClean="0"/>
              <a:t>Result</a:t>
            </a:r>
            <a:endParaRPr lang="en-US" sz="2800"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79" y="2876134"/>
            <a:ext cx="5795890" cy="2807214"/>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6057" y="2876134"/>
            <a:ext cx="5795888" cy="2807214"/>
          </a:xfrm>
          <a:prstGeom prst="rect">
            <a:avLst/>
          </a:prstGeom>
        </p:spPr>
      </p:pic>
    </p:spTree>
    <p:extLst>
      <p:ext uri="{BB962C8B-B14F-4D97-AF65-F5344CB8AC3E}">
        <p14:creationId xmlns:p14="http://schemas.microsoft.com/office/powerpoint/2010/main" val="3347282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82879" y="281608"/>
            <a:ext cx="11859066" cy="1350498"/>
          </a:xfrm>
          <a:prstGeom prst="roundRect">
            <a:avLst/>
          </a:prstGeom>
          <a:solidFill>
            <a:schemeClr val="accent2">
              <a:alpha val="95000"/>
            </a:schemeClr>
          </a:solidFill>
          <a:effectLst>
            <a:reflection endPos="0" dist="50800" dir="5400000" sy="-100000" algn="bl" rotWithShape="0"/>
          </a:effectLst>
        </p:spPr>
        <p:style>
          <a:lnRef idx="3">
            <a:schemeClr val="lt1"/>
          </a:lnRef>
          <a:fillRef idx="1">
            <a:schemeClr val="accent2"/>
          </a:fillRef>
          <a:effectRef idx="1">
            <a:schemeClr val="accent2"/>
          </a:effectRef>
          <a:fontRef idx="minor">
            <a:schemeClr val="lt1"/>
          </a:fontRef>
        </p:style>
        <p:txBody>
          <a:bodyPr rtlCol="0" anchor="ctr"/>
          <a:lstStyle/>
          <a:p>
            <a:r>
              <a:rPr lang="en-US" sz="2800" dirty="0" smtClean="0"/>
              <a:t>Q8: Return all the track names that have a song length longer than the average song length. Return the Name and Milliseconds for each track. Order by the song length with the longest songs listed first.</a:t>
            </a:r>
            <a:endParaRPr lang="en-US" sz="2800" dirty="0"/>
          </a:p>
        </p:txBody>
      </p:sp>
      <p:sp>
        <p:nvSpPr>
          <p:cNvPr id="3" name="Rounded Rectangle 2"/>
          <p:cNvSpPr/>
          <p:nvPr/>
        </p:nvSpPr>
        <p:spPr>
          <a:xfrm>
            <a:off x="182880" y="2148840"/>
            <a:ext cx="5795889" cy="3984674"/>
          </a:xfrm>
          <a:prstGeom prst="roundRect">
            <a:avLst/>
          </a:prstGeom>
          <a:solidFill>
            <a:schemeClr val="accent2">
              <a:alpha val="95000"/>
            </a:schemeClr>
          </a:solidFill>
          <a:effectLst>
            <a:reflection endPos="0" dist="50800" dir="5400000" sy="-100000" algn="bl" rotWithShape="0"/>
          </a:effectLst>
        </p:spPr>
        <p:style>
          <a:lnRef idx="3">
            <a:schemeClr val="lt1"/>
          </a:lnRef>
          <a:fillRef idx="1">
            <a:schemeClr val="accent2"/>
          </a:fillRef>
          <a:effectRef idx="1">
            <a:schemeClr val="accent2"/>
          </a:effectRef>
          <a:fontRef idx="minor">
            <a:schemeClr val="lt1"/>
          </a:fontRef>
        </p:style>
        <p:txBody>
          <a:bodyPr rtlCol="0" anchor="t" anchorCtr="0"/>
          <a:lstStyle/>
          <a:p>
            <a:r>
              <a:rPr lang="en-US" sz="2800" dirty="0" smtClean="0"/>
              <a:t>Solution</a:t>
            </a:r>
          </a:p>
          <a:p>
            <a:endParaRPr lang="en-US" sz="2800" dirty="0"/>
          </a:p>
          <a:p>
            <a:endParaRPr lang="en-US" sz="2800" dirty="0"/>
          </a:p>
        </p:txBody>
      </p:sp>
      <p:sp>
        <p:nvSpPr>
          <p:cNvPr id="4" name="Rounded Rectangle 3"/>
          <p:cNvSpPr/>
          <p:nvPr/>
        </p:nvSpPr>
        <p:spPr>
          <a:xfrm>
            <a:off x="6246057" y="2148840"/>
            <a:ext cx="5795889" cy="3984674"/>
          </a:xfrm>
          <a:prstGeom prst="roundRect">
            <a:avLst/>
          </a:prstGeom>
          <a:solidFill>
            <a:schemeClr val="accent2">
              <a:alpha val="95000"/>
            </a:schemeClr>
          </a:solidFill>
          <a:effectLst>
            <a:reflection endPos="0" dist="50800" dir="5400000" sy="-100000" algn="bl" rotWithShape="0"/>
          </a:effectLst>
        </p:spPr>
        <p:style>
          <a:lnRef idx="3">
            <a:schemeClr val="lt1"/>
          </a:lnRef>
          <a:fillRef idx="1">
            <a:schemeClr val="accent2"/>
          </a:fillRef>
          <a:effectRef idx="1">
            <a:schemeClr val="accent2"/>
          </a:effectRef>
          <a:fontRef idx="minor">
            <a:schemeClr val="lt1"/>
          </a:fontRef>
        </p:style>
        <p:txBody>
          <a:bodyPr rtlCol="0" anchor="t" anchorCtr="0"/>
          <a:lstStyle/>
          <a:p>
            <a:r>
              <a:rPr lang="en-US" sz="2800" dirty="0" smtClean="0"/>
              <a:t>Result</a:t>
            </a:r>
            <a:endParaRPr lang="en-US" sz="2800"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79" y="2988491"/>
            <a:ext cx="5795890" cy="2624518"/>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6057" y="2988491"/>
            <a:ext cx="5795888" cy="2624518"/>
          </a:xfrm>
          <a:prstGeom prst="rect">
            <a:avLst/>
          </a:prstGeom>
        </p:spPr>
      </p:pic>
    </p:spTree>
    <p:extLst>
      <p:ext uri="{BB962C8B-B14F-4D97-AF65-F5344CB8AC3E}">
        <p14:creationId xmlns:p14="http://schemas.microsoft.com/office/powerpoint/2010/main" val="1876747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82879" y="281608"/>
            <a:ext cx="11859066" cy="1350498"/>
          </a:xfrm>
          <a:prstGeom prst="roundRect">
            <a:avLst/>
          </a:prstGeom>
          <a:solidFill>
            <a:schemeClr val="accent2">
              <a:alpha val="95000"/>
            </a:schemeClr>
          </a:solidFill>
          <a:effectLst>
            <a:reflection endPos="0" dist="50800" dir="5400000" sy="-100000" algn="bl" rotWithShape="0"/>
          </a:effectLst>
        </p:spPr>
        <p:style>
          <a:lnRef idx="3">
            <a:schemeClr val="lt1"/>
          </a:lnRef>
          <a:fillRef idx="1">
            <a:schemeClr val="accent2"/>
          </a:fillRef>
          <a:effectRef idx="1">
            <a:schemeClr val="accent2"/>
          </a:effectRef>
          <a:fontRef idx="minor">
            <a:schemeClr val="lt1"/>
          </a:fontRef>
        </p:style>
        <p:txBody>
          <a:bodyPr rtlCol="0" anchor="ctr"/>
          <a:lstStyle/>
          <a:p>
            <a:r>
              <a:rPr lang="en-US" sz="2800" dirty="0" smtClean="0"/>
              <a:t>Q9: Find how much amount spent by each customer on best selling artist? Write a query to return customer name, artist name and total spent</a:t>
            </a:r>
            <a:endParaRPr lang="en-US" sz="2800" dirty="0"/>
          </a:p>
        </p:txBody>
      </p:sp>
      <p:sp>
        <p:nvSpPr>
          <p:cNvPr id="3" name="Rounded Rectangle 2"/>
          <p:cNvSpPr/>
          <p:nvPr/>
        </p:nvSpPr>
        <p:spPr>
          <a:xfrm>
            <a:off x="182879" y="1909689"/>
            <a:ext cx="11859066" cy="4800600"/>
          </a:xfrm>
          <a:prstGeom prst="roundRect">
            <a:avLst/>
          </a:prstGeom>
          <a:solidFill>
            <a:schemeClr val="accent2">
              <a:alpha val="95000"/>
            </a:schemeClr>
          </a:solidFill>
          <a:effectLst>
            <a:reflection endPos="0" dist="50800" dir="5400000" sy="-100000" algn="bl" rotWithShape="0"/>
          </a:effectLst>
        </p:spPr>
        <p:style>
          <a:lnRef idx="3">
            <a:schemeClr val="lt1"/>
          </a:lnRef>
          <a:fillRef idx="1">
            <a:schemeClr val="accent2"/>
          </a:fillRef>
          <a:effectRef idx="1">
            <a:schemeClr val="accent2"/>
          </a:effectRef>
          <a:fontRef idx="minor">
            <a:schemeClr val="lt1"/>
          </a:fontRef>
        </p:style>
        <p:txBody>
          <a:bodyPr rtlCol="0" anchor="t" anchorCtr="0"/>
          <a:lstStyle/>
          <a:p>
            <a:r>
              <a:rPr lang="en-US" sz="2800" dirty="0" smtClean="0"/>
              <a:t>Solution</a:t>
            </a:r>
          </a:p>
          <a:p>
            <a:endParaRPr lang="en-US" sz="2800" dirty="0"/>
          </a:p>
          <a:p>
            <a:endParaRPr lang="en-US" sz="2800"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005" y="2616592"/>
            <a:ext cx="11565465" cy="3882682"/>
          </a:xfrm>
          <a:prstGeom prst="rect">
            <a:avLst/>
          </a:prstGeom>
        </p:spPr>
      </p:pic>
    </p:spTree>
    <p:extLst>
      <p:ext uri="{BB962C8B-B14F-4D97-AF65-F5344CB8AC3E}">
        <p14:creationId xmlns:p14="http://schemas.microsoft.com/office/powerpoint/2010/main" val="1279791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68813" y="365759"/>
            <a:ext cx="11844998" cy="6246055"/>
          </a:xfrm>
          <a:prstGeom prst="roundRect">
            <a:avLst/>
          </a:prstGeom>
          <a:solidFill>
            <a:schemeClr val="accent2">
              <a:alpha val="95000"/>
            </a:schemeClr>
          </a:solidFill>
          <a:effectLst>
            <a:reflection endPos="0" dist="50800" dir="5400000" sy="-100000" algn="bl" rotWithShape="0"/>
          </a:effectLst>
        </p:spPr>
        <p:style>
          <a:lnRef idx="3">
            <a:schemeClr val="lt1"/>
          </a:lnRef>
          <a:fillRef idx="1">
            <a:schemeClr val="accent2"/>
          </a:fillRef>
          <a:effectRef idx="1">
            <a:schemeClr val="accent2"/>
          </a:effectRef>
          <a:fontRef idx="minor">
            <a:schemeClr val="lt1"/>
          </a:fontRef>
        </p:style>
        <p:txBody>
          <a:bodyPr rtlCol="0" anchor="t" anchorCtr="0"/>
          <a:lstStyle/>
          <a:p>
            <a:r>
              <a:rPr lang="en-US" sz="2800" dirty="0" smtClean="0"/>
              <a:t>Result</a:t>
            </a:r>
            <a:endParaRPr lang="en-US" sz="2800"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813" y="1250093"/>
            <a:ext cx="11844998" cy="4869353"/>
          </a:xfrm>
          <a:prstGeom prst="rect">
            <a:avLst/>
          </a:prstGeom>
        </p:spPr>
      </p:pic>
    </p:spTree>
    <p:extLst>
      <p:ext uri="{BB962C8B-B14F-4D97-AF65-F5344CB8AC3E}">
        <p14:creationId xmlns:p14="http://schemas.microsoft.com/office/powerpoint/2010/main" val="2846132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0" y="0"/>
            <a:ext cx="12192000" cy="1997612"/>
          </a:xfrm>
          <a:prstGeom prst="roundRect">
            <a:avLst/>
          </a:prstGeom>
          <a:solidFill>
            <a:schemeClr val="accent2">
              <a:alpha val="95000"/>
            </a:schemeClr>
          </a:solidFill>
          <a:effectLst>
            <a:reflection endPos="0" dist="50800" dir="5400000" sy="-100000" algn="bl" rotWithShape="0"/>
          </a:effectLst>
        </p:spPr>
        <p:style>
          <a:lnRef idx="3">
            <a:schemeClr val="lt1"/>
          </a:lnRef>
          <a:fillRef idx="1">
            <a:schemeClr val="accent2"/>
          </a:fillRef>
          <a:effectRef idx="1">
            <a:schemeClr val="accent2"/>
          </a:effectRef>
          <a:fontRef idx="minor">
            <a:schemeClr val="lt1"/>
          </a:fontRef>
        </p:style>
        <p:txBody>
          <a:bodyPr rtlCol="0" anchor="ctr"/>
          <a:lstStyle/>
          <a:p>
            <a:r>
              <a:rPr lang="en-US" sz="2800" dirty="0" smtClean="0"/>
              <a:t>Q10: We want to find out the most popular music Genre for each country. We determine the most popular genre as the genre with the highest amount of purchases. Write a query that returns each country along with the top Genre. For countries where the maximum number of purchases is shared return all Genres.</a:t>
            </a:r>
            <a:endParaRPr lang="en-US" sz="2800" dirty="0"/>
          </a:p>
        </p:txBody>
      </p:sp>
      <p:sp>
        <p:nvSpPr>
          <p:cNvPr id="3" name="Rounded Rectangle 2"/>
          <p:cNvSpPr/>
          <p:nvPr/>
        </p:nvSpPr>
        <p:spPr>
          <a:xfrm>
            <a:off x="0" y="2148840"/>
            <a:ext cx="12192000" cy="4709160"/>
          </a:xfrm>
          <a:prstGeom prst="roundRect">
            <a:avLst/>
          </a:prstGeom>
          <a:solidFill>
            <a:schemeClr val="accent2">
              <a:alpha val="95000"/>
            </a:schemeClr>
          </a:solidFill>
          <a:effectLst>
            <a:reflection endPos="0" dist="50800" dir="5400000" sy="-100000" algn="bl" rotWithShape="0"/>
          </a:effectLst>
        </p:spPr>
        <p:style>
          <a:lnRef idx="3">
            <a:schemeClr val="lt1"/>
          </a:lnRef>
          <a:fillRef idx="1">
            <a:schemeClr val="accent2"/>
          </a:fillRef>
          <a:effectRef idx="1">
            <a:schemeClr val="accent2"/>
          </a:effectRef>
          <a:fontRef idx="minor">
            <a:schemeClr val="lt1"/>
          </a:fontRef>
        </p:style>
        <p:txBody>
          <a:bodyPr rtlCol="0" anchor="t" anchorCtr="0"/>
          <a:lstStyle/>
          <a:p>
            <a:r>
              <a:rPr lang="en-US" sz="2800" dirty="0" smtClean="0"/>
              <a:t>Solution</a:t>
            </a:r>
          </a:p>
          <a:p>
            <a:endParaRPr lang="en-US" sz="2800" dirty="0"/>
          </a:p>
          <a:p>
            <a:endParaRPr lang="en-US" sz="2800"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60841"/>
            <a:ext cx="12192000" cy="3469621"/>
          </a:xfrm>
          <a:prstGeom prst="rect">
            <a:avLst/>
          </a:prstGeom>
        </p:spPr>
      </p:pic>
    </p:spTree>
    <p:extLst>
      <p:ext uri="{BB962C8B-B14F-4D97-AF65-F5344CB8AC3E}">
        <p14:creationId xmlns:p14="http://schemas.microsoft.com/office/powerpoint/2010/main" val="1318130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82881" y="436098"/>
            <a:ext cx="11859066" cy="5697416"/>
          </a:xfrm>
          <a:prstGeom prst="roundRect">
            <a:avLst/>
          </a:prstGeom>
          <a:solidFill>
            <a:schemeClr val="accent2">
              <a:alpha val="95000"/>
            </a:schemeClr>
          </a:solidFill>
          <a:effectLst>
            <a:reflection endPos="0" dist="50800" dir="5400000" sy="-100000" algn="bl" rotWithShape="0"/>
          </a:effectLst>
        </p:spPr>
        <p:style>
          <a:lnRef idx="3">
            <a:schemeClr val="lt1"/>
          </a:lnRef>
          <a:fillRef idx="1">
            <a:schemeClr val="accent2"/>
          </a:fillRef>
          <a:effectRef idx="1">
            <a:schemeClr val="accent2"/>
          </a:effectRef>
          <a:fontRef idx="minor">
            <a:schemeClr val="lt1"/>
          </a:fontRef>
        </p:style>
        <p:txBody>
          <a:bodyPr rtlCol="0" anchor="t" anchorCtr="0"/>
          <a:lstStyle/>
          <a:p>
            <a:r>
              <a:rPr lang="en-US" sz="2800" dirty="0" smtClean="0"/>
              <a:t>Result</a:t>
            </a:r>
            <a:endParaRPr lang="en-US" sz="2800"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57" y="1252025"/>
            <a:ext cx="11493305" cy="4360984"/>
          </a:xfrm>
          <a:prstGeom prst="rect">
            <a:avLst/>
          </a:prstGeom>
        </p:spPr>
      </p:pic>
    </p:spTree>
    <p:extLst>
      <p:ext uri="{BB962C8B-B14F-4D97-AF65-F5344CB8AC3E}">
        <p14:creationId xmlns:p14="http://schemas.microsoft.com/office/powerpoint/2010/main" val="4255963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0" y="0"/>
            <a:ext cx="12192000" cy="1997612"/>
          </a:xfrm>
          <a:prstGeom prst="roundRect">
            <a:avLst/>
          </a:prstGeom>
          <a:solidFill>
            <a:schemeClr val="accent2">
              <a:alpha val="95000"/>
            </a:schemeClr>
          </a:solidFill>
          <a:effectLst>
            <a:reflection endPos="0" dist="50800" dir="5400000" sy="-100000" algn="bl" rotWithShape="0"/>
          </a:effectLst>
        </p:spPr>
        <p:style>
          <a:lnRef idx="3">
            <a:schemeClr val="lt1"/>
          </a:lnRef>
          <a:fillRef idx="1">
            <a:schemeClr val="accent2"/>
          </a:fillRef>
          <a:effectRef idx="1">
            <a:schemeClr val="accent2"/>
          </a:effectRef>
          <a:fontRef idx="minor">
            <a:schemeClr val="lt1"/>
          </a:fontRef>
        </p:style>
        <p:txBody>
          <a:bodyPr rtlCol="0" anchor="ctr"/>
          <a:lstStyle/>
          <a:p>
            <a:r>
              <a:rPr lang="en-US" sz="2800" dirty="0" smtClean="0"/>
              <a:t>Q11: Write a query that determines the customer that has spent the most on music for each country. Write a query that returns the country along with the top customer and how much they spent. For countries where the top amount spent is shared, provide all customers who spent this amount.</a:t>
            </a:r>
            <a:endParaRPr lang="en-US" sz="2800" dirty="0"/>
          </a:p>
        </p:txBody>
      </p:sp>
      <p:sp>
        <p:nvSpPr>
          <p:cNvPr id="3" name="Rounded Rectangle 2"/>
          <p:cNvSpPr/>
          <p:nvPr/>
        </p:nvSpPr>
        <p:spPr>
          <a:xfrm>
            <a:off x="0" y="2148840"/>
            <a:ext cx="12192000" cy="4709160"/>
          </a:xfrm>
          <a:prstGeom prst="roundRect">
            <a:avLst/>
          </a:prstGeom>
          <a:solidFill>
            <a:schemeClr val="accent2">
              <a:alpha val="95000"/>
            </a:schemeClr>
          </a:solidFill>
          <a:effectLst>
            <a:reflection endPos="0" dist="50800" dir="5400000" sy="-100000" algn="bl" rotWithShape="0"/>
          </a:effectLst>
        </p:spPr>
        <p:style>
          <a:lnRef idx="3">
            <a:schemeClr val="lt1"/>
          </a:lnRef>
          <a:fillRef idx="1">
            <a:schemeClr val="accent2"/>
          </a:fillRef>
          <a:effectRef idx="1">
            <a:schemeClr val="accent2"/>
          </a:effectRef>
          <a:fontRef idx="minor">
            <a:schemeClr val="lt1"/>
          </a:fontRef>
        </p:style>
        <p:txBody>
          <a:bodyPr rtlCol="0" anchor="t" anchorCtr="0"/>
          <a:lstStyle/>
          <a:p>
            <a:r>
              <a:rPr lang="en-US" sz="2800" dirty="0" smtClean="0"/>
              <a:t>Solution</a:t>
            </a:r>
          </a:p>
          <a:p>
            <a:endParaRPr lang="en-US" sz="2800" dirty="0"/>
          </a:p>
          <a:p>
            <a:endParaRPr lang="en-US" sz="2800"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12793"/>
            <a:ext cx="12192000" cy="3459872"/>
          </a:xfrm>
          <a:prstGeom prst="rect">
            <a:avLst/>
          </a:prstGeom>
        </p:spPr>
      </p:pic>
    </p:spTree>
    <p:extLst>
      <p:ext uri="{BB962C8B-B14F-4D97-AF65-F5344CB8AC3E}">
        <p14:creationId xmlns:p14="http://schemas.microsoft.com/office/powerpoint/2010/main" val="1443305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82881" y="436098"/>
            <a:ext cx="11859066" cy="5697416"/>
          </a:xfrm>
          <a:prstGeom prst="roundRect">
            <a:avLst/>
          </a:prstGeom>
          <a:solidFill>
            <a:schemeClr val="accent2">
              <a:alpha val="95000"/>
            </a:schemeClr>
          </a:solidFill>
          <a:effectLst>
            <a:reflection endPos="0" dist="50800" dir="5400000" sy="-100000" algn="bl" rotWithShape="0"/>
          </a:effectLst>
        </p:spPr>
        <p:style>
          <a:lnRef idx="3">
            <a:schemeClr val="lt1"/>
          </a:lnRef>
          <a:fillRef idx="1">
            <a:schemeClr val="accent2"/>
          </a:fillRef>
          <a:effectRef idx="1">
            <a:schemeClr val="accent2"/>
          </a:effectRef>
          <a:fontRef idx="minor">
            <a:schemeClr val="lt1"/>
          </a:fontRef>
        </p:style>
        <p:txBody>
          <a:bodyPr rtlCol="0" anchor="t" anchorCtr="0"/>
          <a:lstStyle/>
          <a:p>
            <a:r>
              <a:rPr lang="en-US" sz="2800" dirty="0" smtClean="0"/>
              <a:t>Result</a:t>
            </a:r>
            <a:endParaRPr lang="en-US" sz="2800"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1" y="1322362"/>
            <a:ext cx="11859065" cy="4178105"/>
          </a:xfrm>
          <a:prstGeom prst="rect">
            <a:avLst/>
          </a:prstGeom>
        </p:spPr>
      </p:pic>
    </p:spTree>
    <p:extLst>
      <p:ext uri="{BB962C8B-B14F-4D97-AF65-F5344CB8AC3E}">
        <p14:creationId xmlns:p14="http://schemas.microsoft.com/office/powerpoint/2010/main" val="3859834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861" y="843161"/>
            <a:ext cx="11155332" cy="5121540"/>
          </a:xfrm>
          <a:prstGeom prst="rect">
            <a:avLst/>
          </a:prstGeom>
        </p:spPr>
      </p:pic>
    </p:spTree>
    <p:extLst>
      <p:ext uri="{BB962C8B-B14F-4D97-AF65-F5344CB8AC3E}">
        <p14:creationId xmlns:p14="http://schemas.microsoft.com/office/powerpoint/2010/main" val="958312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6000"/>
            <a:lum/>
          </a:blip>
          <a:srcRect/>
          <a:stretch>
            <a:fillRect t="-9000" b="-9000"/>
          </a:stretch>
        </a:blipFill>
        <a:effectLst/>
      </p:bgPr>
    </p:bg>
    <p:spTree>
      <p:nvGrpSpPr>
        <p:cNvPr id="1" name=""/>
        <p:cNvGrpSpPr/>
        <p:nvPr/>
      </p:nvGrpSpPr>
      <p:grpSpPr>
        <a:xfrm>
          <a:off x="0" y="0"/>
          <a:ext cx="0" cy="0"/>
          <a:chOff x="0" y="0"/>
          <a:chExt cx="0" cy="0"/>
        </a:xfrm>
      </p:grpSpPr>
      <p:sp>
        <p:nvSpPr>
          <p:cNvPr id="3" name="Rounded Rectangle 2"/>
          <p:cNvSpPr/>
          <p:nvPr/>
        </p:nvSpPr>
        <p:spPr>
          <a:xfrm>
            <a:off x="407961" y="914398"/>
            <a:ext cx="11310425" cy="4600137"/>
          </a:xfrm>
          <a:prstGeom prst="roundRect">
            <a:avLst/>
          </a:prstGeom>
          <a:solidFill>
            <a:schemeClr val="accent2">
              <a:alpha val="95000"/>
            </a:schemeClr>
          </a:solidFill>
          <a:effectLst>
            <a:reflection endPos="0" dist="50800" dir="5400000" sy="-100000" algn="bl" rotWithShape="0"/>
          </a:effectLst>
        </p:spPr>
        <p:style>
          <a:lnRef idx="3">
            <a:schemeClr val="lt1"/>
          </a:lnRef>
          <a:fillRef idx="1">
            <a:schemeClr val="accent2"/>
          </a:fillRef>
          <a:effectRef idx="1">
            <a:schemeClr val="accent2"/>
          </a:effectRef>
          <a:fontRef idx="minor">
            <a:schemeClr val="lt1"/>
          </a:fontRef>
        </p:style>
        <p:txBody>
          <a:bodyPr rtlCol="0" anchor="ctr"/>
          <a:lstStyle/>
          <a:p>
            <a:r>
              <a:rPr lang="en-US" sz="4800" b="1" dirty="0" smtClean="0">
                <a:solidFill>
                  <a:schemeClr val="accent4">
                    <a:lumMod val="20000"/>
                    <a:lumOff val="80000"/>
                  </a:schemeClr>
                </a:solidFill>
              </a:rPr>
              <a:t>OBJECTIVE</a:t>
            </a:r>
          </a:p>
          <a:p>
            <a:endParaRPr lang="en-US" sz="2400" b="1" dirty="0">
              <a:solidFill>
                <a:schemeClr val="accent4">
                  <a:lumMod val="20000"/>
                  <a:lumOff val="80000"/>
                </a:schemeClr>
              </a:solidFill>
            </a:endParaRPr>
          </a:p>
          <a:p>
            <a:pPr marL="342900" indent="-342900">
              <a:buFont typeface="Arial" panose="020B0604020202020204" pitchFamily="34" charset="0"/>
              <a:buChar char="•"/>
            </a:pPr>
            <a:r>
              <a:rPr lang="en-US" sz="2400" dirty="0" smtClean="0">
                <a:solidFill>
                  <a:schemeClr val="accent4">
                    <a:lumMod val="20000"/>
                    <a:lumOff val="80000"/>
                  </a:schemeClr>
                </a:solidFill>
              </a:rPr>
              <a:t>The objective of this analysis is to help music store overcome its challenges and help them to grow their business </a:t>
            </a:r>
            <a:endParaRPr lang="en-US" sz="2400" dirty="0">
              <a:solidFill>
                <a:schemeClr val="accent4">
                  <a:lumMod val="20000"/>
                  <a:lumOff val="80000"/>
                </a:schemeClr>
              </a:solidFill>
            </a:endParaRPr>
          </a:p>
        </p:txBody>
      </p:sp>
    </p:spTree>
    <p:extLst>
      <p:ext uri="{BB962C8B-B14F-4D97-AF65-F5344CB8AC3E}">
        <p14:creationId xmlns:p14="http://schemas.microsoft.com/office/powerpoint/2010/main" val="1898126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t="-9000" b="-9000"/>
          </a:stretch>
        </a:blipFill>
        <a:effectLst/>
      </p:bgPr>
    </p:bg>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912" y="0"/>
            <a:ext cx="7427741" cy="6858000"/>
          </a:xfrm>
          <a:prstGeom prst="rect">
            <a:avLst/>
          </a:prstGeom>
        </p:spPr>
      </p:pic>
      <p:sp>
        <p:nvSpPr>
          <p:cNvPr id="4" name="Rounded Rectangle 3"/>
          <p:cNvSpPr/>
          <p:nvPr/>
        </p:nvSpPr>
        <p:spPr>
          <a:xfrm>
            <a:off x="8187398" y="0"/>
            <a:ext cx="3854548" cy="6858000"/>
          </a:xfrm>
          <a:prstGeom prst="roundRect">
            <a:avLst/>
          </a:prstGeom>
          <a:solidFill>
            <a:schemeClr val="accent2">
              <a:alpha val="95000"/>
            </a:schemeClr>
          </a:solidFill>
          <a:effectLst>
            <a:reflection endPos="0" dist="50800" dir="5400000" sy="-100000" algn="bl" rotWithShape="0"/>
          </a:effectLst>
        </p:spPr>
        <p:style>
          <a:lnRef idx="3">
            <a:schemeClr val="lt1"/>
          </a:lnRef>
          <a:fillRef idx="1">
            <a:schemeClr val="accent2"/>
          </a:fillRef>
          <a:effectRef idx="1">
            <a:schemeClr val="accent2"/>
          </a:effectRef>
          <a:fontRef idx="minor">
            <a:schemeClr val="lt1"/>
          </a:fontRef>
        </p:style>
        <p:txBody>
          <a:bodyPr rtlCol="0" anchor="ctr"/>
          <a:lstStyle/>
          <a:p>
            <a:r>
              <a:rPr lang="en-US" sz="4800" dirty="0" smtClean="0">
                <a:solidFill>
                  <a:schemeClr val="accent4">
                    <a:lumMod val="20000"/>
                    <a:lumOff val="80000"/>
                  </a:schemeClr>
                </a:solidFill>
              </a:rPr>
              <a:t>DATABASE </a:t>
            </a:r>
          </a:p>
          <a:p>
            <a:r>
              <a:rPr lang="en-US" sz="4800" dirty="0" smtClean="0">
                <a:solidFill>
                  <a:schemeClr val="accent4">
                    <a:lumMod val="20000"/>
                    <a:lumOff val="80000"/>
                  </a:schemeClr>
                </a:solidFill>
              </a:rPr>
              <a:t>SCHEMA</a:t>
            </a:r>
            <a:endParaRPr lang="en-US" sz="4800" dirty="0">
              <a:solidFill>
                <a:schemeClr val="accent4">
                  <a:lumMod val="20000"/>
                  <a:lumOff val="80000"/>
                </a:schemeClr>
              </a:solidFill>
            </a:endParaRPr>
          </a:p>
        </p:txBody>
      </p:sp>
    </p:spTree>
    <p:extLst>
      <p:ext uri="{BB962C8B-B14F-4D97-AF65-F5344CB8AC3E}">
        <p14:creationId xmlns:p14="http://schemas.microsoft.com/office/powerpoint/2010/main" val="3359753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t="-9000" b="-9000"/>
          </a:stretch>
        </a:blipFill>
        <a:effectLst/>
      </p:bgPr>
    </p:bg>
    <p:spTree>
      <p:nvGrpSpPr>
        <p:cNvPr id="1" name=""/>
        <p:cNvGrpSpPr/>
        <p:nvPr/>
      </p:nvGrpSpPr>
      <p:grpSpPr>
        <a:xfrm>
          <a:off x="0" y="0"/>
          <a:ext cx="0" cy="0"/>
          <a:chOff x="0" y="0"/>
          <a:chExt cx="0" cy="0"/>
        </a:xfrm>
      </p:grpSpPr>
      <p:sp>
        <p:nvSpPr>
          <p:cNvPr id="2" name="Rounded Rectangle 1"/>
          <p:cNvSpPr/>
          <p:nvPr/>
        </p:nvSpPr>
        <p:spPr>
          <a:xfrm>
            <a:off x="182879" y="281608"/>
            <a:ext cx="11859066" cy="1350498"/>
          </a:xfrm>
          <a:prstGeom prst="roundRect">
            <a:avLst/>
          </a:prstGeom>
          <a:solidFill>
            <a:schemeClr val="accent2">
              <a:alpha val="95000"/>
            </a:schemeClr>
          </a:solidFill>
          <a:effectLst>
            <a:reflection endPos="0" dist="50800" dir="5400000" sy="-100000" algn="bl" rotWithShape="0"/>
          </a:effectLst>
        </p:spPr>
        <p:style>
          <a:lnRef idx="3">
            <a:schemeClr val="lt1"/>
          </a:lnRef>
          <a:fillRef idx="1">
            <a:schemeClr val="accent2"/>
          </a:fillRef>
          <a:effectRef idx="1">
            <a:schemeClr val="accent2"/>
          </a:effectRef>
          <a:fontRef idx="minor">
            <a:schemeClr val="lt1"/>
          </a:fontRef>
        </p:style>
        <p:txBody>
          <a:bodyPr rtlCol="0" anchor="ctr"/>
          <a:lstStyle/>
          <a:p>
            <a:r>
              <a:rPr lang="en-US" sz="2800" dirty="0"/>
              <a:t>Q1: Who is the senior most employee based on job title?</a:t>
            </a:r>
            <a:endParaRPr lang="en-US" sz="6600" dirty="0">
              <a:solidFill>
                <a:schemeClr val="accent4">
                  <a:lumMod val="20000"/>
                  <a:lumOff val="80000"/>
                </a:schemeClr>
              </a:solidFill>
            </a:endParaRPr>
          </a:p>
        </p:txBody>
      </p:sp>
      <p:sp>
        <p:nvSpPr>
          <p:cNvPr id="3" name="Rounded Rectangle 2"/>
          <p:cNvSpPr/>
          <p:nvPr/>
        </p:nvSpPr>
        <p:spPr>
          <a:xfrm>
            <a:off x="182880" y="2148840"/>
            <a:ext cx="5795889" cy="3984674"/>
          </a:xfrm>
          <a:prstGeom prst="roundRect">
            <a:avLst/>
          </a:prstGeom>
          <a:solidFill>
            <a:schemeClr val="accent2">
              <a:alpha val="95000"/>
            </a:schemeClr>
          </a:solidFill>
          <a:effectLst>
            <a:reflection endPos="0" dist="50800" dir="5400000" sy="-100000" algn="bl" rotWithShape="0"/>
          </a:effectLst>
        </p:spPr>
        <p:style>
          <a:lnRef idx="3">
            <a:schemeClr val="lt1"/>
          </a:lnRef>
          <a:fillRef idx="1">
            <a:schemeClr val="accent2"/>
          </a:fillRef>
          <a:effectRef idx="1">
            <a:schemeClr val="accent2"/>
          </a:effectRef>
          <a:fontRef idx="minor">
            <a:schemeClr val="lt1"/>
          </a:fontRef>
        </p:style>
        <p:txBody>
          <a:bodyPr rtlCol="0" anchor="t" anchorCtr="0"/>
          <a:lstStyle/>
          <a:p>
            <a:r>
              <a:rPr lang="en-US" sz="2800" dirty="0" smtClean="0"/>
              <a:t>Solution</a:t>
            </a:r>
          </a:p>
          <a:p>
            <a:endParaRPr lang="en-US" sz="2800" dirty="0"/>
          </a:p>
          <a:p>
            <a:endParaRPr lang="en-US" sz="2800" dirty="0"/>
          </a:p>
        </p:txBody>
      </p:sp>
      <p:sp>
        <p:nvSpPr>
          <p:cNvPr id="4" name="Rounded Rectangle 3"/>
          <p:cNvSpPr/>
          <p:nvPr/>
        </p:nvSpPr>
        <p:spPr>
          <a:xfrm>
            <a:off x="6246057" y="2148840"/>
            <a:ext cx="5795889" cy="3984674"/>
          </a:xfrm>
          <a:prstGeom prst="roundRect">
            <a:avLst/>
          </a:prstGeom>
          <a:solidFill>
            <a:schemeClr val="accent2">
              <a:alpha val="95000"/>
            </a:schemeClr>
          </a:solidFill>
          <a:effectLst>
            <a:reflection endPos="0" dist="50800" dir="5400000" sy="-100000" algn="bl" rotWithShape="0"/>
          </a:effectLst>
        </p:spPr>
        <p:style>
          <a:lnRef idx="3">
            <a:schemeClr val="lt1"/>
          </a:lnRef>
          <a:fillRef idx="1">
            <a:schemeClr val="accent2"/>
          </a:fillRef>
          <a:effectRef idx="1">
            <a:schemeClr val="accent2"/>
          </a:effectRef>
          <a:fontRef idx="minor">
            <a:schemeClr val="lt1"/>
          </a:fontRef>
        </p:style>
        <p:txBody>
          <a:bodyPr rtlCol="0" anchor="t" anchorCtr="0"/>
          <a:lstStyle/>
          <a:p>
            <a:r>
              <a:rPr lang="en-US" sz="2800" dirty="0" smtClean="0"/>
              <a:t>Result</a:t>
            </a:r>
            <a:endParaRPr lang="en-US" sz="2800" dirty="0"/>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79" y="3172011"/>
            <a:ext cx="5795889" cy="1938332"/>
          </a:xfrm>
          <a:prstGeom prst="rect">
            <a:avLst/>
          </a:prstGeo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6056" y="3182308"/>
            <a:ext cx="5795889" cy="1938332"/>
          </a:xfrm>
          <a:prstGeom prst="rect">
            <a:avLst/>
          </a:prstGeom>
        </p:spPr>
      </p:pic>
    </p:spTree>
    <p:extLst>
      <p:ext uri="{BB962C8B-B14F-4D97-AF65-F5344CB8AC3E}">
        <p14:creationId xmlns:p14="http://schemas.microsoft.com/office/powerpoint/2010/main" val="596827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82879" y="281608"/>
            <a:ext cx="11859066" cy="1350498"/>
          </a:xfrm>
          <a:prstGeom prst="roundRect">
            <a:avLst/>
          </a:prstGeom>
          <a:solidFill>
            <a:schemeClr val="accent2">
              <a:alpha val="95000"/>
            </a:schemeClr>
          </a:solidFill>
          <a:effectLst>
            <a:reflection endPos="0" dist="50800" dir="5400000" sy="-100000" algn="bl" rotWithShape="0"/>
          </a:effectLst>
        </p:spPr>
        <p:style>
          <a:lnRef idx="3">
            <a:schemeClr val="lt1"/>
          </a:lnRef>
          <a:fillRef idx="1">
            <a:schemeClr val="accent2"/>
          </a:fillRef>
          <a:effectRef idx="1">
            <a:schemeClr val="accent2"/>
          </a:effectRef>
          <a:fontRef idx="minor">
            <a:schemeClr val="lt1"/>
          </a:fontRef>
        </p:style>
        <p:txBody>
          <a:bodyPr rtlCol="0" anchor="ctr"/>
          <a:lstStyle/>
          <a:p>
            <a:r>
              <a:rPr lang="en-US" sz="2800" dirty="0"/>
              <a:t>Q2: Which countries have the most Invoices?</a:t>
            </a:r>
          </a:p>
        </p:txBody>
      </p:sp>
      <p:sp>
        <p:nvSpPr>
          <p:cNvPr id="3" name="Rounded Rectangle 2"/>
          <p:cNvSpPr/>
          <p:nvPr/>
        </p:nvSpPr>
        <p:spPr>
          <a:xfrm>
            <a:off x="182880" y="2148840"/>
            <a:ext cx="5795889" cy="3984674"/>
          </a:xfrm>
          <a:prstGeom prst="roundRect">
            <a:avLst/>
          </a:prstGeom>
          <a:solidFill>
            <a:schemeClr val="accent2">
              <a:alpha val="95000"/>
            </a:schemeClr>
          </a:solidFill>
          <a:effectLst>
            <a:reflection endPos="0" dist="50800" dir="5400000" sy="-100000" algn="bl" rotWithShape="0"/>
          </a:effectLst>
        </p:spPr>
        <p:style>
          <a:lnRef idx="3">
            <a:schemeClr val="lt1"/>
          </a:lnRef>
          <a:fillRef idx="1">
            <a:schemeClr val="accent2"/>
          </a:fillRef>
          <a:effectRef idx="1">
            <a:schemeClr val="accent2"/>
          </a:effectRef>
          <a:fontRef idx="minor">
            <a:schemeClr val="lt1"/>
          </a:fontRef>
        </p:style>
        <p:txBody>
          <a:bodyPr rtlCol="0" anchor="t" anchorCtr="0"/>
          <a:lstStyle/>
          <a:p>
            <a:r>
              <a:rPr lang="en-US" sz="2800" dirty="0" smtClean="0"/>
              <a:t>Solution</a:t>
            </a:r>
          </a:p>
          <a:p>
            <a:endParaRPr lang="en-US" sz="2800" dirty="0"/>
          </a:p>
          <a:p>
            <a:endParaRPr lang="en-US" sz="2800" dirty="0"/>
          </a:p>
        </p:txBody>
      </p:sp>
      <p:sp>
        <p:nvSpPr>
          <p:cNvPr id="4" name="Rounded Rectangle 3"/>
          <p:cNvSpPr/>
          <p:nvPr/>
        </p:nvSpPr>
        <p:spPr>
          <a:xfrm>
            <a:off x="6246057" y="2148840"/>
            <a:ext cx="5795889" cy="3984674"/>
          </a:xfrm>
          <a:prstGeom prst="roundRect">
            <a:avLst/>
          </a:prstGeom>
          <a:solidFill>
            <a:schemeClr val="accent2">
              <a:alpha val="95000"/>
            </a:schemeClr>
          </a:solidFill>
          <a:effectLst>
            <a:reflection endPos="0" dist="50800" dir="5400000" sy="-100000" algn="bl" rotWithShape="0"/>
          </a:effectLst>
        </p:spPr>
        <p:style>
          <a:lnRef idx="3">
            <a:schemeClr val="lt1"/>
          </a:lnRef>
          <a:fillRef idx="1">
            <a:schemeClr val="accent2"/>
          </a:fillRef>
          <a:effectRef idx="1">
            <a:schemeClr val="accent2"/>
          </a:effectRef>
          <a:fontRef idx="minor">
            <a:schemeClr val="lt1"/>
          </a:fontRef>
        </p:style>
        <p:txBody>
          <a:bodyPr rtlCol="0" anchor="t" anchorCtr="0"/>
          <a:lstStyle/>
          <a:p>
            <a:r>
              <a:rPr lang="en-US" sz="2800" dirty="0" smtClean="0"/>
              <a:t>Result</a:t>
            </a:r>
            <a:endParaRPr lang="en-US" sz="2800" dirty="0"/>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79" y="3153063"/>
            <a:ext cx="5795890" cy="2122322"/>
          </a:xfrm>
          <a:prstGeom prst="rect">
            <a:avLst/>
          </a:prstGeom>
        </p:spPr>
      </p:pic>
      <p:pic>
        <p:nvPicPr>
          <p:cNvPr id="10" name="Picture 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1897" y="3153063"/>
            <a:ext cx="3784208" cy="2870978"/>
          </a:xfrm>
          <a:prstGeom prst="rect">
            <a:avLst/>
          </a:prstGeom>
        </p:spPr>
      </p:pic>
    </p:spTree>
    <p:extLst>
      <p:ext uri="{BB962C8B-B14F-4D97-AF65-F5344CB8AC3E}">
        <p14:creationId xmlns:p14="http://schemas.microsoft.com/office/powerpoint/2010/main" val="4148065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82879" y="281608"/>
            <a:ext cx="11859066" cy="1350498"/>
          </a:xfrm>
          <a:prstGeom prst="roundRect">
            <a:avLst/>
          </a:prstGeom>
          <a:solidFill>
            <a:schemeClr val="accent2">
              <a:alpha val="95000"/>
            </a:schemeClr>
          </a:solidFill>
          <a:effectLst>
            <a:reflection endPos="0" dist="50800" dir="5400000" sy="-100000" algn="bl" rotWithShape="0"/>
          </a:effectLst>
        </p:spPr>
        <p:style>
          <a:lnRef idx="3">
            <a:schemeClr val="lt1"/>
          </a:lnRef>
          <a:fillRef idx="1">
            <a:schemeClr val="accent2"/>
          </a:fillRef>
          <a:effectRef idx="1">
            <a:schemeClr val="accent2"/>
          </a:effectRef>
          <a:fontRef idx="minor">
            <a:schemeClr val="lt1"/>
          </a:fontRef>
        </p:style>
        <p:txBody>
          <a:bodyPr rtlCol="0" anchor="ctr"/>
          <a:lstStyle/>
          <a:p>
            <a:r>
              <a:rPr lang="en-US" sz="2800" dirty="0" smtClean="0"/>
              <a:t>Q3: What are top 3 values of total invoice</a:t>
            </a:r>
            <a:endParaRPr lang="en-US" sz="2800" dirty="0"/>
          </a:p>
        </p:txBody>
      </p:sp>
      <p:sp>
        <p:nvSpPr>
          <p:cNvPr id="3" name="Rounded Rectangle 2"/>
          <p:cNvSpPr/>
          <p:nvPr/>
        </p:nvSpPr>
        <p:spPr>
          <a:xfrm>
            <a:off x="182880" y="2148840"/>
            <a:ext cx="5795889" cy="3984674"/>
          </a:xfrm>
          <a:prstGeom prst="roundRect">
            <a:avLst/>
          </a:prstGeom>
          <a:solidFill>
            <a:schemeClr val="accent2">
              <a:alpha val="95000"/>
            </a:schemeClr>
          </a:solidFill>
          <a:effectLst>
            <a:reflection endPos="0" dist="50800" dir="5400000" sy="-100000" algn="bl" rotWithShape="0"/>
          </a:effectLst>
        </p:spPr>
        <p:style>
          <a:lnRef idx="3">
            <a:schemeClr val="lt1"/>
          </a:lnRef>
          <a:fillRef idx="1">
            <a:schemeClr val="accent2"/>
          </a:fillRef>
          <a:effectRef idx="1">
            <a:schemeClr val="accent2"/>
          </a:effectRef>
          <a:fontRef idx="minor">
            <a:schemeClr val="lt1"/>
          </a:fontRef>
        </p:style>
        <p:txBody>
          <a:bodyPr rtlCol="0" anchor="t" anchorCtr="0"/>
          <a:lstStyle/>
          <a:p>
            <a:r>
              <a:rPr lang="en-US" sz="2800" dirty="0" smtClean="0"/>
              <a:t>Solution</a:t>
            </a:r>
          </a:p>
          <a:p>
            <a:endParaRPr lang="en-US" sz="2800" dirty="0"/>
          </a:p>
          <a:p>
            <a:endParaRPr lang="en-US" sz="2800" dirty="0"/>
          </a:p>
        </p:txBody>
      </p:sp>
      <p:sp>
        <p:nvSpPr>
          <p:cNvPr id="4" name="Rounded Rectangle 3"/>
          <p:cNvSpPr/>
          <p:nvPr/>
        </p:nvSpPr>
        <p:spPr>
          <a:xfrm>
            <a:off x="6246057" y="2148840"/>
            <a:ext cx="5795889" cy="3984674"/>
          </a:xfrm>
          <a:prstGeom prst="roundRect">
            <a:avLst/>
          </a:prstGeom>
          <a:solidFill>
            <a:schemeClr val="accent2">
              <a:alpha val="95000"/>
            </a:schemeClr>
          </a:solidFill>
          <a:effectLst>
            <a:reflection endPos="0" dist="50800" dir="5400000" sy="-100000" algn="bl" rotWithShape="0"/>
          </a:effectLst>
        </p:spPr>
        <p:style>
          <a:lnRef idx="3">
            <a:schemeClr val="lt1"/>
          </a:lnRef>
          <a:fillRef idx="1">
            <a:schemeClr val="accent2"/>
          </a:fillRef>
          <a:effectRef idx="1">
            <a:schemeClr val="accent2"/>
          </a:effectRef>
          <a:fontRef idx="minor">
            <a:schemeClr val="lt1"/>
          </a:fontRef>
        </p:style>
        <p:txBody>
          <a:bodyPr rtlCol="0" anchor="t" anchorCtr="0"/>
          <a:lstStyle/>
          <a:p>
            <a:r>
              <a:rPr lang="en-US" sz="2800" dirty="0" smtClean="0"/>
              <a:t>Result</a:t>
            </a:r>
            <a:endParaRPr lang="en-US" sz="2800"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79" y="3102806"/>
            <a:ext cx="5795889" cy="2369525"/>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6056" y="3093281"/>
            <a:ext cx="5795889" cy="2379050"/>
          </a:xfrm>
          <a:prstGeom prst="rect">
            <a:avLst/>
          </a:prstGeom>
        </p:spPr>
      </p:pic>
    </p:spTree>
    <p:extLst>
      <p:ext uri="{BB962C8B-B14F-4D97-AF65-F5344CB8AC3E}">
        <p14:creationId xmlns:p14="http://schemas.microsoft.com/office/powerpoint/2010/main" val="993285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82879" y="1"/>
            <a:ext cx="11859066" cy="1885070"/>
          </a:xfrm>
          <a:prstGeom prst="roundRect">
            <a:avLst/>
          </a:prstGeom>
          <a:solidFill>
            <a:schemeClr val="accent2">
              <a:alpha val="95000"/>
            </a:schemeClr>
          </a:solidFill>
          <a:effectLst>
            <a:reflection endPos="0" dist="50800" dir="5400000" sy="-100000" algn="bl" rotWithShape="0"/>
          </a:effectLst>
        </p:spPr>
        <p:style>
          <a:lnRef idx="3">
            <a:schemeClr val="lt1"/>
          </a:lnRef>
          <a:fillRef idx="1">
            <a:schemeClr val="accent2"/>
          </a:fillRef>
          <a:effectRef idx="1">
            <a:schemeClr val="accent2"/>
          </a:effectRef>
          <a:fontRef idx="minor">
            <a:schemeClr val="lt1"/>
          </a:fontRef>
        </p:style>
        <p:txBody>
          <a:bodyPr rtlCol="0" anchor="ctr"/>
          <a:lstStyle/>
          <a:p>
            <a:r>
              <a:rPr lang="en-US" sz="2800" dirty="0" smtClean="0"/>
              <a:t>Q4: Which city has the best customers? We would like to throw a promotional Music Festival in the city we made the most money. Write a query that returns one city that has the highest sum of invoice totals. Return both the city name &amp; sum of all invoice totals</a:t>
            </a:r>
            <a:endParaRPr lang="en-US" sz="2800" dirty="0"/>
          </a:p>
        </p:txBody>
      </p:sp>
      <p:sp>
        <p:nvSpPr>
          <p:cNvPr id="3" name="Rounded Rectangle 2"/>
          <p:cNvSpPr/>
          <p:nvPr/>
        </p:nvSpPr>
        <p:spPr>
          <a:xfrm>
            <a:off x="182880" y="2148840"/>
            <a:ext cx="5795889" cy="3984674"/>
          </a:xfrm>
          <a:prstGeom prst="roundRect">
            <a:avLst/>
          </a:prstGeom>
          <a:solidFill>
            <a:schemeClr val="accent2">
              <a:alpha val="95000"/>
            </a:schemeClr>
          </a:solidFill>
          <a:effectLst>
            <a:reflection endPos="0" dist="50800" dir="5400000" sy="-100000" algn="bl" rotWithShape="0"/>
          </a:effectLst>
        </p:spPr>
        <p:style>
          <a:lnRef idx="3">
            <a:schemeClr val="lt1"/>
          </a:lnRef>
          <a:fillRef idx="1">
            <a:schemeClr val="accent2"/>
          </a:fillRef>
          <a:effectRef idx="1">
            <a:schemeClr val="accent2"/>
          </a:effectRef>
          <a:fontRef idx="minor">
            <a:schemeClr val="lt1"/>
          </a:fontRef>
        </p:style>
        <p:txBody>
          <a:bodyPr rtlCol="0" anchor="t" anchorCtr="0"/>
          <a:lstStyle/>
          <a:p>
            <a:r>
              <a:rPr lang="en-US" sz="2800" dirty="0" smtClean="0"/>
              <a:t>Solution</a:t>
            </a:r>
          </a:p>
          <a:p>
            <a:endParaRPr lang="en-US" sz="2800" dirty="0"/>
          </a:p>
          <a:p>
            <a:endParaRPr lang="en-US" sz="2800" dirty="0"/>
          </a:p>
        </p:txBody>
      </p:sp>
      <p:sp>
        <p:nvSpPr>
          <p:cNvPr id="4" name="Rounded Rectangle 3"/>
          <p:cNvSpPr/>
          <p:nvPr/>
        </p:nvSpPr>
        <p:spPr>
          <a:xfrm>
            <a:off x="6246057" y="2148840"/>
            <a:ext cx="5795889" cy="3984674"/>
          </a:xfrm>
          <a:prstGeom prst="roundRect">
            <a:avLst/>
          </a:prstGeom>
          <a:solidFill>
            <a:schemeClr val="accent2">
              <a:alpha val="95000"/>
            </a:schemeClr>
          </a:solidFill>
          <a:effectLst>
            <a:reflection endPos="0" dist="50800" dir="5400000" sy="-100000" algn="bl" rotWithShape="0"/>
          </a:effectLst>
        </p:spPr>
        <p:style>
          <a:lnRef idx="3">
            <a:schemeClr val="lt1"/>
          </a:lnRef>
          <a:fillRef idx="1">
            <a:schemeClr val="accent2"/>
          </a:fillRef>
          <a:effectRef idx="1">
            <a:schemeClr val="accent2"/>
          </a:effectRef>
          <a:fontRef idx="minor">
            <a:schemeClr val="lt1"/>
          </a:fontRef>
        </p:style>
        <p:txBody>
          <a:bodyPr rtlCol="0" anchor="t" anchorCtr="0"/>
          <a:lstStyle/>
          <a:p>
            <a:r>
              <a:rPr lang="en-US" sz="2800" dirty="0" smtClean="0"/>
              <a:t>Result</a:t>
            </a:r>
            <a:endParaRPr lang="en-US" sz="2800"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79" y="3208890"/>
            <a:ext cx="5795890" cy="2221239"/>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6058" y="3208889"/>
            <a:ext cx="5795888" cy="2221239"/>
          </a:xfrm>
          <a:prstGeom prst="rect">
            <a:avLst/>
          </a:prstGeom>
        </p:spPr>
      </p:pic>
    </p:spTree>
    <p:extLst>
      <p:ext uri="{BB962C8B-B14F-4D97-AF65-F5344CB8AC3E}">
        <p14:creationId xmlns:p14="http://schemas.microsoft.com/office/powerpoint/2010/main" val="1415443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82879" y="323557"/>
            <a:ext cx="11859066" cy="1477107"/>
          </a:xfrm>
          <a:prstGeom prst="roundRect">
            <a:avLst/>
          </a:prstGeom>
          <a:solidFill>
            <a:schemeClr val="accent2">
              <a:alpha val="95000"/>
            </a:schemeClr>
          </a:solidFill>
          <a:effectLst>
            <a:reflection endPos="0" dist="50800" dir="5400000" sy="-100000" algn="bl" rotWithShape="0"/>
          </a:effectLst>
        </p:spPr>
        <p:style>
          <a:lnRef idx="3">
            <a:schemeClr val="lt1"/>
          </a:lnRef>
          <a:fillRef idx="1">
            <a:schemeClr val="accent2"/>
          </a:fillRef>
          <a:effectRef idx="1">
            <a:schemeClr val="accent2"/>
          </a:effectRef>
          <a:fontRef idx="minor">
            <a:schemeClr val="lt1"/>
          </a:fontRef>
        </p:style>
        <p:txBody>
          <a:bodyPr rtlCol="0" anchor="ctr"/>
          <a:lstStyle/>
          <a:p>
            <a:r>
              <a:rPr lang="en-US" sz="2800" smtClean="0"/>
              <a:t>Q5: Who is the best customer? The customer who has spent the most money will be declared the best customer. Write a query that returns the person who has spent the most money.</a:t>
            </a:r>
            <a:endParaRPr lang="en-US" sz="2800" dirty="0"/>
          </a:p>
        </p:txBody>
      </p:sp>
      <p:sp>
        <p:nvSpPr>
          <p:cNvPr id="3" name="Rounded Rectangle 2"/>
          <p:cNvSpPr/>
          <p:nvPr/>
        </p:nvSpPr>
        <p:spPr>
          <a:xfrm>
            <a:off x="182879" y="2359855"/>
            <a:ext cx="5795889" cy="3984674"/>
          </a:xfrm>
          <a:prstGeom prst="roundRect">
            <a:avLst/>
          </a:prstGeom>
          <a:solidFill>
            <a:schemeClr val="accent2">
              <a:alpha val="95000"/>
            </a:schemeClr>
          </a:solidFill>
          <a:effectLst>
            <a:reflection endPos="0" dist="50800" dir="5400000" sy="-100000" algn="bl" rotWithShape="0"/>
          </a:effectLst>
        </p:spPr>
        <p:style>
          <a:lnRef idx="3">
            <a:schemeClr val="lt1"/>
          </a:lnRef>
          <a:fillRef idx="1">
            <a:schemeClr val="accent2"/>
          </a:fillRef>
          <a:effectRef idx="1">
            <a:schemeClr val="accent2"/>
          </a:effectRef>
          <a:fontRef idx="minor">
            <a:schemeClr val="lt1"/>
          </a:fontRef>
        </p:style>
        <p:txBody>
          <a:bodyPr rtlCol="0" anchor="t" anchorCtr="0"/>
          <a:lstStyle/>
          <a:p>
            <a:r>
              <a:rPr lang="en-US" sz="2800" dirty="0" smtClean="0"/>
              <a:t>Solution</a:t>
            </a:r>
          </a:p>
          <a:p>
            <a:endParaRPr lang="en-US" sz="2800" dirty="0"/>
          </a:p>
          <a:p>
            <a:endParaRPr lang="en-US" sz="2800" dirty="0"/>
          </a:p>
        </p:txBody>
      </p:sp>
      <p:sp>
        <p:nvSpPr>
          <p:cNvPr id="4" name="Rounded Rectangle 3"/>
          <p:cNvSpPr/>
          <p:nvPr/>
        </p:nvSpPr>
        <p:spPr>
          <a:xfrm>
            <a:off x="6112412" y="2359855"/>
            <a:ext cx="5795889" cy="3984674"/>
          </a:xfrm>
          <a:prstGeom prst="roundRect">
            <a:avLst/>
          </a:prstGeom>
          <a:solidFill>
            <a:schemeClr val="accent2">
              <a:alpha val="95000"/>
            </a:schemeClr>
          </a:solidFill>
          <a:effectLst>
            <a:reflection endPos="0" dist="50800" dir="5400000" sy="-100000" algn="bl" rotWithShape="0"/>
          </a:effectLst>
        </p:spPr>
        <p:style>
          <a:lnRef idx="3">
            <a:schemeClr val="lt1"/>
          </a:lnRef>
          <a:fillRef idx="1">
            <a:schemeClr val="accent2"/>
          </a:fillRef>
          <a:effectRef idx="1">
            <a:schemeClr val="accent2"/>
          </a:effectRef>
          <a:fontRef idx="minor">
            <a:schemeClr val="lt1"/>
          </a:fontRef>
        </p:style>
        <p:txBody>
          <a:bodyPr rtlCol="0" anchor="t" anchorCtr="0"/>
          <a:lstStyle/>
          <a:p>
            <a:r>
              <a:rPr lang="en-US" sz="2800" dirty="0" smtClean="0"/>
              <a:t>Result</a:t>
            </a:r>
            <a:endParaRPr lang="en-US" sz="2800"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79" y="3346019"/>
            <a:ext cx="5795889" cy="2435803"/>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2412" y="3346019"/>
            <a:ext cx="5795889" cy="2435803"/>
          </a:xfrm>
          <a:prstGeom prst="rect">
            <a:avLst/>
          </a:prstGeom>
        </p:spPr>
      </p:pic>
    </p:spTree>
    <p:extLst>
      <p:ext uri="{BB962C8B-B14F-4D97-AF65-F5344CB8AC3E}">
        <p14:creationId xmlns:p14="http://schemas.microsoft.com/office/powerpoint/2010/main" val="478077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82879" y="281608"/>
            <a:ext cx="11859066" cy="1350498"/>
          </a:xfrm>
          <a:prstGeom prst="roundRect">
            <a:avLst/>
          </a:prstGeom>
          <a:solidFill>
            <a:schemeClr val="accent2">
              <a:alpha val="95000"/>
            </a:schemeClr>
          </a:solidFill>
          <a:effectLst>
            <a:reflection endPos="0" dist="50800" dir="5400000" sy="-100000" algn="bl" rotWithShape="0"/>
          </a:effectLst>
        </p:spPr>
        <p:style>
          <a:lnRef idx="3">
            <a:schemeClr val="lt1"/>
          </a:lnRef>
          <a:fillRef idx="1">
            <a:schemeClr val="accent2"/>
          </a:fillRef>
          <a:effectRef idx="1">
            <a:schemeClr val="accent2"/>
          </a:effectRef>
          <a:fontRef idx="minor">
            <a:schemeClr val="lt1"/>
          </a:fontRef>
        </p:style>
        <p:txBody>
          <a:bodyPr rtlCol="0" anchor="ctr"/>
          <a:lstStyle/>
          <a:p>
            <a:r>
              <a:rPr lang="en-US" sz="2800" dirty="0" smtClean="0"/>
              <a:t>Q6: Write query to return the email, first name, last name, &amp; Genre of all Rock Music listeners. Return your list ordered alphabetically by email starting with A.</a:t>
            </a:r>
            <a:endParaRPr lang="en-US" sz="2800" dirty="0"/>
          </a:p>
        </p:txBody>
      </p:sp>
      <p:sp>
        <p:nvSpPr>
          <p:cNvPr id="3" name="Rounded Rectangle 2"/>
          <p:cNvSpPr/>
          <p:nvPr/>
        </p:nvSpPr>
        <p:spPr>
          <a:xfrm>
            <a:off x="182880" y="2148840"/>
            <a:ext cx="5795889" cy="3984674"/>
          </a:xfrm>
          <a:prstGeom prst="roundRect">
            <a:avLst/>
          </a:prstGeom>
          <a:solidFill>
            <a:schemeClr val="accent2">
              <a:alpha val="95000"/>
            </a:schemeClr>
          </a:solidFill>
          <a:effectLst>
            <a:reflection endPos="0" dist="50800" dir="5400000" sy="-100000" algn="bl" rotWithShape="0"/>
          </a:effectLst>
        </p:spPr>
        <p:style>
          <a:lnRef idx="3">
            <a:schemeClr val="lt1"/>
          </a:lnRef>
          <a:fillRef idx="1">
            <a:schemeClr val="accent2"/>
          </a:fillRef>
          <a:effectRef idx="1">
            <a:schemeClr val="accent2"/>
          </a:effectRef>
          <a:fontRef idx="minor">
            <a:schemeClr val="lt1"/>
          </a:fontRef>
        </p:style>
        <p:txBody>
          <a:bodyPr rtlCol="0" anchor="t" anchorCtr="0"/>
          <a:lstStyle/>
          <a:p>
            <a:r>
              <a:rPr lang="en-US" sz="2800" dirty="0" smtClean="0"/>
              <a:t>Solution</a:t>
            </a:r>
          </a:p>
          <a:p>
            <a:endParaRPr lang="en-US" sz="2800" dirty="0"/>
          </a:p>
          <a:p>
            <a:endParaRPr lang="en-US" sz="2800" dirty="0"/>
          </a:p>
        </p:txBody>
      </p:sp>
      <p:sp>
        <p:nvSpPr>
          <p:cNvPr id="4" name="Rounded Rectangle 3"/>
          <p:cNvSpPr/>
          <p:nvPr/>
        </p:nvSpPr>
        <p:spPr>
          <a:xfrm>
            <a:off x="6246057" y="2148840"/>
            <a:ext cx="5795889" cy="3984674"/>
          </a:xfrm>
          <a:prstGeom prst="roundRect">
            <a:avLst/>
          </a:prstGeom>
          <a:solidFill>
            <a:schemeClr val="accent2">
              <a:alpha val="95000"/>
            </a:schemeClr>
          </a:solidFill>
          <a:effectLst>
            <a:reflection endPos="0" dist="50800" dir="5400000" sy="-100000" algn="bl" rotWithShape="0"/>
          </a:effectLst>
        </p:spPr>
        <p:style>
          <a:lnRef idx="3">
            <a:schemeClr val="lt1"/>
          </a:lnRef>
          <a:fillRef idx="1">
            <a:schemeClr val="accent2"/>
          </a:fillRef>
          <a:effectRef idx="1">
            <a:schemeClr val="accent2"/>
          </a:effectRef>
          <a:fontRef idx="minor">
            <a:schemeClr val="lt1"/>
          </a:fontRef>
        </p:style>
        <p:txBody>
          <a:bodyPr rtlCol="0" anchor="t" anchorCtr="0"/>
          <a:lstStyle/>
          <a:p>
            <a:r>
              <a:rPr lang="en-US" sz="2800" dirty="0" smtClean="0"/>
              <a:t>Result</a:t>
            </a:r>
            <a:endParaRPr lang="en-US" sz="2800"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79" y="2928529"/>
            <a:ext cx="5795890" cy="2698548"/>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6057" y="2928529"/>
            <a:ext cx="5795888" cy="2698548"/>
          </a:xfrm>
          <a:prstGeom prst="rect">
            <a:avLst/>
          </a:prstGeom>
        </p:spPr>
      </p:pic>
    </p:spTree>
    <p:extLst>
      <p:ext uri="{BB962C8B-B14F-4D97-AF65-F5344CB8AC3E}">
        <p14:creationId xmlns:p14="http://schemas.microsoft.com/office/powerpoint/2010/main" val="2554178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430</Words>
  <Application>Microsoft Office PowerPoint</Application>
  <PresentationFormat>Widescreen</PresentationFormat>
  <Paragraphs>40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Store Data Analysis</dc:title>
  <dc:creator>Akshay Gaikwad</dc:creator>
  <cp:lastModifiedBy>Akshay Gaikwad</cp:lastModifiedBy>
  <cp:revision>16</cp:revision>
  <dcterms:created xsi:type="dcterms:W3CDTF">2024-04-29T12:47:47Z</dcterms:created>
  <dcterms:modified xsi:type="dcterms:W3CDTF">2024-04-29T14:27:44Z</dcterms:modified>
</cp:coreProperties>
</file>