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76" r:id="rId3"/>
    <p:sldId id="277" r:id="rId4"/>
    <p:sldId id="278" r:id="rId5"/>
    <p:sldId id="279" r:id="rId6"/>
    <p:sldId id="280" r:id="rId7"/>
    <p:sldId id="281" r:id="rId8"/>
    <p:sldId id="283" r:id="rId9"/>
    <p:sldId id="282" r:id="rId10"/>
    <p:sldId id="285"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375" autoAdjust="0"/>
  </p:normalViewPr>
  <p:slideViewPr>
    <p:cSldViewPr snapToGrid="0" showGuides="1">
      <p:cViewPr varScale="1">
        <p:scale>
          <a:sx n="47" d="100"/>
          <a:sy n="47" d="100"/>
        </p:scale>
        <p:origin x="1620" y="5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xmlns:c16r2="http://schemas.microsoft.com/office/drawing/2015/06/char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1998403712"/>
        <c:axId val="-1998409152"/>
      </c:lineChart>
      <c:catAx>
        <c:axId val="-1998403712"/>
        <c:scaling>
          <c:orientation val="minMax"/>
        </c:scaling>
        <c:delete val="1"/>
        <c:axPos val="b"/>
        <c:numFmt formatCode="General" sourceLinked="1"/>
        <c:majorTickMark val="none"/>
        <c:minorTickMark val="none"/>
        <c:tickLblPos val="nextTo"/>
        <c:crossAx val="-1998409152"/>
        <c:crosses val="autoZero"/>
        <c:auto val="1"/>
        <c:lblAlgn val="ctr"/>
        <c:lblOffset val="100"/>
        <c:noMultiLvlLbl val="0"/>
      </c:catAx>
      <c:valAx>
        <c:axId val="-1998409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199840371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xmlns:c16r2="http://schemas.microsoft.com/office/drawing/2015/06/char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xmlns:c16r2="http://schemas.microsoft.com/office/drawing/2015/06/char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xmlns:c16r2="http://schemas.microsoft.com/office/drawing/2015/06/char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xmlns:c16r2="http://schemas.microsoft.com/office/drawing/2015/06/char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xmlns:c16r2="http://schemas.microsoft.com/office/drawing/2015/06/char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xmlns:c16r2="http://schemas.microsoft.com/office/drawing/2015/06/char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1998408608"/>
        <c:axId val="-1998412416"/>
      </c:barChart>
      <c:catAx>
        <c:axId val="-1998408608"/>
        <c:scaling>
          <c:orientation val="minMax"/>
        </c:scaling>
        <c:delete val="1"/>
        <c:axPos val="b"/>
        <c:numFmt formatCode="General" sourceLinked="1"/>
        <c:majorTickMark val="none"/>
        <c:minorTickMark val="none"/>
        <c:tickLblPos val="nextTo"/>
        <c:crossAx val="-1998412416"/>
        <c:crosses val="autoZero"/>
        <c:auto val="1"/>
        <c:lblAlgn val="ctr"/>
        <c:lblOffset val="100"/>
        <c:noMultiLvlLbl val="0"/>
      </c:catAx>
      <c:valAx>
        <c:axId val="-1998412416"/>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998408608"/>
        <c:crosses val="autoZero"/>
        <c:crossBetween val="between"/>
        <c:majorUnit val="2"/>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dirty="0" smtClean="0"/>
              <a:t>Android Architecture Components</a:t>
            </a:r>
            <a:r>
              <a:rPr lang="en-IN" baseline="0" dirty="0" smtClean="0"/>
              <a:t> : </a:t>
            </a:r>
            <a:r>
              <a:rPr lang="en-IN" dirty="0" smtClean="0"/>
              <a:t>Android</a:t>
            </a:r>
            <a:r>
              <a:rPr lang="en-IN" baseline="0" dirty="0" smtClean="0"/>
              <a:t> </a:t>
            </a:r>
            <a:r>
              <a:rPr lang="en-IN" baseline="0" dirty="0" err="1" smtClean="0"/>
              <a:t>JetPack</a:t>
            </a:r>
            <a:r>
              <a:rPr lang="en-IN" baseline="0" dirty="0" smtClean="0"/>
              <a:t> (May 2018) – </a:t>
            </a:r>
            <a:r>
              <a:rPr lang="en-IN" sz="1200" b="0" kern="1200" dirty="0" smtClean="0">
                <a:solidFill>
                  <a:schemeClr val="tx1"/>
                </a:solidFill>
                <a:effectLst/>
                <a:latin typeface="+mn-lt"/>
                <a:ea typeface="+mn-ea"/>
                <a:cs typeface="+mn-cs"/>
              </a:rPr>
              <a:t>Foundation, Architecture,</a:t>
            </a:r>
            <a:r>
              <a:rPr lang="en-IN" sz="1200" b="0" kern="1200" baseline="0" dirty="0" smtClean="0">
                <a:solidFill>
                  <a:schemeClr val="tx1"/>
                </a:solidFill>
                <a:effectLst/>
                <a:latin typeface="+mn-lt"/>
                <a:ea typeface="+mn-ea"/>
                <a:cs typeface="+mn-cs"/>
              </a:rPr>
              <a:t> </a:t>
            </a:r>
            <a:r>
              <a:rPr lang="en-IN" sz="1200" b="0" kern="1200" dirty="0" err="1" smtClean="0">
                <a:solidFill>
                  <a:schemeClr val="tx1"/>
                </a:solidFill>
                <a:effectLst/>
                <a:latin typeface="+mn-lt"/>
                <a:ea typeface="+mn-ea"/>
                <a:cs typeface="+mn-cs"/>
              </a:rPr>
              <a:t>Behavior</a:t>
            </a:r>
            <a:r>
              <a:rPr lang="en-IN" sz="1200" b="0" kern="1200" dirty="0" smtClean="0">
                <a:solidFill>
                  <a:schemeClr val="tx1"/>
                </a:solidFill>
                <a:effectLst/>
                <a:latin typeface="+mn-lt"/>
                <a:ea typeface="+mn-ea"/>
                <a:cs typeface="+mn-cs"/>
              </a:rPr>
              <a:t>,</a:t>
            </a:r>
            <a:r>
              <a:rPr lang="en-IN" sz="1200" b="0" kern="1200" baseline="0" dirty="0" smtClean="0">
                <a:solidFill>
                  <a:schemeClr val="tx1"/>
                </a:solidFill>
                <a:effectLst/>
                <a:latin typeface="+mn-lt"/>
                <a:ea typeface="+mn-ea"/>
                <a:cs typeface="+mn-cs"/>
              </a:rPr>
              <a:t> </a:t>
            </a:r>
            <a:r>
              <a:rPr lang="en-IN" sz="1200" b="0" kern="1200" dirty="0" smtClean="0">
                <a:solidFill>
                  <a:schemeClr val="tx1"/>
                </a:solidFill>
                <a:effectLst/>
                <a:latin typeface="+mn-lt"/>
                <a:ea typeface="+mn-ea"/>
                <a:cs typeface="+mn-cs"/>
              </a:rPr>
              <a:t>UI. – To make</a:t>
            </a:r>
            <a:r>
              <a:rPr lang="en-IN" sz="1200" b="0" kern="1200" baseline="0" dirty="0" smtClean="0">
                <a:solidFill>
                  <a:schemeClr val="tx1"/>
                </a:solidFill>
                <a:effectLst/>
                <a:latin typeface="+mn-lt"/>
                <a:ea typeface="+mn-ea"/>
                <a:cs typeface="+mn-cs"/>
              </a:rPr>
              <a:t> android development easier and seamless.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Room Database :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Retrofit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MVVM Overview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Low-level Programming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Q &amp; A :</a:t>
            </a:r>
          </a:p>
        </p:txBody>
      </p:sp>
      <p:sp>
        <p:nvSpPr>
          <p:cNvPr id="4" name="Slide Number Placeholder 3"/>
          <p:cNvSpPr>
            <a:spLocks noGrp="1"/>
          </p:cNvSpPr>
          <p:nvPr>
            <p:ph type="sldNum" sz="quarter" idx="10"/>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028665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All Components</a:t>
            </a:r>
            <a:r>
              <a:rPr lang="en-IN" baseline="0" dirty="0" smtClean="0"/>
              <a:t> : Navigation, Paging, Work manager.</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What is Architecture? </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Need of Architecture?</a:t>
            </a:r>
            <a:endParaRPr lang="en-IN"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Separation of concerns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Drive UI from a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p>
            <a:r>
              <a:rPr lang="en-IN" dirty="0" smtClean="0"/>
              <a:t>Available</a:t>
            </a:r>
            <a:r>
              <a:rPr lang="en-IN" baseline="0" dirty="0" smtClean="0"/>
              <a:t> Architectures : MVC, MVP, MVVM</a:t>
            </a:r>
          </a:p>
          <a:p>
            <a:r>
              <a:rPr lang="en-IN" baseline="0" dirty="0" smtClean="0"/>
              <a:t>Why MVVM?</a:t>
            </a:r>
            <a:endParaRPr lang="en-IN" dirty="0" smtClean="0"/>
          </a:p>
          <a:p>
            <a:r>
              <a:rPr lang="en-IN" dirty="0" smtClean="0"/>
              <a:t>Lifecycle</a:t>
            </a:r>
            <a:r>
              <a:rPr lang="en-IN" baseline="0" dirty="0" smtClean="0"/>
              <a:t> Aware Components : To reduce the amount of code present in Lifecycle Activity Methods./ make code more organise/ reduce chances of application errors and crashes. Avoid Race condition. Avoid memory leaks.</a:t>
            </a:r>
          </a:p>
          <a:p>
            <a:endParaRPr lang="en-IN" dirty="0"/>
          </a:p>
        </p:txBody>
      </p:sp>
      <p:sp>
        <p:nvSpPr>
          <p:cNvPr id="4" name="Slide Number Placeholder 3"/>
          <p:cNvSpPr>
            <a:spLocks noGrp="1"/>
          </p:cNvSpPr>
          <p:nvPr>
            <p:ph type="sldNum" sz="quarter" idx="10"/>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902375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98335E5A-A522-48EB-948A-7FF970D3F6DF}" type="datetime1">
              <a:rPr lang="en-US" smtClean="0"/>
              <a:t>4/23/2019</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1285065C-C655-4478-98CF-20CA0CF6C06D}" type="datetime1">
              <a:rPr lang="en-US" smtClean="0"/>
              <a:t>4/23/2019</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C025C4F7-F1E7-4B49-B267-4253223E83C1}" type="datetime1">
              <a:rPr lang="en-US" smtClean="0"/>
              <a:t>4/23/2019</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BD0DCF32-5865-44BF-AF19-E98CB444A29D}" type="datetime1">
              <a:rPr lang="en-US" smtClean="0"/>
              <a:t>4/23/2019</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F2307642-BECB-4ED1-AC46-2800C0FB728D}" type="datetime1">
              <a:rPr lang="en-US" smtClean="0"/>
              <a:t>4/23/2019</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F88816E2-73AA-4399-8516-ED034E85D970}" type="datetime1">
              <a:rPr lang="en-US" smtClean="0"/>
              <a:t>4/23/2019</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A0BE346F-A24D-4171-A3F5-88061EC9734E}" type="datetime1">
              <a:rPr lang="en-US" smtClean="0"/>
              <a:t>4/23/2019</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36DF85D1-E1C3-41AB-AD30-FAF59D64B4EB}" type="datetime1">
              <a:rPr lang="en-US" smtClean="0"/>
              <a:t>4/23/2019</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22C7166F-25C5-471E-B72E-98FD458A4562}" type="datetime1">
              <a:rPr lang="en-US" smtClean="0"/>
              <a:t>4/23/2019</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6F327314-52BC-4E5F-A363-E7EF522C9ED2}" type="datetime1">
              <a:rPr lang="en-US" smtClean="0"/>
              <a:t>4/23/2019</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1EDE128E-701F-4E55-9C60-D0B9C8DBA2CF}" type="datetime1">
              <a:rPr lang="en-US" smtClean="0"/>
              <a:t>4/23/2019</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D8009-7243-4131-BD2F-9E559C37ACAD}" type="datetime1">
              <a:rPr lang="en-US" smtClean="0"/>
              <a:t>4/23/2019</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0AEF-1595-4419-801B-6E36A33BB8CF}"/>
              </a:ext>
            </a:extLst>
          </p:cNvPr>
          <p:cNvSpPr>
            <a:spLocks noGrp="1"/>
          </p:cNvSpPr>
          <p:nvPr>
            <p:ph type="ctrTitle"/>
          </p:nvPr>
        </p:nvSpPr>
        <p:spPr>
          <a:xfrm>
            <a:off x="706190" y="4376036"/>
            <a:ext cx="10779617" cy="1384995"/>
          </a:xfrm>
        </p:spPr>
        <p:txBody>
          <a:bodyPr wrap="square" lIns="0" tIns="0" rIns="0" bIns="0" anchor="t">
            <a:spAutoFit/>
          </a:bodyPr>
          <a:lstStyle/>
          <a:p>
            <a:r>
              <a:rPr lang="en-US" dirty="0" smtClean="0">
                <a:solidFill>
                  <a:schemeClr val="bg1"/>
                </a:solidFill>
              </a:rPr>
              <a:t>Model – View - View Model</a:t>
            </a:r>
            <a:r>
              <a:rPr lang="en-US" dirty="0">
                <a:solidFill>
                  <a:schemeClr val="bg1"/>
                </a:solidFill>
              </a:rPr>
              <a:t/>
            </a:r>
            <a:br>
              <a:rPr lang="en-US" dirty="0">
                <a:solidFill>
                  <a:schemeClr val="bg1"/>
                </a:solidFill>
              </a:rPr>
            </a:br>
            <a:r>
              <a:rPr lang="en-US" sz="4000" dirty="0" smtClean="0">
                <a:solidFill>
                  <a:schemeClr val="accent4"/>
                </a:solidFill>
              </a:rPr>
              <a:t>Brief Intro</a:t>
            </a:r>
            <a:endParaRPr lang="en-US" dirty="0">
              <a:solidFill>
                <a:schemeClr val="accent4"/>
              </a:solidFill>
            </a:endParaRPr>
          </a:p>
        </p:txBody>
      </p:sp>
      <p:sp>
        <p:nvSpPr>
          <p:cNvPr id="4" name="Diamond 3">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xmlns=""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p:cNvSpPr>
            <a:spLocks noGrp="1"/>
          </p:cNvSpPr>
          <p:nvPr>
            <p:ph type="sldNum" sz="quarter" idx="12"/>
          </p:nvPr>
        </p:nvSpPr>
        <p:spPr/>
        <p:txBody>
          <a:bodyPr/>
          <a:lstStyle/>
          <a:p>
            <a:fld id="{06FEDF93-2BFD-41CA-ABC7-B039102F3792}" type="slidenum">
              <a:rPr lang="en-US" smtClean="0"/>
              <a:t>1</a:t>
            </a:fld>
            <a:endParaRPr lang="en-US" dirty="0"/>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2"/>
            <a:extLst>
              <a:ext uri="{FF2B5EF4-FFF2-40B4-BE49-F238E27FC236}">
                <a16:creationId xmlns:a16="http://schemas.microsoft.com/office/drawing/2014/main" xmlns="" id="{A86744F2-5246-4A0A-B119-35E7FB76A0D8}"/>
              </a:ext>
              <a:ext uri="{C183D7F6-B498-43B3-948B-1728B52AA6E4}">
                <adec:decorative xmlns:adec="http://schemas.microsoft.com/office/drawing/2017/decorative" xmlns="" val="0"/>
              </a:ext>
            </a:extLst>
          </p:cNvPr>
          <p:cNvPicPr>
            <a:picLocks noChangeAspect="1"/>
          </p:cNvPicPr>
          <p:nvPr/>
        </p:nvPicPr>
        <p:blipFill>
          <a:blip r:embed="rId3"/>
          <a:stretch>
            <a:fillRect/>
          </a:stretch>
        </p:blipFill>
        <p:spPr>
          <a:xfrm>
            <a:off x="5360332" y="5919419"/>
            <a:ext cx="1471335" cy="420363"/>
          </a:xfrm>
          <a:prstGeom prst="rect">
            <a:avLst/>
          </a:prstGeom>
          <a:effectLst/>
        </p:spPr>
      </p:pic>
      <p:sp>
        <p:nvSpPr>
          <p:cNvPr id="2" name="Slide Number Placeholder 1"/>
          <p:cNvSpPr>
            <a:spLocks noGrp="1"/>
          </p:cNvSpPr>
          <p:nvPr>
            <p:ph type="sldNum" sz="quarter" idx="12"/>
          </p:nvPr>
        </p:nvSpPr>
        <p:spPr/>
        <p:txBody>
          <a:bodyPr/>
          <a:lstStyle/>
          <a:p>
            <a:fld id="{06FEDF93-2BFD-41CA-ABC7-B039102F3792}" type="slidenum">
              <a:rPr lang="en-US" smtClean="0"/>
              <a:t>10</a:t>
            </a:fld>
            <a:endParaRPr lang="en-US" dirty="0"/>
          </a:p>
        </p:txBody>
      </p:sp>
    </p:spTree>
    <p:extLst>
      <p:ext uri="{BB962C8B-B14F-4D97-AF65-F5344CB8AC3E}">
        <p14:creationId xmlns:p14="http://schemas.microsoft.com/office/powerpoint/2010/main" val="19230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xmlns="" id="{05DB1F73-D09B-4348-9D26-3FCCB6C8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xmlns=""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3" name="Slide Number Placeholder 2"/>
          <p:cNvSpPr>
            <a:spLocks noGrp="1"/>
          </p:cNvSpPr>
          <p:nvPr>
            <p:ph type="sldNum" sz="quarter" idx="12"/>
          </p:nvPr>
        </p:nvSpPr>
        <p:spPr/>
        <p:txBody>
          <a:bodyPr/>
          <a:lstStyle/>
          <a:p>
            <a:fld id="{06FEDF93-2BFD-41CA-ABC7-B039102F3792}" type="slidenum">
              <a:rPr lang="en-US" smtClean="0"/>
              <a:t>11</a:t>
            </a:fld>
            <a:endParaRPr lang="en-US" dirty="0"/>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Content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E3ECCC05-FF78-40FA-84FF-172821D8B58A}"/>
              </a:ext>
              <a:ext uri="{C183D7F6-B498-43B3-948B-1728B52AA6E4}">
                <adec:decorative xmlns:adec="http://schemas.microsoft.com/office/drawing/2017/decorative" xmlns=""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MVVM</a:t>
            </a:r>
            <a:endParaRPr lang="en-US" b="1" dirty="0">
              <a:latin typeface="+mj-lt"/>
            </a:endParaRPr>
          </a:p>
        </p:txBody>
      </p:sp>
      <p:sp>
        <p:nvSpPr>
          <p:cNvPr id="16" name="Rectangle: Rounded Corners 15">
            <a:extLst>
              <a:ext uri="{FF2B5EF4-FFF2-40B4-BE49-F238E27FC236}">
                <a16:creationId xmlns:a16="http://schemas.microsoft.com/office/drawing/2014/main" xmlns=""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MVVM Overview</a:t>
            </a:r>
            <a:endParaRPr lang="en-US" sz="1600" dirty="0"/>
          </a:p>
        </p:txBody>
      </p:sp>
      <p:sp>
        <p:nvSpPr>
          <p:cNvPr id="15" name="Oval 14">
            <a:extLst>
              <a:ext uri="{FF2B5EF4-FFF2-40B4-BE49-F238E27FC236}">
                <a16:creationId xmlns:a16="http://schemas.microsoft.com/office/drawing/2014/main" xmlns=""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Low Level Working </a:t>
            </a:r>
            <a:endParaRPr lang="en-US" sz="1600" dirty="0"/>
          </a:p>
        </p:txBody>
      </p:sp>
      <p:sp>
        <p:nvSpPr>
          <p:cNvPr id="20" name="Oval 19">
            <a:extLst>
              <a:ext uri="{FF2B5EF4-FFF2-40B4-BE49-F238E27FC236}">
                <a16:creationId xmlns:a16="http://schemas.microsoft.com/office/drawing/2014/main" xmlns=""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xmlns=""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 &amp; A</a:t>
            </a:r>
            <a:endParaRPr lang="en-US" sz="1600" dirty="0"/>
          </a:p>
        </p:txBody>
      </p:sp>
      <p:sp>
        <p:nvSpPr>
          <p:cNvPr id="22" name="Oval 21">
            <a:extLst>
              <a:ext uri="{FF2B5EF4-FFF2-40B4-BE49-F238E27FC236}">
                <a16:creationId xmlns:a16="http://schemas.microsoft.com/office/drawing/2014/main" xmlns=""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xmlns=""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Android Architecture </a:t>
            </a:r>
            <a:endParaRPr lang="en-IN" sz="1600" dirty="0" smtClean="0"/>
          </a:p>
          <a:p>
            <a:r>
              <a:rPr lang="en-IN" sz="1600" dirty="0" smtClean="0"/>
              <a:t>Components</a:t>
            </a:r>
            <a:endParaRPr lang="en-IN" sz="1600" dirty="0"/>
          </a:p>
        </p:txBody>
      </p:sp>
      <p:sp>
        <p:nvSpPr>
          <p:cNvPr id="26" name="Oval 25">
            <a:extLst>
              <a:ext uri="{FF2B5EF4-FFF2-40B4-BE49-F238E27FC236}">
                <a16:creationId xmlns:a16="http://schemas.microsoft.com/office/drawing/2014/main" xmlns=""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71BB375D-5EE6-4428-9817-2C7DB6B94332}"/>
              </a:ext>
              <a:ext uri="{C183D7F6-B498-43B3-948B-1728B52AA6E4}">
                <adec:decorative xmlns:adec="http://schemas.microsoft.com/office/drawing/2017/decorative" xmlns=""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Room Database</a:t>
            </a:r>
            <a:endParaRPr lang="en-US" sz="1600" dirty="0"/>
          </a:p>
        </p:txBody>
      </p:sp>
      <p:sp>
        <p:nvSpPr>
          <p:cNvPr id="28" name="Oval 27">
            <a:extLst>
              <a:ext uri="{FF2B5EF4-FFF2-40B4-BE49-F238E27FC236}">
                <a16:creationId xmlns:a16="http://schemas.microsoft.com/office/drawing/2014/main" xmlns=""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Retrofit</a:t>
            </a:r>
            <a:endParaRPr lang="en-US" sz="1600" dirty="0"/>
          </a:p>
        </p:txBody>
      </p:sp>
      <p:sp>
        <p:nvSpPr>
          <p:cNvPr id="30" name="Oval 29">
            <a:extLst>
              <a:ext uri="{FF2B5EF4-FFF2-40B4-BE49-F238E27FC236}">
                <a16:creationId xmlns:a16="http://schemas.microsoft.com/office/drawing/2014/main" xmlns=""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06FEDF93-2BFD-41CA-ABC7-B039102F3792}" type="slidenum">
              <a:rPr lang="en-US" smtClean="0"/>
              <a:t>2</a:t>
            </a:fld>
            <a:endParaRPr lang="en-US" dirty="0"/>
          </a:p>
        </p:txBody>
      </p:sp>
      <p:sp>
        <p:nvSpPr>
          <p:cNvPr id="43" name="TextBox 42"/>
          <p:cNvSpPr txBox="1"/>
          <p:nvPr/>
        </p:nvSpPr>
        <p:spPr>
          <a:xfrm>
            <a:off x="4644533" y="1630432"/>
            <a:ext cx="489934" cy="707886"/>
          </a:xfrm>
          <a:prstGeom prst="rect">
            <a:avLst/>
          </a:prstGeom>
          <a:noFill/>
        </p:spPr>
        <p:txBody>
          <a:bodyPr wrap="square" rtlCol="0">
            <a:spAutoFit/>
          </a:bodyPr>
          <a:lstStyle/>
          <a:p>
            <a:pPr algn="ctr"/>
            <a:r>
              <a:rPr lang="en-IN" sz="4000" b="1" dirty="0" smtClean="0">
                <a:solidFill>
                  <a:schemeClr val="bg1"/>
                </a:solidFill>
              </a:rPr>
              <a:t>1</a:t>
            </a:r>
            <a:endParaRPr lang="en-IN" sz="4000" b="1" dirty="0">
              <a:solidFill>
                <a:schemeClr val="bg1"/>
              </a:solidFill>
            </a:endParaRPr>
          </a:p>
        </p:txBody>
      </p:sp>
      <p:sp>
        <p:nvSpPr>
          <p:cNvPr id="44" name="TextBox 43"/>
          <p:cNvSpPr txBox="1"/>
          <p:nvPr/>
        </p:nvSpPr>
        <p:spPr>
          <a:xfrm>
            <a:off x="3895233" y="3351282"/>
            <a:ext cx="489934" cy="707886"/>
          </a:xfrm>
          <a:prstGeom prst="rect">
            <a:avLst/>
          </a:prstGeom>
          <a:noFill/>
        </p:spPr>
        <p:txBody>
          <a:bodyPr wrap="square" rtlCol="0">
            <a:spAutoFit/>
          </a:bodyPr>
          <a:lstStyle/>
          <a:p>
            <a:pPr algn="ctr"/>
            <a:r>
              <a:rPr lang="en-IN" sz="4000" b="1" dirty="0">
                <a:solidFill>
                  <a:schemeClr val="bg1"/>
                </a:solidFill>
              </a:rPr>
              <a:t>2</a:t>
            </a:r>
            <a:endParaRPr lang="en-IN" sz="4000" b="1" dirty="0">
              <a:solidFill>
                <a:schemeClr val="bg1"/>
              </a:solidFill>
            </a:endParaRPr>
          </a:p>
        </p:txBody>
      </p:sp>
      <p:sp>
        <p:nvSpPr>
          <p:cNvPr id="45" name="TextBox 44"/>
          <p:cNvSpPr txBox="1"/>
          <p:nvPr/>
        </p:nvSpPr>
        <p:spPr>
          <a:xfrm>
            <a:off x="4644533" y="5171533"/>
            <a:ext cx="489934" cy="707886"/>
          </a:xfrm>
          <a:prstGeom prst="rect">
            <a:avLst/>
          </a:prstGeom>
          <a:noFill/>
        </p:spPr>
        <p:txBody>
          <a:bodyPr wrap="square" rtlCol="0">
            <a:spAutoFit/>
          </a:bodyPr>
          <a:lstStyle/>
          <a:p>
            <a:pPr algn="ctr"/>
            <a:r>
              <a:rPr lang="en-IN" sz="4000" b="1" dirty="0">
                <a:solidFill>
                  <a:schemeClr val="bg1"/>
                </a:solidFill>
              </a:rPr>
              <a:t>3</a:t>
            </a:r>
            <a:endParaRPr lang="en-IN" sz="4000" b="1" dirty="0">
              <a:solidFill>
                <a:schemeClr val="bg1"/>
              </a:solidFill>
            </a:endParaRPr>
          </a:p>
        </p:txBody>
      </p:sp>
      <p:sp>
        <p:nvSpPr>
          <p:cNvPr id="46" name="TextBox 45"/>
          <p:cNvSpPr txBox="1"/>
          <p:nvPr/>
        </p:nvSpPr>
        <p:spPr>
          <a:xfrm>
            <a:off x="7057533" y="1646988"/>
            <a:ext cx="489934" cy="707886"/>
          </a:xfrm>
          <a:prstGeom prst="rect">
            <a:avLst/>
          </a:prstGeom>
          <a:noFill/>
        </p:spPr>
        <p:txBody>
          <a:bodyPr wrap="square" rtlCol="0">
            <a:spAutoFit/>
          </a:bodyPr>
          <a:lstStyle/>
          <a:p>
            <a:pPr algn="ctr"/>
            <a:r>
              <a:rPr lang="en-IN" sz="4000" b="1" dirty="0">
                <a:solidFill>
                  <a:schemeClr val="bg1"/>
                </a:solidFill>
              </a:rPr>
              <a:t>4</a:t>
            </a:r>
            <a:endParaRPr lang="en-IN" sz="4000" b="1" dirty="0">
              <a:solidFill>
                <a:schemeClr val="bg1"/>
              </a:solidFill>
            </a:endParaRPr>
          </a:p>
        </p:txBody>
      </p:sp>
      <p:sp>
        <p:nvSpPr>
          <p:cNvPr id="47" name="TextBox 46"/>
          <p:cNvSpPr txBox="1"/>
          <p:nvPr/>
        </p:nvSpPr>
        <p:spPr>
          <a:xfrm>
            <a:off x="7715197" y="3328115"/>
            <a:ext cx="489934" cy="707886"/>
          </a:xfrm>
          <a:prstGeom prst="rect">
            <a:avLst/>
          </a:prstGeom>
          <a:noFill/>
        </p:spPr>
        <p:txBody>
          <a:bodyPr wrap="square" rtlCol="0">
            <a:spAutoFit/>
          </a:bodyPr>
          <a:lstStyle/>
          <a:p>
            <a:pPr algn="ctr"/>
            <a:r>
              <a:rPr lang="en-IN" sz="4000" b="1" dirty="0">
                <a:solidFill>
                  <a:schemeClr val="bg1"/>
                </a:solidFill>
              </a:rPr>
              <a:t>5</a:t>
            </a:r>
            <a:endParaRPr lang="en-IN" sz="4000" b="1" dirty="0">
              <a:solidFill>
                <a:schemeClr val="bg1"/>
              </a:solidFill>
            </a:endParaRPr>
          </a:p>
        </p:txBody>
      </p:sp>
      <p:sp>
        <p:nvSpPr>
          <p:cNvPr id="48" name="TextBox 47"/>
          <p:cNvSpPr txBox="1"/>
          <p:nvPr/>
        </p:nvSpPr>
        <p:spPr>
          <a:xfrm>
            <a:off x="7063280" y="5154978"/>
            <a:ext cx="489934" cy="707886"/>
          </a:xfrm>
          <a:prstGeom prst="rect">
            <a:avLst/>
          </a:prstGeom>
          <a:noFill/>
        </p:spPr>
        <p:txBody>
          <a:bodyPr wrap="square" rtlCol="0">
            <a:spAutoFit/>
          </a:bodyPr>
          <a:lstStyle/>
          <a:p>
            <a:pPr algn="ctr"/>
            <a:r>
              <a:rPr lang="en-IN" sz="4000" b="1" dirty="0">
                <a:solidFill>
                  <a:schemeClr val="bg1"/>
                </a:solidFill>
              </a:rPr>
              <a:t>6</a:t>
            </a:r>
            <a:endParaRPr lang="en-IN" sz="4000" b="1" dirty="0">
              <a:solidFill>
                <a:schemeClr val="bg1"/>
              </a:solidFill>
            </a:endParaRPr>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Android Architecture </a:t>
            </a:r>
          </a:p>
          <a:p>
            <a:pPr algn="ctr"/>
            <a:r>
              <a:rPr lang="en-US" sz="2800" b="1" dirty="0">
                <a:solidFill>
                  <a:schemeClr val="tx1">
                    <a:lumMod val="75000"/>
                    <a:lumOff val="25000"/>
                  </a:schemeClr>
                </a:solidFill>
              </a:rPr>
              <a:t>Components</a:t>
            </a:r>
          </a:p>
          <a:p>
            <a:pPr algn="ct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xmlns="" id="{5B804E9F-B6B5-41F9-9B63-9AF435FDC2B7}"/>
              </a:ext>
              <a:ext uri="{C183D7F6-B498-43B3-948B-1728B52AA6E4}">
                <adec:decorative xmlns:adec="http://schemas.microsoft.com/office/drawing/2017/decorative" xmlns="" val="1"/>
              </a:ext>
            </a:extLst>
          </p:cNvPr>
          <p:cNvSpPr/>
          <p:nvPr/>
        </p:nvSpPr>
        <p:spPr>
          <a:xfrm rot="5400000">
            <a:off x="773697" y="2699116"/>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xmlns="" id="{0092C447-C8E1-4B12-B012-E6D21CBB1FBE}"/>
              </a:ext>
              <a:ext uri="{C183D7F6-B498-43B3-948B-1728B52AA6E4}">
                <adec:decorative xmlns:adec="http://schemas.microsoft.com/office/drawing/2017/decorative" xmlns="" val="1"/>
              </a:ext>
            </a:extLst>
          </p:cNvPr>
          <p:cNvSpPr/>
          <p:nvPr/>
        </p:nvSpPr>
        <p:spPr>
          <a:xfrm rot="5400000">
            <a:off x="2940496" y="2699116"/>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xmlns="" id="{7E139379-1914-4446-8D6D-984A47041A54}"/>
              </a:ext>
              <a:ext uri="{C183D7F6-B498-43B3-948B-1728B52AA6E4}">
                <adec:decorative xmlns:adec="http://schemas.microsoft.com/office/drawing/2017/decorative" xmlns="" val="1"/>
              </a:ext>
            </a:extLst>
          </p:cNvPr>
          <p:cNvSpPr/>
          <p:nvPr/>
        </p:nvSpPr>
        <p:spPr>
          <a:xfrm rot="5400000">
            <a:off x="5107294" y="269911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xmlns="" id="{F79B51BB-1B30-4ED8-B26D-21EE8BC675B2}"/>
              </a:ext>
              <a:ext uri="{C183D7F6-B498-43B3-948B-1728B52AA6E4}">
                <adec:decorative xmlns:adec="http://schemas.microsoft.com/office/drawing/2017/decorative" xmlns="" val="1"/>
              </a:ext>
            </a:extLst>
          </p:cNvPr>
          <p:cNvSpPr/>
          <p:nvPr/>
        </p:nvSpPr>
        <p:spPr>
          <a:xfrm rot="5400000">
            <a:off x="7274092" y="2657020"/>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3F19BFA5-D0CA-4CF0-8499-504D956B6563}"/>
              </a:ext>
            </a:extLst>
          </p:cNvPr>
          <p:cNvSpPr/>
          <p:nvPr/>
        </p:nvSpPr>
        <p:spPr>
          <a:xfrm>
            <a:off x="2255968" y="2912319"/>
            <a:ext cx="1371600" cy="492443"/>
          </a:xfrm>
          <a:prstGeom prst="rect">
            <a:avLst/>
          </a:prstGeom>
        </p:spPr>
        <p:txBody>
          <a:bodyPr wrap="square" lIns="0" tIns="0" rIns="0" bIns="0">
            <a:spAutoFit/>
          </a:bodyPr>
          <a:lstStyle/>
          <a:p>
            <a:pPr algn="ctr"/>
            <a:r>
              <a:rPr lang="en-US" sz="1600" b="1" dirty="0" smtClean="0">
                <a:solidFill>
                  <a:schemeClr val="bg1"/>
                </a:solidFill>
              </a:rPr>
              <a:t>Lifecycle Aware Components</a:t>
            </a:r>
            <a:endParaRPr lang="en-US" sz="1600" b="1" dirty="0">
              <a:solidFill>
                <a:schemeClr val="bg1"/>
              </a:solidFill>
            </a:endParaRPr>
          </a:p>
        </p:txBody>
      </p:sp>
      <p:sp>
        <p:nvSpPr>
          <p:cNvPr id="47" name="Rectangle 46">
            <a:extLst>
              <a:ext uri="{FF2B5EF4-FFF2-40B4-BE49-F238E27FC236}">
                <a16:creationId xmlns:a16="http://schemas.microsoft.com/office/drawing/2014/main" xmlns="" id="{1751D31D-3535-411D-8BAC-95CCC90AB185}"/>
              </a:ext>
            </a:extLst>
          </p:cNvPr>
          <p:cNvSpPr/>
          <p:nvPr/>
        </p:nvSpPr>
        <p:spPr>
          <a:xfrm>
            <a:off x="4422767" y="2912319"/>
            <a:ext cx="1371600" cy="246221"/>
          </a:xfrm>
          <a:prstGeom prst="rect">
            <a:avLst/>
          </a:prstGeom>
        </p:spPr>
        <p:txBody>
          <a:bodyPr wrap="square" lIns="0" tIns="0" rIns="0" bIns="0">
            <a:spAutoFit/>
          </a:bodyPr>
          <a:lstStyle/>
          <a:p>
            <a:pPr algn="ctr"/>
            <a:r>
              <a:rPr lang="en-US" sz="1600" b="1" dirty="0" smtClean="0">
                <a:solidFill>
                  <a:schemeClr val="bg1"/>
                </a:solidFill>
              </a:rPr>
              <a:t>Live Data</a:t>
            </a:r>
            <a:endParaRPr lang="en-US" sz="1600" b="1" dirty="0">
              <a:solidFill>
                <a:schemeClr val="bg1"/>
              </a:solidFill>
            </a:endParaRPr>
          </a:p>
        </p:txBody>
      </p:sp>
      <p:sp>
        <p:nvSpPr>
          <p:cNvPr id="48" name="Rectangle 47">
            <a:extLst>
              <a:ext uri="{FF2B5EF4-FFF2-40B4-BE49-F238E27FC236}">
                <a16:creationId xmlns:a16="http://schemas.microsoft.com/office/drawing/2014/main" xmlns="" id="{FA4D735A-8F75-4E2A-8F1A-CC303B0718BA}"/>
              </a:ext>
            </a:extLst>
          </p:cNvPr>
          <p:cNvSpPr/>
          <p:nvPr/>
        </p:nvSpPr>
        <p:spPr>
          <a:xfrm>
            <a:off x="6589565" y="2912319"/>
            <a:ext cx="1371600" cy="246221"/>
          </a:xfrm>
          <a:prstGeom prst="rect">
            <a:avLst/>
          </a:prstGeom>
        </p:spPr>
        <p:txBody>
          <a:bodyPr wrap="square" lIns="0" tIns="0" rIns="0" bIns="0">
            <a:spAutoFit/>
          </a:bodyPr>
          <a:lstStyle/>
          <a:p>
            <a:pPr algn="ctr"/>
            <a:r>
              <a:rPr lang="en-US" sz="1600" b="1" dirty="0" smtClean="0">
                <a:solidFill>
                  <a:schemeClr val="bg1"/>
                </a:solidFill>
              </a:rPr>
              <a:t>View Model</a:t>
            </a:r>
            <a:endParaRPr lang="en-US" sz="1600" b="1" dirty="0">
              <a:solidFill>
                <a:schemeClr val="bg1"/>
              </a:solidFill>
            </a:endParaRPr>
          </a:p>
        </p:txBody>
      </p:sp>
      <p:sp>
        <p:nvSpPr>
          <p:cNvPr id="49" name="Rectangle 48">
            <a:extLst>
              <a:ext uri="{FF2B5EF4-FFF2-40B4-BE49-F238E27FC236}">
                <a16:creationId xmlns:a16="http://schemas.microsoft.com/office/drawing/2014/main" xmlns="" id="{54AB9282-0505-49EB-AABF-998083225E3A}"/>
              </a:ext>
            </a:extLst>
          </p:cNvPr>
          <p:cNvSpPr/>
          <p:nvPr/>
        </p:nvSpPr>
        <p:spPr>
          <a:xfrm>
            <a:off x="8756364" y="2912319"/>
            <a:ext cx="1371600" cy="246221"/>
          </a:xfrm>
          <a:prstGeom prst="rect">
            <a:avLst/>
          </a:prstGeom>
        </p:spPr>
        <p:txBody>
          <a:bodyPr wrap="square" lIns="0" tIns="0" rIns="0" bIns="0">
            <a:spAutoFit/>
          </a:bodyPr>
          <a:lstStyle/>
          <a:p>
            <a:pPr algn="ctr"/>
            <a:r>
              <a:rPr lang="en-US" sz="1600" b="1" dirty="0" smtClean="0">
                <a:solidFill>
                  <a:schemeClr val="bg1"/>
                </a:solidFill>
              </a:rPr>
              <a:t>Room</a:t>
            </a:r>
            <a:endParaRPr lang="en-US" sz="1600" b="1" dirty="0">
              <a:solidFill>
                <a:schemeClr val="bg1"/>
              </a:solidFill>
            </a:endParaRPr>
          </a:p>
        </p:txBody>
      </p:sp>
      <p:sp>
        <p:nvSpPr>
          <p:cNvPr id="51" name="Rectangle 50">
            <a:extLst>
              <a:ext uri="{FF2B5EF4-FFF2-40B4-BE49-F238E27FC236}">
                <a16:creationId xmlns:a16="http://schemas.microsoft.com/office/drawing/2014/main" xmlns="" id="{8AA18108-5B8B-4147-84A7-D30A16BEC4EA}"/>
              </a:ext>
            </a:extLst>
          </p:cNvPr>
          <p:cNvSpPr/>
          <p:nvPr/>
        </p:nvSpPr>
        <p:spPr>
          <a:xfrm>
            <a:off x="2043112" y="3549409"/>
            <a:ext cx="1752042" cy="194925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Lifecycle-aware components perform actions in response to a change in the lifecycle status of another component, such as activities and fragments</a:t>
            </a:r>
            <a:r>
              <a:rPr lang="en-US" sz="1400" dirty="0" smtClean="0">
                <a:solidFill>
                  <a:schemeClr val="bg1"/>
                </a:solidFill>
                <a:cs typeface="Segoe UI" panose="020B0502040204020203" pitchFamily="34" charset="0"/>
              </a:rPr>
              <a:t>.</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xmlns="" id="{A8534162-B6E2-4579-9DAD-AD8DE07459BC}"/>
              </a:ext>
            </a:extLst>
          </p:cNvPr>
          <p:cNvSpPr/>
          <p:nvPr/>
        </p:nvSpPr>
        <p:spPr>
          <a:xfrm>
            <a:off x="4131698" y="3250173"/>
            <a:ext cx="1952366" cy="2192908"/>
          </a:xfrm>
          <a:prstGeom prst="rect">
            <a:avLst/>
          </a:prstGeom>
        </p:spPr>
        <p:txBody>
          <a:bodyPr wrap="square" lIns="0" tIns="0" rIns="0" bIns="0" anchor="t">
            <a:spAutoFit/>
          </a:bodyPr>
          <a:lstStyle/>
          <a:p>
            <a:pPr algn="ctr">
              <a:lnSpc>
                <a:spcPts val="1900"/>
              </a:lnSpc>
            </a:pPr>
            <a:r>
              <a:rPr lang="en-US" sz="1400" dirty="0" err="1">
                <a:solidFill>
                  <a:schemeClr val="bg1"/>
                </a:solidFill>
                <a:cs typeface="Segoe UI" panose="020B0502040204020203" pitchFamily="34" charset="0"/>
              </a:rPr>
              <a:t>LiveData</a:t>
            </a:r>
            <a:r>
              <a:rPr lang="en-US" sz="1400" dirty="0">
                <a:solidFill>
                  <a:schemeClr val="bg1"/>
                </a:solidFill>
                <a:cs typeface="Segoe UI" panose="020B0502040204020203" pitchFamily="34" charset="0"/>
              </a:rPr>
              <a:t> is an observable data holder class. Unlike a regular observable, </a:t>
            </a:r>
            <a:r>
              <a:rPr lang="en-US" sz="1400" dirty="0" err="1">
                <a:solidFill>
                  <a:schemeClr val="bg1"/>
                </a:solidFill>
                <a:cs typeface="Segoe UI" panose="020B0502040204020203" pitchFamily="34" charset="0"/>
              </a:rPr>
              <a:t>LiveData</a:t>
            </a:r>
            <a:r>
              <a:rPr lang="en-US" sz="1400" dirty="0">
                <a:solidFill>
                  <a:schemeClr val="bg1"/>
                </a:solidFill>
                <a:cs typeface="Segoe UI" panose="020B0502040204020203" pitchFamily="34" charset="0"/>
              </a:rPr>
              <a:t> is lifecycle-aware, meaning it respects the lifecycle of other app components, such as activities, fragments, or services</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xmlns="" id="{E1535E1C-6EBC-45D8-BCE1-D5B947A61FB6}"/>
              </a:ext>
            </a:extLst>
          </p:cNvPr>
          <p:cNvSpPr/>
          <p:nvPr/>
        </p:nvSpPr>
        <p:spPr>
          <a:xfrm>
            <a:off x="6399343" y="3221020"/>
            <a:ext cx="1752042" cy="24365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a:t>
            </a:r>
            <a:r>
              <a:rPr lang="en-US" sz="1400" dirty="0" err="1">
                <a:solidFill>
                  <a:schemeClr val="bg1"/>
                </a:solidFill>
                <a:cs typeface="Segoe UI" panose="020B0502040204020203" pitchFamily="34" charset="0"/>
              </a:rPr>
              <a:t>ViewModel</a:t>
            </a:r>
            <a:r>
              <a:rPr lang="en-US" sz="1400" dirty="0">
                <a:solidFill>
                  <a:schemeClr val="bg1"/>
                </a:solidFill>
                <a:cs typeface="Segoe UI" panose="020B0502040204020203" pitchFamily="34" charset="0"/>
              </a:rPr>
              <a:t> class is designed to store and manage UI-related data in a lifecycle conscious way. The </a:t>
            </a:r>
            <a:r>
              <a:rPr lang="en-US" sz="1400" dirty="0" err="1">
                <a:solidFill>
                  <a:schemeClr val="bg1"/>
                </a:solidFill>
                <a:cs typeface="Segoe UI" panose="020B0502040204020203" pitchFamily="34" charset="0"/>
              </a:rPr>
              <a:t>ViewModel</a:t>
            </a:r>
            <a:r>
              <a:rPr lang="en-US" sz="1400" dirty="0">
                <a:solidFill>
                  <a:schemeClr val="bg1"/>
                </a:solidFill>
                <a:cs typeface="Segoe UI" panose="020B0502040204020203" pitchFamily="34" charset="0"/>
              </a:rPr>
              <a:t> class allows data to survive configuration changes such as screen rotations.</a:t>
            </a: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xmlns="" id="{28FF18A5-7B4E-4493-B38D-E732E033F82F}"/>
              </a:ext>
            </a:extLst>
          </p:cNvPr>
          <p:cNvSpPr/>
          <p:nvPr/>
        </p:nvSpPr>
        <p:spPr>
          <a:xfrm>
            <a:off x="8564046" y="3396394"/>
            <a:ext cx="1752042" cy="194925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Room persistence library provides an abstraction layer over SQLite to allow for more robust database access while harnessing the full power of SQLite.</a:t>
            </a:r>
            <a:endParaRPr lang="en-US" sz="1400" dirty="0">
              <a:solidFill>
                <a:schemeClr val="bg1"/>
              </a:solidFill>
              <a:cs typeface="Segoe UI" panose="020B0502040204020203" pitchFamily="34" charset="0"/>
            </a:endParaRPr>
          </a:p>
        </p:txBody>
      </p:sp>
      <p:sp>
        <p:nvSpPr>
          <p:cNvPr id="57" name="Freeform 4344" descr="Icon of wrench. ">
            <a:extLst>
              <a:ext uri="{FF2B5EF4-FFF2-40B4-BE49-F238E27FC236}">
                <a16:creationId xmlns:a16="http://schemas.microsoft.com/office/drawing/2014/main" xmlns="" id="{C131659B-1A41-4821-9349-1E69BBBB560E}"/>
              </a:ext>
            </a:extLst>
          </p:cNvPr>
          <p:cNvSpPr>
            <a:spLocks/>
          </p:cNvSpPr>
          <p:nvPr/>
        </p:nvSpPr>
        <p:spPr bwMode="auto">
          <a:xfrm>
            <a:off x="7088366" y="2294359"/>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Image result for life cycl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7330" y="2055809"/>
            <a:ext cx="663549" cy="66354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descr="Icon of money. ">
            <a:extLst>
              <a:ext uri="{FF2B5EF4-FFF2-40B4-BE49-F238E27FC236}">
                <a16:creationId xmlns:a16="http://schemas.microsoft.com/office/drawing/2014/main" xmlns="" id="{8FB81822-E09C-4A9F-BCD2-4BB20E38DA03}"/>
              </a:ext>
            </a:extLst>
          </p:cNvPr>
          <p:cNvGrpSpPr/>
          <p:nvPr/>
        </p:nvGrpSpPr>
        <p:grpSpPr>
          <a:xfrm>
            <a:off x="4918400" y="2294359"/>
            <a:ext cx="380334" cy="382447"/>
            <a:chOff x="3746500" y="1344613"/>
            <a:chExt cx="285750" cy="287338"/>
          </a:xfrm>
          <a:solidFill>
            <a:schemeClr val="bg1"/>
          </a:solidFill>
        </p:grpSpPr>
        <p:sp>
          <p:nvSpPr>
            <p:cNvPr id="41" name="Freeform 497">
              <a:extLst>
                <a:ext uri="{FF2B5EF4-FFF2-40B4-BE49-F238E27FC236}">
                  <a16:creationId xmlns:a16="http://schemas.microsoft.com/office/drawing/2014/main" xmlns=""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98">
              <a:extLst>
                <a:ext uri="{FF2B5EF4-FFF2-40B4-BE49-F238E27FC236}">
                  <a16:creationId xmlns:a16="http://schemas.microsoft.com/office/drawing/2014/main" xmlns=""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499">
              <a:extLst>
                <a:ext uri="{FF2B5EF4-FFF2-40B4-BE49-F238E27FC236}">
                  <a16:creationId xmlns:a16="http://schemas.microsoft.com/office/drawing/2014/main" xmlns=""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00">
              <a:extLst>
                <a:ext uri="{FF2B5EF4-FFF2-40B4-BE49-F238E27FC236}">
                  <a16:creationId xmlns:a16="http://schemas.microsoft.com/office/drawing/2014/main" xmlns=""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01">
              <a:extLst>
                <a:ext uri="{FF2B5EF4-FFF2-40B4-BE49-F238E27FC236}">
                  <a16:creationId xmlns:a16="http://schemas.microsoft.com/office/drawing/2014/main" xmlns=""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2">
              <a:extLst>
                <a:ext uri="{FF2B5EF4-FFF2-40B4-BE49-F238E27FC236}">
                  <a16:creationId xmlns:a16="http://schemas.microsoft.com/office/drawing/2014/main" xmlns=""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03">
              <a:extLst>
                <a:ext uri="{FF2B5EF4-FFF2-40B4-BE49-F238E27FC236}">
                  <a16:creationId xmlns:a16="http://schemas.microsoft.com/office/drawing/2014/main" xmlns=""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04">
              <a:extLst>
                <a:ext uri="{FF2B5EF4-FFF2-40B4-BE49-F238E27FC236}">
                  <a16:creationId xmlns:a16="http://schemas.microsoft.com/office/drawing/2014/main" xmlns=""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AutoShape 4" descr="Image result for room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4"/>
          <a:stretch>
            <a:fillRect/>
          </a:stretch>
        </p:blipFill>
        <p:spPr>
          <a:xfrm>
            <a:off x="9208378" y="2335259"/>
            <a:ext cx="467570" cy="467570"/>
          </a:xfrm>
          <a:prstGeom prst="rect">
            <a:avLst/>
          </a:prstGeom>
        </p:spPr>
      </p:pic>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xmlns="" id="{9F23A462-D581-4451-A275-D8FA412E142C}"/>
              </a:ext>
              <a:ext uri="{C183D7F6-B498-43B3-948B-1728B52AA6E4}">
                <adec:decorative xmlns:adec="http://schemas.microsoft.com/office/drawing/2017/decorative" xmlns=""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xmlns="" id="{3FAD125B-9A3B-49A4-B9EC-C8A6D3CF9CBF}"/>
              </a:ext>
              <a:ext uri="{C183D7F6-B498-43B3-948B-1728B52AA6E4}">
                <adec:decorative xmlns:adec="http://schemas.microsoft.com/office/drawing/2017/decorative" xmlns=""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xmlns="" id="{233E4AB5-6FC1-4454-9421-850EF5A4ADF3}"/>
              </a:ext>
              <a:ext uri="{C183D7F6-B498-43B3-948B-1728B52AA6E4}">
                <adec:decorative xmlns:adec="http://schemas.microsoft.com/office/drawing/2017/decorative" xmlns=""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xmlns="" id="{40123448-0B37-4226-B26C-A3081E6142FF}"/>
              </a:ext>
              <a:ext uri="{C183D7F6-B498-43B3-948B-1728B52AA6E4}">
                <adec:decorative xmlns:adec="http://schemas.microsoft.com/office/drawing/2017/decorative" xmlns=""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xmlns="" id="{355211EE-8286-42CD-A4AF-EDD1186B28A3}"/>
              </a:ext>
              <a:ext uri="{C183D7F6-B498-43B3-948B-1728B52AA6E4}">
                <adec:decorative xmlns:adec="http://schemas.microsoft.com/office/drawing/2017/decorative" xmlns=""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xmlns="" id="{D3287700-63E7-4098-B825-B123C11134C1}"/>
              </a:ext>
              <a:ext uri="{C183D7F6-B498-43B3-948B-1728B52AA6E4}">
                <adec:decorative xmlns:adec="http://schemas.microsoft.com/office/drawing/2017/decorative" xmlns=""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xmlns="" id="{69943F00-C6CB-4F10-A02B-801F37984D43}"/>
              </a:ext>
              <a:ext uri="{C183D7F6-B498-43B3-948B-1728B52AA6E4}">
                <adec:decorative xmlns:adec="http://schemas.microsoft.com/office/drawing/2017/decorative" xmlns=""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xmlns="" id="{78C71AAC-D0D2-4BBF-B302-54163A284EC6}"/>
              </a:ext>
              <a:ext uri="{C183D7F6-B498-43B3-948B-1728B52AA6E4}">
                <adec:decorative xmlns:adec="http://schemas.microsoft.com/office/drawing/2017/decorative" xmlns=""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31AB5AC-284A-472B-B8E5-2F198F4E96D7}"/>
              </a:ext>
              <a:ext uri="{C183D7F6-B498-43B3-948B-1728B52AA6E4}">
                <adec:decorative xmlns:adec="http://schemas.microsoft.com/office/drawing/2017/decorative" xmlns=""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91394D4E-BC7A-418D-B233-6C374456AEAE}"/>
              </a:ext>
              <a:ext uri="{C183D7F6-B498-43B3-948B-1728B52AA6E4}">
                <adec:decorative xmlns:adec="http://schemas.microsoft.com/office/drawing/2017/decorative" xmlns=""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4741AA56-D9ED-492E-8385-5CB8274B1286}"/>
              </a:ext>
              <a:ext uri="{C183D7F6-B498-43B3-948B-1728B52AA6E4}">
                <adec:decorative xmlns:adec="http://schemas.microsoft.com/office/drawing/2017/decorative" xmlns=""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xmlns=""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xmlns=""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xmlns=""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xmlns=""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xmlns=""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xmlns=""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xmlns=""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xmlns=""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xmlns=""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xmlns=""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xmlns=""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xmlns=""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xmlns=""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xmlns=""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2" name="Slide Number Placeholder 1"/>
          <p:cNvSpPr>
            <a:spLocks noGrp="1"/>
          </p:cNvSpPr>
          <p:nvPr>
            <p:ph type="sldNum" sz="quarter" idx="12"/>
          </p:nvPr>
        </p:nvSpPr>
        <p:spPr/>
        <p:txBody>
          <a:bodyPr/>
          <a:lstStyle/>
          <a:p>
            <a:fld id="{06FEDF93-2BFD-41CA-ABC7-B039102F3792}" type="slidenum">
              <a:rPr lang="en-US" smtClean="0"/>
              <a:t>4</a:t>
            </a:fld>
            <a:endParaRPr lang="en-US" dirty="0"/>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xmlns=""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Straight Connector 14">
            <a:extLst>
              <a:ext uri="{FF2B5EF4-FFF2-40B4-BE49-F238E27FC236}">
                <a16:creationId xmlns:a16="http://schemas.microsoft.com/office/drawing/2014/main" xmlns="" id="{6516ABC0-EF46-4159-B4CF-45B14EA929B3}"/>
              </a:ext>
              <a:ext uri="{C183D7F6-B498-43B3-948B-1728B52AA6E4}">
                <adec:decorative xmlns:adec="http://schemas.microsoft.com/office/drawing/2017/decorative" xmlns=""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B1E755E2-4A99-478A-BBEF-ACE16BEBFCB7}"/>
              </a:ext>
              <a:ext uri="{C183D7F6-B498-43B3-948B-1728B52AA6E4}">
                <adec:decorative xmlns:adec="http://schemas.microsoft.com/office/drawing/2017/decorative" xmlns=""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xmlns=""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xmlns=""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xmlns=""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xmlns=""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xmlns=""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xmlns=""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xmlns=""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xmlns=""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
        <p:nvSpPr>
          <p:cNvPr id="2" name="Slide Number Placeholder 1"/>
          <p:cNvSpPr>
            <a:spLocks noGrp="1"/>
          </p:cNvSpPr>
          <p:nvPr>
            <p:ph type="sldNum" sz="quarter" idx="12"/>
          </p:nvPr>
        </p:nvSpPr>
        <p:spPr/>
        <p:txBody>
          <a:bodyPr/>
          <a:lstStyle/>
          <a:p>
            <a:fld id="{06FEDF93-2BFD-41CA-ABC7-B039102F3792}" type="slidenum">
              <a:rPr lang="en-US" smtClean="0"/>
              <a:t>5</a:t>
            </a:fld>
            <a:endParaRPr lang="en-US" dirty="0"/>
          </a:p>
        </p:txBody>
      </p:sp>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xmlns="" id="{8DC8DEBA-4D8D-4704-A04E-32A1E0BF41F4}"/>
              </a:ext>
              <a:ext uri="{C183D7F6-B498-43B3-948B-1728B52AA6E4}">
                <adec:decorative xmlns:adec="http://schemas.microsoft.com/office/drawing/2017/decorative" xmlns=""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xmlns="" id="{769CE3F0-8651-4FF1-8CAF-1E986C3831C4}"/>
              </a:ext>
              <a:ext uri="{C183D7F6-B498-43B3-948B-1728B52AA6E4}">
                <adec:decorative xmlns:adec="http://schemas.microsoft.com/office/drawing/2017/decorative" xmlns=""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xmlns="" id="{59423939-1DC9-4306-AA5D-6C0111336356}"/>
              </a:ext>
              <a:ext uri="{C183D7F6-B498-43B3-948B-1728B52AA6E4}">
                <adec:decorative xmlns:adec="http://schemas.microsoft.com/office/drawing/2017/decorative" xmlns=""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xmlns="" id="{A838DD0B-E018-44D0-A4C0-13DF2FD0288D}"/>
              </a:ext>
              <a:ext uri="{C183D7F6-B498-43B3-948B-1728B52AA6E4}">
                <adec:decorative xmlns:adec="http://schemas.microsoft.com/office/drawing/2017/decorative" xmlns=""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xmlns="" id="{B5265A05-9A0F-4DEC-9382-F51EEE742251}"/>
              </a:ext>
              <a:ext uri="{C183D7F6-B498-43B3-948B-1728B52AA6E4}">
                <adec:decorative xmlns:adec="http://schemas.microsoft.com/office/drawing/2017/decorative" xmlns=""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xmlns="" id="{8770E695-5D11-488D-931B-4C4259EC25FF}"/>
              </a:ext>
              <a:ext uri="{C183D7F6-B498-43B3-948B-1728B52AA6E4}">
                <adec:decorative xmlns:adec="http://schemas.microsoft.com/office/drawing/2017/decorative" xmlns=""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xmlns=""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xmlns=""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xmlns=""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xmlns=""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xmlns=""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xmlns=""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xmlns=""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xmlns=""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xmlns=""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xmlns=""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xmlns=""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xmlns=""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xmlns=""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xmlns=""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xmlns=""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xmlns=""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xmlns=""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xmlns=""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xmlns=""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xmlns=""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xmlns=""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xmlns=""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xmlns=""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xmlns=""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xmlns=""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xmlns=""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xmlns=""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xmlns=""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xmlns=""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xmlns=""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xmlns=""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xmlns=""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xmlns=""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xmlns=""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xmlns=""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Slide Number Placeholder 1"/>
          <p:cNvSpPr>
            <a:spLocks noGrp="1"/>
          </p:cNvSpPr>
          <p:nvPr>
            <p:ph type="sldNum" sz="quarter" idx="12"/>
          </p:nvPr>
        </p:nvSpPr>
        <p:spPr/>
        <p:txBody>
          <a:bodyPr/>
          <a:lstStyle/>
          <a:p>
            <a:fld id="{06FEDF93-2BFD-41CA-ABC7-B039102F3792}" type="slidenum">
              <a:rPr lang="en-US" smtClean="0"/>
              <a:t>6</a:t>
            </a:fld>
            <a:endParaRPr lang="en-US" dirty="0"/>
          </a:p>
        </p:txBody>
      </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xmlns=""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xmlns=""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xmlns="" id="{4293C5FE-8B5A-43A8-B602-44F133628917}"/>
              </a:ext>
              <a:ext uri="{C183D7F6-B498-43B3-948B-1728B52AA6E4}">
                <adec:decorative xmlns:adec="http://schemas.microsoft.com/office/drawing/2017/decorative" xmlns=""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xmlns="" val="1064767228"/>
                    </a:ext>
                  </a:extLst>
                </a:gridCol>
                <a:gridCol w="1132840">
                  <a:extLst>
                    <a:ext uri="{9D8B030D-6E8A-4147-A177-3AD203B41FA5}">
                      <a16:colId xmlns:a16="http://schemas.microsoft.com/office/drawing/2014/main" xmlns="" val="2110247153"/>
                    </a:ext>
                  </a:extLst>
                </a:gridCol>
                <a:gridCol w="1132840">
                  <a:extLst>
                    <a:ext uri="{9D8B030D-6E8A-4147-A177-3AD203B41FA5}">
                      <a16:colId xmlns:a16="http://schemas.microsoft.com/office/drawing/2014/main" xmlns="" val="1671774837"/>
                    </a:ext>
                  </a:extLst>
                </a:gridCol>
                <a:gridCol w="1132840">
                  <a:extLst>
                    <a:ext uri="{9D8B030D-6E8A-4147-A177-3AD203B41FA5}">
                      <a16:colId xmlns:a16="http://schemas.microsoft.com/office/drawing/2014/main" xmlns="" val="1042921663"/>
                    </a:ext>
                  </a:extLst>
                </a:gridCol>
                <a:gridCol w="1132840">
                  <a:extLst>
                    <a:ext uri="{9D8B030D-6E8A-4147-A177-3AD203B41FA5}">
                      <a16:colId xmlns:a16="http://schemas.microsoft.com/office/drawing/2014/main" xmlns="" val="1140046485"/>
                    </a:ext>
                  </a:extLst>
                </a:gridCol>
                <a:gridCol w="1132840">
                  <a:extLst>
                    <a:ext uri="{9D8B030D-6E8A-4147-A177-3AD203B41FA5}">
                      <a16:colId xmlns:a16="http://schemas.microsoft.com/office/drawing/2014/main" xmlns="" val="1773304150"/>
                    </a:ext>
                  </a:extLst>
                </a:gridCol>
                <a:gridCol w="1132840">
                  <a:extLst>
                    <a:ext uri="{9D8B030D-6E8A-4147-A177-3AD203B41FA5}">
                      <a16:colId xmlns:a16="http://schemas.microsoft.com/office/drawing/2014/main" xmlns="" val="1528819555"/>
                    </a:ext>
                  </a:extLst>
                </a:gridCol>
                <a:gridCol w="1132840">
                  <a:extLst>
                    <a:ext uri="{9D8B030D-6E8A-4147-A177-3AD203B41FA5}">
                      <a16:colId xmlns:a16="http://schemas.microsoft.com/office/drawing/2014/main" xmlns="" val="3985123976"/>
                    </a:ext>
                  </a:extLst>
                </a:gridCol>
                <a:gridCol w="1132840">
                  <a:extLst>
                    <a:ext uri="{9D8B030D-6E8A-4147-A177-3AD203B41FA5}">
                      <a16:colId xmlns:a16="http://schemas.microsoft.com/office/drawing/2014/main" xmlns="" val="1999644776"/>
                    </a:ext>
                  </a:extLst>
                </a:gridCol>
                <a:gridCol w="1132840">
                  <a:extLst>
                    <a:ext uri="{9D8B030D-6E8A-4147-A177-3AD203B41FA5}">
                      <a16:colId xmlns:a16="http://schemas.microsoft.com/office/drawing/2014/main" xmlns=""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xmlns=""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xmlns=""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xmlns=""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xmlns=""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xmlns=""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xmlns=""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xmlns=""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xmlns=""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xmlns=""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xmlns=""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xmlns=""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xmlns=""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xmlns=""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xmlns=""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xmlns=""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xmlns=""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xmlns=""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xmlns=""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xmlns="" id="{268D639A-62F0-4F2B-B632-5A45CD6DD132}"/>
              </a:ext>
              <a:ext uri="{C183D7F6-B498-43B3-948B-1728B52AA6E4}">
                <adec:decorative xmlns:adec="http://schemas.microsoft.com/office/drawing/2017/decorative" xmlns=""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xmlns=""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xmlns=""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xmlns=""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xmlns=""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xmlns=""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xmlns=""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xmlns=""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xmlns=""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xmlns=""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xmlns=""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xmlns=""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xmlns=""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xmlns=""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xmlns=""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xmlns=""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xmlns=""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xmlns=""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xmlns=""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xmlns=""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xmlns=""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xmlns=""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xmlns=""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xmlns=""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xmlns=""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xmlns=""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xmlns=""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xmlns=""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xmlns=""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xmlns=""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xmlns=""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xmlns=""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xmlns=""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xmlns=""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xmlns=""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xmlns=""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xmlns=""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xmlns=""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xmlns=""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xmlns=""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xmlns=""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xmlns=""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xmlns=""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xmlns=""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xmlns=""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xmlns=""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xmlns=""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xmlns=""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xmlns=""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xmlns=""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xmlns=""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xmlns=""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xmlns=""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xmlns=""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xmlns=""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xmlns=""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xmlns=""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xmlns="" id="{A3D7D3F3-ED08-4CA9-8310-32E50A7BB0A5}"/>
              </a:ext>
              <a:ext uri="{C183D7F6-B498-43B3-948B-1728B52AA6E4}">
                <adec:decorative xmlns:adec="http://schemas.microsoft.com/office/drawing/2017/decorative" xmlns=""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xmlns=""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xmlns=""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xmlns=""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xmlns=""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xmlns=""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xmlns="" id="{8CBC1BB2-55FC-4E8F-A171-32FAA820D2B7}"/>
              </a:ext>
              <a:ext uri="{C183D7F6-B498-43B3-948B-1728B52AA6E4}">
                <adec:decorative xmlns:adec="http://schemas.microsoft.com/office/drawing/2017/decorative" xmlns=""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31A2EAE-EBE4-4CB7-9D0A-105837E80B0E}"/>
              </a:ext>
              <a:ext uri="{C183D7F6-B498-43B3-948B-1728B52AA6E4}">
                <adec:decorative xmlns:adec="http://schemas.microsoft.com/office/drawing/2017/decorative" xmlns=""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xmlns=""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xmlns=""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xmlns=""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xmlns=""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xmlns=""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xmlns=""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xmlns=""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
        <p:nvSpPr>
          <p:cNvPr id="3" name="Slide Number Placeholder 2"/>
          <p:cNvSpPr>
            <a:spLocks noGrp="1"/>
          </p:cNvSpPr>
          <p:nvPr>
            <p:ph type="sldNum" sz="quarter" idx="12"/>
          </p:nvPr>
        </p:nvSpPr>
        <p:spPr/>
        <p:txBody>
          <a:bodyPr/>
          <a:lstStyle/>
          <a:p>
            <a:fld id="{06FEDF93-2BFD-41CA-ABC7-B039102F3792}" type="slidenum">
              <a:rPr lang="en-US" smtClean="0"/>
              <a:t>8</a:t>
            </a:fld>
            <a:endParaRPr lang="en-US" dirty="0"/>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xmlns=""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xmlns=""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xmlns=""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xmlns=""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xmlns=""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xmlns=""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xmlns=""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xmlns=""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xmlns=""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xmlns=""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xmlns=""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xmlns=""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xmlns=""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xmlns=""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xmlns=""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Slide Number Placeholder 1"/>
          <p:cNvSpPr>
            <a:spLocks noGrp="1"/>
          </p:cNvSpPr>
          <p:nvPr>
            <p:ph type="sldNum" sz="quarter" idx="12"/>
          </p:nvPr>
        </p:nvSpPr>
        <p:spPr/>
        <p:txBody>
          <a:bodyPr/>
          <a:lstStyle/>
          <a:p>
            <a:fld id="{06FEDF93-2BFD-41CA-ABC7-B039102F3792}" type="slidenum">
              <a:rPr lang="en-US" smtClean="0"/>
              <a:t>9</a:t>
            </a:fld>
            <a:endParaRPr lang="en-US" dirty="0"/>
          </a:p>
        </p:txBody>
      </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868</Words>
  <Application>Microsoft Office PowerPoint</Application>
  <PresentationFormat>Widescreen</PresentationFormat>
  <Paragraphs>126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Segoe UI</vt:lpstr>
      <vt:lpstr>Segoe UI Light</vt:lpstr>
      <vt:lpstr>Office Theme</vt:lpstr>
      <vt:lpstr>Model – View - View Model Brief Intro</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2019-04-23T04:20:59Z</dcterms:created>
  <dcterms:modified xsi:type="dcterms:W3CDTF">2019-04-23T15:19:02Z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