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93" r:id="rId11"/>
    <p:sldId id="282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404" autoAdjust="0"/>
  </p:normalViewPr>
  <p:slideViewPr>
    <p:cSldViewPr snapToGrid="0" showGuides="1">
      <p:cViewPr varScale="1">
        <p:scale>
          <a:sx n="56" d="100"/>
          <a:sy n="56" d="100"/>
        </p:scale>
        <p:origin x="1260" y="6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DC17A28-FCC6-424A-86B4-C25D699A142B}" type="pres">
      <dgm:prSet presAssocID="{334BF905-A969-439D-B918-1AAC52CFCEF3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8C249465-43E7-4D75-B8BA-8C5DA27057CE}" type="pres">
      <dgm:prSet presAssocID="{F0AB63C3-13DE-49CF-B11C-B216AACD103B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0125C7F5-6A92-4710-B104-550E51494242}" type="pres">
      <dgm:prSet presAssocID="{7C3EE6D3-8A83-46D2-9202-A93133853DC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C54010C2-5A97-46C6-B77B-456EE0A69057}" type="pres">
      <dgm:prSet presAssocID="{C0E0A83F-4500-437D-8112-D51ACB5A56E0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F160296C-BE3F-4930-AE6F-F1ECA37B8F1B}" type="pres">
      <dgm:prSet presAssocID="{8F9D5AE9-F213-4BB4-AA51-6BD33C58D475}" presName="connTx" presStyleLbl="parChTrans1D3" presStyleIdx="2" presStyleCnt="8"/>
      <dgm:spPr/>
      <dgm:t>
        <a:bodyPr/>
        <a:lstStyle/>
        <a:p>
          <a:endParaRPr lang="en-IN"/>
        </a:p>
      </dgm:t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E94F859C-DCA0-4D1D-846F-DA99A57BF98F}" type="pres">
      <dgm:prSet presAssocID="{FDBB49DC-E237-4331-9D9A-6C30E730AEC2}" presName="connTx" presStyleLbl="parChTrans1D3" presStyleIdx="3" presStyleCnt="8"/>
      <dgm:spPr/>
      <dgm:t>
        <a:bodyPr/>
        <a:lstStyle/>
        <a:p>
          <a:endParaRPr lang="en-IN"/>
        </a:p>
      </dgm:t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CF4CCC0F-FCE4-49DD-B519-16D8B26F1630}" type="pres">
      <dgm:prSet presAssocID="{EFF3D82F-3421-44D3-8A60-D2497CB5B1AF}" presName="connTx" presStyleLbl="parChTrans1D3" presStyleIdx="4" presStyleCnt="8"/>
      <dgm:spPr/>
      <dgm:t>
        <a:bodyPr/>
        <a:lstStyle/>
        <a:p>
          <a:endParaRPr lang="en-IN"/>
        </a:p>
      </dgm:t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8947DF2E-709D-4CAA-8C54-2D67F01DD37F}" type="pres">
      <dgm:prSet presAssocID="{0214251E-9482-4BBF-A4FB-C173EB6FD0DB}" presName="connTx" presStyleLbl="parChTrans1D3" presStyleIdx="5" presStyleCnt="8"/>
      <dgm:spPr/>
      <dgm:t>
        <a:bodyPr/>
        <a:lstStyle/>
        <a:p>
          <a:endParaRPr lang="en-IN"/>
        </a:p>
      </dgm:t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92563460-93EF-4C4B-A687-AD193956AA1A}" type="pres">
      <dgm:prSet presAssocID="{6A4D08DC-0579-44DB-8366-28068F56C0F5}" presName="connTx" presStyleLbl="parChTrans1D3" presStyleIdx="6" presStyleCnt="8"/>
      <dgm:spPr/>
      <dgm:t>
        <a:bodyPr/>
        <a:lstStyle/>
        <a:p>
          <a:endParaRPr lang="en-IN"/>
        </a:p>
      </dgm:t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08C80391-4D18-45D7-AE5F-AF72F75FECFB}" type="pres">
      <dgm:prSet presAssocID="{95B02947-8EA5-4B00-B71A-8C0C62296EFE}" presName="connTx" presStyleLbl="parChTrans1D3" presStyleIdx="7" presStyleCnt="8"/>
      <dgm:spPr/>
      <dgm:t>
        <a:bodyPr/>
        <a:lstStyle/>
        <a:p>
          <a:endParaRPr lang="en-IN"/>
        </a:p>
      </dgm:t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072E4933-E067-419A-B9BE-489D9E780581}" type="pres">
      <dgm:prSet presAssocID="{0F271C52-76B2-4D29-86F4-C111016A319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430B30BA-EB57-4469-ABF8-1A2CDA21694A}" type="pres">
      <dgm:prSet presAssocID="{E8D01A0E-52EC-460F-9A6C-D975239AAE5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BCDC4-3B91-4797-84EA-7FD342776545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7593-8A4E-4F5B-97C5-76F2CD0A1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data-binding/architectur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</a:t>
            </a:r>
            <a:r>
              <a:rPr lang="en-IN" baseline="0" dirty="0" smtClean="0"/>
              <a:t>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Logic from UI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err="1" smtClean="0"/>
              <a:t>LiveData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Mutable </a:t>
            </a:r>
            <a:r>
              <a:rPr lang="en-IN" dirty="0" err="1" smtClean="0"/>
              <a:t>LiveData</a:t>
            </a:r>
            <a:r>
              <a:rPr lang="en-IN" baseline="0" dirty="0" smtClean="0"/>
              <a:t> (set/post)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MediatorLiveData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coalescing operator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null coalescing operator (??) chooses the left operand if it isn't null or the right if the former is null.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You can use Operators in the expressions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 Automatically checks</a:t>
            </a:r>
            <a:r>
              <a:rPr lang="en-IN" baseline="0" dirty="0" smtClean="0"/>
              <a:t> null values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Handles Events 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You can import required classes using &lt;import&gt;</a:t>
            </a:r>
          </a:p>
          <a:p>
            <a:pPr marL="228600" indent="-228600">
              <a:buAutoNum type="arabicPeriod" startAt="2"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 layout views to Architecture Components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- </a:t>
            </a:r>
            <a:r>
              <a:rPr lang="en-IN" dirty="0" smtClean="0">
                <a:effectLst/>
              </a:rPr>
              <a:t>        </a:t>
            </a:r>
            <a:r>
              <a:rPr lang="en-IN" dirty="0" err="1" smtClean="0">
                <a:effectLst/>
              </a:rPr>
              <a:t>binding.setLifecycleOwner</a:t>
            </a:r>
            <a:r>
              <a:rPr lang="en-IN" dirty="0" smtClean="0">
                <a:effectLst/>
              </a:rPr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>
                <a:effectLst/>
              </a:rPr>
              <a:t>);</a:t>
            </a:r>
            <a:endParaRPr lang="en-IN" baseline="0" dirty="0" smtClean="0"/>
          </a:p>
          <a:p>
            <a:pPr marL="228600" indent="-228600">
              <a:buAutoNum type="arabicPeriod" startAt="2"/>
            </a:pPr>
            <a:r>
              <a:rPr lang="en-IN" baseline="0" dirty="0" smtClean="0"/>
              <a:t> To Explore : </a:t>
            </a:r>
            <a:r>
              <a:rPr lang="en-IN" baseline="0" dirty="0" err="1" smtClean="0"/>
              <a:t>BindingAdapters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BindingMethod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TargetAPI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BindingConversion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TwoWayBinding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5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is used to persist UI </a:t>
            </a:r>
            <a:r>
              <a:rPr lang="en-IN" baseline="0" dirty="0" err="1" smtClean="0"/>
              <a:t>realted</a:t>
            </a:r>
            <a:r>
              <a:rPr lang="en-IN" baseline="0" dirty="0" smtClean="0"/>
              <a:t> data throughout the lifecycle of UI component.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onSavedInstanceState</a:t>
            </a:r>
            <a:r>
              <a:rPr lang="en-IN" baseline="0" dirty="0" smtClean="0"/>
              <a:t> can only </a:t>
            </a:r>
            <a:r>
              <a:rPr lang="en-IN" baseline="0" dirty="0" err="1" smtClean="0"/>
              <a:t>handel</a:t>
            </a:r>
            <a:r>
              <a:rPr lang="en-IN" baseline="0" dirty="0" smtClean="0"/>
              <a:t> small amount of data on configuration change and cannot handle large data.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Class and Android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Class.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can be shared by fragments.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Never pass context of UI component to </a:t>
            </a:r>
            <a:r>
              <a:rPr lang="en-IN" baseline="0" dirty="0" err="1" smtClean="0"/>
              <a:t>ViewModel</a:t>
            </a: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Injecting dependencies into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using Factory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In Abstract class you will write migration strategy.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 Entity there must be at least one Primary key.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Getter methods as compulsory in entity.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Room Database can return </a:t>
            </a:r>
            <a:r>
              <a:rPr lang="en-IN" baseline="0" dirty="0" err="1" smtClean="0"/>
              <a:t>LiveData</a:t>
            </a:r>
            <a:r>
              <a:rPr lang="en-IN" baseline="0" dirty="0" smtClean="0"/>
              <a:t> objects.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You can use @Ignore annotation if you do not want a field to insert in DB.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Use @</a:t>
            </a:r>
            <a:r>
              <a:rPr lang="en-IN" baseline="0" dirty="0" err="1" smtClean="0"/>
              <a:t>TypeConvertor</a:t>
            </a:r>
            <a:r>
              <a:rPr lang="en-IN" baseline="0" dirty="0" smtClean="0"/>
              <a:t> to convert </a:t>
            </a:r>
            <a:r>
              <a:rPr lang="en-IN" baseline="0" dirty="0" err="1" smtClean="0"/>
              <a:t>datatypes</a:t>
            </a:r>
            <a:r>
              <a:rPr lang="en-I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Need to call all Dao methods on Background Thread.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Every Select method should return Primary key column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 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2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eveloper.android.com/topic/libraries/architectur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LifeCycleAwareComponents/UsedCasesForLifeCycleAwareComponents.PNG" TargetMode="External"/><Relationship Id="rId4" Type="http://schemas.openxmlformats.org/officeDocument/2006/relationships/hyperlink" Target="file:///Z:\TechTalk\LifeCycleAwareComponents\UsedCasesForLifeCycleAwareComponents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MVVM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966097"/>
            <a:ext cx="6953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6850"/>
              </p:ext>
            </p:extLst>
          </p:nvPr>
        </p:nvGraphicFramePr>
        <p:xfrm>
          <a:off x="347730" y="746974"/>
          <a:ext cx="11615669" cy="59766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47661"/>
                <a:gridCol w="3349731"/>
                <a:gridCol w="6918277"/>
              </a:tblGrid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/android-room-with-a-view/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/android-lifecycles/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</a:t>
                      </a:r>
                      <a:r>
                        <a:rPr lang="en-IN" dirty="0" smtClean="0"/>
                        <a:t>index#0</a:t>
                      </a:r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Demo (SK)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MVVM</a:t>
                      </a:r>
                      <a:r>
                        <a:rPr lang="en-IN" baseline="0" dirty="0" smtClean="0"/>
                        <a:t> guide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https://developer.android.com/jetpack/docs/guide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xmlns="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18344" b="5668"/>
          <a:stretch/>
        </p:blipFill>
        <p:spPr>
          <a:xfrm>
            <a:off x="2306471" y="3136141"/>
            <a:ext cx="1066924" cy="1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Components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4" action="ppaction://hlinksldjump"/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5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6" action="ppaction://hlinksldjump"/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5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0470"/>
            <a:ext cx="6639338" cy="45934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6211"/>
              </p:ext>
            </p:extLst>
          </p:nvPr>
        </p:nvGraphicFramePr>
        <p:xfrm>
          <a:off x="6639339" y="1510747"/>
          <a:ext cx="5395465" cy="3977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488"/>
                <a:gridCol w="4706977"/>
              </a:tblGrid>
              <a:tr h="53055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36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 Dependencies</a:t>
                      </a:r>
                      <a:endParaRPr lang="en-IN" dirty="0"/>
                    </a:p>
                  </a:txBody>
                  <a:tcPr/>
                </a:tc>
              </a:tr>
              <a:tr h="8547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Observable Class and extend with </a:t>
                      </a:r>
                      <a:r>
                        <a:rPr lang="en-IN" baseline="0" dirty="0" err="1" smtClean="0"/>
                        <a:t>LifeCycleObserver</a:t>
                      </a:r>
                      <a:r>
                        <a:rPr lang="en-IN" baseline="0" dirty="0" smtClean="0"/>
                        <a:t>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LifecycleOwner</a:t>
                      </a:r>
                      <a:r>
                        <a:rPr lang="en-IN" baseline="0" dirty="0" smtClean="0"/>
                        <a:t> instance from constructor and add observer</a:t>
                      </a:r>
                      <a:endParaRPr lang="en-IN" dirty="0"/>
                    </a:p>
                  </a:txBody>
                  <a:tcPr/>
                </a:tc>
              </a:tr>
              <a:tr h="7339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</a:t>
                      </a:r>
                      <a:r>
                        <a:rPr lang="en-IN" baseline="0" dirty="0" smtClean="0"/>
                        <a:t> instance of lifecycle owner from Activity by calling constructor of Observable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r>
                        <a:rPr lang="en-IN" baseline="0" dirty="0" smtClean="0"/>
                        <a:t> Writing Annotations for Events and get state of activity.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73388" y="5663381"/>
            <a:ext cx="2418734" cy="1058094"/>
            <a:chOff x="7073388" y="5663381"/>
            <a:chExt cx="2418734" cy="1058094"/>
          </a:xfrm>
        </p:grpSpPr>
        <p:sp>
          <p:nvSpPr>
            <p:cNvPr id="4" name="Oval 3">
              <a:hlinkClick r:id="rId4" action="ppaction://hlinkfile"/>
            </p:cNvPr>
            <p:cNvSpPr/>
            <p:nvPr/>
          </p:nvSpPr>
          <p:spPr>
            <a:xfrm>
              <a:off x="7152968" y="5663381"/>
              <a:ext cx="2271251" cy="1058094"/>
            </a:xfrm>
            <a:prstGeom prst="ellipse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hlinkClick r:id="rId5" action="ppaction://hlinkfile"/>
            </p:cNvPr>
            <p:cNvSpPr txBox="1"/>
            <p:nvPr/>
          </p:nvSpPr>
          <p:spPr>
            <a:xfrm>
              <a:off x="7073388" y="5914112"/>
              <a:ext cx="241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Click here for Use Cases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86" y="1298495"/>
            <a:ext cx="2569939" cy="436709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0472"/>
              </p:ext>
            </p:extLst>
          </p:nvPr>
        </p:nvGraphicFramePr>
        <p:xfrm>
          <a:off x="4794250" y="1298492"/>
          <a:ext cx="6921500" cy="5094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7278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 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in </a:t>
                      </a:r>
                      <a:r>
                        <a:rPr lang="en-IN" dirty="0" err="1" smtClean="0"/>
                        <a:t>build.gradle</a:t>
                      </a:r>
                      <a:r>
                        <a:rPr lang="en-IN" baseline="0" dirty="0" smtClean="0"/>
                        <a:t>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Make root tag of layout file as &lt;layout&gt;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insert &lt;variable&gt;</a:t>
                      </a:r>
                      <a:r>
                        <a:rPr lang="en-IN" baseline="0" dirty="0" smtClean="0"/>
                        <a:t> in</a:t>
                      </a:r>
                      <a:r>
                        <a:rPr lang="en-IN" dirty="0" smtClean="0"/>
                        <a:t>&lt;data&gt; tag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expressions using @{} syntax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Bind Activity</a:t>
                      </a:r>
                      <a:r>
                        <a:rPr lang="en-IN" baseline="0" dirty="0" smtClean="0"/>
                        <a:t> to this layout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</a:t>
                      </a:r>
                      <a:r>
                        <a:rPr lang="en-IN" baseline="0" dirty="0" smtClean="0"/>
                        <a:t> Model to layout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502" b="7645"/>
          <a:stretch/>
        </p:blipFill>
        <p:spPr>
          <a:xfrm>
            <a:off x="500332" y="855297"/>
            <a:ext cx="5054242" cy="497673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5982"/>
              </p:ext>
            </p:extLst>
          </p:nvPr>
        </p:nvGraphicFramePr>
        <p:xfrm>
          <a:off x="5270500" y="966098"/>
          <a:ext cx="6692900" cy="48659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4048"/>
                <a:gridCol w="5838852"/>
              </a:tblGrid>
              <a:tr h="56477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a View Model Class and extend with either </a:t>
                      </a:r>
                      <a:r>
                        <a:rPr lang="en-IN" baseline="0" dirty="0" err="1" smtClean="0"/>
                        <a:t>AndroidViewModel</a:t>
                      </a:r>
                      <a:r>
                        <a:rPr lang="en-IN" baseline="0" dirty="0" smtClean="0"/>
                        <a:t> or </a:t>
                      </a:r>
                      <a:r>
                        <a:rPr lang="en-IN" baseline="0" dirty="0" err="1" smtClean="0"/>
                        <a:t>ViewModel</a:t>
                      </a:r>
                      <a:endParaRPr lang="en-IN" dirty="0"/>
                    </a:p>
                  </a:txBody>
                  <a:tcPr/>
                </a:tc>
              </a:tr>
              <a:tr h="12695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From</a:t>
                      </a:r>
                      <a:r>
                        <a:rPr lang="en-IN" baseline="0" dirty="0" smtClean="0"/>
                        <a:t> Activity create object of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instantiate using </a:t>
                      </a:r>
                      <a:r>
                        <a:rPr lang="en-IN" dirty="0" err="1" smtClean="0"/>
                        <a:t>ViewModelProviders.</a:t>
                      </a:r>
                      <a:r>
                        <a:rPr lang="en-IN" i="1" dirty="0" err="1" smtClean="0">
                          <a:effectLst/>
                        </a:rPr>
                        <a:t>of</a:t>
                      </a:r>
                      <a:r>
                        <a:rPr lang="en-IN" dirty="0" smtClean="0"/>
                        <a:t>(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IN" dirty="0" smtClean="0"/>
                        <a:t>).get(</a:t>
                      </a:r>
                      <a:r>
                        <a:rPr lang="en-IN" dirty="0" err="1" smtClean="0"/>
                        <a:t>UserListViewModel.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IN" dirty="0" smtClean="0"/>
                        <a:t>)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Publish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from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observe it in UI component.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</a:t>
                      </a:r>
                      <a:r>
                        <a:rPr lang="en-IN" baseline="0" dirty="0" smtClean="0"/>
                        <a:t> (dot).observe method on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object and override </a:t>
                      </a:r>
                      <a:r>
                        <a:rPr lang="en-IN" baseline="0" dirty="0" err="1" smtClean="0"/>
                        <a:t>onChanged</a:t>
                      </a:r>
                      <a:r>
                        <a:rPr lang="en-IN" baseline="0" dirty="0" smtClean="0"/>
                        <a:t> method in UI component to update UI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6" y="855297"/>
            <a:ext cx="4437400" cy="500323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07035"/>
              </p:ext>
            </p:extLst>
          </p:nvPr>
        </p:nvGraphicFramePr>
        <p:xfrm>
          <a:off x="5041900" y="966096"/>
          <a:ext cx="6921500" cy="46851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48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Add Dependencies 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public Abstract Class and extend </a:t>
                      </a:r>
                      <a:r>
                        <a:rPr lang="en-IN" baseline="0" dirty="0" err="1" smtClean="0"/>
                        <a:t>RoomDatabase</a:t>
                      </a:r>
                      <a:r>
                        <a:rPr lang="en-IN" baseline="0" dirty="0" smtClean="0"/>
                        <a:t> and annotate with @Database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Entity Class for each table with fields and getter/setter methods and constructor. Annotate with @Entity</a:t>
                      </a:r>
                      <a:endParaRPr lang="en-IN" dirty="0"/>
                    </a:p>
                  </a:txBody>
                  <a:tcPr/>
                </a:tc>
              </a:tr>
              <a:tr h="9255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Dao interface annotate with @Dao, write database operations here.</a:t>
                      </a:r>
                    </a:p>
                    <a:p>
                      <a:r>
                        <a:rPr lang="en-IN" baseline="0" dirty="0" smtClean="0"/>
                        <a:t>Annotate each method with suitable operation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abstract method of in database class which returns Dao</a:t>
                      </a:r>
                      <a:r>
                        <a:rPr lang="en-IN" baseline="0" dirty="0" smtClean="0"/>
                        <a:t> object.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 this method</a:t>
                      </a:r>
                      <a:r>
                        <a:rPr lang="en-IN" baseline="0" dirty="0" smtClean="0"/>
                        <a:t> on Database instance and then call Dao methods.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1001</Words>
  <Application>Microsoft Office PowerPoint</Application>
  <PresentationFormat>Widescreen</PresentationFormat>
  <Paragraphs>185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2019-05-09T06:46:58Z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