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A03B3-E697-404A-B2EA-E595FE67BAB0}">
  <a:tblStyle styleId="{B71A03B3-E697-404A-B2EA-E595FE67B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 integers in Python3 are represented as long integers. Hence, there is no separate number type as long.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main difference between lists and tuples are − Lists are enclosed in brackets ( [ ] ) and their elements and size can be changed, while tuples are enclosed in parentheses ( ( ) ) and cannot be updated. Tuples can be thought of as </a:t>
            </a:r>
            <a:r>
              <a:rPr lang="en" sz="11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read-only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lists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Python's dictionaries are kind of hash-table type. They work like associative arrays or hashes found in Perl and consist of key-value pairs. A dictionary key can be almost any Python type, but are usually numbers or strings. Values, on the other hand, can be any arbitrary Python object.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1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statement in Python programming language repeatedly executes a target statement as long as a given condition is true.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1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statement in Python programming language repeatedly executes a target statement as long as a given condition is true.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for statement in Python has the ability to iterate over the items of any sequence, such as a list or a string.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for statement in Python has the ability to iterate over the items of any sequence, such as a list or a string.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means that when you create a variable, you reserve some space in the memory.</a:t>
            </a:r>
          </a:p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Interpreter allocate memory based on data type of a variable</a:t>
            </a:r>
          </a:p>
          <a:p>
            <a:pPr marL="457200" lvl="0" indent="-301625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Font typeface="Verdana"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Introduction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ISSAC KAIST Workshop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41" y="222357"/>
            <a:ext cx="4828450" cy="15485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-- Numbers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Three Number Types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Integer (signed numbers) e.g 10  or -10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Flat (floating point real numbers) e.g 15.20 or -15.20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 ( complex numbers) e.g  x+yj==3.14j</a:t>
            </a:r>
          </a:p>
          <a:p>
            <a:pPr marL="457200" lvl="0" indent="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a=10</a:t>
            </a:r>
          </a:p>
          <a:p>
            <a:pPr marL="457200" lvl="0" indent="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a=-10 etc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-- Strings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Contiguous characters in quotation marks (single or double)</a:t>
            </a:r>
          </a:p>
          <a:p>
            <a:pPr marL="50800" marR="50800" lvl="0" indent="-6985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complete string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first character of the string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characters starting from 3rd to 5th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string starting from 3rd character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string two times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concatenated string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-- Lists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Compound data types</a:t>
            </a:r>
          </a:p>
          <a:p>
            <a:pPr marL="50800" marR="50800" lvl="0" indent="-6985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'abcd'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786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2.23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70.2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tinylist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complete list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first element of the list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elements starting from 2nd till 3rd 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elements starting from 3rd element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tinylist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list two times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tinylist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concatenated lists</a:t>
            </a:r>
          </a:p>
          <a:p>
            <a:pPr marL="50800" marR="50800" lvl="0" indent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6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-- Tuples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Compound data types</a:t>
            </a:r>
          </a:p>
          <a:p>
            <a:pPr marL="50800" marR="50800" lvl="0" indent="-6985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tuple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'abcd'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786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2.23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70.2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tinytuple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complete tuple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first element of the tuple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elements starting from 2nd till 3rd 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elements starting from 3rd element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tinytuple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tuple two times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tuple 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tinytuple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concatenated tuple</a:t>
            </a:r>
          </a:p>
          <a:p>
            <a:pPr marL="50800" marR="50800" lvl="0" indent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6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-- Dictionary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Key Value pair, are kind of hash table type</a:t>
            </a:r>
          </a:p>
          <a:p>
            <a:pPr marL="50800" marR="50800" lvl="0" indent="-6985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dict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'one'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"This is one"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"This is two"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tinydict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'code'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6734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'dept'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'sales'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'one'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value for 'one' key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value for 2 key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complete dictionary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all the keys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tinydict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Prints all the values</a:t>
            </a:r>
          </a:p>
          <a:p>
            <a:pPr marL="50800" marR="50800" lvl="0" indent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600">
              <a:solidFill>
                <a:srgbClr val="31313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-- Data Type Conversion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Convert between types, simply type-names as a function.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e.g   int(x)</a:t>
            </a:r>
          </a:p>
          <a:p>
            <a:pPr marL="914400" marR="88900" lvl="1" indent="-330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= '100'</a:t>
            </a:r>
            <a:b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= '-90'</a:t>
            </a:r>
          </a:p>
          <a:p>
            <a:pPr marL="457200" marR="88900" lvl="0" indent="4572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(x </a:t>
            </a:r>
            <a:r>
              <a:rPr lang="en" sz="16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e.g  str(x)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Python language supports the following types of operators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Arithmetic Operators                          (+, -, *, /, %,**)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Comparison (Relational) Operators   (</a:t>
            </a:r>
            <a:r>
              <a:rPr lang="en" sz="105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==, !=, &gt;, &lt;, &gt;=, &lt;=)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Assignment Operators                        (</a:t>
            </a:r>
            <a:r>
              <a:rPr lang="en" sz="105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=, +=, -=  and so on)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Logical Operators			    ( and, or , not)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Membership Operators			     (in, not in 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Identity Operators			     (is, is not)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Flow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003" y="957278"/>
            <a:ext cx="3039075" cy="3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f elif and else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amount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"Enter amount: 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amount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discount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amount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"Discount"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discount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amount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discount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amount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"Discount"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discount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discount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amount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0.15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"Discount"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discount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"Net payable:"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discount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For loop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While loop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"/>
              <a:t>Python is a high-level (easy to learn), interpreted, interactive and object-oriented scripting language.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It can be done with the module py_compile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python -m py_compile my_first_simple_script.py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75" y="2219000"/>
            <a:ext cx="4762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Loop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550" y="830850"/>
            <a:ext cx="2754913" cy="42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Loop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77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50800" lvl="0" indent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'The count is:'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count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count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count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"Good bye!"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Infinite While Loop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119475" y="139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50800" marR="50800" lvl="0" indent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This constructs an infinite loop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num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"Enter a number  :"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"You entered: 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"Good bye!"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50800" lvl="0" indent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Loop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r="12549" b="12549"/>
          <a:stretch/>
        </p:blipFill>
        <p:spPr>
          <a:xfrm>
            <a:off x="2478600" y="900113"/>
            <a:ext cx="3695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Loop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92300" y="1370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50800" marR="50800" lvl="0" indent="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614750" y="910925"/>
            <a:ext cx="3641400" cy="316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50800" marR="50800" lvl="0" indent="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traversal of a string sequence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'Current Letter :'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letter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fruits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'apple'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'mango'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fruits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traversal of List sequence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'Current fruit :'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"Good bye!"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statements with Loops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Break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Terminates the loop statement and transfers execution to the statement immediately following the loop.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Continue</a:t>
            </a:r>
          </a:p>
          <a:p>
            <a:pPr marL="914400" lvl="1" indent="-330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Causes the loop to skip the remainder of its body and immediately retest its condition prior to reiterating.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</a:t>
            </a:r>
          </a:p>
          <a:p>
            <a:pPr marL="914400" lvl="1" indent="-330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pass statement in Python is used when a statement is required syntactically but you do not want any command or code to execute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in Python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help(module_name)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Example import sys; help(sys)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Dir (module)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Example dir(sys)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Jupyter Notebook (Anaconda)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Install Anaconda (one click installation but carefully  select your dir)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17" name="Shape 217"/>
          <p:cNvGraphicFramePr/>
          <p:nvPr/>
        </p:nvGraphicFramePr>
        <p:xfrm>
          <a:off x="1243300" y="1706650"/>
          <a:ext cx="7128225" cy="3244440"/>
        </p:xfrm>
        <a:graphic>
          <a:graphicData uri="http://schemas.openxmlformats.org/drawingml/2006/table">
            <a:tbl>
              <a:tblPr>
                <a:noFill/>
                <a:tableStyleId>{B71A03B3-E697-404A-B2EA-E595FE67BAB0}</a:tableStyleId>
              </a:tblPr>
              <a:tblGrid>
                <a:gridCol w="38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Conda  --version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Update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Conda update conda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 env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Conda create --name got python=3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Remove env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 remove --name got --all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Activate env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Conda activate got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Jupyter install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Conda install jupyter notebook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Jupyter run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Jupyter notebook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Jupyter Notebook </a:t>
            </a:r>
            <a:r>
              <a:rPr lang="en" sz="1600"/>
              <a:t>(www.issackaist.org/jupyterexamples.html)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modes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Edit mode 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Command mode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Command Line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!dir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Package installation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Conda install --name got matplotlib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 dirty="0"/>
              <a:t>Example running python on your Computer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 dirty="0"/>
              <a:t>Jupyter Notebook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 dirty="0"/>
              <a:t>Print Function</a:t>
            </a:r>
          </a:p>
          <a:p>
            <a:pPr marL="914400" marR="50800" lvl="1" indent="-3302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SzPct val="100000"/>
            </a:pPr>
            <a:r>
              <a:rPr lang="en" sz="1600" dirty="0">
                <a:solidFill>
                  <a:srgbClr val="000088"/>
                </a:solidFill>
                <a:highlight>
                  <a:srgbClr val="EEEEEE"/>
                </a:highlight>
              </a:rPr>
              <a:t>print</a:t>
            </a:r>
            <a:r>
              <a:rPr lang="en" sz="1600" dirty="0">
                <a:solidFill>
                  <a:srgbClr val="313131"/>
                </a:solidFill>
                <a:highlight>
                  <a:srgbClr val="EEEEEE"/>
                </a:highlight>
              </a:rPr>
              <a:t> </a:t>
            </a:r>
            <a:r>
              <a:rPr lang="en" sz="1600" dirty="0">
                <a:solidFill>
                  <a:srgbClr val="666600"/>
                </a:solidFill>
                <a:highlight>
                  <a:srgbClr val="EEEEEE"/>
                </a:highlight>
              </a:rPr>
              <a:t>(</a:t>
            </a:r>
            <a:r>
              <a:rPr lang="en" sz="1600" dirty="0">
                <a:solidFill>
                  <a:srgbClr val="008800"/>
                </a:solidFill>
                <a:highlight>
                  <a:srgbClr val="EEEEEE"/>
                </a:highlight>
              </a:rPr>
              <a:t>"Hello, Python!"</a:t>
            </a:r>
            <a:r>
              <a:rPr lang="en" sz="1600" dirty="0">
                <a:solidFill>
                  <a:srgbClr val="666600"/>
                </a:solidFill>
                <a:highlight>
                  <a:srgbClr val="EEEEEE"/>
                </a:highlight>
              </a:rPr>
              <a:t>)</a:t>
            </a:r>
          </a:p>
          <a:p>
            <a:pPr marL="914400" marR="50800" lvl="1" indent="-3302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Clr>
                <a:srgbClr val="666600"/>
              </a:buClr>
              <a:buSzPct val="100000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the received data is always treated as string.</a:t>
            </a:r>
          </a:p>
          <a:p>
            <a:pPr marL="457200" marR="38100" lvl="0" indent="-342900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Script Mode Programming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 dirty="0"/>
              <a:t>Multiline Statements</a:t>
            </a:r>
          </a:p>
          <a:p>
            <a:pPr marL="50800" marR="50800" lvl="0" indent="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4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6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Basics Cont.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Quotation in Python 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/>
              <a:t>('), double (") and triple (''' or """)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/>
              <a:t>Comments  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#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Multiple statement in Python</a:t>
            </a:r>
          </a:p>
          <a:p>
            <a:pPr marL="914400" marR="50800" lvl="1" indent="-3175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</a:pPr>
            <a:r>
              <a:rPr lang="en"/>
              <a:t>import sys; x = 'foo'; sys.stdout.write(x + '\n')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Suits in python </a:t>
            </a:r>
          </a:p>
          <a:p>
            <a:pPr marL="13716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040463" y="3879525"/>
            <a:ext cx="3198900" cy="82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If expression:     ← Header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suite          </a:t>
            </a:r>
            <a:r>
              <a:rPr lang="en" dirty="0"/>
              <a:t>← code block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Sentence Structure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Python programs get structured through indentation, i.e. code blocks are defined by their indentation and colon.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025" y="2653800"/>
            <a:ext cx="28003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363" y="2330100"/>
            <a:ext cx="34956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53075"/>
            <a:ext cx="8520600" cy="354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open file stream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file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open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IOError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"There was an error writing to"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file_name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sys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"Enter '"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file_finish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"' When finished"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file_text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file_finish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file_text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raw_input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"Enter text: "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file_text 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file_finish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 dirty="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close the file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	  file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 dirty="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file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file_text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file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 dirty="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400" dirty="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Types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"/>
              <a:t>Variable are nothing but reserve memory allocation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Explicit variable declaration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marR="50800" lvl="1" indent="-33020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An integer assignment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miles  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1000.0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A floating point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name    </a:t>
            </a:r>
            <a:r>
              <a:rPr lang="en" sz="16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6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A string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Cont.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Multiple assignment are possible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  <a:p>
            <a:pPr marL="914400" marR="50800" lvl="1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 = b = c = 1</a:t>
            </a:r>
          </a:p>
          <a:p>
            <a:pPr marL="914400" marR="50800" lvl="1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>
                <a:solidFill>
                  <a:srgbClr val="31313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a, b, c = 1, 2, "john"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Types Cont.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Standard data types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Numbers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Tuple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Dictionary</a:t>
            </a:r>
          </a:p>
          <a:p>
            <a:pPr marL="914400" lvl="1" indent="-330200" rtl="0">
              <a:lnSpc>
                <a:spcPct val="171428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Verdana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On-screen Show (16:9)</PresentationFormat>
  <Paragraphs>152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Verdana</vt:lpstr>
      <vt:lpstr>Simple Light</vt:lpstr>
      <vt:lpstr>Python Introduction</vt:lpstr>
      <vt:lpstr>Introduction</vt:lpstr>
      <vt:lpstr>Basics</vt:lpstr>
      <vt:lpstr>Basics Cont.</vt:lpstr>
      <vt:lpstr>Python Sentence Structure</vt:lpstr>
      <vt:lpstr>PowerPoint Presentation</vt:lpstr>
      <vt:lpstr>Variable Types</vt:lpstr>
      <vt:lpstr>Variable Types Cont.</vt:lpstr>
      <vt:lpstr>Variable Types Cont.</vt:lpstr>
      <vt:lpstr>Variable Types -- Numbers</vt:lpstr>
      <vt:lpstr>Variable Types -- Strings</vt:lpstr>
      <vt:lpstr>Variable Types -- Lists</vt:lpstr>
      <vt:lpstr>Variable Types -- Tuples</vt:lpstr>
      <vt:lpstr>Variable Types -- Dictionary</vt:lpstr>
      <vt:lpstr>Variable Types -- Data Type Conversion</vt:lpstr>
      <vt:lpstr>Operators</vt:lpstr>
      <vt:lpstr>Control Flow</vt:lpstr>
      <vt:lpstr>I f elif and else</vt:lpstr>
      <vt:lpstr>Loops</vt:lpstr>
      <vt:lpstr>While Loop</vt:lpstr>
      <vt:lpstr>While Loop</vt:lpstr>
      <vt:lpstr>Infinite While Loop</vt:lpstr>
      <vt:lpstr>for Loop</vt:lpstr>
      <vt:lpstr>for Loop</vt:lpstr>
      <vt:lpstr>Useful statements with Loops</vt:lpstr>
      <vt:lpstr>Help in Python</vt:lpstr>
      <vt:lpstr>Jupyter Notebook (Anaconda)</vt:lpstr>
      <vt:lpstr>Jupyter Notebook (www.issackaist.org/jupyterexamples.html)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cp:lastModifiedBy>LivingRoom</cp:lastModifiedBy>
  <cp:revision>1</cp:revision>
  <dcterms:modified xsi:type="dcterms:W3CDTF">2017-10-27T13:38:11Z</dcterms:modified>
</cp:coreProperties>
</file>