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Lst>
  <p:sldSz cy="5143500" cx="9144000"/>
  <p:notesSz cx="6858000" cy="9144000"/>
  <p:embeddedFontLst>
    <p:embeddedFont>
      <p:font typeface="Merriweather"/>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font" Target="fonts/Merriweather-regular.fntdata"/><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font" Target="fonts/Merriweather-italic.fntdata"/><Relationship Id="rId23" Type="http://schemas.openxmlformats.org/officeDocument/2006/relationships/slide" Target="slides/slide19.xml"/><Relationship Id="rId45" Type="http://schemas.openxmlformats.org/officeDocument/2006/relationships/font" Target="fonts/Merriweather-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schemas.openxmlformats.org/officeDocument/2006/relationships/font" Target="fonts/Merriweather-boldItalic.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diveintopython.net/power_of_introspection/optional_arguments.html" TargetMode="External"/><Relationship Id="rId3" Type="http://schemas.openxmlformats.org/officeDocument/2006/relationships/hyperlink" Target="http://www.diveintopython.net/power_of_introspection/optional_arguments.html"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ymotw.com/3/datetime/#timedeltas" TargetMode="Externa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Clr>
                <a:schemeClr val="dk1"/>
              </a:buClr>
              <a:buSzPct val="100000"/>
              <a:buFont typeface="Arial"/>
              <a:buNone/>
            </a:pPr>
            <a:r>
              <a:rPr lang="en-GB"/>
              <a:t>Python calls them “dicts.” Other languages call them “hashes.” I tend to use both names, but it doesn’t matter. What does matter is what they do when compared to lists. You see, a list lets you do this:</a:t>
            </a:r>
          </a:p>
          <a:p>
            <a:pPr lvl="0">
              <a:spcBef>
                <a:spcPts val="0"/>
              </a:spcBef>
              <a:buNone/>
            </a:pPr>
            <a:r>
              <a:rPr lang="en-GB"/>
              <a: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301625" lvl="0" marL="457200" rtl="0">
              <a:lnSpc>
                <a:spcPct val="119934"/>
              </a:lnSpc>
              <a:spcBef>
                <a:spcPts val="0"/>
              </a:spcBef>
              <a:buClr>
                <a:schemeClr val="dk1"/>
              </a:buClr>
              <a:buSzPct val="95833"/>
              <a:buFont typeface="Verdana"/>
            </a:pPr>
            <a:r>
              <a:rPr lang="en-GB" sz="1150">
                <a:solidFill>
                  <a:schemeClr val="dk1"/>
                </a:solidFill>
                <a:highlight>
                  <a:srgbClr val="FFFFFF"/>
                </a:highlight>
                <a:latin typeface="Verdana"/>
                <a:ea typeface="Verdana"/>
                <a:cs typeface="Verdana"/>
                <a:sym typeface="Verdana"/>
              </a:rPr>
              <a:t>A dictionary key can be almost any Python type, but are usually numbers or strings. Values, on the other hand, can be any arbitrary Python object.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GB" sz="1200">
                <a:solidFill>
                  <a:srgbClr val="222222"/>
                </a:solidFill>
                <a:latin typeface="Georgia"/>
                <a:ea typeface="Georgia"/>
                <a:cs typeface="Georgia"/>
                <a:sym typeface="Georgia"/>
              </a:rPr>
              <a:t>To generalize, a </a:t>
            </a:r>
            <a:r>
              <a:rPr lang="en-GB" sz="1200">
                <a:solidFill>
                  <a:srgbClr val="222222"/>
                </a:solidFill>
              </a:rPr>
              <a:t>lambda</a:t>
            </a:r>
            <a:r>
              <a:rPr lang="en-GB" sz="1200">
                <a:solidFill>
                  <a:srgbClr val="222222"/>
                </a:solidFill>
                <a:latin typeface="Georgia"/>
                <a:ea typeface="Georgia"/>
                <a:cs typeface="Georgia"/>
                <a:sym typeface="Georgia"/>
              </a:rPr>
              <a:t> function is a function that takes any number of arguments (including</a:t>
            </a:r>
            <a:r>
              <a:rPr lang="en-GB" sz="1200">
                <a:solidFill>
                  <a:srgbClr val="222222"/>
                </a:solidFill>
                <a:latin typeface="Georgia"/>
                <a:ea typeface="Georgia"/>
                <a:cs typeface="Georgia"/>
                <a:sym typeface="Georgia"/>
                <a:hlinkClick r:id="rId2"/>
              </a:rPr>
              <a:t> </a:t>
            </a:r>
            <a:r>
              <a:rPr lang="en-GB" sz="1200" u="sng">
                <a:solidFill>
                  <a:srgbClr val="0066CC"/>
                </a:solidFill>
                <a:hlinkClick r:id="rId3"/>
              </a:rPr>
              <a:t>optional arguments</a:t>
            </a:r>
            <a:r>
              <a:rPr lang="en-GB" sz="1200">
                <a:solidFill>
                  <a:srgbClr val="222222"/>
                </a:solidFill>
                <a:latin typeface="Georgia"/>
                <a:ea typeface="Georgia"/>
                <a:cs typeface="Georgia"/>
                <a:sym typeface="Georgia"/>
              </a:rPr>
              <a:t>) and returns the value of a single expression. </a:t>
            </a:r>
            <a:r>
              <a:rPr lang="en-GB" sz="1200">
                <a:solidFill>
                  <a:srgbClr val="222222"/>
                </a:solidFill>
              </a:rPr>
              <a:t>lambda</a:t>
            </a:r>
            <a:r>
              <a:rPr lang="en-GB" sz="1200">
                <a:solidFill>
                  <a:srgbClr val="222222"/>
                </a:solidFill>
                <a:latin typeface="Georgia"/>
                <a:ea typeface="Georgia"/>
                <a:cs typeface="Georgia"/>
                <a:sym typeface="Georgia"/>
              </a:rPr>
              <a:t> functions can not contain commands, and they can not contain more than one expression. Don't try to squeeze too much into a </a:t>
            </a:r>
            <a:r>
              <a:rPr lang="en-GB" sz="1200">
                <a:solidFill>
                  <a:srgbClr val="222222"/>
                </a:solidFill>
              </a:rPr>
              <a:t>lambda</a:t>
            </a:r>
            <a:r>
              <a:rPr lang="en-GB" sz="1200">
                <a:solidFill>
                  <a:srgbClr val="222222"/>
                </a:solidFill>
                <a:latin typeface="Georgia"/>
                <a:ea typeface="Georgia"/>
                <a:cs typeface="Georgia"/>
                <a:sym typeface="Georgia"/>
              </a:rPr>
              <a:t> function; if you need something more complex, define a normal function instead and make it as long as you want. </a:t>
            </a:r>
          </a:p>
          <a:p>
            <a:pPr lvl="0">
              <a:spcBef>
                <a:spcPts val="0"/>
              </a:spcBef>
              <a:buNone/>
            </a:pPr>
            <a:r>
              <a:t/>
            </a:r>
            <a:endParaRPr sz="1200">
              <a:solidFill>
                <a:srgbClr val="222222"/>
              </a:solidFill>
              <a:latin typeface="Georgia"/>
              <a:ea typeface="Georgia"/>
              <a:cs typeface="Georgia"/>
              <a:sym typeface="Georgia"/>
            </a:endParaRPr>
          </a:p>
          <a:p>
            <a:pPr lvl="0">
              <a:spcBef>
                <a:spcPts val="0"/>
              </a:spcBef>
              <a:buNone/>
            </a:pPr>
            <a:r>
              <a:rPr lang="en-GB" sz="1000">
                <a:solidFill>
                  <a:srgbClr val="222222"/>
                </a:solidFill>
              </a:rPr>
              <a:t>lambda</a:t>
            </a:r>
            <a:r>
              <a:rPr lang="en-GB" sz="1200">
                <a:solidFill>
                  <a:srgbClr val="222222"/>
                </a:solidFill>
                <a:latin typeface="Georgia"/>
                <a:ea typeface="Georgia"/>
                <a:cs typeface="Georgia"/>
                <a:sym typeface="Georgia"/>
              </a:rPr>
              <a:t> functions are a matter of style. Using them is never required; anywhere you could use them, you could define a separate normal function and use that instead. I use them in places where I want to encapsulate specific, non-reusable code without littering my code with a lot of little one-line functions. </a:t>
            </a:r>
          </a:p>
          <a:p>
            <a:pPr lvl="0">
              <a:spcBef>
                <a:spcPts val="0"/>
              </a:spcBef>
              <a:buNone/>
            </a:pPr>
            <a:r>
              <a:t/>
            </a:r>
            <a:endParaRPr sz="1200">
              <a:solidFill>
                <a:srgbClr val="222222"/>
              </a:solidFill>
              <a:latin typeface="Georgia"/>
              <a:ea typeface="Georgia"/>
              <a:cs typeface="Georgia"/>
              <a:sym typeface="Georgia"/>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76200" marR="38100" rtl="0">
              <a:lnSpc>
                <a:spcPct val="115000"/>
              </a:lnSpc>
              <a:spcBef>
                <a:spcPts val="1500"/>
              </a:spcBef>
              <a:spcAft>
                <a:spcPts val="1500"/>
              </a:spcAft>
              <a:buClr>
                <a:schemeClr val="dk1"/>
              </a:buClr>
              <a:buSzPct val="61111"/>
              <a:buFont typeface="Arial"/>
              <a:buNone/>
            </a:pPr>
            <a:r>
              <a:rPr b="1" lang="en-GB" sz="1800">
                <a:solidFill>
                  <a:schemeClr val="dk1"/>
                </a:solidFill>
              </a:rPr>
              <a:t>timedeltas</a:t>
            </a:r>
            <a:r>
              <a:rPr b="1" lang="en-GB" sz="1450">
                <a:solidFill>
                  <a:schemeClr val="dk1"/>
                </a:solidFill>
                <a:highlight>
                  <a:srgbClr val="FFFFFF"/>
                </a:highlight>
                <a:hlinkClick r:id="rId2"/>
              </a:rPr>
              <a:t>¶</a:t>
            </a:r>
          </a:p>
          <a:p>
            <a:pPr lvl="0" rtl="0">
              <a:lnSpc>
                <a:spcPct val="115000"/>
              </a:lnSpc>
              <a:spcBef>
                <a:spcPts val="1200"/>
              </a:spcBef>
              <a:spcAft>
                <a:spcPts val="1200"/>
              </a:spcAft>
              <a:buClr>
                <a:schemeClr val="dk1"/>
              </a:buClr>
              <a:buSzPct val="91666"/>
              <a:buFont typeface="Arial"/>
              <a:buNone/>
            </a:pPr>
            <a:r>
              <a:rPr lang="en-GB" sz="1200">
                <a:solidFill>
                  <a:schemeClr val="dk1"/>
                </a:solidFill>
              </a:rPr>
              <a:t>Future and past dates can be calculated using basic arithmetic on two </a:t>
            </a:r>
            <a:r>
              <a:rPr lang="en-GB" sz="1200">
                <a:solidFill>
                  <a:schemeClr val="dk1"/>
                </a:solidFill>
                <a:latin typeface="Verdana"/>
                <a:ea typeface="Verdana"/>
                <a:cs typeface="Verdana"/>
                <a:sym typeface="Verdana"/>
              </a:rPr>
              <a:t>datetime</a:t>
            </a:r>
            <a:r>
              <a:rPr lang="en-GB" sz="1200">
                <a:solidFill>
                  <a:schemeClr val="dk1"/>
                </a:solidFill>
              </a:rPr>
              <a:t> objects, or by combining a </a:t>
            </a:r>
            <a:r>
              <a:rPr lang="en-GB" sz="1200">
                <a:solidFill>
                  <a:schemeClr val="dk1"/>
                </a:solidFill>
                <a:latin typeface="Verdana"/>
                <a:ea typeface="Verdana"/>
                <a:cs typeface="Verdana"/>
                <a:sym typeface="Verdana"/>
              </a:rPr>
              <a:t>datetime</a:t>
            </a:r>
            <a:r>
              <a:rPr lang="en-GB" sz="1200">
                <a:solidFill>
                  <a:schemeClr val="dk1"/>
                </a:solidFill>
              </a:rPr>
              <a:t> with a </a:t>
            </a:r>
            <a:r>
              <a:rPr lang="en-GB" sz="1200">
                <a:solidFill>
                  <a:schemeClr val="dk1"/>
                </a:solidFill>
                <a:latin typeface="Verdana"/>
                <a:ea typeface="Verdana"/>
                <a:cs typeface="Verdana"/>
                <a:sym typeface="Verdana"/>
              </a:rPr>
              <a:t>timedelta</a:t>
            </a:r>
            <a:r>
              <a:rPr lang="en-GB" sz="1200">
                <a:solidFill>
                  <a:schemeClr val="dk1"/>
                </a:solidFill>
              </a:rPr>
              <a:t>. Subtracting dates produces a </a:t>
            </a:r>
            <a:r>
              <a:rPr lang="en-GB" sz="1200">
                <a:solidFill>
                  <a:schemeClr val="dk1"/>
                </a:solidFill>
                <a:latin typeface="Verdana"/>
                <a:ea typeface="Verdana"/>
                <a:cs typeface="Verdana"/>
                <a:sym typeface="Verdana"/>
              </a:rPr>
              <a:t>timedelta</a:t>
            </a:r>
            <a:r>
              <a:rPr lang="en-GB" sz="1200">
                <a:solidFill>
                  <a:schemeClr val="dk1"/>
                </a:solidFill>
              </a:rPr>
              <a:t>, and a </a:t>
            </a:r>
            <a:r>
              <a:rPr lang="en-GB" sz="1200">
                <a:solidFill>
                  <a:schemeClr val="dk1"/>
                </a:solidFill>
                <a:latin typeface="Verdana"/>
                <a:ea typeface="Verdana"/>
                <a:cs typeface="Verdana"/>
                <a:sym typeface="Verdana"/>
              </a:rPr>
              <a:t>timedelta</a:t>
            </a:r>
            <a:r>
              <a:rPr lang="en-GB" sz="1200">
                <a:solidFill>
                  <a:schemeClr val="dk1"/>
                </a:solidFill>
              </a:rPr>
              <a:t> can be added or subtracted from a date to produce another date. The internal values for a </a:t>
            </a:r>
            <a:r>
              <a:rPr lang="en-GB" sz="1200">
                <a:solidFill>
                  <a:schemeClr val="dk1"/>
                </a:solidFill>
                <a:latin typeface="Verdana"/>
                <a:ea typeface="Verdana"/>
                <a:cs typeface="Verdana"/>
                <a:sym typeface="Verdana"/>
              </a:rPr>
              <a:t>timedelta</a:t>
            </a:r>
            <a:r>
              <a:rPr lang="en-GB" sz="1200">
                <a:solidFill>
                  <a:schemeClr val="dk1"/>
                </a:solidFill>
              </a:rPr>
              <a:t> are stored in days, seconds, and microseconds.</a:t>
            </a:r>
          </a:p>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GB"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pymotw.com/3/datetime/#id2"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pymotw.com/3/datetime/#id4"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docs.python.org/3/tutorial/" TargetMode="External"/><Relationship Id="rId4" Type="http://schemas.openxmlformats.org/officeDocument/2006/relationships/hyperlink" Target="https://www.tutorialspoint.com/python/" TargetMode="External"/><Relationship Id="rId5" Type="http://schemas.openxmlformats.org/officeDocument/2006/relationships/hyperlink" Target="https://developers.google.com/edu/python/"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0" y="1411250"/>
            <a:ext cx="8520600" cy="1281000"/>
          </a:xfrm>
          <a:prstGeom prst="rect">
            <a:avLst/>
          </a:prstGeom>
        </p:spPr>
        <p:txBody>
          <a:bodyPr anchorCtr="0" anchor="b" bIns="91425" lIns="91425" rIns="91425" wrap="square" tIns="91425">
            <a:noAutofit/>
          </a:bodyPr>
          <a:lstStyle/>
          <a:p>
            <a:pPr lvl="0">
              <a:spcBef>
                <a:spcPts val="0"/>
              </a:spcBef>
              <a:buNone/>
            </a:pPr>
            <a:r>
              <a:rPr lang="en-GB">
                <a:latin typeface="Merriweather"/>
                <a:ea typeface="Merriweather"/>
                <a:cs typeface="Merriweather"/>
                <a:sym typeface="Merriweather"/>
              </a:rPr>
              <a:t>Python Basics</a:t>
            </a:r>
          </a:p>
        </p:txBody>
      </p:sp>
      <p:sp>
        <p:nvSpPr>
          <p:cNvPr id="55" name="Shape 55"/>
          <p:cNvSpPr txBox="1"/>
          <p:nvPr>
            <p:ph idx="1" type="subTitle"/>
          </p:nvPr>
        </p:nvSpPr>
        <p:spPr>
          <a:xfrm>
            <a:off x="381675" y="2740850"/>
            <a:ext cx="8520600" cy="1154700"/>
          </a:xfrm>
          <a:prstGeom prst="rect">
            <a:avLst/>
          </a:prstGeom>
        </p:spPr>
        <p:txBody>
          <a:bodyPr anchorCtr="0" anchor="t" bIns="91425" lIns="91425" rIns="91425" wrap="square" tIns="91425">
            <a:noAutofit/>
          </a:bodyPr>
          <a:lstStyle/>
          <a:p>
            <a:pPr lvl="0">
              <a:spcBef>
                <a:spcPts val="0"/>
              </a:spcBef>
              <a:buNone/>
            </a:pPr>
            <a:r>
              <a:rPr lang="en-GB">
                <a:latin typeface="Merriweather"/>
                <a:ea typeface="Merriweather"/>
                <a:cs typeface="Merriweather"/>
                <a:sym typeface="Merriweather"/>
              </a:rPr>
              <a:t>A readable, dynamic, pleasant,</a:t>
            </a:r>
          </a:p>
          <a:p>
            <a:pPr lvl="0">
              <a:spcBef>
                <a:spcPts val="0"/>
              </a:spcBef>
              <a:buNone/>
            </a:pPr>
            <a:r>
              <a:rPr lang="en-GB">
                <a:latin typeface="Merriweather"/>
                <a:ea typeface="Merriweather"/>
                <a:cs typeface="Merriweather"/>
                <a:sym typeface="Merriweather"/>
              </a:rPr>
              <a:t>flexible, fast and powerful language</a:t>
            </a:r>
          </a:p>
        </p:txBody>
      </p:sp>
      <p:sp>
        <p:nvSpPr>
          <p:cNvPr id="56" name="Shape 56"/>
          <p:cNvSpPr txBox="1"/>
          <p:nvPr/>
        </p:nvSpPr>
        <p:spPr>
          <a:xfrm>
            <a:off x="5819950" y="4023825"/>
            <a:ext cx="2915700" cy="734700"/>
          </a:xfrm>
          <a:prstGeom prst="rect">
            <a:avLst/>
          </a:prstGeom>
          <a:noFill/>
          <a:ln>
            <a:noFill/>
          </a:ln>
        </p:spPr>
        <p:txBody>
          <a:bodyPr anchorCtr="0" anchor="t" bIns="91425" lIns="91425" rIns="91425" wrap="square" tIns="91425">
            <a:noAutofit/>
          </a:bodyPr>
          <a:lstStyle/>
          <a:p>
            <a:pPr lvl="0">
              <a:spcBef>
                <a:spcPts val="0"/>
              </a:spcBef>
              <a:buNone/>
            </a:pPr>
            <a:r>
              <a:rPr lang="en-GB" sz="1800">
                <a:latin typeface="Merriweather"/>
                <a:ea typeface="Merriweather"/>
                <a:cs typeface="Merriweather"/>
                <a:sym typeface="Merriweather"/>
              </a:rPr>
              <a:t>By Nurzhan Yergozhin</a:t>
            </a:r>
          </a:p>
        </p:txBody>
      </p:sp>
      <p:pic>
        <p:nvPicPr>
          <p:cNvPr descr="python-logo.png" id="57" name="Shape 57"/>
          <p:cNvPicPr preferRelativeResize="0"/>
          <p:nvPr/>
        </p:nvPicPr>
        <p:blipFill>
          <a:blip r:embed="rId3">
            <a:alphaModFix/>
          </a:blip>
          <a:stretch>
            <a:fillRect/>
          </a:stretch>
        </p:blipFill>
        <p:spPr>
          <a:xfrm>
            <a:off x="2159688" y="262425"/>
            <a:ext cx="4824625" cy="1548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GB">
                <a:latin typeface="Merriweather"/>
                <a:ea typeface="Merriweather"/>
                <a:cs typeface="Merriweather"/>
                <a:sym typeface="Merriweather"/>
              </a:rPr>
              <a:t>Lists</a:t>
            </a:r>
          </a:p>
        </p:txBody>
      </p:sp>
      <p:sp>
        <p:nvSpPr>
          <p:cNvPr id="118" name="Shape 11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100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list0 = []  # empty list</a:t>
            </a:r>
          </a:p>
          <a:p>
            <a:pPr lvl="0">
              <a:spcBef>
                <a:spcPts val="100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list1 = [1,2,3,4,5]</a:t>
            </a:r>
          </a:p>
          <a:p>
            <a:pPr lvl="0">
              <a:spcBef>
                <a:spcPts val="100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list2 = ['a','b','c','d']</a:t>
            </a:r>
          </a:p>
          <a:p>
            <a:pPr lvl="0">
              <a:spcBef>
                <a:spcPts val="100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list3 = [2017, "Python", list1]</a:t>
            </a:r>
          </a:p>
          <a:p>
            <a:pPr lvl="0">
              <a:spcBef>
                <a:spcPts val="100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 lists can have different data types</a:t>
            </a:r>
          </a:p>
          <a:p>
            <a:pPr lvl="0">
              <a:spcBef>
                <a:spcPts val="1000"/>
              </a:spcBef>
              <a:spcAft>
                <a:spcPts val="0"/>
              </a:spcAft>
              <a:buClr>
                <a:schemeClr val="dk1"/>
              </a:buClr>
              <a:buSzPct val="91666"/>
              <a:buFont typeface="Arial"/>
              <a:buNone/>
            </a:pPr>
            <a:r>
              <a:t/>
            </a:r>
            <a:endParaRPr sz="1200">
              <a:solidFill>
                <a:srgbClr val="000000"/>
              </a:solidFill>
              <a:highlight>
                <a:srgbClr val="EFEFEF"/>
              </a:highlight>
              <a:latin typeface="Merriweather"/>
              <a:ea typeface="Merriweather"/>
              <a:cs typeface="Merriweather"/>
              <a:sym typeface="Merriweather"/>
            </a:endParaRPr>
          </a:p>
          <a:p>
            <a:pPr lvl="0">
              <a:spcBef>
                <a:spcPts val="100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print(list3[0])</a:t>
            </a:r>
          </a:p>
          <a:p>
            <a:pPr lvl="0">
              <a:spcBef>
                <a:spcPts val="100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print(list3[2][2])</a:t>
            </a:r>
          </a:p>
          <a:p>
            <a:pPr lvl="0">
              <a:spcBef>
                <a:spcPts val="1000"/>
              </a:spcBef>
              <a:spcAft>
                <a:spcPts val="0"/>
              </a:spcAft>
              <a:buNone/>
            </a:pPr>
            <a:r>
              <a:t/>
            </a:r>
            <a:endParaRPr sz="1200">
              <a:solidFill>
                <a:srgbClr val="000000"/>
              </a:solidFill>
              <a:highlight>
                <a:srgbClr val="EFEFEF"/>
              </a:highlight>
              <a:latin typeface="Merriweather"/>
              <a:ea typeface="Merriweather"/>
              <a:cs typeface="Merriweather"/>
              <a:sym typeface="Merriweather"/>
            </a:endParaRPr>
          </a:p>
        </p:txBody>
      </p:sp>
      <p:sp>
        <p:nvSpPr>
          <p:cNvPr id="119" name="Shape 119"/>
          <p:cNvSpPr txBox="1"/>
          <p:nvPr/>
        </p:nvSpPr>
        <p:spPr>
          <a:xfrm>
            <a:off x="4583675" y="1271300"/>
            <a:ext cx="3440700" cy="2752500"/>
          </a:xfrm>
          <a:prstGeom prst="rect">
            <a:avLst/>
          </a:prstGeom>
          <a:noFill/>
          <a:ln>
            <a:noFill/>
          </a:ln>
        </p:spPr>
        <p:txBody>
          <a:bodyPr anchorCtr="0" anchor="t" bIns="91425" lIns="91425" rIns="91425" wrap="square" tIns="91425">
            <a:noAutofit/>
          </a:bodyPr>
          <a:lstStyle/>
          <a:p>
            <a:pPr lvl="0">
              <a:spcBef>
                <a:spcPts val="0"/>
              </a:spcBef>
              <a:buNone/>
            </a:pPr>
            <a:r>
              <a:rPr lang="en-GB" sz="1600">
                <a:latin typeface="Merriweather"/>
                <a:ea typeface="Merriweather"/>
                <a:cs typeface="Merriweather"/>
                <a:sym typeface="Merriweather"/>
              </a:rPr>
              <a:t>Results:</a:t>
            </a:r>
          </a:p>
          <a:p>
            <a:pPr lvl="0">
              <a:spcBef>
                <a:spcPts val="0"/>
              </a:spcBef>
              <a:buNone/>
            </a:pPr>
            <a:r>
              <a:t/>
            </a:r>
            <a:endParaRPr sz="1600">
              <a:latin typeface="Merriweather"/>
              <a:ea typeface="Merriweather"/>
              <a:cs typeface="Merriweather"/>
              <a:sym typeface="Merriweather"/>
            </a:endParaRPr>
          </a:p>
          <a:p>
            <a:pPr lvl="0" rtl="0">
              <a:lnSpc>
                <a:spcPct val="115000"/>
              </a:lnSpc>
              <a:spcBef>
                <a:spcPts val="0"/>
              </a:spcBef>
              <a:buClr>
                <a:schemeClr val="dk1"/>
              </a:buClr>
              <a:buSzPct val="68750"/>
              <a:buFont typeface="Arial"/>
              <a:buNone/>
            </a:pPr>
            <a:r>
              <a:rPr lang="en-GB" sz="1600">
                <a:highlight>
                  <a:srgbClr val="FFFFFF"/>
                </a:highlight>
                <a:latin typeface="Merriweather"/>
                <a:ea typeface="Merriweather"/>
                <a:cs typeface="Merriweather"/>
                <a:sym typeface="Merriweather"/>
              </a:rPr>
              <a:t>2017</a:t>
            </a:r>
            <a:br>
              <a:rPr lang="en-GB" sz="1600">
                <a:highlight>
                  <a:srgbClr val="FFFFFF"/>
                </a:highlight>
                <a:latin typeface="Merriweather"/>
                <a:ea typeface="Merriweather"/>
                <a:cs typeface="Merriweather"/>
                <a:sym typeface="Merriweather"/>
              </a:rPr>
            </a:br>
            <a:r>
              <a:rPr lang="en-GB" sz="1600">
                <a:highlight>
                  <a:srgbClr val="FFFFFF"/>
                </a:highlight>
                <a:latin typeface="Merriweather"/>
                <a:ea typeface="Merriweather"/>
                <a:cs typeface="Merriweather"/>
                <a:sym typeface="Merriweather"/>
              </a:rPr>
              <a:t>3</a:t>
            </a:r>
          </a:p>
          <a:p>
            <a:pPr lvl="0">
              <a:spcBef>
                <a:spcPts val="0"/>
              </a:spcBef>
              <a:buNone/>
            </a:pPr>
            <a:r>
              <a:t/>
            </a:r>
            <a:endParaRPr sz="1600">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GB">
                <a:latin typeface="Merriweather"/>
                <a:ea typeface="Merriweather"/>
                <a:cs typeface="Merriweather"/>
                <a:sym typeface="Merriweather"/>
              </a:rPr>
              <a:t>List Manipulation</a:t>
            </a:r>
          </a:p>
        </p:txBody>
      </p:sp>
      <p:sp>
        <p:nvSpPr>
          <p:cNvPr id="125" name="Shape 125"/>
          <p:cNvSpPr txBox="1"/>
          <p:nvPr>
            <p:ph idx="1" type="body"/>
          </p:nvPr>
        </p:nvSpPr>
        <p:spPr>
          <a:xfrm>
            <a:off x="311700" y="1152475"/>
            <a:ext cx="3875400" cy="3416400"/>
          </a:xfrm>
          <a:prstGeom prst="rect">
            <a:avLst/>
          </a:prstGeom>
        </p:spPr>
        <p:txBody>
          <a:bodyPr anchorCtr="0" anchor="t" bIns="91425" lIns="91425" rIns="91425" wrap="square" tIns="91425">
            <a:noAutofit/>
          </a:bodyPr>
          <a:lstStyle/>
          <a:p>
            <a:pPr lvl="0">
              <a:spcBef>
                <a:spcPts val="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list1 = [1,2,3,4,5]</a:t>
            </a:r>
          </a:p>
          <a:p>
            <a:pPr lvl="0">
              <a:spcBef>
                <a:spcPts val="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print(len(list1)) # same as in strings</a:t>
            </a:r>
          </a:p>
          <a:p>
            <a:pPr lvl="0">
              <a:spcBef>
                <a:spcPts val="0"/>
              </a:spcBef>
              <a:spcAft>
                <a:spcPts val="0"/>
              </a:spcAft>
              <a:buClr>
                <a:schemeClr val="dk1"/>
              </a:buClr>
              <a:buSzPct val="91666"/>
              <a:buFont typeface="Arial"/>
              <a:buNone/>
            </a:pPr>
            <a:r>
              <a:t/>
            </a:r>
            <a:endParaRPr sz="1200">
              <a:solidFill>
                <a:srgbClr val="000000"/>
              </a:solidFill>
              <a:highlight>
                <a:srgbClr val="EFEFEF"/>
              </a:highlight>
              <a:latin typeface="Merriweather"/>
              <a:ea typeface="Merriweather"/>
              <a:cs typeface="Merriweather"/>
              <a:sym typeface="Merriweather"/>
            </a:endParaRPr>
          </a:p>
          <a:p>
            <a:pPr lvl="0">
              <a:spcBef>
                <a:spcPts val="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 adding elements</a:t>
            </a:r>
          </a:p>
          <a:p>
            <a:pPr lvl="0">
              <a:spcBef>
                <a:spcPts val="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list1.append(6)</a:t>
            </a:r>
          </a:p>
          <a:p>
            <a:pPr lvl="0">
              <a:spcBef>
                <a:spcPts val="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print(list1)</a:t>
            </a:r>
          </a:p>
          <a:p>
            <a:pPr lvl="0">
              <a:spcBef>
                <a:spcPts val="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list1.insert(3,100)</a:t>
            </a:r>
          </a:p>
          <a:p>
            <a:pPr lvl="0">
              <a:spcBef>
                <a:spcPts val="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print(list1)</a:t>
            </a:r>
          </a:p>
          <a:p>
            <a:pPr lvl="0">
              <a:spcBef>
                <a:spcPts val="0"/>
              </a:spcBef>
              <a:spcAft>
                <a:spcPts val="0"/>
              </a:spcAft>
              <a:buClr>
                <a:schemeClr val="dk1"/>
              </a:buClr>
              <a:buSzPct val="91666"/>
              <a:buFont typeface="Arial"/>
              <a:buNone/>
            </a:pPr>
            <a:r>
              <a:t/>
            </a:r>
            <a:endParaRPr sz="1200">
              <a:solidFill>
                <a:srgbClr val="000000"/>
              </a:solidFill>
              <a:highlight>
                <a:srgbClr val="EFEFEF"/>
              </a:highlight>
              <a:latin typeface="Merriweather"/>
              <a:ea typeface="Merriweather"/>
              <a:cs typeface="Merriweather"/>
              <a:sym typeface="Merriweather"/>
            </a:endParaRPr>
          </a:p>
          <a:p>
            <a:pPr lvl="0">
              <a:spcBef>
                <a:spcPts val="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 deleting elements</a:t>
            </a:r>
          </a:p>
          <a:p>
            <a:pPr lvl="0">
              <a:spcBef>
                <a:spcPts val="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list1.pop(6) # index 6</a:t>
            </a:r>
          </a:p>
          <a:p>
            <a:pPr lvl="0">
              <a:spcBef>
                <a:spcPts val="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print(list1)</a:t>
            </a:r>
          </a:p>
          <a:p>
            <a:pPr lvl="0">
              <a:spcBef>
                <a:spcPts val="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list1.remove(100) # element 100</a:t>
            </a:r>
          </a:p>
          <a:p>
            <a:pPr lvl="0">
              <a:spcBef>
                <a:spcPts val="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print(list1)</a:t>
            </a:r>
          </a:p>
          <a:p>
            <a:pPr lvl="0">
              <a:spcBef>
                <a:spcPts val="0"/>
              </a:spcBef>
              <a:spcAft>
                <a:spcPts val="0"/>
              </a:spcAft>
              <a:buClr>
                <a:schemeClr val="dk1"/>
              </a:buClr>
              <a:buSzPct val="91666"/>
              <a:buFont typeface="Arial"/>
              <a:buNone/>
            </a:pPr>
            <a:r>
              <a:t/>
            </a:r>
            <a:endParaRPr sz="1200">
              <a:solidFill>
                <a:srgbClr val="000000"/>
              </a:solidFill>
              <a:highlight>
                <a:srgbClr val="EFEFEF"/>
              </a:highlight>
              <a:latin typeface="Merriweather"/>
              <a:ea typeface="Merriweather"/>
              <a:cs typeface="Merriweather"/>
              <a:sym typeface="Merriweather"/>
            </a:endParaRPr>
          </a:p>
          <a:p>
            <a:pPr lvl="0">
              <a:spcBef>
                <a:spcPts val="0"/>
              </a:spcBef>
              <a:spcAft>
                <a:spcPts val="0"/>
              </a:spcAft>
              <a:buNone/>
            </a:pPr>
            <a:r>
              <a:t/>
            </a:r>
            <a:endParaRPr sz="1200">
              <a:solidFill>
                <a:srgbClr val="000000"/>
              </a:solidFill>
              <a:highlight>
                <a:srgbClr val="EFEFEF"/>
              </a:highlight>
              <a:latin typeface="Merriweather"/>
              <a:ea typeface="Merriweather"/>
              <a:cs typeface="Merriweather"/>
              <a:sym typeface="Merriweather"/>
            </a:endParaRPr>
          </a:p>
        </p:txBody>
      </p:sp>
      <p:sp>
        <p:nvSpPr>
          <p:cNvPr id="126" name="Shape 126"/>
          <p:cNvSpPr txBox="1"/>
          <p:nvPr/>
        </p:nvSpPr>
        <p:spPr>
          <a:xfrm>
            <a:off x="4933550" y="1178000"/>
            <a:ext cx="3335700" cy="2950800"/>
          </a:xfrm>
          <a:prstGeom prst="rect">
            <a:avLst/>
          </a:prstGeom>
          <a:noFill/>
          <a:ln>
            <a:noFill/>
          </a:ln>
        </p:spPr>
        <p:txBody>
          <a:bodyPr anchorCtr="0" anchor="t" bIns="91425" lIns="91425" rIns="91425" wrap="square" tIns="91425">
            <a:noAutofit/>
          </a:bodyPr>
          <a:lstStyle/>
          <a:p>
            <a:pPr lvl="0">
              <a:spcBef>
                <a:spcPts val="0"/>
              </a:spcBef>
              <a:buNone/>
            </a:pPr>
            <a:r>
              <a:rPr lang="en-GB" sz="1600">
                <a:latin typeface="Merriweather"/>
                <a:ea typeface="Merriweather"/>
                <a:cs typeface="Merriweather"/>
                <a:sym typeface="Merriweather"/>
              </a:rPr>
              <a:t>Results:</a:t>
            </a:r>
          </a:p>
          <a:p>
            <a:pPr lvl="0">
              <a:spcBef>
                <a:spcPts val="0"/>
              </a:spcBef>
              <a:buNone/>
            </a:pPr>
            <a:r>
              <a:t/>
            </a:r>
            <a:endParaRPr sz="1600">
              <a:latin typeface="Merriweather"/>
              <a:ea typeface="Merriweather"/>
              <a:cs typeface="Merriweather"/>
              <a:sym typeface="Merriweather"/>
            </a:endParaRPr>
          </a:p>
          <a:p>
            <a:pPr lvl="0" rtl="0">
              <a:lnSpc>
                <a:spcPct val="115000"/>
              </a:lnSpc>
              <a:spcBef>
                <a:spcPts val="0"/>
              </a:spcBef>
              <a:buClr>
                <a:schemeClr val="dk1"/>
              </a:buClr>
              <a:buSzPct val="68750"/>
              <a:buFont typeface="Arial"/>
              <a:buNone/>
            </a:pPr>
            <a:r>
              <a:rPr lang="en-GB" sz="1600">
                <a:highlight>
                  <a:srgbClr val="FFFFFF"/>
                </a:highlight>
                <a:latin typeface="Merriweather"/>
                <a:ea typeface="Merriweather"/>
                <a:cs typeface="Merriweather"/>
                <a:sym typeface="Merriweather"/>
              </a:rPr>
              <a:t>5</a:t>
            </a:r>
            <a:br>
              <a:rPr lang="en-GB" sz="1600">
                <a:highlight>
                  <a:srgbClr val="FFFFFF"/>
                </a:highlight>
                <a:latin typeface="Merriweather"/>
                <a:ea typeface="Merriweather"/>
                <a:cs typeface="Merriweather"/>
                <a:sym typeface="Merriweather"/>
              </a:rPr>
            </a:br>
            <a:r>
              <a:rPr lang="en-GB" sz="1600">
                <a:highlight>
                  <a:srgbClr val="FFFFFF"/>
                </a:highlight>
                <a:latin typeface="Merriweather"/>
                <a:ea typeface="Merriweather"/>
                <a:cs typeface="Merriweather"/>
                <a:sym typeface="Merriweather"/>
              </a:rPr>
              <a:t>[1, 2, 3, 4, 5, 6]</a:t>
            </a:r>
            <a:br>
              <a:rPr lang="en-GB" sz="1600">
                <a:highlight>
                  <a:srgbClr val="FFFFFF"/>
                </a:highlight>
                <a:latin typeface="Merriweather"/>
                <a:ea typeface="Merriweather"/>
                <a:cs typeface="Merriweather"/>
                <a:sym typeface="Merriweather"/>
              </a:rPr>
            </a:br>
            <a:r>
              <a:rPr lang="en-GB" sz="1600">
                <a:highlight>
                  <a:srgbClr val="FFFFFF"/>
                </a:highlight>
                <a:latin typeface="Merriweather"/>
                <a:ea typeface="Merriweather"/>
                <a:cs typeface="Merriweather"/>
                <a:sym typeface="Merriweather"/>
              </a:rPr>
              <a:t>[1, 2, 3, 100, 4, 5, 6]</a:t>
            </a:r>
            <a:br>
              <a:rPr lang="en-GB" sz="1600">
                <a:highlight>
                  <a:srgbClr val="FFFFFF"/>
                </a:highlight>
                <a:latin typeface="Merriweather"/>
                <a:ea typeface="Merriweather"/>
                <a:cs typeface="Merriweather"/>
                <a:sym typeface="Merriweather"/>
              </a:rPr>
            </a:br>
            <a:r>
              <a:rPr lang="en-GB" sz="1600">
                <a:highlight>
                  <a:srgbClr val="FFFFFF"/>
                </a:highlight>
                <a:latin typeface="Merriweather"/>
                <a:ea typeface="Merriweather"/>
                <a:cs typeface="Merriweather"/>
                <a:sym typeface="Merriweather"/>
              </a:rPr>
              <a:t>[1, 2, 3, 100, 4, 5]</a:t>
            </a:r>
            <a:br>
              <a:rPr lang="en-GB" sz="1600">
                <a:highlight>
                  <a:srgbClr val="FFFFFF"/>
                </a:highlight>
                <a:latin typeface="Merriweather"/>
                <a:ea typeface="Merriweather"/>
                <a:cs typeface="Merriweather"/>
                <a:sym typeface="Merriweather"/>
              </a:rPr>
            </a:br>
            <a:r>
              <a:rPr lang="en-GB" sz="1600">
                <a:highlight>
                  <a:srgbClr val="FFFFFF"/>
                </a:highlight>
                <a:latin typeface="Merriweather"/>
                <a:ea typeface="Merriweather"/>
                <a:cs typeface="Merriweather"/>
                <a:sym typeface="Merriweather"/>
              </a:rPr>
              <a:t>[1, 2, 3, 4, 5]</a:t>
            </a:r>
          </a:p>
          <a:p>
            <a:pPr lvl="0">
              <a:spcBef>
                <a:spcPts val="0"/>
              </a:spcBef>
              <a:buNone/>
            </a:pPr>
            <a:r>
              <a:t/>
            </a:r>
            <a:endParaRPr sz="1600">
              <a:latin typeface="Merriweather"/>
              <a:ea typeface="Merriweather"/>
              <a:cs typeface="Merriweather"/>
              <a:sym typeface="Merriweath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lgn="ctr">
              <a:spcBef>
                <a:spcPts val="0"/>
              </a:spcBef>
              <a:buClr>
                <a:schemeClr val="dk1"/>
              </a:buClr>
              <a:buSzPct val="39285"/>
              <a:buFont typeface="Arial"/>
              <a:buNone/>
            </a:pPr>
            <a:r>
              <a:rPr lang="en-GB">
                <a:latin typeface="Merriweather"/>
                <a:ea typeface="Merriweather"/>
                <a:cs typeface="Merriweather"/>
                <a:sym typeface="Merriweather"/>
              </a:rPr>
              <a:t>List Manipulation #2</a:t>
            </a:r>
          </a:p>
          <a:p>
            <a:pPr lvl="0">
              <a:spcBef>
                <a:spcPts val="0"/>
              </a:spcBef>
              <a:buNone/>
            </a:pPr>
            <a:r>
              <a:t/>
            </a:r>
            <a:endParaRPr/>
          </a:p>
        </p:txBody>
      </p:sp>
      <p:sp>
        <p:nvSpPr>
          <p:cNvPr id="132" name="Shape 132"/>
          <p:cNvSpPr txBox="1"/>
          <p:nvPr>
            <p:ph idx="1" type="body"/>
          </p:nvPr>
        </p:nvSpPr>
        <p:spPr>
          <a:xfrm>
            <a:off x="311700" y="1152475"/>
            <a:ext cx="5403300" cy="3416400"/>
          </a:xfrm>
          <a:prstGeom prst="rect">
            <a:avLst/>
          </a:prstGeom>
        </p:spPr>
        <p:txBody>
          <a:bodyPr anchorCtr="0" anchor="t" bIns="91425" lIns="91425" rIns="91425" wrap="square" tIns="91425">
            <a:noAutofit/>
          </a:bodyPr>
          <a:lstStyle/>
          <a:p>
            <a:pPr lvl="0">
              <a:spcBef>
                <a:spcPts val="0"/>
              </a:spcBef>
              <a:spcAft>
                <a:spcPts val="0"/>
              </a:spcAft>
              <a:buClr>
                <a:schemeClr val="dk1"/>
              </a:buClr>
              <a:buSzPct val="91666"/>
              <a:buFont typeface="Arial"/>
              <a:buNone/>
            </a:pPr>
            <a:r>
              <a:rPr lang="en-GB" sz="1200">
                <a:solidFill>
                  <a:srgbClr val="000000"/>
                </a:solidFill>
                <a:latin typeface="Merriweather"/>
                <a:ea typeface="Merriweather"/>
                <a:cs typeface="Merriweather"/>
                <a:sym typeface="Merriweather"/>
              </a:rPr>
              <a:t>list1 = [1,2,3,4,5]</a:t>
            </a:r>
          </a:p>
          <a:p>
            <a:pPr lvl="0">
              <a:spcBef>
                <a:spcPts val="0"/>
              </a:spcBef>
              <a:spcAft>
                <a:spcPts val="0"/>
              </a:spcAft>
              <a:buClr>
                <a:schemeClr val="dk1"/>
              </a:buClr>
              <a:buSzPct val="91666"/>
              <a:buFont typeface="Arial"/>
              <a:buNone/>
            </a:pPr>
            <a:r>
              <a:rPr lang="en-GB" sz="1200">
                <a:solidFill>
                  <a:srgbClr val="000000"/>
                </a:solidFill>
                <a:latin typeface="Merriweather"/>
                <a:ea typeface="Merriweather"/>
                <a:cs typeface="Merriweather"/>
                <a:sym typeface="Merriweather"/>
              </a:rPr>
              <a:t>fruits = ['orange', 'apple', 'pear', 'banana', 'kiwi', 'apple', 'banana']</a:t>
            </a:r>
          </a:p>
          <a:p>
            <a:pPr lvl="0">
              <a:spcBef>
                <a:spcPts val="0"/>
              </a:spcBef>
              <a:spcAft>
                <a:spcPts val="0"/>
              </a:spcAft>
              <a:buClr>
                <a:schemeClr val="dk1"/>
              </a:buClr>
              <a:buSzPct val="91666"/>
              <a:buFont typeface="Arial"/>
              <a:buNone/>
            </a:pPr>
            <a:r>
              <a:rPr lang="en-GB" sz="1200">
                <a:solidFill>
                  <a:srgbClr val="000000"/>
                </a:solidFill>
                <a:latin typeface="Merriweather"/>
                <a:ea typeface="Merriweather"/>
                <a:cs typeface="Merriweather"/>
                <a:sym typeface="Merriweather"/>
              </a:rPr>
              <a:t># list concatenation does not change contents of the list</a:t>
            </a:r>
          </a:p>
          <a:p>
            <a:pPr lvl="0">
              <a:spcBef>
                <a:spcPts val="0"/>
              </a:spcBef>
              <a:spcAft>
                <a:spcPts val="0"/>
              </a:spcAft>
              <a:buClr>
                <a:schemeClr val="dk1"/>
              </a:buClr>
              <a:buSzPct val="91666"/>
              <a:buFont typeface="Arial"/>
              <a:buNone/>
            </a:pPr>
            <a:r>
              <a:rPr lang="en-GB" sz="1200">
                <a:solidFill>
                  <a:srgbClr val="000000"/>
                </a:solidFill>
                <a:latin typeface="Merriweather"/>
                <a:ea typeface="Merriweather"/>
                <a:cs typeface="Merriweather"/>
                <a:sym typeface="Merriweather"/>
              </a:rPr>
              <a:t>print(list1 + fruits)</a:t>
            </a:r>
          </a:p>
          <a:p>
            <a:pPr lvl="0">
              <a:spcBef>
                <a:spcPts val="0"/>
              </a:spcBef>
              <a:spcAft>
                <a:spcPts val="0"/>
              </a:spcAft>
              <a:buClr>
                <a:schemeClr val="dk1"/>
              </a:buClr>
              <a:buSzPct val="91666"/>
              <a:buFont typeface="Arial"/>
              <a:buNone/>
            </a:pPr>
            <a:r>
              <a:rPr lang="en-GB" sz="1200">
                <a:solidFill>
                  <a:srgbClr val="000000"/>
                </a:solidFill>
                <a:latin typeface="Merriweather"/>
                <a:ea typeface="Merriweather"/>
                <a:cs typeface="Merriweather"/>
                <a:sym typeface="Merriweather"/>
              </a:rPr>
              <a:t>print(list1)</a:t>
            </a:r>
          </a:p>
          <a:p>
            <a:pPr lvl="0">
              <a:spcBef>
                <a:spcPts val="0"/>
              </a:spcBef>
              <a:spcAft>
                <a:spcPts val="0"/>
              </a:spcAft>
              <a:buClr>
                <a:schemeClr val="dk1"/>
              </a:buClr>
              <a:buSzPct val="91666"/>
              <a:buFont typeface="Arial"/>
              <a:buNone/>
            </a:pPr>
            <a:r>
              <a:t/>
            </a:r>
            <a:endParaRPr sz="1200">
              <a:solidFill>
                <a:srgbClr val="000000"/>
              </a:solidFill>
              <a:latin typeface="Merriweather"/>
              <a:ea typeface="Merriweather"/>
              <a:cs typeface="Merriweather"/>
              <a:sym typeface="Merriweather"/>
            </a:endParaRPr>
          </a:p>
          <a:p>
            <a:pPr lvl="0">
              <a:spcBef>
                <a:spcPts val="0"/>
              </a:spcBef>
              <a:spcAft>
                <a:spcPts val="0"/>
              </a:spcAft>
              <a:buClr>
                <a:schemeClr val="dk1"/>
              </a:buClr>
              <a:buSzPct val="91666"/>
              <a:buFont typeface="Arial"/>
              <a:buNone/>
            </a:pPr>
            <a:r>
              <a:rPr lang="en-GB" sz="1200">
                <a:solidFill>
                  <a:srgbClr val="000000"/>
                </a:solidFill>
                <a:latin typeface="Merriweather"/>
                <a:ea typeface="Merriweather"/>
                <a:cs typeface="Merriweather"/>
                <a:sym typeface="Merriweather"/>
              </a:rPr>
              <a:t># counting number of certain element in a list</a:t>
            </a:r>
          </a:p>
          <a:p>
            <a:pPr lvl="0">
              <a:spcBef>
                <a:spcPts val="0"/>
              </a:spcBef>
              <a:spcAft>
                <a:spcPts val="0"/>
              </a:spcAft>
              <a:buClr>
                <a:schemeClr val="dk1"/>
              </a:buClr>
              <a:buSzPct val="91666"/>
              <a:buFont typeface="Arial"/>
              <a:buNone/>
            </a:pPr>
            <a:r>
              <a:rPr lang="en-GB" sz="1200">
                <a:solidFill>
                  <a:srgbClr val="000000"/>
                </a:solidFill>
                <a:latin typeface="Merriweather"/>
                <a:ea typeface="Merriweather"/>
                <a:cs typeface="Merriweather"/>
                <a:sym typeface="Merriweather"/>
              </a:rPr>
              <a:t>print(fruits.count("banana"))</a:t>
            </a:r>
          </a:p>
          <a:p>
            <a:pPr lvl="0">
              <a:spcBef>
                <a:spcPts val="0"/>
              </a:spcBef>
              <a:spcAft>
                <a:spcPts val="0"/>
              </a:spcAft>
              <a:buClr>
                <a:schemeClr val="dk1"/>
              </a:buClr>
              <a:buSzPct val="91666"/>
              <a:buFont typeface="Arial"/>
              <a:buNone/>
            </a:pPr>
            <a:r>
              <a:t/>
            </a:r>
            <a:endParaRPr sz="1200">
              <a:solidFill>
                <a:srgbClr val="000000"/>
              </a:solidFill>
              <a:latin typeface="Merriweather"/>
              <a:ea typeface="Merriweather"/>
              <a:cs typeface="Merriweather"/>
              <a:sym typeface="Merriweather"/>
            </a:endParaRPr>
          </a:p>
          <a:p>
            <a:pPr lvl="0">
              <a:spcBef>
                <a:spcPts val="0"/>
              </a:spcBef>
              <a:spcAft>
                <a:spcPts val="0"/>
              </a:spcAft>
              <a:buClr>
                <a:schemeClr val="dk1"/>
              </a:buClr>
              <a:buSzPct val="91666"/>
              <a:buFont typeface="Arial"/>
              <a:buNone/>
            </a:pPr>
            <a:r>
              <a:rPr lang="en-GB" sz="1200">
                <a:solidFill>
                  <a:srgbClr val="000000"/>
                </a:solidFill>
                <a:latin typeface="Merriweather"/>
                <a:ea typeface="Merriweather"/>
                <a:cs typeface="Merriweather"/>
                <a:sym typeface="Merriweather"/>
              </a:rPr>
              <a:t># reversing the order of elements in list</a:t>
            </a:r>
          </a:p>
          <a:p>
            <a:pPr lvl="0">
              <a:spcBef>
                <a:spcPts val="0"/>
              </a:spcBef>
              <a:spcAft>
                <a:spcPts val="0"/>
              </a:spcAft>
              <a:buClr>
                <a:schemeClr val="dk1"/>
              </a:buClr>
              <a:buSzPct val="91666"/>
              <a:buFont typeface="Arial"/>
              <a:buNone/>
            </a:pPr>
            <a:r>
              <a:rPr lang="en-GB" sz="1200">
                <a:solidFill>
                  <a:srgbClr val="000000"/>
                </a:solidFill>
                <a:latin typeface="Merriweather"/>
                <a:ea typeface="Merriweather"/>
                <a:cs typeface="Merriweather"/>
                <a:sym typeface="Merriweather"/>
              </a:rPr>
              <a:t>list1.reverse()</a:t>
            </a:r>
          </a:p>
          <a:p>
            <a:pPr lvl="0">
              <a:spcBef>
                <a:spcPts val="0"/>
              </a:spcBef>
              <a:spcAft>
                <a:spcPts val="0"/>
              </a:spcAft>
              <a:buClr>
                <a:schemeClr val="dk1"/>
              </a:buClr>
              <a:buSzPct val="91666"/>
              <a:buFont typeface="Arial"/>
              <a:buNone/>
            </a:pPr>
            <a:r>
              <a:rPr lang="en-GB" sz="1200">
                <a:solidFill>
                  <a:srgbClr val="000000"/>
                </a:solidFill>
                <a:latin typeface="Merriweather"/>
                <a:ea typeface="Merriweather"/>
                <a:cs typeface="Merriweather"/>
                <a:sym typeface="Merriweather"/>
              </a:rPr>
              <a:t>print(list1)</a:t>
            </a:r>
          </a:p>
          <a:p>
            <a:pPr lvl="0">
              <a:spcBef>
                <a:spcPts val="0"/>
              </a:spcBef>
              <a:spcAft>
                <a:spcPts val="0"/>
              </a:spcAft>
              <a:buClr>
                <a:schemeClr val="dk1"/>
              </a:buClr>
              <a:buSzPct val="91666"/>
              <a:buFont typeface="Arial"/>
              <a:buNone/>
            </a:pPr>
            <a:r>
              <a:t/>
            </a:r>
            <a:endParaRPr sz="1200">
              <a:solidFill>
                <a:srgbClr val="000000"/>
              </a:solidFill>
              <a:latin typeface="Merriweather"/>
              <a:ea typeface="Merriweather"/>
              <a:cs typeface="Merriweather"/>
              <a:sym typeface="Merriweather"/>
            </a:endParaRPr>
          </a:p>
          <a:p>
            <a:pPr lvl="0">
              <a:spcBef>
                <a:spcPts val="0"/>
              </a:spcBef>
              <a:spcAft>
                <a:spcPts val="0"/>
              </a:spcAft>
              <a:buNone/>
            </a:pPr>
            <a:r>
              <a:t/>
            </a:r>
            <a:endParaRPr sz="1200">
              <a:solidFill>
                <a:srgbClr val="000000"/>
              </a:solidFill>
              <a:latin typeface="Merriweather"/>
              <a:ea typeface="Merriweather"/>
              <a:cs typeface="Merriweather"/>
              <a:sym typeface="Merriweather"/>
            </a:endParaRPr>
          </a:p>
        </p:txBody>
      </p:sp>
      <p:sp>
        <p:nvSpPr>
          <p:cNvPr id="133" name="Shape 133"/>
          <p:cNvSpPr txBox="1"/>
          <p:nvPr/>
        </p:nvSpPr>
        <p:spPr>
          <a:xfrm>
            <a:off x="2522550" y="3545650"/>
            <a:ext cx="6866400" cy="2355900"/>
          </a:xfrm>
          <a:prstGeom prst="rect">
            <a:avLst/>
          </a:prstGeom>
          <a:noFill/>
          <a:ln>
            <a:noFill/>
          </a:ln>
        </p:spPr>
        <p:txBody>
          <a:bodyPr anchorCtr="0" anchor="t" bIns="91425" lIns="91425" rIns="91425" wrap="square" tIns="91425">
            <a:noAutofit/>
          </a:bodyPr>
          <a:lstStyle/>
          <a:p>
            <a:pPr lvl="0">
              <a:spcBef>
                <a:spcPts val="0"/>
              </a:spcBef>
              <a:buNone/>
            </a:pPr>
            <a:r>
              <a:rPr lang="en-GB">
                <a:latin typeface="Merriweather"/>
                <a:ea typeface="Merriweather"/>
                <a:cs typeface="Merriweather"/>
                <a:sym typeface="Merriweather"/>
              </a:rPr>
              <a:t>Results:</a:t>
            </a:r>
          </a:p>
          <a:p>
            <a:pPr lvl="0">
              <a:spcBef>
                <a:spcPts val="0"/>
              </a:spcBef>
              <a:buNone/>
            </a:pPr>
            <a:r>
              <a:t/>
            </a:r>
            <a:endParaRPr>
              <a:latin typeface="Merriweather"/>
              <a:ea typeface="Merriweather"/>
              <a:cs typeface="Merriweather"/>
              <a:sym typeface="Merriweather"/>
            </a:endParaRPr>
          </a:p>
          <a:p>
            <a:pPr lvl="0" rtl="0">
              <a:lnSpc>
                <a:spcPct val="115000"/>
              </a:lnSpc>
              <a:spcBef>
                <a:spcPts val="0"/>
              </a:spcBef>
              <a:buClr>
                <a:schemeClr val="dk1"/>
              </a:buClr>
              <a:buFont typeface="Arial"/>
              <a:buNone/>
            </a:pPr>
            <a:r>
              <a:rPr lang="en-GB">
                <a:highlight>
                  <a:srgbClr val="FFFFFF"/>
                </a:highlight>
                <a:latin typeface="Merriweather"/>
                <a:ea typeface="Merriweather"/>
                <a:cs typeface="Merriweather"/>
                <a:sym typeface="Merriweather"/>
              </a:rPr>
              <a:t>[1, 2, 3, 4, 5, 'orange', 'apple', 'pear', 'banana', 'kiwi', 'apple', 'banana']</a:t>
            </a:r>
            <a:br>
              <a:rPr lang="en-GB">
                <a:highlight>
                  <a:srgbClr val="FFFFFF"/>
                </a:highlight>
                <a:latin typeface="Merriweather"/>
                <a:ea typeface="Merriweather"/>
                <a:cs typeface="Merriweather"/>
                <a:sym typeface="Merriweather"/>
              </a:rPr>
            </a:br>
            <a:r>
              <a:rPr lang="en-GB">
                <a:highlight>
                  <a:srgbClr val="FFFFFF"/>
                </a:highlight>
                <a:latin typeface="Merriweather"/>
                <a:ea typeface="Merriweather"/>
                <a:cs typeface="Merriweather"/>
                <a:sym typeface="Merriweather"/>
              </a:rPr>
              <a:t>[1, 2, 3, 4, 5]</a:t>
            </a:r>
            <a:br>
              <a:rPr lang="en-GB">
                <a:highlight>
                  <a:srgbClr val="FFFFFF"/>
                </a:highlight>
                <a:latin typeface="Merriweather"/>
                <a:ea typeface="Merriweather"/>
                <a:cs typeface="Merriweather"/>
                <a:sym typeface="Merriweather"/>
              </a:rPr>
            </a:br>
            <a:r>
              <a:rPr lang="en-GB">
                <a:highlight>
                  <a:srgbClr val="FFFFFF"/>
                </a:highlight>
                <a:latin typeface="Merriweather"/>
                <a:ea typeface="Merriweather"/>
                <a:cs typeface="Merriweather"/>
                <a:sym typeface="Merriweather"/>
              </a:rPr>
              <a:t>2</a:t>
            </a:r>
            <a:br>
              <a:rPr lang="en-GB">
                <a:highlight>
                  <a:srgbClr val="FFFFFF"/>
                </a:highlight>
                <a:latin typeface="Merriweather"/>
                <a:ea typeface="Merriweather"/>
                <a:cs typeface="Merriweather"/>
                <a:sym typeface="Merriweather"/>
              </a:rPr>
            </a:br>
            <a:r>
              <a:rPr lang="en-GB">
                <a:highlight>
                  <a:srgbClr val="FFFFFF"/>
                </a:highlight>
                <a:latin typeface="Merriweather"/>
                <a:ea typeface="Merriweather"/>
                <a:cs typeface="Merriweather"/>
                <a:sym typeface="Merriweather"/>
              </a:rPr>
              <a:t>[5, 4, 3, 2, 1]</a:t>
            </a:r>
          </a:p>
          <a:p>
            <a:pPr lvl="0">
              <a:spcBef>
                <a:spcPts val="0"/>
              </a:spcBef>
              <a:buNone/>
            </a:pPr>
            <a:r>
              <a:t/>
            </a:r>
            <a:endParaRPr>
              <a:latin typeface="Merriweather"/>
              <a:ea typeface="Merriweather"/>
              <a:cs typeface="Merriweather"/>
              <a:sym typeface="Merriweath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lgn="ctr">
              <a:spcBef>
                <a:spcPts val="0"/>
              </a:spcBef>
              <a:buClr>
                <a:schemeClr val="dk1"/>
              </a:buClr>
              <a:buSzPct val="39285"/>
              <a:buFont typeface="Arial"/>
              <a:buNone/>
            </a:pPr>
            <a:r>
              <a:rPr lang="en-GB">
                <a:latin typeface="Merriweather"/>
                <a:ea typeface="Merriweather"/>
                <a:cs typeface="Merriweather"/>
                <a:sym typeface="Merriweather"/>
              </a:rPr>
              <a:t>List Manipulation #3</a:t>
            </a:r>
          </a:p>
          <a:p>
            <a:pPr lvl="0">
              <a:spcBef>
                <a:spcPts val="0"/>
              </a:spcBef>
              <a:buNone/>
            </a:pPr>
            <a:r>
              <a:t/>
            </a:r>
            <a:endParaRPr/>
          </a:p>
        </p:txBody>
      </p:sp>
      <p:sp>
        <p:nvSpPr>
          <p:cNvPr id="139" name="Shape 13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100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list1 = [2,3,1,5,4,9,2,7,4]</a:t>
            </a:r>
          </a:p>
          <a:p>
            <a:pPr lvl="0">
              <a:spcBef>
                <a:spcPts val="100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fruits = ['orange', 'apple', 'pear', 'banana', 'kiwi', 'apple', 'banana']</a:t>
            </a:r>
          </a:p>
          <a:p>
            <a:pPr lvl="0">
              <a:spcBef>
                <a:spcPts val="100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list1.sort()</a:t>
            </a:r>
          </a:p>
          <a:p>
            <a:pPr lvl="0">
              <a:spcBef>
                <a:spcPts val="100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fruits.sort()</a:t>
            </a:r>
          </a:p>
          <a:p>
            <a:pPr lvl="0">
              <a:spcBef>
                <a:spcPts val="1000"/>
              </a:spcBef>
              <a:spcAft>
                <a:spcPts val="0"/>
              </a:spcAft>
              <a:buClr>
                <a:schemeClr val="dk1"/>
              </a:buClr>
              <a:buSzPct val="91666"/>
              <a:buFont typeface="Arial"/>
              <a:buNone/>
            </a:pPr>
            <a:r>
              <a:t/>
            </a:r>
            <a:endParaRPr sz="1200">
              <a:solidFill>
                <a:srgbClr val="000000"/>
              </a:solidFill>
              <a:highlight>
                <a:srgbClr val="EFEFEF"/>
              </a:highlight>
              <a:latin typeface="Merriweather"/>
              <a:ea typeface="Merriweather"/>
              <a:cs typeface="Merriweather"/>
              <a:sym typeface="Merriweather"/>
            </a:endParaRPr>
          </a:p>
          <a:p>
            <a:pPr lvl="0">
              <a:spcBef>
                <a:spcPts val="100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 usual increasing ordering of numbers</a:t>
            </a:r>
          </a:p>
          <a:p>
            <a:pPr lvl="0">
              <a:spcBef>
                <a:spcPts val="100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print(list1)</a:t>
            </a:r>
          </a:p>
          <a:p>
            <a:pPr lvl="0">
              <a:spcBef>
                <a:spcPts val="1000"/>
              </a:spcBef>
              <a:spcAft>
                <a:spcPts val="0"/>
              </a:spcAft>
              <a:buClr>
                <a:schemeClr val="dk1"/>
              </a:buClr>
              <a:buSzPct val="91666"/>
              <a:buFont typeface="Arial"/>
              <a:buNone/>
            </a:pPr>
            <a:r>
              <a:t/>
            </a:r>
            <a:endParaRPr sz="1200">
              <a:solidFill>
                <a:srgbClr val="000000"/>
              </a:solidFill>
              <a:highlight>
                <a:srgbClr val="EFEFEF"/>
              </a:highlight>
              <a:latin typeface="Merriweather"/>
              <a:ea typeface="Merriweather"/>
              <a:cs typeface="Merriweather"/>
              <a:sym typeface="Merriweather"/>
            </a:endParaRPr>
          </a:p>
          <a:p>
            <a:pPr lvl="0">
              <a:spcBef>
                <a:spcPts val="100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 alphabetical ordering</a:t>
            </a:r>
          </a:p>
          <a:p>
            <a:pPr lvl="0">
              <a:spcBef>
                <a:spcPts val="100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print(fruits)</a:t>
            </a:r>
          </a:p>
          <a:p>
            <a:pPr lvl="0">
              <a:spcBef>
                <a:spcPts val="1000"/>
              </a:spcBef>
              <a:spcAft>
                <a:spcPts val="0"/>
              </a:spcAft>
              <a:buNone/>
            </a:pPr>
            <a:r>
              <a:t/>
            </a:r>
            <a:endParaRPr sz="1200">
              <a:solidFill>
                <a:srgbClr val="000000"/>
              </a:solidFill>
              <a:highlight>
                <a:srgbClr val="EFEFEF"/>
              </a:highlight>
              <a:latin typeface="Merriweather"/>
              <a:ea typeface="Merriweather"/>
              <a:cs typeface="Merriweather"/>
              <a:sym typeface="Merriweather"/>
            </a:endParaRPr>
          </a:p>
        </p:txBody>
      </p:sp>
      <p:sp>
        <p:nvSpPr>
          <p:cNvPr id="140" name="Shape 140"/>
          <p:cNvSpPr txBox="1"/>
          <p:nvPr/>
        </p:nvSpPr>
        <p:spPr>
          <a:xfrm>
            <a:off x="3234000" y="3428975"/>
            <a:ext cx="5598300" cy="2099400"/>
          </a:xfrm>
          <a:prstGeom prst="rect">
            <a:avLst/>
          </a:prstGeom>
          <a:noFill/>
          <a:ln>
            <a:noFill/>
          </a:ln>
        </p:spPr>
        <p:txBody>
          <a:bodyPr anchorCtr="0" anchor="t" bIns="91425" lIns="91425" rIns="91425" wrap="square" tIns="91425">
            <a:noAutofit/>
          </a:bodyPr>
          <a:lstStyle/>
          <a:p>
            <a:pPr lvl="0">
              <a:spcBef>
                <a:spcPts val="0"/>
              </a:spcBef>
              <a:buNone/>
            </a:pPr>
            <a:r>
              <a:rPr lang="en-GB">
                <a:latin typeface="Merriweather"/>
                <a:ea typeface="Merriweather"/>
                <a:cs typeface="Merriweather"/>
                <a:sym typeface="Merriweather"/>
              </a:rPr>
              <a:t>Results:</a:t>
            </a:r>
          </a:p>
          <a:p>
            <a:pPr lvl="0">
              <a:spcBef>
                <a:spcPts val="0"/>
              </a:spcBef>
              <a:buNone/>
            </a:pPr>
            <a:r>
              <a:t/>
            </a:r>
            <a:endParaRPr>
              <a:latin typeface="Merriweather"/>
              <a:ea typeface="Merriweather"/>
              <a:cs typeface="Merriweather"/>
              <a:sym typeface="Merriweather"/>
            </a:endParaRPr>
          </a:p>
          <a:p>
            <a:pPr lvl="0" rtl="0">
              <a:lnSpc>
                <a:spcPct val="115000"/>
              </a:lnSpc>
              <a:spcBef>
                <a:spcPts val="0"/>
              </a:spcBef>
              <a:buClr>
                <a:schemeClr val="dk1"/>
              </a:buClr>
              <a:buFont typeface="Arial"/>
              <a:buNone/>
            </a:pPr>
            <a:r>
              <a:rPr lang="en-GB">
                <a:highlight>
                  <a:srgbClr val="FFFFFF"/>
                </a:highlight>
                <a:latin typeface="Merriweather"/>
                <a:ea typeface="Merriweather"/>
                <a:cs typeface="Merriweather"/>
                <a:sym typeface="Merriweather"/>
              </a:rPr>
              <a:t>[1, 2, 2, 3, 4, 4, 5, 7, 9]</a:t>
            </a:r>
            <a:br>
              <a:rPr lang="en-GB">
                <a:highlight>
                  <a:srgbClr val="FFFFFF"/>
                </a:highlight>
                <a:latin typeface="Merriweather"/>
                <a:ea typeface="Merriweather"/>
                <a:cs typeface="Merriweather"/>
                <a:sym typeface="Merriweather"/>
              </a:rPr>
            </a:br>
            <a:r>
              <a:rPr lang="en-GB">
                <a:highlight>
                  <a:srgbClr val="FFFFFF"/>
                </a:highlight>
                <a:latin typeface="Merriweather"/>
                <a:ea typeface="Merriweather"/>
                <a:cs typeface="Merriweather"/>
                <a:sym typeface="Merriweather"/>
              </a:rPr>
              <a:t>['apple', 'apple', 'banana', 'banana', 'kiwi', 'orange', 'pear']</a:t>
            </a:r>
          </a:p>
          <a:p>
            <a:pPr lvl="0">
              <a:spcBef>
                <a:spcPts val="0"/>
              </a:spcBef>
              <a:buNone/>
            </a:pPr>
            <a:r>
              <a:t/>
            </a:r>
            <a:endParaRPr>
              <a:latin typeface="Merriweather"/>
              <a:ea typeface="Merriweather"/>
              <a:cs typeface="Merriweather"/>
              <a:sym typeface="Merriweathe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lgn="ctr">
              <a:spcBef>
                <a:spcPts val="0"/>
              </a:spcBef>
              <a:buClr>
                <a:schemeClr val="dk1"/>
              </a:buClr>
              <a:buSzPct val="39285"/>
              <a:buFont typeface="Arial"/>
              <a:buNone/>
            </a:pPr>
            <a:r>
              <a:rPr lang="en-GB">
                <a:latin typeface="Merriweather"/>
                <a:ea typeface="Merriweather"/>
                <a:cs typeface="Merriweather"/>
                <a:sym typeface="Merriweather"/>
              </a:rPr>
              <a:t>List Manipulation #4</a:t>
            </a:r>
          </a:p>
          <a:p>
            <a:pPr lvl="0">
              <a:spcBef>
                <a:spcPts val="0"/>
              </a:spcBef>
              <a:buClr>
                <a:schemeClr val="dk1"/>
              </a:buClr>
              <a:buSzPct val="39285"/>
              <a:buFont typeface="Arial"/>
              <a:buNone/>
            </a:pPr>
            <a:r>
              <a:t/>
            </a:r>
            <a:endParaRPr/>
          </a:p>
          <a:p>
            <a:pPr lvl="0">
              <a:spcBef>
                <a:spcPts val="0"/>
              </a:spcBef>
              <a:buNone/>
            </a:pPr>
            <a:r>
              <a:t/>
            </a:r>
            <a:endParaRPr/>
          </a:p>
        </p:txBody>
      </p:sp>
      <p:sp>
        <p:nvSpPr>
          <p:cNvPr id="146" name="Shape 14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lnSpc>
                <a:spcPct val="115000"/>
              </a:lnSpc>
              <a:spcBef>
                <a:spcPts val="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vec = [[1,2,3],[4,5,6],[7,8,9]]</a:t>
            </a:r>
          </a:p>
          <a:p>
            <a:pPr lvl="0">
              <a:lnSpc>
                <a:spcPct val="115000"/>
              </a:lnSpc>
              <a:spcBef>
                <a:spcPts val="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print("vec is: ")</a:t>
            </a:r>
          </a:p>
          <a:p>
            <a:pPr lvl="0">
              <a:lnSpc>
                <a:spcPct val="115000"/>
              </a:lnSpc>
              <a:spcBef>
                <a:spcPts val="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for row in vec:</a:t>
            </a:r>
          </a:p>
          <a:p>
            <a:pPr lvl="0">
              <a:lnSpc>
                <a:spcPct val="115000"/>
              </a:lnSpc>
              <a:spcBef>
                <a:spcPts val="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    print(row)</a:t>
            </a:r>
          </a:p>
          <a:p>
            <a:pPr lvl="0">
              <a:lnSpc>
                <a:spcPct val="115000"/>
              </a:lnSpc>
              <a:spcBef>
                <a:spcPts val="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print("transpose of vec is: ")</a:t>
            </a:r>
          </a:p>
          <a:p>
            <a:pPr lvl="0">
              <a:lnSpc>
                <a:spcPct val="115000"/>
              </a:lnSpc>
              <a:spcBef>
                <a:spcPts val="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transpose = []</a:t>
            </a:r>
          </a:p>
          <a:p>
            <a:pPr lvl="0">
              <a:lnSpc>
                <a:spcPct val="115000"/>
              </a:lnSpc>
              <a:spcBef>
                <a:spcPts val="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for i in range(3):</a:t>
            </a:r>
          </a:p>
          <a:p>
            <a:pPr lvl="0">
              <a:lnSpc>
                <a:spcPct val="115000"/>
              </a:lnSpc>
              <a:spcBef>
                <a:spcPts val="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    transposed_row = []</a:t>
            </a:r>
          </a:p>
          <a:p>
            <a:pPr lvl="0">
              <a:lnSpc>
                <a:spcPct val="115000"/>
              </a:lnSpc>
              <a:spcBef>
                <a:spcPts val="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    for row in vec:</a:t>
            </a:r>
          </a:p>
          <a:p>
            <a:pPr lvl="0">
              <a:lnSpc>
                <a:spcPct val="115000"/>
              </a:lnSpc>
              <a:spcBef>
                <a:spcPts val="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        transposed_row.append(row[i])</a:t>
            </a:r>
          </a:p>
          <a:p>
            <a:pPr lvl="0">
              <a:lnSpc>
                <a:spcPct val="115000"/>
              </a:lnSpc>
              <a:spcBef>
                <a:spcPts val="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    transpose.append(transposed_row)</a:t>
            </a:r>
          </a:p>
          <a:p>
            <a:pPr lvl="0">
              <a:lnSpc>
                <a:spcPct val="115000"/>
              </a:lnSpc>
              <a:spcBef>
                <a:spcPts val="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for row in transpose:</a:t>
            </a:r>
          </a:p>
          <a:p>
            <a:pPr lvl="0">
              <a:lnSpc>
                <a:spcPct val="115000"/>
              </a:lnSpc>
              <a:spcBef>
                <a:spcPts val="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    print(row)</a:t>
            </a:r>
          </a:p>
          <a:p>
            <a:pPr lvl="0">
              <a:lnSpc>
                <a:spcPct val="115000"/>
              </a:lnSpc>
              <a:spcBef>
                <a:spcPts val="0"/>
              </a:spcBef>
              <a:spcAft>
                <a:spcPts val="0"/>
              </a:spcAft>
              <a:buNone/>
            </a:pPr>
            <a:r>
              <a:t/>
            </a:r>
            <a:endParaRPr sz="1200">
              <a:solidFill>
                <a:srgbClr val="000000"/>
              </a:solidFill>
              <a:highlight>
                <a:srgbClr val="EFEFEF"/>
              </a:highlight>
              <a:latin typeface="Merriweather"/>
              <a:ea typeface="Merriweather"/>
              <a:cs typeface="Merriweather"/>
              <a:sym typeface="Merriweather"/>
            </a:endParaRPr>
          </a:p>
        </p:txBody>
      </p:sp>
      <p:sp>
        <p:nvSpPr>
          <p:cNvPr id="147" name="Shape 147"/>
          <p:cNvSpPr txBox="1"/>
          <p:nvPr/>
        </p:nvSpPr>
        <p:spPr>
          <a:xfrm>
            <a:off x="4700300" y="1152475"/>
            <a:ext cx="2939100" cy="3075900"/>
          </a:xfrm>
          <a:prstGeom prst="rect">
            <a:avLst/>
          </a:prstGeom>
          <a:noFill/>
          <a:ln>
            <a:noFill/>
          </a:ln>
        </p:spPr>
        <p:txBody>
          <a:bodyPr anchorCtr="0" anchor="t" bIns="91425" lIns="91425" rIns="91425" wrap="square" tIns="91425">
            <a:noAutofit/>
          </a:bodyPr>
          <a:lstStyle/>
          <a:p>
            <a:pPr lvl="0">
              <a:spcBef>
                <a:spcPts val="0"/>
              </a:spcBef>
              <a:buNone/>
            </a:pPr>
            <a:r>
              <a:rPr lang="en-GB">
                <a:latin typeface="Merriweather"/>
                <a:ea typeface="Merriweather"/>
                <a:cs typeface="Merriweather"/>
                <a:sym typeface="Merriweather"/>
              </a:rPr>
              <a:t>Results:</a:t>
            </a:r>
          </a:p>
          <a:p>
            <a:pPr lvl="0">
              <a:spcBef>
                <a:spcPts val="0"/>
              </a:spcBef>
              <a:buNone/>
            </a:pPr>
            <a:r>
              <a:t/>
            </a:r>
            <a:endParaRPr>
              <a:latin typeface="Merriweather"/>
              <a:ea typeface="Merriweather"/>
              <a:cs typeface="Merriweather"/>
              <a:sym typeface="Merriweather"/>
            </a:endParaRPr>
          </a:p>
          <a:p>
            <a:pPr lvl="0" rtl="0">
              <a:lnSpc>
                <a:spcPct val="115000"/>
              </a:lnSpc>
              <a:spcBef>
                <a:spcPts val="0"/>
              </a:spcBef>
              <a:buClr>
                <a:schemeClr val="dk1"/>
              </a:buClr>
              <a:buFont typeface="Arial"/>
              <a:buNone/>
            </a:pPr>
            <a:r>
              <a:rPr lang="en-GB">
                <a:highlight>
                  <a:srgbClr val="FFFFFF"/>
                </a:highlight>
                <a:latin typeface="Merriweather"/>
                <a:ea typeface="Merriweather"/>
                <a:cs typeface="Merriweather"/>
                <a:sym typeface="Merriweather"/>
              </a:rPr>
              <a:t>vec is: </a:t>
            </a:r>
            <a:br>
              <a:rPr lang="en-GB">
                <a:highlight>
                  <a:srgbClr val="FFFFFF"/>
                </a:highlight>
                <a:latin typeface="Merriweather"/>
                <a:ea typeface="Merriweather"/>
                <a:cs typeface="Merriweather"/>
                <a:sym typeface="Merriweather"/>
              </a:rPr>
            </a:br>
            <a:r>
              <a:rPr lang="en-GB">
                <a:highlight>
                  <a:srgbClr val="FFFFFF"/>
                </a:highlight>
                <a:latin typeface="Merriweather"/>
                <a:ea typeface="Merriweather"/>
                <a:cs typeface="Merriweather"/>
                <a:sym typeface="Merriweather"/>
              </a:rPr>
              <a:t>[1, 2, 3]</a:t>
            </a:r>
            <a:br>
              <a:rPr lang="en-GB">
                <a:highlight>
                  <a:srgbClr val="FFFFFF"/>
                </a:highlight>
                <a:latin typeface="Merriweather"/>
                <a:ea typeface="Merriweather"/>
                <a:cs typeface="Merriweather"/>
                <a:sym typeface="Merriweather"/>
              </a:rPr>
            </a:br>
            <a:r>
              <a:rPr lang="en-GB">
                <a:highlight>
                  <a:srgbClr val="FFFFFF"/>
                </a:highlight>
                <a:latin typeface="Merriweather"/>
                <a:ea typeface="Merriweather"/>
                <a:cs typeface="Merriweather"/>
                <a:sym typeface="Merriweather"/>
              </a:rPr>
              <a:t>[4, 5, 6]</a:t>
            </a:r>
            <a:br>
              <a:rPr lang="en-GB">
                <a:highlight>
                  <a:srgbClr val="FFFFFF"/>
                </a:highlight>
                <a:latin typeface="Merriweather"/>
                <a:ea typeface="Merriweather"/>
                <a:cs typeface="Merriweather"/>
                <a:sym typeface="Merriweather"/>
              </a:rPr>
            </a:br>
            <a:r>
              <a:rPr lang="en-GB">
                <a:highlight>
                  <a:srgbClr val="FFFFFF"/>
                </a:highlight>
                <a:latin typeface="Merriweather"/>
                <a:ea typeface="Merriweather"/>
                <a:cs typeface="Merriweather"/>
                <a:sym typeface="Merriweather"/>
              </a:rPr>
              <a:t>[7, 8, 9]</a:t>
            </a:r>
            <a:br>
              <a:rPr lang="en-GB">
                <a:highlight>
                  <a:srgbClr val="FFFFFF"/>
                </a:highlight>
                <a:latin typeface="Merriweather"/>
                <a:ea typeface="Merriweather"/>
                <a:cs typeface="Merriweather"/>
                <a:sym typeface="Merriweather"/>
              </a:rPr>
            </a:br>
            <a:r>
              <a:rPr lang="en-GB">
                <a:highlight>
                  <a:srgbClr val="FFFFFF"/>
                </a:highlight>
                <a:latin typeface="Merriweather"/>
                <a:ea typeface="Merriweather"/>
                <a:cs typeface="Merriweather"/>
                <a:sym typeface="Merriweather"/>
              </a:rPr>
              <a:t>transpose of vec is: </a:t>
            </a:r>
            <a:br>
              <a:rPr lang="en-GB">
                <a:highlight>
                  <a:srgbClr val="FFFFFF"/>
                </a:highlight>
                <a:latin typeface="Merriweather"/>
                <a:ea typeface="Merriweather"/>
                <a:cs typeface="Merriweather"/>
                <a:sym typeface="Merriweather"/>
              </a:rPr>
            </a:br>
            <a:r>
              <a:rPr lang="en-GB">
                <a:highlight>
                  <a:srgbClr val="FFFFFF"/>
                </a:highlight>
                <a:latin typeface="Merriweather"/>
                <a:ea typeface="Merriweather"/>
                <a:cs typeface="Merriweather"/>
                <a:sym typeface="Merriweather"/>
              </a:rPr>
              <a:t>[1, 4, 7]</a:t>
            </a:r>
            <a:br>
              <a:rPr lang="en-GB">
                <a:highlight>
                  <a:srgbClr val="FFFFFF"/>
                </a:highlight>
                <a:latin typeface="Merriweather"/>
                <a:ea typeface="Merriweather"/>
                <a:cs typeface="Merriweather"/>
                <a:sym typeface="Merriweather"/>
              </a:rPr>
            </a:br>
            <a:r>
              <a:rPr lang="en-GB">
                <a:highlight>
                  <a:srgbClr val="FFFFFF"/>
                </a:highlight>
                <a:latin typeface="Merriweather"/>
                <a:ea typeface="Merriweather"/>
                <a:cs typeface="Merriweather"/>
                <a:sym typeface="Merriweather"/>
              </a:rPr>
              <a:t>[2, 5, 8]</a:t>
            </a:r>
            <a:br>
              <a:rPr lang="en-GB">
                <a:highlight>
                  <a:srgbClr val="FFFFFF"/>
                </a:highlight>
                <a:latin typeface="Merriweather"/>
                <a:ea typeface="Merriweather"/>
                <a:cs typeface="Merriweather"/>
                <a:sym typeface="Merriweather"/>
              </a:rPr>
            </a:br>
            <a:r>
              <a:rPr lang="en-GB">
                <a:highlight>
                  <a:srgbClr val="FFFFFF"/>
                </a:highlight>
                <a:latin typeface="Merriweather"/>
                <a:ea typeface="Merriweather"/>
                <a:cs typeface="Merriweather"/>
                <a:sym typeface="Merriweather"/>
              </a:rPr>
              <a:t>[3, 6, 9]</a:t>
            </a:r>
          </a:p>
          <a:p>
            <a:pPr lvl="0">
              <a:spcBef>
                <a:spcPts val="0"/>
              </a:spcBef>
              <a:buNone/>
            </a:pPr>
            <a:r>
              <a:t/>
            </a:r>
            <a:endParaRPr>
              <a:latin typeface="Merriweather"/>
              <a:ea typeface="Merriweather"/>
              <a:cs typeface="Merriweather"/>
              <a:sym typeface="Merriweathe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GB">
                <a:latin typeface="Merriweather"/>
                <a:ea typeface="Merriweather"/>
                <a:cs typeface="Merriweather"/>
                <a:sym typeface="Merriweather"/>
              </a:rPr>
              <a:t>Tuples</a:t>
            </a:r>
          </a:p>
        </p:txBody>
      </p:sp>
      <p:sp>
        <p:nvSpPr>
          <p:cNvPr id="153" name="Shape 15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lgn="just">
              <a:spcBef>
                <a:spcPts val="0"/>
              </a:spcBef>
              <a:buNone/>
            </a:pPr>
            <a:r>
              <a:rPr lang="en-GB">
                <a:solidFill>
                  <a:schemeClr val="dk1"/>
                </a:solidFill>
                <a:highlight>
                  <a:srgbClr val="FFFFFF"/>
                </a:highlight>
                <a:latin typeface="Merriweather"/>
                <a:ea typeface="Merriweather"/>
                <a:cs typeface="Merriweather"/>
                <a:sym typeface="Merriweather"/>
              </a:rPr>
              <a:t>A tuple is a sequence of </a:t>
            </a:r>
            <a:r>
              <a:rPr b="1" lang="en-GB">
                <a:solidFill>
                  <a:schemeClr val="dk1"/>
                </a:solidFill>
                <a:highlight>
                  <a:srgbClr val="FFFFFF"/>
                </a:highlight>
                <a:latin typeface="Merriweather"/>
                <a:ea typeface="Merriweather"/>
                <a:cs typeface="Merriweather"/>
                <a:sym typeface="Merriweather"/>
              </a:rPr>
              <a:t>immutable</a:t>
            </a:r>
            <a:r>
              <a:rPr lang="en-GB">
                <a:solidFill>
                  <a:schemeClr val="dk1"/>
                </a:solidFill>
                <a:highlight>
                  <a:srgbClr val="FFFFFF"/>
                </a:highlight>
                <a:latin typeface="Merriweather"/>
                <a:ea typeface="Merriweather"/>
                <a:cs typeface="Merriweather"/>
                <a:sym typeface="Merriweather"/>
              </a:rPr>
              <a:t> Python objects. The differences between tuples and lists are, the contents of tuples cannot be changed unlike lists and tuples use parentheses, whereas lists use square brackets.</a:t>
            </a:r>
          </a:p>
          <a:p>
            <a:pPr lvl="0" algn="just">
              <a:spcBef>
                <a:spcPts val="0"/>
              </a:spcBef>
              <a:buNone/>
            </a:pPr>
            <a:r>
              <a:t/>
            </a:r>
            <a:endParaRPr>
              <a:solidFill>
                <a:schemeClr val="dk1"/>
              </a:solidFill>
              <a:highlight>
                <a:srgbClr val="FFFFFF"/>
              </a:highlight>
              <a:latin typeface="Merriweather"/>
              <a:ea typeface="Merriweather"/>
              <a:cs typeface="Merriweather"/>
              <a:sym typeface="Merriweather"/>
            </a:endParaRPr>
          </a:p>
        </p:txBody>
      </p:sp>
      <p:pic>
        <p:nvPicPr>
          <p:cNvPr id="154" name="Shape 154"/>
          <p:cNvPicPr preferRelativeResize="0"/>
          <p:nvPr/>
        </p:nvPicPr>
        <p:blipFill rotWithShape="1">
          <a:blip r:embed="rId3">
            <a:alphaModFix/>
          </a:blip>
          <a:srcRect b="15647" l="19631" r="15060" t="38070"/>
          <a:stretch/>
        </p:blipFill>
        <p:spPr>
          <a:xfrm>
            <a:off x="1586213" y="2635900"/>
            <a:ext cx="5971575" cy="2379300"/>
          </a:xfrm>
          <a:prstGeom prst="rect">
            <a:avLst/>
          </a:prstGeom>
          <a:noFill/>
          <a:ln>
            <a:noFill/>
          </a:ln>
        </p:spPr>
      </p:pic>
      <p:cxnSp>
        <p:nvCxnSpPr>
          <p:cNvPr id="155" name="Shape 155"/>
          <p:cNvCxnSpPr/>
          <p:nvPr/>
        </p:nvCxnSpPr>
        <p:spPr>
          <a:xfrm flipH="1" rot="10800000">
            <a:off x="1726175" y="5026825"/>
            <a:ext cx="4385400" cy="117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lgn="ctr">
              <a:spcBef>
                <a:spcPts val="0"/>
              </a:spcBef>
              <a:buClr>
                <a:schemeClr val="dk1"/>
              </a:buClr>
              <a:buSzPct val="39285"/>
              <a:buFont typeface="Arial"/>
              <a:buNone/>
            </a:pPr>
            <a:r>
              <a:rPr lang="en-GB">
                <a:latin typeface="Merriweather"/>
                <a:ea typeface="Merriweather"/>
                <a:cs typeface="Merriweather"/>
                <a:sym typeface="Merriweather"/>
              </a:rPr>
              <a:t>Tuple manipulations</a:t>
            </a:r>
          </a:p>
        </p:txBody>
      </p:sp>
      <p:sp>
        <p:nvSpPr>
          <p:cNvPr id="161" name="Shape 16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1000"/>
              </a:spcBef>
              <a:spcAft>
                <a:spcPts val="0"/>
              </a:spcAft>
              <a:buClr>
                <a:schemeClr val="dk1"/>
              </a:buClr>
              <a:buSzPct val="78571"/>
              <a:buFont typeface="Arial"/>
              <a:buNone/>
            </a:pPr>
            <a:r>
              <a:rPr lang="en-GB" sz="1400">
                <a:solidFill>
                  <a:srgbClr val="000000"/>
                </a:solidFill>
                <a:highlight>
                  <a:srgbClr val="EFEFEF"/>
                </a:highlight>
                <a:latin typeface="Merriweather"/>
                <a:ea typeface="Merriweather"/>
                <a:cs typeface="Merriweather"/>
                <a:sym typeface="Merriweather"/>
              </a:rPr>
              <a:t>tup1 = (12, 34.56)</a:t>
            </a:r>
          </a:p>
          <a:p>
            <a:pPr lvl="0">
              <a:spcBef>
                <a:spcPts val="1000"/>
              </a:spcBef>
              <a:spcAft>
                <a:spcPts val="0"/>
              </a:spcAft>
              <a:buClr>
                <a:schemeClr val="dk1"/>
              </a:buClr>
              <a:buSzPct val="78571"/>
              <a:buFont typeface="Arial"/>
              <a:buNone/>
            </a:pPr>
            <a:r>
              <a:rPr lang="en-GB" sz="1400">
                <a:solidFill>
                  <a:srgbClr val="000000"/>
                </a:solidFill>
                <a:highlight>
                  <a:srgbClr val="EFEFEF"/>
                </a:highlight>
                <a:latin typeface="Merriweather"/>
                <a:ea typeface="Merriweather"/>
                <a:cs typeface="Merriweather"/>
                <a:sym typeface="Merriweather"/>
              </a:rPr>
              <a:t>tup2 = ('abc', [1,2,3])</a:t>
            </a:r>
          </a:p>
          <a:p>
            <a:pPr lvl="0">
              <a:spcBef>
                <a:spcPts val="1000"/>
              </a:spcBef>
              <a:spcAft>
                <a:spcPts val="0"/>
              </a:spcAft>
              <a:buClr>
                <a:schemeClr val="dk1"/>
              </a:buClr>
              <a:buSzPct val="78571"/>
              <a:buFont typeface="Arial"/>
              <a:buNone/>
            </a:pPr>
            <a:r>
              <a:t/>
            </a:r>
            <a:endParaRPr sz="1400">
              <a:solidFill>
                <a:srgbClr val="000000"/>
              </a:solidFill>
              <a:highlight>
                <a:srgbClr val="EFEFEF"/>
              </a:highlight>
              <a:latin typeface="Merriweather"/>
              <a:ea typeface="Merriweather"/>
              <a:cs typeface="Merriweather"/>
              <a:sym typeface="Merriweather"/>
            </a:endParaRPr>
          </a:p>
          <a:p>
            <a:pPr lvl="0">
              <a:spcBef>
                <a:spcPts val="1000"/>
              </a:spcBef>
              <a:spcAft>
                <a:spcPts val="0"/>
              </a:spcAft>
              <a:buClr>
                <a:schemeClr val="dk1"/>
              </a:buClr>
              <a:buSzPct val="78571"/>
              <a:buFont typeface="Arial"/>
              <a:buNone/>
            </a:pPr>
            <a:r>
              <a:rPr lang="en-GB" sz="1400">
                <a:solidFill>
                  <a:srgbClr val="000000"/>
                </a:solidFill>
                <a:highlight>
                  <a:srgbClr val="EFEFEF"/>
                </a:highlight>
                <a:latin typeface="Merriweather"/>
                <a:ea typeface="Merriweather"/>
                <a:cs typeface="Merriweather"/>
                <a:sym typeface="Merriweather"/>
              </a:rPr>
              <a:t># Let's create a new tuple!</a:t>
            </a:r>
          </a:p>
          <a:p>
            <a:pPr lvl="0">
              <a:spcBef>
                <a:spcPts val="1000"/>
              </a:spcBef>
              <a:spcAft>
                <a:spcPts val="0"/>
              </a:spcAft>
              <a:buClr>
                <a:schemeClr val="dk1"/>
              </a:buClr>
              <a:buSzPct val="78571"/>
              <a:buFont typeface="Arial"/>
              <a:buNone/>
            </a:pPr>
            <a:r>
              <a:rPr lang="en-GB" sz="1400">
                <a:solidFill>
                  <a:srgbClr val="000000"/>
                </a:solidFill>
                <a:highlight>
                  <a:srgbClr val="EFEFEF"/>
                </a:highlight>
                <a:latin typeface="Merriweather"/>
                <a:ea typeface="Merriweather"/>
                <a:cs typeface="Merriweather"/>
                <a:sym typeface="Merriweather"/>
              </a:rPr>
              <a:t>tup3 = tup1 + tup2</a:t>
            </a:r>
          </a:p>
          <a:p>
            <a:pPr lvl="0">
              <a:spcBef>
                <a:spcPts val="1000"/>
              </a:spcBef>
              <a:spcAft>
                <a:spcPts val="0"/>
              </a:spcAft>
              <a:buClr>
                <a:schemeClr val="dk1"/>
              </a:buClr>
              <a:buSzPct val="78571"/>
              <a:buFont typeface="Arial"/>
              <a:buNone/>
            </a:pPr>
            <a:r>
              <a:rPr lang="en-GB" sz="1400">
                <a:solidFill>
                  <a:srgbClr val="000000"/>
                </a:solidFill>
                <a:highlight>
                  <a:srgbClr val="EFEFEF"/>
                </a:highlight>
                <a:latin typeface="Merriweather"/>
                <a:ea typeface="Merriweather"/>
                <a:cs typeface="Merriweather"/>
                <a:sym typeface="Merriweather"/>
              </a:rPr>
              <a:t>print(tup3)</a:t>
            </a:r>
          </a:p>
          <a:p>
            <a:pPr lvl="0">
              <a:spcBef>
                <a:spcPts val="1000"/>
              </a:spcBef>
              <a:spcAft>
                <a:spcPts val="0"/>
              </a:spcAft>
              <a:buNone/>
            </a:pPr>
            <a:r>
              <a:t/>
            </a:r>
            <a:endParaRPr sz="1400">
              <a:solidFill>
                <a:srgbClr val="000000"/>
              </a:solidFill>
              <a:highlight>
                <a:srgbClr val="EFEFEF"/>
              </a:highlight>
              <a:latin typeface="Merriweather"/>
              <a:ea typeface="Merriweather"/>
              <a:cs typeface="Merriweather"/>
              <a:sym typeface="Merriweather"/>
            </a:endParaRPr>
          </a:p>
        </p:txBody>
      </p:sp>
      <p:sp>
        <p:nvSpPr>
          <p:cNvPr id="162" name="Shape 162"/>
          <p:cNvSpPr txBox="1"/>
          <p:nvPr/>
        </p:nvSpPr>
        <p:spPr>
          <a:xfrm>
            <a:off x="4128800" y="1152475"/>
            <a:ext cx="3230700" cy="2997300"/>
          </a:xfrm>
          <a:prstGeom prst="rect">
            <a:avLst/>
          </a:prstGeom>
          <a:noFill/>
          <a:ln>
            <a:noFill/>
          </a:ln>
        </p:spPr>
        <p:txBody>
          <a:bodyPr anchorCtr="0" anchor="t" bIns="91425" lIns="91425" rIns="91425" wrap="square" tIns="91425">
            <a:noAutofit/>
          </a:bodyPr>
          <a:lstStyle/>
          <a:p>
            <a:pPr lvl="0">
              <a:spcBef>
                <a:spcPts val="0"/>
              </a:spcBef>
              <a:buNone/>
            </a:pPr>
            <a:r>
              <a:rPr lang="en-GB" sz="1600">
                <a:latin typeface="Merriweather"/>
                <a:ea typeface="Merriweather"/>
                <a:cs typeface="Merriweather"/>
                <a:sym typeface="Merriweather"/>
              </a:rPr>
              <a:t>Results:</a:t>
            </a:r>
          </a:p>
          <a:p>
            <a:pPr lvl="0">
              <a:spcBef>
                <a:spcPts val="0"/>
              </a:spcBef>
              <a:buNone/>
            </a:pPr>
            <a:r>
              <a:t/>
            </a:r>
            <a:endParaRPr sz="1600">
              <a:latin typeface="Merriweather"/>
              <a:ea typeface="Merriweather"/>
              <a:cs typeface="Merriweather"/>
              <a:sym typeface="Merriweather"/>
            </a:endParaRPr>
          </a:p>
          <a:p>
            <a:pPr lvl="0" rtl="0">
              <a:lnSpc>
                <a:spcPct val="115000"/>
              </a:lnSpc>
              <a:spcBef>
                <a:spcPts val="0"/>
              </a:spcBef>
              <a:buClr>
                <a:schemeClr val="dk1"/>
              </a:buClr>
              <a:buSzPct val="68750"/>
              <a:buFont typeface="Arial"/>
              <a:buNone/>
            </a:pPr>
            <a:r>
              <a:rPr lang="en-GB" sz="1600">
                <a:highlight>
                  <a:srgbClr val="FFFFFF"/>
                </a:highlight>
                <a:latin typeface="Merriweather"/>
                <a:ea typeface="Merriweather"/>
                <a:cs typeface="Merriweather"/>
                <a:sym typeface="Merriweather"/>
              </a:rPr>
              <a:t>(12, 34.56, 'abc', [1, 2, 3])</a:t>
            </a:r>
          </a:p>
          <a:p>
            <a:pPr lvl="0">
              <a:spcBef>
                <a:spcPts val="0"/>
              </a:spcBef>
              <a:buNone/>
            </a:pPr>
            <a:r>
              <a:t/>
            </a:r>
            <a:endParaRPr sz="1600">
              <a:latin typeface="Merriweather"/>
              <a:ea typeface="Merriweather"/>
              <a:cs typeface="Merriweather"/>
              <a:sym typeface="Merriweathe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lgn="ctr">
              <a:spcBef>
                <a:spcPts val="0"/>
              </a:spcBef>
              <a:buClr>
                <a:schemeClr val="dk1"/>
              </a:buClr>
              <a:buSzPct val="39285"/>
              <a:buFont typeface="Arial"/>
              <a:buNone/>
            </a:pPr>
            <a:r>
              <a:rPr lang="en-GB">
                <a:latin typeface="Merriweather"/>
                <a:ea typeface="Merriweather"/>
                <a:cs typeface="Merriweather"/>
                <a:sym typeface="Merriweather"/>
              </a:rPr>
              <a:t>Tuple manipulations #2</a:t>
            </a:r>
          </a:p>
          <a:p>
            <a:pPr lvl="0">
              <a:spcBef>
                <a:spcPts val="0"/>
              </a:spcBef>
              <a:buNone/>
            </a:pPr>
            <a:r>
              <a:t/>
            </a:r>
            <a:endParaRPr/>
          </a:p>
        </p:txBody>
      </p:sp>
      <p:sp>
        <p:nvSpPr>
          <p:cNvPr id="168" name="Shape 16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spcAft>
                <a:spcPts val="0"/>
              </a:spcAft>
              <a:buClr>
                <a:schemeClr val="dk1"/>
              </a:buClr>
              <a:buSzPct val="78571"/>
              <a:buFont typeface="Arial"/>
              <a:buNone/>
            </a:pPr>
            <a:r>
              <a:rPr lang="en-GB" sz="1400">
                <a:solidFill>
                  <a:srgbClr val="000000"/>
                </a:solidFill>
                <a:highlight>
                  <a:srgbClr val="EFEFEF"/>
                </a:highlight>
                <a:latin typeface="Merriweather"/>
                <a:ea typeface="Merriweather"/>
                <a:cs typeface="Merriweather"/>
                <a:sym typeface="Merriweather"/>
              </a:rPr>
              <a:t># lists can be converted to tuples</a:t>
            </a:r>
          </a:p>
          <a:p>
            <a:pPr lvl="0">
              <a:spcBef>
                <a:spcPts val="0"/>
              </a:spcBef>
              <a:spcAft>
                <a:spcPts val="0"/>
              </a:spcAft>
              <a:buClr>
                <a:schemeClr val="dk1"/>
              </a:buClr>
              <a:buSzPct val="78571"/>
              <a:buFont typeface="Arial"/>
              <a:buNone/>
            </a:pPr>
            <a:r>
              <a:rPr lang="en-GB" sz="1400">
                <a:solidFill>
                  <a:srgbClr val="000000"/>
                </a:solidFill>
                <a:highlight>
                  <a:srgbClr val="EFEFEF"/>
                </a:highlight>
                <a:latin typeface="Merriweather"/>
                <a:ea typeface="Merriweather"/>
                <a:cs typeface="Merriweather"/>
                <a:sym typeface="Merriweather"/>
              </a:rPr>
              <a:t>tup1 = tuple([28, "October", 2017])</a:t>
            </a:r>
          </a:p>
          <a:p>
            <a:pPr lvl="0">
              <a:spcBef>
                <a:spcPts val="0"/>
              </a:spcBef>
              <a:spcAft>
                <a:spcPts val="0"/>
              </a:spcAft>
              <a:buClr>
                <a:schemeClr val="dk1"/>
              </a:buClr>
              <a:buSzPct val="78571"/>
              <a:buFont typeface="Arial"/>
              <a:buNone/>
            </a:pPr>
            <a:r>
              <a:rPr lang="en-GB" sz="1400">
                <a:solidFill>
                  <a:srgbClr val="000000"/>
                </a:solidFill>
                <a:highlight>
                  <a:srgbClr val="EFEFEF"/>
                </a:highlight>
                <a:latin typeface="Merriweather"/>
                <a:ea typeface="Merriweather"/>
                <a:cs typeface="Merriweather"/>
                <a:sym typeface="Merriweather"/>
              </a:rPr>
              <a:t>print(tup1)</a:t>
            </a:r>
          </a:p>
          <a:p>
            <a:pPr lvl="0">
              <a:spcBef>
                <a:spcPts val="0"/>
              </a:spcBef>
              <a:spcAft>
                <a:spcPts val="0"/>
              </a:spcAft>
              <a:buClr>
                <a:schemeClr val="dk1"/>
              </a:buClr>
              <a:buSzPct val="78571"/>
              <a:buFont typeface="Arial"/>
              <a:buNone/>
            </a:pPr>
            <a:r>
              <a:rPr lang="en-GB" sz="1400">
                <a:solidFill>
                  <a:srgbClr val="000000"/>
                </a:solidFill>
                <a:highlight>
                  <a:srgbClr val="EFEFEF"/>
                </a:highlight>
                <a:latin typeface="Merriweather"/>
                <a:ea typeface="Merriweather"/>
                <a:cs typeface="Merriweather"/>
                <a:sym typeface="Merriweather"/>
              </a:rPr>
              <a:t>print('October' in tup1)</a:t>
            </a:r>
          </a:p>
          <a:p>
            <a:pPr lvl="0">
              <a:spcBef>
                <a:spcPts val="0"/>
              </a:spcBef>
              <a:spcAft>
                <a:spcPts val="0"/>
              </a:spcAft>
              <a:buClr>
                <a:schemeClr val="dk1"/>
              </a:buClr>
              <a:buSzPct val="78571"/>
              <a:buFont typeface="Arial"/>
              <a:buNone/>
            </a:pPr>
            <a:r>
              <a:rPr lang="en-GB" sz="1400">
                <a:solidFill>
                  <a:srgbClr val="000000"/>
                </a:solidFill>
                <a:highlight>
                  <a:srgbClr val="EFEFEF"/>
                </a:highlight>
                <a:latin typeface="Merriweather"/>
                <a:ea typeface="Merriweather"/>
                <a:cs typeface="Merriweather"/>
                <a:sym typeface="Merriweather"/>
              </a:rPr>
              <a:t>print(len(tup1))</a:t>
            </a:r>
          </a:p>
          <a:p>
            <a:pPr lvl="0">
              <a:spcBef>
                <a:spcPts val="0"/>
              </a:spcBef>
              <a:spcAft>
                <a:spcPts val="0"/>
              </a:spcAft>
              <a:buClr>
                <a:schemeClr val="dk1"/>
              </a:buClr>
              <a:buSzPct val="78571"/>
              <a:buFont typeface="Arial"/>
              <a:buNone/>
            </a:pPr>
            <a:r>
              <a:t/>
            </a:r>
            <a:endParaRPr sz="1400">
              <a:solidFill>
                <a:srgbClr val="000000"/>
              </a:solidFill>
              <a:highlight>
                <a:srgbClr val="EFEFEF"/>
              </a:highlight>
              <a:latin typeface="Merriweather"/>
              <a:ea typeface="Merriweather"/>
              <a:cs typeface="Merriweather"/>
              <a:sym typeface="Merriweather"/>
            </a:endParaRPr>
          </a:p>
          <a:p>
            <a:pPr lvl="0">
              <a:spcBef>
                <a:spcPts val="0"/>
              </a:spcBef>
              <a:spcAft>
                <a:spcPts val="0"/>
              </a:spcAft>
              <a:buClr>
                <a:schemeClr val="dk1"/>
              </a:buClr>
              <a:buSzPct val="78571"/>
              <a:buFont typeface="Arial"/>
              <a:buNone/>
            </a:pPr>
            <a:r>
              <a:rPr lang="en-GB" sz="1400">
                <a:solidFill>
                  <a:srgbClr val="000000"/>
                </a:solidFill>
                <a:highlight>
                  <a:srgbClr val="EFEFEF"/>
                </a:highlight>
                <a:latin typeface="Merriweather"/>
                <a:ea typeface="Merriweather"/>
                <a:cs typeface="Merriweather"/>
                <a:sym typeface="Merriweather"/>
              </a:rPr>
              <a:t># comparison of tuples</a:t>
            </a:r>
          </a:p>
          <a:p>
            <a:pPr lvl="0">
              <a:spcBef>
                <a:spcPts val="0"/>
              </a:spcBef>
              <a:spcAft>
                <a:spcPts val="0"/>
              </a:spcAft>
              <a:buClr>
                <a:schemeClr val="dk1"/>
              </a:buClr>
              <a:buSzPct val="78571"/>
              <a:buFont typeface="Arial"/>
              <a:buNone/>
            </a:pPr>
            <a:r>
              <a:rPr lang="en-GB" sz="1400">
                <a:solidFill>
                  <a:srgbClr val="000000"/>
                </a:solidFill>
                <a:highlight>
                  <a:srgbClr val="EFEFEF"/>
                </a:highlight>
                <a:latin typeface="Merriweather"/>
                <a:ea typeface="Merriweather"/>
                <a:cs typeface="Merriweather"/>
                <a:sym typeface="Merriweather"/>
              </a:rPr>
              <a:t>tup2 = (29, 'October', 2017)</a:t>
            </a:r>
          </a:p>
          <a:p>
            <a:pPr lvl="0">
              <a:spcBef>
                <a:spcPts val="0"/>
              </a:spcBef>
              <a:spcAft>
                <a:spcPts val="0"/>
              </a:spcAft>
              <a:buClr>
                <a:schemeClr val="dk1"/>
              </a:buClr>
              <a:buSzPct val="78571"/>
              <a:buFont typeface="Arial"/>
              <a:buNone/>
            </a:pPr>
            <a:r>
              <a:rPr lang="en-GB" sz="1400">
                <a:solidFill>
                  <a:srgbClr val="000000"/>
                </a:solidFill>
                <a:highlight>
                  <a:srgbClr val="EFEFEF"/>
                </a:highlight>
                <a:latin typeface="Merriweather"/>
                <a:ea typeface="Merriweather"/>
                <a:cs typeface="Merriweather"/>
                <a:sym typeface="Merriweather"/>
              </a:rPr>
              <a:t>print(tup1 == tup2)</a:t>
            </a:r>
          </a:p>
          <a:p>
            <a:pPr lvl="0">
              <a:spcBef>
                <a:spcPts val="0"/>
              </a:spcBef>
              <a:spcAft>
                <a:spcPts val="0"/>
              </a:spcAft>
              <a:buClr>
                <a:schemeClr val="dk1"/>
              </a:buClr>
              <a:buSzPct val="78571"/>
              <a:buFont typeface="Arial"/>
              <a:buNone/>
            </a:pPr>
            <a:r>
              <a:rPr lang="en-GB" sz="1400">
                <a:solidFill>
                  <a:srgbClr val="000000"/>
                </a:solidFill>
                <a:highlight>
                  <a:srgbClr val="EFEFEF"/>
                </a:highlight>
                <a:latin typeface="Merriweather"/>
                <a:ea typeface="Merriweather"/>
                <a:cs typeface="Merriweather"/>
                <a:sym typeface="Merriweather"/>
              </a:rPr>
              <a:t>tup2 = (28,'October', 2017)</a:t>
            </a:r>
          </a:p>
          <a:p>
            <a:pPr lvl="0">
              <a:spcBef>
                <a:spcPts val="0"/>
              </a:spcBef>
              <a:spcAft>
                <a:spcPts val="0"/>
              </a:spcAft>
              <a:buClr>
                <a:schemeClr val="dk1"/>
              </a:buClr>
              <a:buSzPct val="78571"/>
              <a:buFont typeface="Arial"/>
              <a:buNone/>
            </a:pPr>
            <a:r>
              <a:rPr lang="en-GB" sz="1400">
                <a:solidFill>
                  <a:srgbClr val="000000"/>
                </a:solidFill>
                <a:highlight>
                  <a:srgbClr val="EFEFEF"/>
                </a:highlight>
                <a:latin typeface="Merriweather"/>
                <a:ea typeface="Merriweather"/>
                <a:cs typeface="Merriweather"/>
                <a:sym typeface="Merriweather"/>
              </a:rPr>
              <a:t>print(tup1 == tup2)</a:t>
            </a:r>
          </a:p>
          <a:p>
            <a:pPr lvl="0">
              <a:spcBef>
                <a:spcPts val="0"/>
              </a:spcBef>
              <a:spcAft>
                <a:spcPts val="0"/>
              </a:spcAft>
              <a:buClr>
                <a:schemeClr val="dk1"/>
              </a:buClr>
              <a:buSzPct val="78571"/>
              <a:buFont typeface="Arial"/>
              <a:buNone/>
            </a:pPr>
            <a:r>
              <a:t/>
            </a:r>
            <a:endParaRPr sz="1400">
              <a:solidFill>
                <a:srgbClr val="000000"/>
              </a:solidFill>
              <a:highlight>
                <a:srgbClr val="EFEFEF"/>
              </a:highlight>
              <a:latin typeface="Merriweather"/>
              <a:ea typeface="Merriweather"/>
              <a:cs typeface="Merriweather"/>
              <a:sym typeface="Merriweather"/>
            </a:endParaRPr>
          </a:p>
          <a:p>
            <a:pPr lvl="0">
              <a:spcBef>
                <a:spcPts val="0"/>
              </a:spcBef>
              <a:spcAft>
                <a:spcPts val="0"/>
              </a:spcAft>
              <a:buNone/>
            </a:pPr>
            <a:r>
              <a:t/>
            </a:r>
            <a:endParaRPr sz="1400">
              <a:solidFill>
                <a:srgbClr val="000000"/>
              </a:solidFill>
              <a:highlight>
                <a:srgbClr val="EFEFEF"/>
              </a:highlight>
              <a:latin typeface="Merriweather"/>
              <a:ea typeface="Merriweather"/>
              <a:cs typeface="Merriweather"/>
              <a:sym typeface="Merriweather"/>
            </a:endParaRPr>
          </a:p>
        </p:txBody>
      </p:sp>
      <p:sp>
        <p:nvSpPr>
          <p:cNvPr id="169" name="Shape 169"/>
          <p:cNvSpPr txBox="1"/>
          <p:nvPr/>
        </p:nvSpPr>
        <p:spPr>
          <a:xfrm>
            <a:off x="4607000" y="1131300"/>
            <a:ext cx="3219000" cy="2880900"/>
          </a:xfrm>
          <a:prstGeom prst="rect">
            <a:avLst/>
          </a:prstGeom>
          <a:noFill/>
          <a:ln>
            <a:noFill/>
          </a:ln>
        </p:spPr>
        <p:txBody>
          <a:bodyPr anchorCtr="0" anchor="t" bIns="91425" lIns="91425" rIns="91425" wrap="square" tIns="91425">
            <a:noAutofit/>
          </a:bodyPr>
          <a:lstStyle/>
          <a:p>
            <a:pPr lvl="0">
              <a:spcBef>
                <a:spcPts val="0"/>
              </a:spcBef>
              <a:buNone/>
            </a:pPr>
            <a:r>
              <a:rPr lang="en-GB" sz="1600">
                <a:highlight>
                  <a:srgbClr val="FFFFFF"/>
                </a:highlight>
                <a:latin typeface="Merriweather"/>
                <a:ea typeface="Merriweather"/>
                <a:cs typeface="Merriweather"/>
                <a:sym typeface="Merriweather"/>
              </a:rPr>
              <a:t>Results:</a:t>
            </a:r>
          </a:p>
          <a:p>
            <a:pPr lvl="0">
              <a:spcBef>
                <a:spcPts val="0"/>
              </a:spcBef>
              <a:buNone/>
            </a:pPr>
            <a:r>
              <a:t/>
            </a:r>
            <a:endParaRPr sz="1600">
              <a:highlight>
                <a:srgbClr val="FFFFFF"/>
              </a:highlight>
              <a:latin typeface="Merriweather"/>
              <a:ea typeface="Merriweather"/>
              <a:cs typeface="Merriweather"/>
              <a:sym typeface="Merriweather"/>
            </a:endParaRPr>
          </a:p>
          <a:p>
            <a:pPr lvl="0" rtl="0">
              <a:lnSpc>
                <a:spcPct val="115000"/>
              </a:lnSpc>
              <a:spcBef>
                <a:spcPts val="0"/>
              </a:spcBef>
              <a:buClr>
                <a:schemeClr val="dk1"/>
              </a:buClr>
              <a:buSzPct val="68750"/>
              <a:buFont typeface="Arial"/>
              <a:buNone/>
            </a:pPr>
            <a:r>
              <a:rPr lang="en-GB" sz="1600">
                <a:highlight>
                  <a:srgbClr val="FFFFFF"/>
                </a:highlight>
                <a:latin typeface="Merriweather"/>
                <a:ea typeface="Merriweather"/>
                <a:cs typeface="Merriweather"/>
                <a:sym typeface="Merriweather"/>
              </a:rPr>
              <a:t>(28, 'October', 2017)</a:t>
            </a:r>
            <a:br>
              <a:rPr lang="en-GB" sz="1600">
                <a:highlight>
                  <a:srgbClr val="FFFFFF"/>
                </a:highlight>
                <a:latin typeface="Merriweather"/>
                <a:ea typeface="Merriweather"/>
                <a:cs typeface="Merriweather"/>
                <a:sym typeface="Merriweather"/>
              </a:rPr>
            </a:br>
            <a:r>
              <a:rPr lang="en-GB" sz="1600">
                <a:highlight>
                  <a:srgbClr val="FFFFFF"/>
                </a:highlight>
                <a:latin typeface="Merriweather"/>
                <a:ea typeface="Merriweather"/>
                <a:cs typeface="Merriweather"/>
                <a:sym typeface="Merriweather"/>
              </a:rPr>
              <a:t>True</a:t>
            </a:r>
            <a:br>
              <a:rPr lang="en-GB" sz="1600">
                <a:highlight>
                  <a:srgbClr val="FFFFFF"/>
                </a:highlight>
                <a:latin typeface="Merriweather"/>
                <a:ea typeface="Merriweather"/>
                <a:cs typeface="Merriweather"/>
                <a:sym typeface="Merriweather"/>
              </a:rPr>
            </a:br>
            <a:r>
              <a:rPr lang="en-GB" sz="1600">
                <a:highlight>
                  <a:srgbClr val="FFFFFF"/>
                </a:highlight>
                <a:latin typeface="Merriweather"/>
                <a:ea typeface="Merriweather"/>
                <a:cs typeface="Merriweather"/>
                <a:sym typeface="Merriweather"/>
              </a:rPr>
              <a:t>3</a:t>
            </a:r>
            <a:br>
              <a:rPr lang="en-GB" sz="1600">
                <a:highlight>
                  <a:srgbClr val="FFFFFF"/>
                </a:highlight>
                <a:latin typeface="Merriweather"/>
                <a:ea typeface="Merriweather"/>
                <a:cs typeface="Merriweather"/>
                <a:sym typeface="Merriweather"/>
              </a:rPr>
            </a:br>
            <a:r>
              <a:rPr lang="en-GB" sz="1600">
                <a:highlight>
                  <a:srgbClr val="FFFFFF"/>
                </a:highlight>
                <a:latin typeface="Merriweather"/>
                <a:ea typeface="Merriweather"/>
                <a:cs typeface="Merriweather"/>
                <a:sym typeface="Merriweather"/>
              </a:rPr>
              <a:t>False</a:t>
            </a:r>
            <a:br>
              <a:rPr lang="en-GB" sz="1600">
                <a:highlight>
                  <a:srgbClr val="FFFFFF"/>
                </a:highlight>
                <a:latin typeface="Merriweather"/>
                <a:ea typeface="Merriweather"/>
                <a:cs typeface="Merriweather"/>
                <a:sym typeface="Merriweather"/>
              </a:rPr>
            </a:br>
            <a:r>
              <a:rPr lang="en-GB" sz="1600">
                <a:highlight>
                  <a:srgbClr val="FFFFFF"/>
                </a:highlight>
                <a:latin typeface="Merriweather"/>
                <a:ea typeface="Merriweather"/>
                <a:cs typeface="Merriweather"/>
                <a:sym typeface="Merriweather"/>
              </a:rPr>
              <a:t>True</a:t>
            </a:r>
          </a:p>
          <a:p>
            <a:pPr lvl="0">
              <a:spcBef>
                <a:spcPts val="0"/>
              </a:spcBef>
              <a:buNone/>
            </a:pPr>
            <a:r>
              <a:t/>
            </a:r>
            <a:endParaRPr sz="1600">
              <a:highlight>
                <a:srgbClr val="FFFFFF"/>
              </a:highlight>
              <a:latin typeface="Merriweather"/>
              <a:ea typeface="Merriweather"/>
              <a:cs typeface="Merriweather"/>
              <a:sym typeface="Merriweathe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Dictionaries</a:t>
            </a:r>
          </a:p>
        </p:txBody>
      </p:sp>
      <p:sp>
        <p:nvSpPr>
          <p:cNvPr id="175" name="Shape 175"/>
          <p:cNvSpPr txBox="1"/>
          <p:nvPr>
            <p:ph idx="1" type="body"/>
          </p:nvPr>
        </p:nvSpPr>
        <p:spPr>
          <a:xfrm>
            <a:off x="311700" y="1152475"/>
            <a:ext cx="3829800" cy="3416400"/>
          </a:xfrm>
          <a:prstGeom prst="rect">
            <a:avLst/>
          </a:prstGeom>
        </p:spPr>
        <p:txBody>
          <a:bodyPr anchorCtr="0" anchor="t" bIns="91425" lIns="91425" rIns="91425" wrap="square" tIns="91425">
            <a:noAutofit/>
          </a:bodyPr>
          <a:lstStyle/>
          <a:p>
            <a:pPr lvl="0" rtl="0">
              <a:spcBef>
                <a:spcPts val="0"/>
              </a:spcBef>
              <a:buNone/>
            </a:pPr>
            <a:r>
              <a:rPr lang="en-GB"/>
              <a:t>List 												</a:t>
            </a:r>
          </a:p>
          <a:p>
            <a:pPr lvl="0" rtl="0">
              <a:lnSpc>
                <a:spcPct val="100000"/>
              </a:lnSpc>
              <a:spcBef>
                <a:spcPts val="0"/>
              </a:spcBef>
              <a:spcAft>
                <a:spcPts val="0"/>
              </a:spcAft>
              <a:buNone/>
            </a:pPr>
            <a:r>
              <a:rPr lang="en-GB"/>
              <a:t>&gt;&gt;&gt; things = ['a', 'b', 'c', 'd']	</a:t>
            </a:r>
          </a:p>
          <a:p>
            <a:pPr lvl="0">
              <a:lnSpc>
                <a:spcPct val="100000"/>
              </a:lnSpc>
              <a:spcBef>
                <a:spcPts val="0"/>
              </a:spcBef>
              <a:spcAft>
                <a:spcPts val="0"/>
              </a:spcAft>
              <a:buNone/>
            </a:pPr>
            <a:r>
              <a:rPr lang="en-GB"/>
              <a:t>&gt;&gt;&gt; print things[1]	</a:t>
            </a:r>
          </a:p>
          <a:p>
            <a:pPr lvl="0">
              <a:lnSpc>
                <a:spcPct val="100000"/>
              </a:lnSpc>
              <a:spcBef>
                <a:spcPts val="0"/>
              </a:spcBef>
              <a:spcAft>
                <a:spcPts val="0"/>
              </a:spcAft>
              <a:buNone/>
            </a:pPr>
            <a:r>
              <a:rPr lang="en-GB"/>
              <a:t>b	</a:t>
            </a:r>
          </a:p>
          <a:p>
            <a:pPr lvl="0">
              <a:lnSpc>
                <a:spcPct val="100000"/>
              </a:lnSpc>
              <a:spcBef>
                <a:spcPts val="0"/>
              </a:spcBef>
              <a:spcAft>
                <a:spcPts val="0"/>
              </a:spcAft>
              <a:buNone/>
            </a:pPr>
            <a:r>
              <a:rPr lang="en-GB"/>
              <a:t>&gt;&gt;&gt; things[1] = 'z'	</a:t>
            </a:r>
          </a:p>
          <a:p>
            <a:pPr lvl="0">
              <a:lnSpc>
                <a:spcPct val="100000"/>
              </a:lnSpc>
              <a:spcBef>
                <a:spcPts val="0"/>
              </a:spcBef>
              <a:spcAft>
                <a:spcPts val="0"/>
              </a:spcAft>
              <a:buNone/>
            </a:pPr>
            <a:r>
              <a:rPr lang="en-GB"/>
              <a:t>&gt;&gt;&gt; print things[1]</a:t>
            </a:r>
          </a:p>
          <a:p>
            <a:pPr lvl="0">
              <a:lnSpc>
                <a:spcPct val="100000"/>
              </a:lnSpc>
              <a:spcBef>
                <a:spcPts val="0"/>
              </a:spcBef>
              <a:spcAft>
                <a:spcPts val="0"/>
              </a:spcAft>
              <a:buNone/>
            </a:pPr>
            <a:r>
              <a:rPr lang="en-GB"/>
              <a:t>z</a:t>
            </a:r>
          </a:p>
          <a:p>
            <a:pPr lvl="0">
              <a:lnSpc>
                <a:spcPct val="100000"/>
              </a:lnSpc>
              <a:spcBef>
                <a:spcPts val="0"/>
              </a:spcBef>
              <a:spcAft>
                <a:spcPts val="0"/>
              </a:spcAft>
              <a:buNone/>
            </a:pPr>
            <a:r>
              <a:rPr lang="en-GB"/>
              <a:t>&gt;&gt;&gt; print things	['a', 'z', 'c', 'd']	</a:t>
            </a:r>
          </a:p>
          <a:p>
            <a:pPr lvl="0">
              <a:lnSpc>
                <a:spcPct val="100000"/>
              </a:lnSpc>
              <a:spcBef>
                <a:spcPts val="0"/>
              </a:spcBef>
              <a:spcAft>
                <a:spcPts val="0"/>
              </a:spcAft>
              <a:buNone/>
            </a:pPr>
            <a:r>
              <a:rPr lang="en-GB"/>
              <a:t>&gt;&gt;&gt;</a:t>
            </a:r>
          </a:p>
        </p:txBody>
      </p:sp>
      <p:sp>
        <p:nvSpPr>
          <p:cNvPr id="176" name="Shape 176"/>
          <p:cNvSpPr txBox="1"/>
          <p:nvPr/>
        </p:nvSpPr>
        <p:spPr>
          <a:xfrm>
            <a:off x="4319575" y="1152475"/>
            <a:ext cx="3829800" cy="3489900"/>
          </a:xfrm>
          <a:prstGeom prst="rect">
            <a:avLst/>
          </a:prstGeom>
          <a:noFill/>
          <a:ln>
            <a:noFill/>
          </a:ln>
        </p:spPr>
        <p:txBody>
          <a:bodyPr anchorCtr="0" anchor="t" bIns="91425" lIns="91425" rIns="91425" wrap="square" tIns="91425">
            <a:noAutofit/>
          </a:bodyPr>
          <a:lstStyle/>
          <a:p>
            <a:pPr lvl="0">
              <a:spcBef>
                <a:spcPts val="0"/>
              </a:spcBef>
              <a:buNone/>
            </a:pPr>
            <a:r>
              <a:rPr lang="en-GB" sz="1800">
                <a:solidFill>
                  <a:srgbClr val="666666"/>
                </a:solidFill>
              </a:rPr>
              <a:t>Dictionary</a:t>
            </a:r>
          </a:p>
          <a:p>
            <a:pPr lvl="0">
              <a:spcBef>
                <a:spcPts val="0"/>
              </a:spcBef>
              <a:buNone/>
            </a:pPr>
            <a:r>
              <a:t/>
            </a:r>
            <a:endParaRPr sz="1800">
              <a:solidFill>
                <a:srgbClr val="666666"/>
              </a:solidFill>
            </a:endParaRPr>
          </a:p>
          <a:p>
            <a:pPr lvl="0">
              <a:spcBef>
                <a:spcPts val="0"/>
              </a:spcBef>
              <a:buNone/>
            </a:pPr>
            <a:r>
              <a:rPr lang="en-GB" sz="1800">
                <a:solidFill>
                  <a:srgbClr val="666666"/>
                </a:solidFill>
              </a:rPr>
              <a:t> &gt;&gt;&gt; stuff = {'name': 'Zed', 'age': 36, 'height': 6*12+2}</a:t>
            </a:r>
          </a:p>
          <a:p>
            <a:pPr lvl="0">
              <a:spcBef>
                <a:spcPts val="0"/>
              </a:spcBef>
              <a:buNone/>
            </a:pPr>
            <a:r>
              <a:rPr lang="en-GB" sz="1800">
                <a:solidFill>
                  <a:srgbClr val="666666"/>
                </a:solidFill>
              </a:rPr>
              <a:t>&gt;&gt;&gt; print stuff['name']	Zed	&gt;&gt;&gt; print stuff['age']	</a:t>
            </a:r>
          </a:p>
          <a:p>
            <a:pPr lvl="0">
              <a:spcBef>
                <a:spcPts val="0"/>
              </a:spcBef>
              <a:buNone/>
            </a:pPr>
            <a:r>
              <a:rPr lang="en-GB" sz="1800">
                <a:solidFill>
                  <a:srgbClr val="666666"/>
                </a:solidFill>
              </a:rPr>
              <a:t>36	</a:t>
            </a:r>
          </a:p>
          <a:p>
            <a:pPr lvl="0">
              <a:spcBef>
                <a:spcPts val="0"/>
              </a:spcBef>
              <a:buNone/>
            </a:pPr>
            <a:r>
              <a:rPr lang="en-GB" sz="1800">
                <a:solidFill>
                  <a:srgbClr val="666666"/>
                </a:solidFill>
              </a:rPr>
              <a:t>&gt;&gt;&gt; print stuff['height']	</a:t>
            </a:r>
          </a:p>
          <a:p>
            <a:pPr lvl="0">
              <a:spcBef>
                <a:spcPts val="0"/>
              </a:spcBef>
              <a:buNone/>
            </a:pPr>
            <a:r>
              <a:rPr lang="en-GB" sz="1800">
                <a:solidFill>
                  <a:srgbClr val="666666"/>
                </a:solidFill>
              </a:rPr>
              <a:t>74	</a:t>
            </a:r>
          </a:p>
          <a:p>
            <a:pPr lvl="0">
              <a:spcBef>
                <a:spcPts val="0"/>
              </a:spcBef>
              <a:buNone/>
            </a:pPr>
            <a:r>
              <a:rPr lang="en-GB" sz="1800">
                <a:solidFill>
                  <a:srgbClr val="666666"/>
                </a:solidFill>
              </a:rPr>
              <a:t>&gt;&gt;&gt; stuff['city'] = "San Francisco"</a:t>
            </a:r>
          </a:p>
          <a:p>
            <a:pPr lvl="0">
              <a:spcBef>
                <a:spcPts val="0"/>
              </a:spcBef>
              <a:buNone/>
            </a:pPr>
            <a:r>
              <a:rPr lang="en-GB" sz="1800">
                <a:solidFill>
                  <a:srgbClr val="666666"/>
                </a:solidFill>
              </a:rPr>
              <a:t>&gt;&gt;&gt; print stuff['city']	</a:t>
            </a:r>
          </a:p>
          <a:p>
            <a:pPr lvl="0">
              <a:spcBef>
                <a:spcPts val="0"/>
              </a:spcBef>
              <a:buNone/>
            </a:pPr>
            <a:r>
              <a:rPr lang="en-GB" sz="1800">
                <a:solidFill>
                  <a:srgbClr val="666666"/>
                </a:solidFill>
              </a:rPr>
              <a:t>San Francisco	</a:t>
            </a:r>
          </a:p>
          <a:p>
            <a:pPr lvl="0">
              <a:spcBef>
                <a:spcPts val="0"/>
              </a:spcBef>
              <a:buClr>
                <a:schemeClr val="dk1"/>
              </a:buClr>
              <a:buSzPct val="61111"/>
              <a:buFont typeface="Arial"/>
              <a:buNone/>
            </a:pPr>
            <a:r>
              <a:rPr lang="en-GB" sz="1800">
                <a:solidFill>
                  <a:srgbClr val="666666"/>
                </a:solidFill>
              </a:rPr>
              <a:t>&gt;&gt;&gt;</a:t>
            </a:r>
          </a:p>
          <a:p>
            <a:pPr lvl="0">
              <a:spcBef>
                <a:spcPts val="0"/>
              </a:spcBef>
              <a:buNone/>
            </a:pPr>
            <a:r>
              <a:t/>
            </a:r>
            <a:endParaRPr sz="1800">
              <a:solidFill>
                <a:srgbClr val="666666"/>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idx="1" type="body"/>
          </p:nvPr>
        </p:nvSpPr>
        <p:spPr>
          <a:xfrm>
            <a:off x="311700" y="384275"/>
            <a:ext cx="8520600" cy="3416400"/>
          </a:xfrm>
          <a:prstGeom prst="rect">
            <a:avLst/>
          </a:prstGeom>
        </p:spPr>
        <p:txBody>
          <a:bodyPr anchorCtr="0" anchor="t" bIns="91425" lIns="91425" rIns="91425" wrap="square" tIns="91425">
            <a:noAutofit/>
          </a:bodyPr>
          <a:lstStyle/>
          <a:p>
            <a:pPr indent="-342900" lvl="0" marL="457200" rtl="0">
              <a:lnSpc>
                <a:spcPct val="138000"/>
              </a:lnSpc>
              <a:spcBef>
                <a:spcPts val="0"/>
              </a:spcBef>
              <a:buClr>
                <a:schemeClr val="dk2"/>
              </a:buClr>
              <a:buSzPct val="100000"/>
              <a:buFont typeface="Arial"/>
            </a:pPr>
            <a:r>
              <a:rPr lang="en-GB"/>
              <a:t>Key Value pair, are kind of hash table type</a:t>
            </a:r>
          </a:p>
          <a:p>
            <a:pPr indent="-69850" lvl="0" marL="50800" marR="50800" rtl="0">
              <a:lnSpc>
                <a:spcPct val="130875"/>
              </a:lnSpc>
              <a:spcBef>
                <a:spcPts val="0"/>
              </a:spcBef>
              <a:spcAft>
                <a:spcPts val="800"/>
              </a:spcAft>
              <a:buClr>
                <a:schemeClr val="dk1"/>
              </a:buClr>
              <a:buSzPct val="68750"/>
              <a:buFont typeface="Arial"/>
              <a:buNone/>
            </a:pPr>
            <a:r>
              <a:rPr lang="en-GB" sz="1600">
                <a:solidFill>
                  <a:srgbClr val="313131"/>
                </a:solidFill>
                <a:highlight>
                  <a:srgbClr val="EEEEEE"/>
                </a:highlight>
                <a:latin typeface="Times New Roman"/>
                <a:ea typeface="Times New Roman"/>
                <a:cs typeface="Times New Roman"/>
                <a:sym typeface="Times New Roman"/>
              </a:rPr>
              <a:t>dict </a:t>
            </a:r>
            <a:r>
              <a:rPr lang="en-GB" sz="1600">
                <a:solidFill>
                  <a:srgbClr val="666600"/>
                </a:solidFill>
                <a:highlight>
                  <a:srgbClr val="EEEEEE"/>
                </a:highlight>
                <a:latin typeface="Times New Roman"/>
                <a:ea typeface="Times New Roman"/>
                <a:cs typeface="Times New Roman"/>
                <a:sym typeface="Times New Roman"/>
              </a:rPr>
              <a:t>=</a:t>
            </a:r>
            <a:r>
              <a:rPr lang="en-GB" sz="1600">
                <a:solidFill>
                  <a:srgbClr val="313131"/>
                </a:solidFill>
                <a:highlight>
                  <a:srgbClr val="EEEEEE"/>
                </a:highlight>
                <a:latin typeface="Times New Roman"/>
                <a:ea typeface="Times New Roman"/>
                <a:cs typeface="Times New Roman"/>
                <a:sym typeface="Times New Roman"/>
              </a:rPr>
              <a:t> </a:t>
            </a:r>
            <a:r>
              <a:rPr lang="en-GB" sz="1600">
                <a:solidFill>
                  <a:srgbClr val="666600"/>
                </a:solidFill>
                <a:highlight>
                  <a:srgbClr val="EEEEEE"/>
                </a:highlight>
                <a:latin typeface="Times New Roman"/>
                <a:ea typeface="Times New Roman"/>
                <a:cs typeface="Times New Roman"/>
                <a:sym typeface="Times New Roman"/>
              </a:rPr>
              <a:t>{}</a:t>
            </a:r>
            <a:br>
              <a:rPr lang="en-GB" sz="1600">
                <a:solidFill>
                  <a:srgbClr val="666600"/>
                </a:solidFill>
                <a:highlight>
                  <a:srgbClr val="EEEEEE"/>
                </a:highlight>
                <a:latin typeface="Times New Roman"/>
                <a:ea typeface="Times New Roman"/>
                <a:cs typeface="Times New Roman"/>
                <a:sym typeface="Times New Roman"/>
              </a:rPr>
            </a:br>
            <a:r>
              <a:rPr lang="en-GB" sz="1600">
                <a:solidFill>
                  <a:srgbClr val="313131"/>
                </a:solidFill>
                <a:highlight>
                  <a:srgbClr val="EEEEEE"/>
                </a:highlight>
                <a:latin typeface="Times New Roman"/>
                <a:ea typeface="Times New Roman"/>
                <a:cs typeface="Times New Roman"/>
                <a:sym typeface="Times New Roman"/>
              </a:rPr>
              <a:t>dict</a:t>
            </a:r>
            <a:r>
              <a:rPr lang="en-GB" sz="1600">
                <a:solidFill>
                  <a:srgbClr val="666600"/>
                </a:solidFill>
                <a:highlight>
                  <a:srgbClr val="EEEEEE"/>
                </a:highlight>
                <a:latin typeface="Times New Roman"/>
                <a:ea typeface="Times New Roman"/>
                <a:cs typeface="Times New Roman"/>
                <a:sym typeface="Times New Roman"/>
              </a:rPr>
              <a:t>[</a:t>
            </a:r>
            <a:r>
              <a:rPr lang="en-GB" sz="1600">
                <a:solidFill>
                  <a:srgbClr val="008800"/>
                </a:solidFill>
                <a:highlight>
                  <a:srgbClr val="EEEEEE"/>
                </a:highlight>
                <a:latin typeface="Times New Roman"/>
                <a:ea typeface="Times New Roman"/>
                <a:cs typeface="Times New Roman"/>
                <a:sym typeface="Times New Roman"/>
              </a:rPr>
              <a:t>'one'</a:t>
            </a:r>
            <a:r>
              <a:rPr lang="en-GB" sz="1600">
                <a:solidFill>
                  <a:srgbClr val="666600"/>
                </a:solidFill>
                <a:highlight>
                  <a:srgbClr val="EEEEEE"/>
                </a:highlight>
                <a:latin typeface="Times New Roman"/>
                <a:ea typeface="Times New Roman"/>
                <a:cs typeface="Times New Roman"/>
                <a:sym typeface="Times New Roman"/>
              </a:rPr>
              <a:t>]</a:t>
            </a:r>
            <a:r>
              <a:rPr lang="en-GB" sz="1600">
                <a:solidFill>
                  <a:srgbClr val="313131"/>
                </a:solidFill>
                <a:highlight>
                  <a:srgbClr val="EEEEEE"/>
                </a:highlight>
                <a:latin typeface="Times New Roman"/>
                <a:ea typeface="Times New Roman"/>
                <a:cs typeface="Times New Roman"/>
                <a:sym typeface="Times New Roman"/>
              </a:rPr>
              <a:t> </a:t>
            </a:r>
            <a:r>
              <a:rPr lang="en-GB" sz="1600">
                <a:solidFill>
                  <a:srgbClr val="666600"/>
                </a:solidFill>
                <a:highlight>
                  <a:srgbClr val="EEEEEE"/>
                </a:highlight>
                <a:latin typeface="Times New Roman"/>
                <a:ea typeface="Times New Roman"/>
                <a:cs typeface="Times New Roman"/>
                <a:sym typeface="Times New Roman"/>
              </a:rPr>
              <a:t>=</a:t>
            </a:r>
            <a:r>
              <a:rPr lang="en-GB" sz="1600">
                <a:solidFill>
                  <a:srgbClr val="313131"/>
                </a:solidFill>
                <a:highlight>
                  <a:srgbClr val="EEEEEE"/>
                </a:highlight>
                <a:latin typeface="Times New Roman"/>
                <a:ea typeface="Times New Roman"/>
                <a:cs typeface="Times New Roman"/>
                <a:sym typeface="Times New Roman"/>
              </a:rPr>
              <a:t> </a:t>
            </a:r>
            <a:r>
              <a:rPr lang="en-GB" sz="1600">
                <a:solidFill>
                  <a:srgbClr val="008800"/>
                </a:solidFill>
                <a:highlight>
                  <a:srgbClr val="EEEEEE"/>
                </a:highlight>
                <a:latin typeface="Times New Roman"/>
                <a:ea typeface="Times New Roman"/>
                <a:cs typeface="Times New Roman"/>
                <a:sym typeface="Times New Roman"/>
              </a:rPr>
              <a:t>"This is one"</a:t>
            </a:r>
            <a:br>
              <a:rPr lang="en-GB" sz="1600">
                <a:solidFill>
                  <a:srgbClr val="008800"/>
                </a:solidFill>
                <a:highlight>
                  <a:srgbClr val="EEEEEE"/>
                </a:highlight>
                <a:latin typeface="Times New Roman"/>
                <a:ea typeface="Times New Roman"/>
                <a:cs typeface="Times New Roman"/>
                <a:sym typeface="Times New Roman"/>
              </a:rPr>
            </a:br>
            <a:r>
              <a:rPr lang="en-GB" sz="1600">
                <a:solidFill>
                  <a:srgbClr val="313131"/>
                </a:solidFill>
                <a:highlight>
                  <a:srgbClr val="EEEEEE"/>
                </a:highlight>
                <a:latin typeface="Times New Roman"/>
                <a:ea typeface="Times New Roman"/>
                <a:cs typeface="Times New Roman"/>
                <a:sym typeface="Times New Roman"/>
              </a:rPr>
              <a:t>dict</a:t>
            </a:r>
            <a:r>
              <a:rPr lang="en-GB" sz="1600">
                <a:solidFill>
                  <a:srgbClr val="666600"/>
                </a:solidFill>
                <a:highlight>
                  <a:srgbClr val="EEEEEE"/>
                </a:highlight>
                <a:latin typeface="Times New Roman"/>
                <a:ea typeface="Times New Roman"/>
                <a:cs typeface="Times New Roman"/>
                <a:sym typeface="Times New Roman"/>
              </a:rPr>
              <a:t>[</a:t>
            </a:r>
            <a:r>
              <a:rPr lang="en-GB" sz="1600">
                <a:solidFill>
                  <a:srgbClr val="006666"/>
                </a:solidFill>
                <a:highlight>
                  <a:srgbClr val="EEEEEE"/>
                </a:highlight>
                <a:latin typeface="Times New Roman"/>
                <a:ea typeface="Times New Roman"/>
                <a:cs typeface="Times New Roman"/>
                <a:sym typeface="Times New Roman"/>
              </a:rPr>
              <a:t>2</a:t>
            </a:r>
            <a:r>
              <a:rPr lang="en-GB" sz="1600">
                <a:solidFill>
                  <a:srgbClr val="666600"/>
                </a:solidFill>
                <a:highlight>
                  <a:srgbClr val="EEEEEE"/>
                </a:highlight>
                <a:latin typeface="Times New Roman"/>
                <a:ea typeface="Times New Roman"/>
                <a:cs typeface="Times New Roman"/>
                <a:sym typeface="Times New Roman"/>
              </a:rPr>
              <a:t>]</a:t>
            </a:r>
            <a:r>
              <a:rPr lang="en-GB" sz="1600">
                <a:solidFill>
                  <a:srgbClr val="313131"/>
                </a:solidFill>
                <a:highlight>
                  <a:srgbClr val="EEEEEE"/>
                </a:highlight>
                <a:latin typeface="Times New Roman"/>
                <a:ea typeface="Times New Roman"/>
                <a:cs typeface="Times New Roman"/>
                <a:sym typeface="Times New Roman"/>
              </a:rPr>
              <a:t>     </a:t>
            </a:r>
            <a:r>
              <a:rPr lang="en-GB" sz="1600">
                <a:solidFill>
                  <a:srgbClr val="666600"/>
                </a:solidFill>
                <a:highlight>
                  <a:srgbClr val="EEEEEE"/>
                </a:highlight>
                <a:latin typeface="Times New Roman"/>
                <a:ea typeface="Times New Roman"/>
                <a:cs typeface="Times New Roman"/>
                <a:sym typeface="Times New Roman"/>
              </a:rPr>
              <a:t>=</a:t>
            </a:r>
            <a:r>
              <a:rPr lang="en-GB" sz="1600">
                <a:solidFill>
                  <a:srgbClr val="313131"/>
                </a:solidFill>
                <a:highlight>
                  <a:srgbClr val="EEEEEE"/>
                </a:highlight>
                <a:latin typeface="Times New Roman"/>
                <a:ea typeface="Times New Roman"/>
                <a:cs typeface="Times New Roman"/>
                <a:sym typeface="Times New Roman"/>
              </a:rPr>
              <a:t> </a:t>
            </a:r>
            <a:r>
              <a:rPr lang="en-GB" sz="1600">
                <a:solidFill>
                  <a:srgbClr val="008800"/>
                </a:solidFill>
                <a:highlight>
                  <a:srgbClr val="EEEEEE"/>
                </a:highlight>
                <a:latin typeface="Times New Roman"/>
                <a:ea typeface="Times New Roman"/>
                <a:cs typeface="Times New Roman"/>
                <a:sym typeface="Times New Roman"/>
              </a:rPr>
              <a:t>"This is two"</a:t>
            </a:r>
            <a:br>
              <a:rPr lang="en-GB" sz="1600">
                <a:solidFill>
                  <a:srgbClr val="008800"/>
                </a:solidFill>
                <a:highlight>
                  <a:srgbClr val="EEEEEE"/>
                </a:highlight>
                <a:latin typeface="Times New Roman"/>
                <a:ea typeface="Times New Roman"/>
                <a:cs typeface="Times New Roman"/>
                <a:sym typeface="Times New Roman"/>
              </a:rPr>
            </a:br>
            <a:br>
              <a:rPr lang="en-GB" sz="1600">
                <a:solidFill>
                  <a:srgbClr val="008800"/>
                </a:solidFill>
                <a:highlight>
                  <a:srgbClr val="EEEEEE"/>
                </a:highlight>
                <a:latin typeface="Times New Roman"/>
                <a:ea typeface="Times New Roman"/>
                <a:cs typeface="Times New Roman"/>
                <a:sym typeface="Times New Roman"/>
              </a:rPr>
            </a:br>
            <a:r>
              <a:rPr lang="en-GB" sz="1600">
                <a:solidFill>
                  <a:srgbClr val="313131"/>
                </a:solidFill>
                <a:highlight>
                  <a:srgbClr val="EEEEEE"/>
                </a:highlight>
                <a:latin typeface="Times New Roman"/>
                <a:ea typeface="Times New Roman"/>
                <a:cs typeface="Times New Roman"/>
                <a:sym typeface="Times New Roman"/>
              </a:rPr>
              <a:t>tinydict </a:t>
            </a:r>
            <a:r>
              <a:rPr lang="en-GB" sz="1600">
                <a:solidFill>
                  <a:srgbClr val="666600"/>
                </a:solidFill>
                <a:highlight>
                  <a:srgbClr val="EEEEEE"/>
                </a:highlight>
                <a:latin typeface="Times New Roman"/>
                <a:ea typeface="Times New Roman"/>
                <a:cs typeface="Times New Roman"/>
                <a:sym typeface="Times New Roman"/>
              </a:rPr>
              <a:t>=</a:t>
            </a:r>
            <a:r>
              <a:rPr lang="en-GB" sz="1600">
                <a:solidFill>
                  <a:srgbClr val="313131"/>
                </a:solidFill>
                <a:highlight>
                  <a:srgbClr val="EEEEEE"/>
                </a:highlight>
                <a:latin typeface="Times New Roman"/>
                <a:ea typeface="Times New Roman"/>
                <a:cs typeface="Times New Roman"/>
                <a:sym typeface="Times New Roman"/>
              </a:rPr>
              <a:t> </a:t>
            </a:r>
            <a:r>
              <a:rPr lang="en-GB" sz="1600">
                <a:solidFill>
                  <a:srgbClr val="666600"/>
                </a:solidFill>
                <a:highlight>
                  <a:srgbClr val="EEEEEE"/>
                </a:highlight>
                <a:latin typeface="Times New Roman"/>
                <a:ea typeface="Times New Roman"/>
                <a:cs typeface="Times New Roman"/>
                <a:sym typeface="Times New Roman"/>
              </a:rPr>
              <a:t>{</a:t>
            </a:r>
            <a:r>
              <a:rPr lang="en-GB" sz="1600">
                <a:solidFill>
                  <a:srgbClr val="008800"/>
                </a:solidFill>
                <a:highlight>
                  <a:srgbClr val="EEEEEE"/>
                </a:highlight>
                <a:latin typeface="Times New Roman"/>
                <a:ea typeface="Times New Roman"/>
                <a:cs typeface="Times New Roman"/>
                <a:sym typeface="Times New Roman"/>
              </a:rPr>
              <a:t>'name'</a:t>
            </a:r>
            <a:r>
              <a:rPr lang="en-GB" sz="1600">
                <a:solidFill>
                  <a:srgbClr val="666600"/>
                </a:solidFill>
                <a:highlight>
                  <a:srgbClr val="EEEEEE"/>
                </a:highlight>
                <a:latin typeface="Times New Roman"/>
                <a:ea typeface="Times New Roman"/>
                <a:cs typeface="Times New Roman"/>
                <a:sym typeface="Times New Roman"/>
              </a:rPr>
              <a:t>:</a:t>
            </a:r>
            <a:r>
              <a:rPr lang="en-GB" sz="1600">
                <a:solidFill>
                  <a:srgbClr val="313131"/>
                </a:solidFill>
                <a:highlight>
                  <a:srgbClr val="EEEEEE"/>
                </a:highlight>
                <a:latin typeface="Times New Roman"/>
                <a:ea typeface="Times New Roman"/>
                <a:cs typeface="Times New Roman"/>
                <a:sym typeface="Times New Roman"/>
              </a:rPr>
              <a:t> </a:t>
            </a:r>
            <a:r>
              <a:rPr lang="en-GB" sz="1600">
                <a:solidFill>
                  <a:srgbClr val="008800"/>
                </a:solidFill>
                <a:highlight>
                  <a:srgbClr val="EEEEEE"/>
                </a:highlight>
                <a:latin typeface="Times New Roman"/>
                <a:ea typeface="Times New Roman"/>
                <a:cs typeface="Times New Roman"/>
                <a:sym typeface="Times New Roman"/>
              </a:rPr>
              <a:t>'john'</a:t>
            </a:r>
            <a:r>
              <a:rPr lang="en-GB" sz="1600">
                <a:solidFill>
                  <a:srgbClr val="666600"/>
                </a:solidFill>
                <a:highlight>
                  <a:srgbClr val="EEEEEE"/>
                </a:highlight>
                <a:latin typeface="Times New Roman"/>
                <a:ea typeface="Times New Roman"/>
                <a:cs typeface="Times New Roman"/>
                <a:sym typeface="Times New Roman"/>
              </a:rPr>
              <a:t>,</a:t>
            </a:r>
            <a:r>
              <a:rPr lang="en-GB" sz="1600">
                <a:solidFill>
                  <a:srgbClr val="008800"/>
                </a:solidFill>
                <a:highlight>
                  <a:srgbClr val="EEEEEE"/>
                </a:highlight>
                <a:latin typeface="Times New Roman"/>
                <a:ea typeface="Times New Roman"/>
                <a:cs typeface="Times New Roman"/>
                <a:sym typeface="Times New Roman"/>
              </a:rPr>
              <a:t>'code'</a:t>
            </a:r>
            <a:r>
              <a:rPr lang="en-GB" sz="1600">
                <a:solidFill>
                  <a:srgbClr val="666600"/>
                </a:solidFill>
                <a:highlight>
                  <a:srgbClr val="EEEEEE"/>
                </a:highlight>
                <a:latin typeface="Times New Roman"/>
                <a:ea typeface="Times New Roman"/>
                <a:cs typeface="Times New Roman"/>
                <a:sym typeface="Times New Roman"/>
              </a:rPr>
              <a:t>:</a:t>
            </a:r>
            <a:r>
              <a:rPr lang="en-GB" sz="1600">
                <a:solidFill>
                  <a:srgbClr val="006666"/>
                </a:solidFill>
                <a:highlight>
                  <a:srgbClr val="EEEEEE"/>
                </a:highlight>
                <a:latin typeface="Times New Roman"/>
                <a:ea typeface="Times New Roman"/>
                <a:cs typeface="Times New Roman"/>
                <a:sym typeface="Times New Roman"/>
              </a:rPr>
              <a:t>6734</a:t>
            </a:r>
            <a:r>
              <a:rPr lang="en-GB" sz="1600">
                <a:solidFill>
                  <a:srgbClr val="666600"/>
                </a:solidFill>
                <a:highlight>
                  <a:srgbClr val="EEEEEE"/>
                </a:highlight>
                <a:latin typeface="Times New Roman"/>
                <a:ea typeface="Times New Roman"/>
                <a:cs typeface="Times New Roman"/>
                <a:sym typeface="Times New Roman"/>
              </a:rPr>
              <a:t>,</a:t>
            </a:r>
            <a:r>
              <a:rPr lang="en-GB" sz="1600">
                <a:solidFill>
                  <a:srgbClr val="313131"/>
                </a:solidFill>
                <a:highlight>
                  <a:srgbClr val="EEEEEE"/>
                </a:highlight>
                <a:latin typeface="Times New Roman"/>
                <a:ea typeface="Times New Roman"/>
                <a:cs typeface="Times New Roman"/>
                <a:sym typeface="Times New Roman"/>
              </a:rPr>
              <a:t> </a:t>
            </a:r>
            <a:r>
              <a:rPr lang="en-GB" sz="1600">
                <a:solidFill>
                  <a:srgbClr val="008800"/>
                </a:solidFill>
                <a:highlight>
                  <a:srgbClr val="EEEEEE"/>
                </a:highlight>
                <a:latin typeface="Times New Roman"/>
                <a:ea typeface="Times New Roman"/>
                <a:cs typeface="Times New Roman"/>
                <a:sym typeface="Times New Roman"/>
              </a:rPr>
              <a:t>'dept'</a:t>
            </a:r>
            <a:r>
              <a:rPr lang="en-GB" sz="1600">
                <a:solidFill>
                  <a:srgbClr val="666600"/>
                </a:solidFill>
                <a:highlight>
                  <a:srgbClr val="EEEEEE"/>
                </a:highlight>
                <a:latin typeface="Times New Roman"/>
                <a:ea typeface="Times New Roman"/>
                <a:cs typeface="Times New Roman"/>
                <a:sym typeface="Times New Roman"/>
              </a:rPr>
              <a:t>:</a:t>
            </a:r>
            <a:r>
              <a:rPr lang="en-GB" sz="1600">
                <a:solidFill>
                  <a:srgbClr val="313131"/>
                </a:solidFill>
                <a:highlight>
                  <a:srgbClr val="EEEEEE"/>
                </a:highlight>
                <a:latin typeface="Times New Roman"/>
                <a:ea typeface="Times New Roman"/>
                <a:cs typeface="Times New Roman"/>
                <a:sym typeface="Times New Roman"/>
              </a:rPr>
              <a:t> </a:t>
            </a:r>
            <a:r>
              <a:rPr lang="en-GB" sz="1600">
                <a:solidFill>
                  <a:srgbClr val="008800"/>
                </a:solidFill>
                <a:highlight>
                  <a:srgbClr val="EEEEEE"/>
                </a:highlight>
                <a:latin typeface="Times New Roman"/>
                <a:ea typeface="Times New Roman"/>
                <a:cs typeface="Times New Roman"/>
                <a:sym typeface="Times New Roman"/>
              </a:rPr>
              <a:t>'sales'</a:t>
            </a:r>
            <a:r>
              <a:rPr lang="en-GB" sz="1600">
                <a:solidFill>
                  <a:srgbClr val="666600"/>
                </a:solidFill>
                <a:highlight>
                  <a:srgbClr val="EEEEEE"/>
                </a:highlight>
                <a:latin typeface="Times New Roman"/>
                <a:ea typeface="Times New Roman"/>
                <a:cs typeface="Times New Roman"/>
                <a:sym typeface="Times New Roman"/>
              </a:rPr>
              <a:t>}</a:t>
            </a:r>
            <a:br>
              <a:rPr lang="en-GB" sz="1600">
                <a:solidFill>
                  <a:srgbClr val="666600"/>
                </a:solidFill>
                <a:highlight>
                  <a:srgbClr val="EEEEEE"/>
                </a:highlight>
                <a:latin typeface="Times New Roman"/>
                <a:ea typeface="Times New Roman"/>
                <a:cs typeface="Times New Roman"/>
                <a:sym typeface="Times New Roman"/>
              </a:rPr>
            </a:br>
            <a:br>
              <a:rPr lang="en-GB" sz="1600">
                <a:solidFill>
                  <a:srgbClr val="666600"/>
                </a:solidFill>
                <a:highlight>
                  <a:srgbClr val="EEEEEE"/>
                </a:highlight>
                <a:latin typeface="Times New Roman"/>
                <a:ea typeface="Times New Roman"/>
                <a:cs typeface="Times New Roman"/>
                <a:sym typeface="Times New Roman"/>
              </a:rPr>
            </a:br>
            <a:r>
              <a:rPr lang="en-GB" sz="1600">
                <a:solidFill>
                  <a:srgbClr val="000088"/>
                </a:solidFill>
                <a:highlight>
                  <a:srgbClr val="EEEEEE"/>
                </a:highlight>
                <a:latin typeface="Times New Roman"/>
                <a:ea typeface="Times New Roman"/>
                <a:cs typeface="Times New Roman"/>
                <a:sym typeface="Times New Roman"/>
              </a:rPr>
              <a:t>print</a:t>
            </a:r>
            <a:r>
              <a:rPr lang="en-GB" sz="1600">
                <a:solidFill>
                  <a:srgbClr val="313131"/>
                </a:solidFill>
                <a:highlight>
                  <a:srgbClr val="EEEEEE"/>
                </a:highlight>
                <a:latin typeface="Times New Roman"/>
                <a:ea typeface="Times New Roman"/>
                <a:cs typeface="Times New Roman"/>
                <a:sym typeface="Times New Roman"/>
              </a:rPr>
              <a:t> </a:t>
            </a:r>
            <a:r>
              <a:rPr lang="en-GB" sz="1600">
                <a:solidFill>
                  <a:srgbClr val="666600"/>
                </a:solidFill>
                <a:highlight>
                  <a:srgbClr val="EEEEEE"/>
                </a:highlight>
                <a:latin typeface="Times New Roman"/>
                <a:ea typeface="Times New Roman"/>
                <a:cs typeface="Times New Roman"/>
                <a:sym typeface="Times New Roman"/>
              </a:rPr>
              <a:t>(</a:t>
            </a:r>
            <a:r>
              <a:rPr lang="en-GB" sz="1600">
                <a:solidFill>
                  <a:srgbClr val="313131"/>
                </a:solidFill>
                <a:highlight>
                  <a:srgbClr val="EEEEEE"/>
                </a:highlight>
                <a:latin typeface="Times New Roman"/>
                <a:ea typeface="Times New Roman"/>
                <a:cs typeface="Times New Roman"/>
                <a:sym typeface="Times New Roman"/>
              </a:rPr>
              <a:t>dict</a:t>
            </a:r>
            <a:r>
              <a:rPr lang="en-GB" sz="1600">
                <a:solidFill>
                  <a:srgbClr val="666600"/>
                </a:solidFill>
                <a:highlight>
                  <a:srgbClr val="EEEEEE"/>
                </a:highlight>
                <a:latin typeface="Times New Roman"/>
                <a:ea typeface="Times New Roman"/>
                <a:cs typeface="Times New Roman"/>
                <a:sym typeface="Times New Roman"/>
              </a:rPr>
              <a:t>[</a:t>
            </a:r>
            <a:r>
              <a:rPr lang="en-GB" sz="1600">
                <a:solidFill>
                  <a:srgbClr val="008800"/>
                </a:solidFill>
                <a:highlight>
                  <a:srgbClr val="EEEEEE"/>
                </a:highlight>
                <a:latin typeface="Times New Roman"/>
                <a:ea typeface="Times New Roman"/>
                <a:cs typeface="Times New Roman"/>
                <a:sym typeface="Times New Roman"/>
              </a:rPr>
              <a:t>'one'</a:t>
            </a:r>
            <a:r>
              <a:rPr lang="en-GB" sz="1600">
                <a:solidFill>
                  <a:srgbClr val="666600"/>
                </a:solidFill>
                <a:highlight>
                  <a:srgbClr val="EEEEEE"/>
                </a:highlight>
                <a:latin typeface="Times New Roman"/>
                <a:ea typeface="Times New Roman"/>
                <a:cs typeface="Times New Roman"/>
                <a:sym typeface="Times New Roman"/>
              </a:rPr>
              <a:t>])</a:t>
            </a:r>
            <a:r>
              <a:rPr lang="en-GB" sz="1600">
                <a:solidFill>
                  <a:srgbClr val="313131"/>
                </a:solidFill>
                <a:highlight>
                  <a:srgbClr val="EEEEEE"/>
                </a:highlight>
                <a:latin typeface="Times New Roman"/>
                <a:ea typeface="Times New Roman"/>
                <a:cs typeface="Times New Roman"/>
                <a:sym typeface="Times New Roman"/>
              </a:rPr>
              <a:t>       </a:t>
            </a:r>
            <a:r>
              <a:rPr lang="en-GB" sz="1600">
                <a:solidFill>
                  <a:srgbClr val="880000"/>
                </a:solidFill>
                <a:highlight>
                  <a:srgbClr val="EEEEEE"/>
                </a:highlight>
                <a:latin typeface="Times New Roman"/>
                <a:ea typeface="Times New Roman"/>
                <a:cs typeface="Times New Roman"/>
                <a:sym typeface="Times New Roman"/>
              </a:rPr>
              <a:t># Prints value for 'one' key</a:t>
            </a:r>
            <a:br>
              <a:rPr lang="en-GB" sz="1600">
                <a:solidFill>
                  <a:srgbClr val="880000"/>
                </a:solidFill>
                <a:highlight>
                  <a:srgbClr val="EEEEEE"/>
                </a:highlight>
                <a:latin typeface="Times New Roman"/>
                <a:ea typeface="Times New Roman"/>
                <a:cs typeface="Times New Roman"/>
                <a:sym typeface="Times New Roman"/>
              </a:rPr>
            </a:br>
            <a:r>
              <a:rPr lang="en-GB" sz="1600">
                <a:solidFill>
                  <a:srgbClr val="000088"/>
                </a:solidFill>
                <a:highlight>
                  <a:srgbClr val="EEEEEE"/>
                </a:highlight>
                <a:latin typeface="Times New Roman"/>
                <a:ea typeface="Times New Roman"/>
                <a:cs typeface="Times New Roman"/>
                <a:sym typeface="Times New Roman"/>
              </a:rPr>
              <a:t>print</a:t>
            </a:r>
            <a:r>
              <a:rPr lang="en-GB" sz="1600">
                <a:solidFill>
                  <a:srgbClr val="313131"/>
                </a:solidFill>
                <a:highlight>
                  <a:srgbClr val="EEEEEE"/>
                </a:highlight>
                <a:latin typeface="Times New Roman"/>
                <a:ea typeface="Times New Roman"/>
                <a:cs typeface="Times New Roman"/>
                <a:sym typeface="Times New Roman"/>
              </a:rPr>
              <a:t> </a:t>
            </a:r>
            <a:r>
              <a:rPr lang="en-GB" sz="1600">
                <a:solidFill>
                  <a:srgbClr val="666600"/>
                </a:solidFill>
                <a:highlight>
                  <a:srgbClr val="EEEEEE"/>
                </a:highlight>
                <a:latin typeface="Times New Roman"/>
                <a:ea typeface="Times New Roman"/>
                <a:cs typeface="Times New Roman"/>
                <a:sym typeface="Times New Roman"/>
              </a:rPr>
              <a:t>(</a:t>
            </a:r>
            <a:r>
              <a:rPr lang="en-GB" sz="1600">
                <a:solidFill>
                  <a:srgbClr val="313131"/>
                </a:solidFill>
                <a:highlight>
                  <a:srgbClr val="EEEEEE"/>
                </a:highlight>
                <a:latin typeface="Times New Roman"/>
                <a:ea typeface="Times New Roman"/>
                <a:cs typeface="Times New Roman"/>
                <a:sym typeface="Times New Roman"/>
              </a:rPr>
              <a:t>dict</a:t>
            </a:r>
            <a:r>
              <a:rPr lang="en-GB" sz="1600">
                <a:solidFill>
                  <a:srgbClr val="666600"/>
                </a:solidFill>
                <a:highlight>
                  <a:srgbClr val="EEEEEE"/>
                </a:highlight>
                <a:latin typeface="Times New Roman"/>
                <a:ea typeface="Times New Roman"/>
                <a:cs typeface="Times New Roman"/>
                <a:sym typeface="Times New Roman"/>
              </a:rPr>
              <a:t>[</a:t>
            </a:r>
            <a:r>
              <a:rPr lang="en-GB" sz="1600">
                <a:solidFill>
                  <a:srgbClr val="006666"/>
                </a:solidFill>
                <a:highlight>
                  <a:srgbClr val="EEEEEE"/>
                </a:highlight>
                <a:latin typeface="Times New Roman"/>
                <a:ea typeface="Times New Roman"/>
                <a:cs typeface="Times New Roman"/>
                <a:sym typeface="Times New Roman"/>
              </a:rPr>
              <a:t>2</a:t>
            </a:r>
            <a:r>
              <a:rPr lang="en-GB" sz="1600">
                <a:solidFill>
                  <a:srgbClr val="666600"/>
                </a:solidFill>
                <a:highlight>
                  <a:srgbClr val="EEEEEE"/>
                </a:highlight>
                <a:latin typeface="Times New Roman"/>
                <a:ea typeface="Times New Roman"/>
                <a:cs typeface="Times New Roman"/>
                <a:sym typeface="Times New Roman"/>
              </a:rPr>
              <a:t>])</a:t>
            </a:r>
            <a:r>
              <a:rPr lang="en-GB" sz="1600">
                <a:solidFill>
                  <a:srgbClr val="313131"/>
                </a:solidFill>
                <a:highlight>
                  <a:srgbClr val="EEEEEE"/>
                </a:highlight>
                <a:latin typeface="Times New Roman"/>
                <a:ea typeface="Times New Roman"/>
                <a:cs typeface="Times New Roman"/>
                <a:sym typeface="Times New Roman"/>
              </a:rPr>
              <a:t>           </a:t>
            </a:r>
            <a:r>
              <a:rPr lang="en-GB" sz="1600">
                <a:solidFill>
                  <a:srgbClr val="880000"/>
                </a:solidFill>
                <a:highlight>
                  <a:srgbClr val="EEEEEE"/>
                </a:highlight>
                <a:latin typeface="Times New Roman"/>
                <a:ea typeface="Times New Roman"/>
                <a:cs typeface="Times New Roman"/>
                <a:sym typeface="Times New Roman"/>
              </a:rPr>
              <a:t># Prints value for 2 key</a:t>
            </a:r>
            <a:br>
              <a:rPr lang="en-GB" sz="1600">
                <a:solidFill>
                  <a:srgbClr val="880000"/>
                </a:solidFill>
                <a:highlight>
                  <a:srgbClr val="EEEEEE"/>
                </a:highlight>
                <a:latin typeface="Times New Roman"/>
                <a:ea typeface="Times New Roman"/>
                <a:cs typeface="Times New Roman"/>
                <a:sym typeface="Times New Roman"/>
              </a:rPr>
            </a:br>
            <a:r>
              <a:rPr lang="en-GB" sz="1600">
                <a:solidFill>
                  <a:srgbClr val="000088"/>
                </a:solidFill>
                <a:highlight>
                  <a:srgbClr val="EEEEEE"/>
                </a:highlight>
                <a:latin typeface="Times New Roman"/>
                <a:ea typeface="Times New Roman"/>
                <a:cs typeface="Times New Roman"/>
                <a:sym typeface="Times New Roman"/>
              </a:rPr>
              <a:t>print</a:t>
            </a:r>
            <a:r>
              <a:rPr lang="en-GB" sz="1600">
                <a:solidFill>
                  <a:srgbClr val="313131"/>
                </a:solidFill>
                <a:highlight>
                  <a:srgbClr val="EEEEEE"/>
                </a:highlight>
                <a:latin typeface="Times New Roman"/>
                <a:ea typeface="Times New Roman"/>
                <a:cs typeface="Times New Roman"/>
                <a:sym typeface="Times New Roman"/>
              </a:rPr>
              <a:t> </a:t>
            </a:r>
            <a:r>
              <a:rPr lang="en-GB" sz="1600">
                <a:solidFill>
                  <a:srgbClr val="666600"/>
                </a:solidFill>
                <a:highlight>
                  <a:srgbClr val="EEEEEE"/>
                </a:highlight>
                <a:latin typeface="Times New Roman"/>
                <a:ea typeface="Times New Roman"/>
                <a:cs typeface="Times New Roman"/>
                <a:sym typeface="Times New Roman"/>
              </a:rPr>
              <a:t>(</a:t>
            </a:r>
            <a:r>
              <a:rPr lang="en-GB" sz="1600">
                <a:solidFill>
                  <a:srgbClr val="313131"/>
                </a:solidFill>
                <a:highlight>
                  <a:srgbClr val="EEEEEE"/>
                </a:highlight>
                <a:latin typeface="Times New Roman"/>
                <a:ea typeface="Times New Roman"/>
                <a:cs typeface="Times New Roman"/>
                <a:sym typeface="Times New Roman"/>
              </a:rPr>
              <a:t>tinydict</a:t>
            </a:r>
            <a:r>
              <a:rPr lang="en-GB" sz="1600">
                <a:solidFill>
                  <a:srgbClr val="666600"/>
                </a:solidFill>
                <a:highlight>
                  <a:srgbClr val="EEEEEE"/>
                </a:highlight>
                <a:latin typeface="Times New Roman"/>
                <a:ea typeface="Times New Roman"/>
                <a:cs typeface="Times New Roman"/>
                <a:sym typeface="Times New Roman"/>
              </a:rPr>
              <a:t>)</a:t>
            </a:r>
            <a:r>
              <a:rPr lang="en-GB" sz="1600">
                <a:solidFill>
                  <a:srgbClr val="313131"/>
                </a:solidFill>
                <a:highlight>
                  <a:srgbClr val="EEEEEE"/>
                </a:highlight>
                <a:latin typeface="Times New Roman"/>
                <a:ea typeface="Times New Roman"/>
                <a:cs typeface="Times New Roman"/>
                <a:sym typeface="Times New Roman"/>
              </a:rPr>
              <a:t>          </a:t>
            </a:r>
            <a:r>
              <a:rPr lang="en-GB" sz="1600">
                <a:solidFill>
                  <a:srgbClr val="880000"/>
                </a:solidFill>
                <a:highlight>
                  <a:srgbClr val="EEEEEE"/>
                </a:highlight>
                <a:latin typeface="Times New Roman"/>
                <a:ea typeface="Times New Roman"/>
                <a:cs typeface="Times New Roman"/>
                <a:sym typeface="Times New Roman"/>
              </a:rPr>
              <a:t># Prints complete dictionary</a:t>
            </a:r>
            <a:br>
              <a:rPr lang="en-GB" sz="1600">
                <a:solidFill>
                  <a:srgbClr val="880000"/>
                </a:solidFill>
                <a:highlight>
                  <a:srgbClr val="EEEEEE"/>
                </a:highlight>
                <a:latin typeface="Times New Roman"/>
                <a:ea typeface="Times New Roman"/>
                <a:cs typeface="Times New Roman"/>
                <a:sym typeface="Times New Roman"/>
              </a:rPr>
            </a:br>
            <a:r>
              <a:rPr lang="en-GB" sz="1600">
                <a:solidFill>
                  <a:srgbClr val="000088"/>
                </a:solidFill>
                <a:highlight>
                  <a:srgbClr val="EEEEEE"/>
                </a:highlight>
                <a:latin typeface="Times New Roman"/>
                <a:ea typeface="Times New Roman"/>
                <a:cs typeface="Times New Roman"/>
                <a:sym typeface="Times New Roman"/>
              </a:rPr>
              <a:t>print</a:t>
            </a:r>
            <a:r>
              <a:rPr lang="en-GB" sz="1600">
                <a:solidFill>
                  <a:srgbClr val="313131"/>
                </a:solidFill>
                <a:highlight>
                  <a:srgbClr val="EEEEEE"/>
                </a:highlight>
                <a:latin typeface="Times New Roman"/>
                <a:ea typeface="Times New Roman"/>
                <a:cs typeface="Times New Roman"/>
                <a:sym typeface="Times New Roman"/>
              </a:rPr>
              <a:t> </a:t>
            </a:r>
            <a:r>
              <a:rPr lang="en-GB" sz="1600">
                <a:solidFill>
                  <a:srgbClr val="666600"/>
                </a:solidFill>
                <a:highlight>
                  <a:srgbClr val="EEEEEE"/>
                </a:highlight>
                <a:latin typeface="Times New Roman"/>
                <a:ea typeface="Times New Roman"/>
                <a:cs typeface="Times New Roman"/>
                <a:sym typeface="Times New Roman"/>
              </a:rPr>
              <a:t>(</a:t>
            </a:r>
            <a:r>
              <a:rPr lang="en-GB" sz="1600">
                <a:solidFill>
                  <a:srgbClr val="313131"/>
                </a:solidFill>
                <a:highlight>
                  <a:srgbClr val="EEEEEE"/>
                </a:highlight>
                <a:latin typeface="Times New Roman"/>
                <a:ea typeface="Times New Roman"/>
                <a:cs typeface="Times New Roman"/>
                <a:sym typeface="Times New Roman"/>
              </a:rPr>
              <a:t>tinydict</a:t>
            </a:r>
            <a:r>
              <a:rPr lang="en-GB" sz="1600">
                <a:solidFill>
                  <a:srgbClr val="666600"/>
                </a:solidFill>
                <a:highlight>
                  <a:srgbClr val="EEEEEE"/>
                </a:highlight>
                <a:latin typeface="Times New Roman"/>
                <a:ea typeface="Times New Roman"/>
                <a:cs typeface="Times New Roman"/>
                <a:sym typeface="Times New Roman"/>
              </a:rPr>
              <a:t>.</a:t>
            </a:r>
            <a:r>
              <a:rPr lang="en-GB" sz="1600">
                <a:solidFill>
                  <a:srgbClr val="313131"/>
                </a:solidFill>
                <a:highlight>
                  <a:srgbClr val="EEEEEE"/>
                </a:highlight>
                <a:latin typeface="Times New Roman"/>
                <a:ea typeface="Times New Roman"/>
                <a:cs typeface="Times New Roman"/>
                <a:sym typeface="Times New Roman"/>
              </a:rPr>
              <a:t>keys</a:t>
            </a:r>
            <a:r>
              <a:rPr lang="en-GB" sz="1600">
                <a:solidFill>
                  <a:srgbClr val="666600"/>
                </a:solidFill>
                <a:highlight>
                  <a:srgbClr val="EEEEEE"/>
                </a:highlight>
                <a:latin typeface="Times New Roman"/>
                <a:ea typeface="Times New Roman"/>
                <a:cs typeface="Times New Roman"/>
                <a:sym typeface="Times New Roman"/>
              </a:rPr>
              <a:t>())</a:t>
            </a:r>
            <a:r>
              <a:rPr lang="en-GB" sz="1600">
                <a:solidFill>
                  <a:srgbClr val="313131"/>
                </a:solidFill>
                <a:highlight>
                  <a:srgbClr val="EEEEEE"/>
                </a:highlight>
                <a:latin typeface="Times New Roman"/>
                <a:ea typeface="Times New Roman"/>
                <a:cs typeface="Times New Roman"/>
                <a:sym typeface="Times New Roman"/>
              </a:rPr>
              <a:t>   </a:t>
            </a:r>
            <a:r>
              <a:rPr lang="en-GB" sz="1600">
                <a:solidFill>
                  <a:srgbClr val="880000"/>
                </a:solidFill>
                <a:highlight>
                  <a:srgbClr val="EEEEEE"/>
                </a:highlight>
                <a:latin typeface="Times New Roman"/>
                <a:ea typeface="Times New Roman"/>
                <a:cs typeface="Times New Roman"/>
                <a:sym typeface="Times New Roman"/>
              </a:rPr>
              <a:t># Prints all the keys</a:t>
            </a:r>
            <a:br>
              <a:rPr lang="en-GB" sz="1600">
                <a:solidFill>
                  <a:srgbClr val="880000"/>
                </a:solidFill>
                <a:highlight>
                  <a:srgbClr val="EEEEEE"/>
                </a:highlight>
                <a:latin typeface="Times New Roman"/>
                <a:ea typeface="Times New Roman"/>
                <a:cs typeface="Times New Roman"/>
                <a:sym typeface="Times New Roman"/>
              </a:rPr>
            </a:br>
            <a:r>
              <a:rPr lang="en-GB" sz="1600">
                <a:solidFill>
                  <a:srgbClr val="000088"/>
                </a:solidFill>
                <a:highlight>
                  <a:srgbClr val="EEEEEE"/>
                </a:highlight>
                <a:latin typeface="Times New Roman"/>
                <a:ea typeface="Times New Roman"/>
                <a:cs typeface="Times New Roman"/>
                <a:sym typeface="Times New Roman"/>
              </a:rPr>
              <a:t>print</a:t>
            </a:r>
            <a:r>
              <a:rPr lang="en-GB" sz="1600">
                <a:solidFill>
                  <a:srgbClr val="313131"/>
                </a:solidFill>
                <a:highlight>
                  <a:srgbClr val="EEEEEE"/>
                </a:highlight>
                <a:latin typeface="Times New Roman"/>
                <a:ea typeface="Times New Roman"/>
                <a:cs typeface="Times New Roman"/>
                <a:sym typeface="Times New Roman"/>
              </a:rPr>
              <a:t> </a:t>
            </a:r>
            <a:r>
              <a:rPr lang="en-GB" sz="1600">
                <a:solidFill>
                  <a:srgbClr val="666600"/>
                </a:solidFill>
                <a:highlight>
                  <a:srgbClr val="EEEEEE"/>
                </a:highlight>
                <a:latin typeface="Times New Roman"/>
                <a:ea typeface="Times New Roman"/>
                <a:cs typeface="Times New Roman"/>
                <a:sym typeface="Times New Roman"/>
              </a:rPr>
              <a:t>(</a:t>
            </a:r>
            <a:r>
              <a:rPr lang="en-GB" sz="1600">
                <a:solidFill>
                  <a:srgbClr val="313131"/>
                </a:solidFill>
                <a:highlight>
                  <a:srgbClr val="EEEEEE"/>
                </a:highlight>
                <a:latin typeface="Times New Roman"/>
                <a:ea typeface="Times New Roman"/>
                <a:cs typeface="Times New Roman"/>
                <a:sym typeface="Times New Roman"/>
              </a:rPr>
              <a:t>tinydict</a:t>
            </a:r>
            <a:r>
              <a:rPr lang="en-GB" sz="1600">
                <a:solidFill>
                  <a:srgbClr val="666600"/>
                </a:solidFill>
                <a:highlight>
                  <a:srgbClr val="EEEEEE"/>
                </a:highlight>
                <a:latin typeface="Times New Roman"/>
                <a:ea typeface="Times New Roman"/>
                <a:cs typeface="Times New Roman"/>
                <a:sym typeface="Times New Roman"/>
              </a:rPr>
              <a:t>.</a:t>
            </a:r>
            <a:r>
              <a:rPr lang="en-GB" sz="1600">
                <a:solidFill>
                  <a:srgbClr val="313131"/>
                </a:solidFill>
                <a:highlight>
                  <a:srgbClr val="EEEEEE"/>
                </a:highlight>
                <a:latin typeface="Times New Roman"/>
                <a:ea typeface="Times New Roman"/>
                <a:cs typeface="Times New Roman"/>
                <a:sym typeface="Times New Roman"/>
              </a:rPr>
              <a:t>values</a:t>
            </a:r>
            <a:r>
              <a:rPr lang="en-GB" sz="1600">
                <a:solidFill>
                  <a:srgbClr val="666600"/>
                </a:solidFill>
                <a:highlight>
                  <a:srgbClr val="EEEEEE"/>
                </a:highlight>
                <a:latin typeface="Times New Roman"/>
                <a:ea typeface="Times New Roman"/>
                <a:cs typeface="Times New Roman"/>
                <a:sym typeface="Times New Roman"/>
              </a:rPr>
              <a:t>())</a:t>
            </a:r>
            <a:r>
              <a:rPr lang="en-GB" sz="1600">
                <a:solidFill>
                  <a:srgbClr val="313131"/>
                </a:solidFill>
                <a:highlight>
                  <a:srgbClr val="EEEEEE"/>
                </a:highlight>
                <a:latin typeface="Times New Roman"/>
                <a:ea typeface="Times New Roman"/>
                <a:cs typeface="Times New Roman"/>
                <a:sym typeface="Times New Roman"/>
              </a:rPr>
              <a:t> </a:t>
            </a:r>
            <a:r>
              <a:rPr lang="en-GB" sz="1600">
                <a:solidFill>
                  <a:srgbClr val="880000"/>
                </a:solidFill>
                <a:highlight>
                  <a:srgbClr val="EEEEEE"/>
                </a:highlight>
                <a:latin typeface="Times New Roman"/>
                <a:ea typeface="Times New Roman"/>
                <a:cs typeface="Times New Roman"/>
                <a:sym typeface="Times New Roman"/>
              </a:rPr>
              <a:t># Prints all the values</a:t>
            </a:r>
          </a:p>
          <a:p>
            <a:pPr lvl="0" rtl="0">
              <a:spcBef>
                <a:spcPts val="0"/>
              </a:spcBef>
              <a:spcAft>
                <a:spcPts val="0"/>
              </a:spcAft>
              <a:buClr>
                <a:schemeClr val="dk1"/>
              </a:buClr>
              <a:buSzPct val="68750"/>
              <a:buFont typeface="Arial"/>
              <a:buNone/>
            </a:pPr>
            <a:r>
              <a:t/>
            </a:r>
            <a:endParaRPr sz="1600">
              <a:solidFill>
                <a:srgbClr val="880000"/>
              </a:solidFill>
              <a:highlight>
                <a:srgbClr val="EEEEEE"/>
              </a:highlight>
              <a:latin typeface="Times New Roman"/>
              <a:ea typeface="Times New Roman"/>
              <a:cs typeface="Times New Roman"/>
              <a:sym typeface="Times New Roman"/>
            </a:endParaRPr>
          </a:p>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GB">
                <a:latin typeface="Merriweather"/>
                <a:ea typeface="Merriweather"/>
                <a:cs typeface="Merriweather"/>
                <a:sym typeface="Merriweather"/>
              </a:rPr>
              <a:t>Overview</a:t>
            </a:r>
          </a:p>
        </p:txBody>
      </p:sp>
      <p:sp>
        <p:nvSpPr>
          <p:cNvPr id="63" name="Shape 6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a:spcBef>
                <a:spcPts val="0"/>
              </a:spcBef>
              <a:buFont typeface="Merriweather"/>
            </a:pPr>
            <a:r>
              <a:rPr lang="en-GB">
                <a:latin typeface="Merriweather"/>
                <a:ea typeface="Merriweather"/>
                <a:cs typeface="Merriweather"/>
                <a:sym typeface="Merriweather"/>
              </a:rPr>
              <a:t>Numbers</a:t>
            </a:r>
          </a:p>
          <a:p>
            <a:pPr indent="-342900" lvl="0" marL="457200">
              <a:spcBef>
                <a:spcPts val="0"/>
              </a:spcBef>
              <a:buFont typeface="Merriweather"/>
              <a:buChar char="●"/>
            </a:pPr>
            <a:r>
              <a:rPr lang="en-GB">
                <a:latin typeface="Merriweather"/>
                <a:ea typeface="Merriweather"/>
                <a:cs typeface="Merriweather"/>
                <a:sym typeface="Merriweather"/>
              </a:rPr>
              <a:t>Strings</a:t>
            </a:r>
          </a:p>
          <a:p>
            <a:pPr indent="-342900" lvl="0" marL="457200" rtl="0">
              <a:spcBef>
                <a:spcPts val="0"/>
              </a:spcBef>
              <a:buFont typeface="Merriweather"/>
              <a:buChar char="●"/>
            </a:pPr>
            <a:r>
              <a:rPr lang="en-GB">
                <a:latin typeface="Merriweather"/>
                <a:ea typeface="Merriweather"/>
                <a:cs typeface="Merriweather"/>
                <a:sym typeface="Merriweather"/>
              </a:rPr>
              <a:t>Lists</a:t>
            </a:r>
          </a:p>
          <a:p>
            <a:pPr indent="-342900" lvl="0" marL="457200" rtl="0">
              <a:spcBef>
                <a:spcPts val="0"/>
              </a:spcBef>
              <a:buFont typeface="Merriweather"/>
              <a:buChar char="●"/>
            </a:pPr>
            <a:r>
              <a:rPr lang="en-GB">
                <a:latin typeface="Merriweather"/>
                <a:ea typeface="Merriweather"/>
                <a:cs typeface="Merriweather"/>
                <a:sym typeface="Merriweather"/>
              </a:rPr>
              <a:t>Dictionaries</a:t>
            </a:r>
          </a:p>
          <a:p>
            <a:pPr indent="-342900" lvl="0" marL="457200" rtl="0">
              <a:spcBef>
                <a:spcPts val="0"/>
              </a:spcBef>
              <a:buFont typeface="Merriweather"/>
              <a:buChar char="●"/>
            </a:pPr>
            <a:r>
              <a:rPr lang="en-GB">
                <a:latin typeface="Merriweather"/>
                <a:ea typeface="Merriweather"/>
                <a:cs typeface="Merriweather"/>
                <a:sym typeface="Merriweather"/>
              </a:rPr>
              <a:t>Lambdas</a:t>
            </a:r>
          </a:p>
          <a:p>
            <a:pPr indent="-342900" lvl="0" marL="457200">
              <a:spcBef>
                <a:spcPts val="0"/>
              </a:spcBef>
              <a:buFont typeface="Merriweather"/>
              <a:buChar char="●"/>
            </a:pPr>
            <a:r>
              <a:rPr lang="en-GB">
                <a:latin typeface="Merriweather"/>
                <a:ea typeface="Merriweather"/>
                <a:cs typeface="Merriweather"/>
                <a:sym typeface="Merriweather"/>
              </a:rPr>
              <a:t>Date &amp; Time</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311700" y="194525"/>
            <a:ext cx="8520600" cy="572700"/>
          </a:xfrm>
          <a:prstGeom prst="rect">
            <a:avLst/>
          </a:prstGeom>
        </p:spPr>
        <p:txBody>
          <a:bodyPr anchorCtr="0" anchor="t" bIns="91425" lIns="91425" rIns="91425" wrap="square" tIns="91425">
            <a:noAutofit/>
          </a:bodyPr>
          <a:lstStyle/>
          <a:p>
            <a:pPr lvl="0">
              <a:spcBef>
                <a:spcPts val="0"/>
              </a:spcBef>
              <a:buNone/>
            </a:pPr>
            <a:r>
              <a:rPr lang="en-GB"/>
              <a:t>Common student questions</a:t>
            </a:r>
          </a:p>
        </p:txBody>
      </p:sp>
      <p:sp>
        <p:nvSpPr>
          <p:cNvPr id="187" name="Shape 187"/>
          <p:cNvSpPr txBox="1"/>
          <p:nvPr>
            <p:ph idx="1" type="body"/>
          </p:nvPr>
        </p:nvSpPr>
        <p:spPr>
          <a:xfrm>
            <a:off x="311700" y="950250"/>
            <a:ext cx="8520600" cy="3243000"/>
          </a:xfrm>
          <a:prstGeom prst="rect">
            <a:avLst/>
          </a:prstGeom>
        </p:spPr>
        <p:txBody>
          <a:bodyPr anchorCtr="0" anchor="t" bIns="91425" lIns="91425" rIns="91425" wrap="square" tIns="91425">
            <a:noAutofit/>
          </a:bodyPr>
          <a:lstStyle/>
          <a:p>
            <a:pPr lvl="0" rtl="0">
              <a:spcBef>
                <a:spcPts val="0"/>
              </a:spcBef>
              <a:spcAft>
                <a:spcPts val="0"/>
              </a:spcAft>
              <a:buNone/>
            </a:pPr>
            <a:r>
              <a:rPr b="1" lang="en-GB"/>
              <a:t>What the difference between a list and a dictionary?</a:t>
            </a:r>
          </a:p>
          <a:p>
            <a:pPr lvl="0">
              <a:spcBef>
                <a:spcPts val="0"/>
              </a:spcBef>
              <a:spcAft>
                <a:spcPts val="0"/>
              </a:spcAft>
              <a:buClr>
                <a:schemeClr val="dk1"/>
              </a:buClr>
              <a:buSzPct val="61111"/>
              <a:buFont typeface="Arial"/>
              <a:buNone/>
            </a:pPr>
            <a:r>
              <a:rPr lang="en-GB"/>
              <a:t> A list is for an ordered list of items. A dictionary (or dict) is for matching some items (called “keys”) to other items (called “values”).</a:t>
            </a:r>
          </a:p>
          <a:p>
            <a:pPr lvl="0" rtl="0">
              <a:spcBef>
                <a:spcPts val="0"/>
              </a:spcBef>
              <a:spcAft>
                <a:spcPts val="0"/>
              </a:spcAft>
              <a:buNone/>
            </a:pPr>
            <a:r>
              <a:rPr b="1" lang="en-GB"/>
              <a:t>What would I use a dictionary for? </a:t>
            </a:r>
          </a:p>
          <a:p>
            <a:pPr lvl="0">
              <a:spcBef>
                <a:spcPts val="0"/>
              </a:spcBef>
              <a:spcAft>
                <a:spcPts val="0"/>
              </a:spcAft>
              <a:buClr>
                <a:schemeClr val="dk1"/>
              </a:buClr>
              <a:buSzPct val="61111"/>
              <a:buFont typeface="Arial"/>
              <a:buNone/>
            </a:pPr>
            <a:r>
              <a:rPr lang="en-GB"/>
              <a:t>Use it any time you have to take one value and “look up” another value. In fact, you could call dictionaries “look up tables.”</a:t>
            </a:r>
          </a:p>
          <a:p>
            <a:pPr lvl="0" rtl="0">
              <a:spcBef>
                <a:spcPts val="0"/>
              </a:spcBef>
              <a:spcAft>
                <a:spcPts val="0"/>
              </a:spcAft>
              <a:buNone/>
            </a:pPr>
            <a:r>
              <a:rPr b="1" lang="en-GB"/>
              <a:t>What would I use a list for?</a:t>
            </a:r>
          </a:p>
          <a:p>
            <a:pPr lvl="0">
              <a:spcBef>
                <a:spcPts val="0"/>
              </a:spcBef>
              <a:spcAft>
                <a:spcPts val="0"/>
              </a:spcAft>
              <a:buClr>
                <a:schemeClr val="dk1"/>
              </a:buClr>
              <a:buSzPct val="61111"/>
              <a:buFont typeface="Arial"/>
              <a:buNone/>
            </a:pPr>
            <a:r>
              <a:rPr lang="en-GB"/>
              <a:t> A list is for any sequence of things that need to go in order, and you only need to look them up by a numeric index.</a:t>
            </a:r>
          </a:p>
          <a:p>
            <a:pPr lvl="0" rtl="0">
              <a:spcBef>
                <a:spcPts val="0"/>
              </a:spcBef>
              <a:spcAft>
                <a:spcPts val="0"/>
              </a:spcAft>
              <a:buNone/>
            </a:pPr>
            <a:r>
              <a:rPr b="1" lang="en-GB"/>
              <a:t>What if I need a dictionary, but I need it to be in order? </a:t>
            </a:r>
          </a:p>
          <a:p>
            <a:pPr lvl="0">
              <a:spcBef>
                <a:spcPts val="0"/>
              </a:spcBef>
              <a:spcAft>
                <a:spcPts val="0"/>
              </a:spcAft>
              <a:buClr>
                <a:schemeClr val="dk1"/>
              </a:buClr>
              <a:buSzPct val="61111"/>
              <a:buFont typeface="Arial"/>
              <a:buNone/>
            </a:pPr>
            <a:r>
              <a:rPr lang="en-GB"/>
              <a:t>Take a look at the collections.OrderedDict data structure in Python. Search for it online to ﬁnd the documentation.</a:t>
            </a:r>
          </a:p>
          <a:p>
            <a:pPr lvl="0">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Lambdas</a:t>
            </a:r>
          </a:p>
        </p:txBody>
      </p:sp>
      <p:sp>
        <p:nvSpPr>
          <p:cNvPr id="193" name="Shape 19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t/>
            </a:r>
            <a:endParaRPr sz="1600">
              <a:solidFill>
                <a:srgbClr val="222222"/>
              </a:solidFill>
              <a:latin typeface="Georgia"/>
              <a:ea typeface="Georgia"/>
              <a:cs typeface="Georgia"/>
              <a:sym typeface="Georgia"/>
            </a:endParaRPr>
          </a:p>
          <a:p>
            <a:pPr lvl="0">
              <a:spcBef>
                <a:spcPts val="0"/>
              </a:spcBef>
              <a:buNone/>
            </a:pPr>
            <a:r>
              <a:t/>
            </a:r>
            <a:endParaRPr sz="1200">
              <a:solidFill>
                <a:srgbClr val="222222"/>
              </a:solidFill>
              <a:latin typeface="Georgia"/>
              <a:ea typeface="Georgia"/>
              <a:cs typeface="Georgia"/>
              <a:sym typeface="Georgia"/>
            </a:endParaRPr>
          </a:p>
        </p:txBody>
      </p:sp>
      <p:pic>
        <p:nvPicPr>
          <p:cNvPr descr="1" id="194" name="Shape 194"/>
          <p:cNvPicPr preferRelativeResize="0"/>
          <p:nvPr/>
        </p:nvPicPr>
        <p:blipFill>
          <a:blip r:embed="rId3">
            <a:alphaModFix/>
          </a:blip>
          <a:stretch>
            <a:fillRect/>
          </a:stretch>
        </p:blipFill>
        <p:spPr>
          <a:xfrm>
            <a:off x="738190" y="4656250"/>
            <a:ext cx="154795" cy="103150"/>
          </a:xfrm>
          <a:prstGeom prst="rect">
            <a:avLst/>
          </a:prstGeom>
          <a:noFill/>
          <a:ln>
            <a:noFill/>
          </a:ln>
        </p:spPr>
      </p:pic>
      <p:pic>
        <p:nvPicPr>
          <p:cNvPr descr="2" id="195" name="Shape 195"/>
          <p:cNvPicPr preferRelativeResize="0"/>
          <p:nvPr/>
        </p:nvPicPr>
        <p:blipFill>
          <a:blip r:embed="rId4">
            <a:alphaModFix/>
          </a:blip>
          <a:stretch>
            <a:fillRect/>
          </a:stretch>
        </p:blipFill>
        <p:spPr>
          <a:xfrm>
            <a:off x="428600" y="4656250"/>
            <a:ext cx="154795" cy="103150"/>
          </a:xfrm>
          <a:prstGeom prst="rect">
            <a:avLst/>
          </a:prstGeom>
          <a:noFill/>
          <a:ln>
            <a:noFill/>
          </a:ln>
        </p:spPr>
      </p:pic>
      <p:sp>
        <p:nvSpPr>
          <p:cNvPr id="196" name="Shape 196"/>
          <p:cNvSpPr txBox="1"/>
          <p:nvPr/>
        </p:nvSpPr>
        <p:spPr>
          <a:xfrm>
            <a:off x="428600" y="1220588"/>
            <a:ext cx="3495900" cy="3232800"/>
          </a:xfrm>
          <a:prstGeom prst="rect">
            <a:avLst/>
          </a:prstGeom>
          <a:noFill/>
          <a:ln>
            <a:noFill/>
          </a:ln>
        </p:spPr>
        <p:txBody>
          <a:bodyPr anchorCtr="0" anchor="ctr" bIns="91425" lIns="91425" rIns="91425" wrap="square" tIns="91425">
            <a:noAutofit/>
          </a:bodyPr>
          <a:lstStyle/>
          <a:p>
            <a:pPr lvl="0" rtl="0">
              <a:lnSpc>
                <a:spcPct val="115000"/>
              </a:lnSpc>
              <a:spcBef>
                <a:spcPts val="0"/>
              </a:spcBef>
              <a:buNone/>
            </a:pPr>
            <a:r>
              <a:rPr lang="en-GB">
                <a:solidFill>
                  <a:srgbClr val="222222"/>
                </a:solidFill>
              </a:rPr>
              <a:t>&gt;&gt;&gt; </a:t>
            </a:r>
            <a:r>
              <a:rPr lang="en-GB">
                <a:solidFill>
                  <a:srgbClr val="000080"/>
                </a:solidFill>
                <a:highlight>
                  <a:srgbClr val="FFFFFF"/>
                </a:highlight>
              </a:rPr>
              <a:t>def</a:t>
            </a:r>
            <a:r>
              <a:rPr lang="en-GB">
                <a:solidFill>
                  <a:srgbClr val="0000FF"/>
                </a:solidFill>
                <a:highlight>
                  <a:srgbClr val="FFFFFF"/>
                </a:highlight>
              </a:rPr>
              <a:t> f</a:t>
            </a:r>
            <a:r>
              <a:rPr lang="en-GB">
                <a:solidFill>
                  <a:srgbClr val="222222"/>
                </a:solidFill>
              </a:rPr>
              <a:t>(x):</a:t>
            </a:r>
          </a:p>
          <a:p>
            <a:pPr lvl="0" rtl="0">
              <a:lnSpc>
                <a:spcPct val="115000"/>
              </a:lnSpc>
              <a:spcBef>
                <a:spcPts val="0"/>
              </a:spcBef>
              <a:buNone/>
            </a:pPr>
            <a:r>
              <a:rPr lang="en-GB">
                <a:solidFill>
                  <a:srgbClr val="222222"/>
                </a:solidFill>
              </a:rPr>
              <a:t>... 	</a:t>
            </a:r>
            <a:r>
              <a:rPr lang="en-GB">
                <a:solidFill>
                  <a:srgbClr val="000080"/>
                </a:solidFill>
                <a:highlight>
                  <a:srgbClr val="FFFFFF"/>
                </a:highlight>
              </a:rPr>
              <a:t>return</a:t>
            </a:r>
            <a:r>
              <a:rPr lang="en-GB">
                <a:solidFill>
                  <a:srgbClr val="222222"/>
                </a:solidFill>
              </a:rPr>
              <a:t> x*2</a:t>
            </a:r>
          </a:p>
          <a:p>
            <a:pPr lvl="0" rtl="0">
              <a:lnSpc>
                <a:spcPct val="115000"/>
              </a:lnSpc>
              <a:spcBef>
                <a:spcPts val="0"/>
              </a:spcBef>
              <a:buNone/>
            </a:pPr>
            <a:r>
              <a:rPr lang="en-GB">
                <a:solidFill>
                  <a:srgbClr val="222222"/>
                </a:solidFill>
              </a:rPr>
              <a:t>... 	</a:t>
            </a:r>
          </a:p>
          <a:p>
            <a:pPr lvl="0" rtl="0">
              <a:lnSpc>
                <a:spcPct val="115000"/>
              </a:lnSpc>
              <a:spcBef>
                <a:spcPts val="0"/>
              </a:spcBef>
              <a:buNone/>
            </a:pPr>
            <a:r>
              <a:rPr lang="en-GB">
                <a:solidFill>
                  <a:srgbClr val="222222"/>
                </a:solidFill>
              </a:rPr>
              <a:t>&gt;&gt;&gt; f(3)</a:t>
            </a:r>
          </a:p>
          <a:p>
            <a:pPr lvl="0" rtl="0">
              <a:lnSpc>
                <a:spcPct val="115000"/>
              </a:lnSpc>
              <a:spcBef>
                <a:spcPts val="0"/>
              </a:spcBef>
              <a:buNone/>
            </a:pPr>
            <a:r>
              <a:rPr lang="en-GB">
                <a:solidFill>
                  <a:srgbClr val="008080"/>
                </a:solidFill>
                <a:highlight>
                  <a:srgbClr val="FFFFFF"/>
                </a:highlight>
              </a:rPr>
              <a:t>6</a:t>
            </a:r>
          </a:p>
          <a:p>
            <a:pPr lvl="0" rtl="0">
              <a:lnSpc>
                <a:spcPct val="169950"/>
              </a:lnSpc>
              <a:spcBef>
                <a:spcPts val="0"/>
              </a:spcBef>
              <a:buNone/>
            </a:pPr>
            <a:r>
              <a:rPr lang="en-GB">
                <a:solidFill>
                  <a:srgbClr val="222222"/>
                </a:solidFill>
              </a:rPr>
              <a:t>&gt;&gt;&gt; g = </a:t>
            </a:r>
            <a:r>
              <a:rPr lang="en-GB">
                <a:solidFill>
                  <a:srgbClr val="000080"/>
                </a:solidFill>
                <a:highlight>
                  <a:srgbClr val="FFFFFF"/>
                </a:highlight>
              </a:rPr>
              <a:t>lambda</a:t>
            </a:r>
            <a:r>
              <a:rPr lang="en-GB">
                <a:solidFill>
                  <a:srgbClr val="222222"/>
                </a:solidFill>
              </a:rPr>
              <a:t> x: x*2</a:t>
            </a:r>
            <a:r>
              <a:rPr lang="en-GB">
                <a:solidFill>
                  <a:srgbClr val="222222"/>
                </a:solidFill>
                <a:latin typeface="Georgia"/>
                <a:ea typeface="Georgia"/>
                <a:cs typeface="Georgia"/>
                <a:sym typeface="Georgia"/>
              </a:rPr>
              <a:t> </a:t>
            </a:r>
          </a:p>
          <a:p>
            <a:pPr lvl="0" rtl="0">
              <a:lnSpc>
                <a:spcPct val="169950"/>
              </a:lnSpc>
              <a:spcBef>
                <a:spcPts val="0"/>
              </a:spcBef>
              <a:buNone/>
            </a:pPr>
            <a:r>
              <a:rPr lang="en-GB">
                <a:solidFill>
                  <a:srgbClr val="222222"/>
                </a:solidFill>
              </a:rPr>
              <a:t>&gt;&gt;&gt; g(3)</a:t>
            </a:r>
          </a:p>
          <a:p>
            <a:pPr lvl="0" rtl="0">
              <a:lnSpc>
                <a:spcPct val="169950"/>
              </a:lnSpc>
              <a:spcBef>
                <a:spcPts val="0"/>
              </a:spcBef>
              <a:buNone/>
            </a:pPr>
            <a:r>
              <a:rPr lang="en-GB">
                <a:solidFill>
                  <a:srgbClr val="008080"/>
                </a:solidFill>
                <a:highlight>
                  <a:srgbClr val="FFFFFF"/>
                </a:highlight>
              </a:rPr>
              <a:t>6</a:t>
            </a:r>
          </a:p>
          <a:p>
            <a:pPr lvl="0" rtl="0">
              <a:lnSpc>
                <a:spcPct val="169950"/>
              </a:lnSpc>
              <a:spcBef>
                <a:spcPts val="0"/>
              </a:spcBef>
              <a:buNone/>
            </a:pPr>
            <a:r>
              <a:rPr lang="en-GB">
                <a:solidFill>
                  <a:srgbClr val="222222"/>
                </a:solidFill>
              </a:rPr>
              <a:t>&gt;&gt;&gt; </a:t>
            </a:r>
            <a:r>
              <a:rPr lang="en-GB">
                <a:solidFill>
                  <a:srgbClr val="000080"/>
                </a:solidFill>
                <a:highlight>
                  <a:srgbClr val="FFFFFF"/>
                </a:highlight>
              </a:rPr>
              <a:t>(lambda</a:t>
            </a:r>
            <a:r>
              <a:rPr lang="en-GB">
                <a:solidFill>
                  <a:srgbClr val="222222"/>
                </a:solidFill>
              </a:rPr>
              <a:t> x: x*2)(3)</a:t>
            </a:r>
          </a:p>
          <a:p>
            <a:pPr lvl="0" rtl="0">
              <a:spcBef>
                <a:spcPts val="0"/>
              </a:spcBef>
              <a:buNone/>
            </a:pPr>
            <a:r>
              <a:rPr lang="en-GB">
                <a:solidFill>
                  <a:srgbClr val="008080"/>
                </a:solidFill>
                <a:highlight>
                  <a:srgbClr val="FFFFFF"/>
                </a:highlight>
              </a:rPr>
              <a:t>6</a:t>
            </a:r>
          </a:p>
        </p:txBody>
      </p:sp>
      <p:sp>
        <p:nvSpPr>
          <p:cNvPr id="197" name="Shape 197"/>
          <p:cNvSpPr txBox="1"/>
          <p:nvPr/>
        </p:nvSpPr>
        <p:spPr>
          <a:xfrm>
            <a:off x="3273125" y="1017725"/>
            <a:ext cx="5327100" cy="27987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1600"/>
              </a:spcAft>
              <a:buClr>
                <a:schemeClr val="dk1"/>
              </a:buClr>
              <a:buFont typeface="Arial"/>
              <a:buNone/>
            </a:pPr>
            <a:r>
              <a:rPr lang="en-GB">
                <a:solidFill>
                  <a:srgbClr val="222222"/>
                </a:solidFill>
              </a:rPr>
              <a:t>Python supports an interesting syntax that lets you define one-line mini-functions on the fly. Borrowed from Lisp, these so-called lambda functions can be used anywhere a function is required. </a:t>
            </a:r>
          </a:p>
          <a:p>
            <a:pPr lvl="0">
              <a:spcBef>
                <a:spcPts val="0"/>
              </a:spcBef>
              <a:buNone/>
            </a:pPr>
            <a:r>
              <a:rPr lang="en-GB">
                <a:solidFill>
                  <a:srgbClr val="222222"/>
                </a:solidFill>
              </a:rPr>
              <a:t>This is a lambda function that accomplishes the same thing as the normal function above it. Note the abbreviated syntax here: there are no parentheses around the argument list, and the return keyword is missing (it is implied, since the entire function can only be one expression). Also, the function has no name, but it can be called through the variable it is assigned to. </a:t>
            </a:r>
          </a:p>
          <a:p>
            <a:pPr lvl="0">
              <a:spcBef>
                <a:spcPts val="0"/>
              </a:spcBef>
              <a:buNone/>
            </a:pPr>
            <a:r>
              <a:t/>
            </a:r>
            <a:endParaRPr>
              <a:solidFill>
                <a:srgbClr val="222222"/>
              </a:solidFill>
            </a:endParaRPr>
          </a:p>
          <a:p>
            <a:pPr lvl="0">
              <a:spcBef>
                <a:spcPts val="0"/>
              </a:spcBef>
              <a:buNone/>
            </a:pPr>
            <a:r>
              <a:rPr lang="en-GB">
                <a:solidFill>
                  <a:srgbClr val="222222"/>
                </a:solidFill>
              </a:rPr>
              <a:t>You can use a lambda function without even assigning it to a variable. This may not be the most useful thing in the world, but it just goes to show that a lambda is just an in-line function. </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Date &amp; Time</a:t>
            </a:r>
          </a:p>
        </p:txBody>
      </p:sp>
      <p:sp>
        <p:nvSpPr>
          <p:cNvPr id="203" name="Shape 20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buClr>
                <a:schemeClr val="dk1"/>
              </a:buClr>
              <a:buSzPct val="61111"/>
              <a:buFont typeface="Arial"/>
              <a:buNone/>
            </a:pPr>
            <a:r>
              <a:rPr lang="en-GB">
                <a:solidFill>
                  <a:srgbClr val="343434"/>
                </a:solidFill>
              </a:rPr>
              <a:t>The datetime classes in Python are categorized into main 5 classes.</a:t>
            </a:r>
          </a:p>
          <a:p>
            <a:pPr indent="-342900" lvl="0" marL="685800" rtl="0">
              <a:spcBef>
                <a:spcPts val="1800"/>
              </a:spcBef>
              <a:spcAft>
                <a:spcPts val="1800"/>
              </a:spcAft>
              <a:buClr>
                <a:srgbClr val="343434"/>
              </a:buClr>
              <a:buSzPct val="100000"/>
            </a:pPr>
            <a:r>
              <a:rPr lang="en-GB">
                <a:solidFill>
                  <a:srgbClr val="343434"/>
                </a:solidFill>
              </a:rPr>
              <a:t>date – Manipulate just date ( Month, day, year)</a:t>
            </a:r>
          </a:p>
          <a:p>
            <a:pPr indent="-342900" lvl="0" marL="685800" rtl="0">
              <a:spcBef>
                <a:spcPts val="1800"/>
              </a:spcBef>
              <a:spcAft>
                <a:spcPts val="1800"/>
              </a:spcAft>
              <a:buClr>
                <a:srgbClr val="343434"/>
              </a:buClr>
              <a:buSzPct val="100000"/>
            </a:pPr>
            <a:r>
              <a:rPr lang="en-GB">
                <a:solidFill>
                  <a:srgbClr val="343434"/>
                </a:solidFill>
              </a:rPr>
              <a:t>time – Time independent of the day (Hour, minute, second, microsecond)</a:t>
            </a:r>
          </a:p>
          <a:p>
            <a:pPr indent="-342900" lvl="0" marL="685800" rtl="0">
              <a:spcBef>
                <a:spcPts val="1800"/>
              </a:spcBef>
              <a:spcAft>
                <a:spcPts val="1800"/>
              </a:spcAft>
              <a:buClr>
                <a:srgbClr val="343434"/>
              </a:buClr>
              <a:buSzPct val="100000"/>
            </a:pPr>
            <a:r>
              <a:rPr lang="en-GB">
                <a:solidFill>
                  <a:srgbClr val="343434"/>
                </a:solidFill>
              </a:rPr>
              <a:t>datetime – Combination of time and date (Month, day, year, hour, second, microsecond)</a:t>
            </a:r>
          </a:p>
          <a:p>
            <a:pPr indent="-342900" lvl="0" marL="685800" rtl="0">
              <a:spcBef>
                <a:spcPts val="1800"/>
              </a:spcBef>
              <a:spcAft>
                <a:spcPts val="1800"/>
              </a:spcAft>
              <a:buClr>
                <a:srgbClr val="343434"/>
              </a:buClr>
              <a:buSzPct val="100000"/>
            </a:pPr>
            <a:r>
              <a:rPr lang="en-GB">
                <a:solidFill>
                  <a:srgbClr val="343434"/>
                </a:solidFill>
              </a:rPr>
              <a:t>timedelta— A duration of time used for manipulating dates</a:t>
            </a:r>
          </a:p>
          <a:p>
            <a:pPr indent="-342900" lvl="0" marL="685800" rtl="0">
              <a:spcBef>
                <a:spcPts val="1800"/>
              </a:spcBef>
              <a:spcAft>
                <a:spcPts val="1800"/>
              </a:spcAft>
              <a:buClr>
                <a:srgbClr val="343434"/>
              </a:buClr>
              <a:buSzPct val="100000"/>
            </a:pPr>
            <a:r>
              <a:rPr lang="en-GB">
                <a:solidFill>
                  <a:srgbClr val="343434"/>
                </a:solidFill>
              </a:rPr>
              <a:t>tzinfo— An abstract class for dealing with time zones</a:t>
            </a:r>
          </a:p>
          <a:p>
            <a:pPr lvl="0">
              <a:spcBef>
                <a:spcPts val="0"/>
              </a:spcBef>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idx="1" type="body"/>
          </p:nvPr>
        </p:nvSpPr>
        <p:spPr>
          <a:xfrm>
            <a:off x="241575" y="530400"/>
            <a:ext cx="4457700" cy="3416400"/>
          </a:xfrm>
          <a:prstGeom prst="rect">
            <a:avLst/>
          </a:prstGeom>
        </p:spPr>
        <p:txBody>
          <a:bodyPr anchorCtr="0" anchor="t" bIns="91425" lIns="91425" rIns="91425" wrap="square" tIns="91425">
            <a:noAutofit/>
          </a:bodyPr>
          <a:lstStyle/>
          <a:p>
            <a:pPr lvl="0" rtl="0">
              <a:spcBef>
                <a:spcPts val="0"/>
              </a:spcBef>
              <a:spcAft>
                <a:spcPts val="0"/>
              </a:spcAft>
              <a:buClr>
                <a:schemeClr val="dk1"/>
              </a:buClr>
              <a:buSzPct val="91666"/>
              <a:buFont typeface="Arial"/>
              <a:buNone/>
            </a:pPr>
            <a:r>
              <a:rPr lang="en-GB" sz="1200">
                <a:solidFill>
                  <a:srgbClr val="880000"/>
                </a:solidFill>
              </a:rPr>
              <a:t>#!/usr/bin/python</a:t>
            </a:r>
          </a:p>
          <a:p>
            <a:pPr lvl="0" rtl="0">
              <a:spcBef>
                <a:spcPts val="0"/>
              </a:spcBef>
              <a:spcAft>
                <a:spcPts val="0"/>
              </a:spcAft>
              <a:buClr>
                <a:schemeClr val="dk1"/>
              </a:buClr>
              <a:buSzPct val="91666"/>
              <a:buFont typeface="Arial"/>
              <a:buNone/>
            </a:pPr>
            <a:r>
              <a:rPr lang="en-GB" sz="1200">
                <a:solidFill>
                  <a:srgbClr val="000088"/>
                </a:solidFill>
              </a:rPr>
              <a:t>import</a:t>
            </a:r>
            <a:r>
              <a:rPr lang="en-GB" sz="1200">
                <a:solidFill>
                  <a:srgbClr val="313131"/>
                </a:solidFill>
              </a:rPr>
              <a:t> time</a:t>
            </a:r>
            <a:r>
              <a:rPr lang="en-GB" sz="1200">
                <a:solidFill>
                  <a:srgbClr val="666600"/>
                </a:solidFill>
              </a:rPr>
              <a:t>;</a:t>
            </a:r>
            <a:r>
              <a:rPr lang="en-GB" sz="1200">
                <a:solidFill>
                  <a:srgbClr val="313131"/>
                </a:solidFill>
              </a:rPr>
              <a:t>  </a:t>
            </a:r>
            <a:r>
              <a:rPr lang="en-GB" sz="1200">
                <a:solidFill>
                  <a:srgbClr val="880000"/>
                </a:solidFill>
              </a:rPr>
              <a:t># This is required to include time module.</a:t>
            </a:r>
          </a:p>
          <a:p>
            <a:pPr lvl="0" rtl="0">
              <a:spcBef>
                <a:spcPts val="0"/>
              </a:spcBef>
              <a:spcAft>
                <a:spcPts val="0"/>
              </a:spcAft>
              <a:buClr>
                <a:schemeClr val="dk1"/>
              </a:buClr>
              <a:buSzPct val="91666"/>
              <a:buFont typeface="Arial"/>
              <a:buNone/>
            </a:pPr>
            <a:r>
              <a:t/>
            </a:r>
            <a:endParaRPr sz="1200">
              <a:solidFill>
                <a:srgbClr val="880000"/>
              </a:solidFill>
            </a:endParaRPr>
          </a:p>
          <a:p>
            <a:pPr lvl="0" rtl="0">
              <a:spcBef>
                <a:spcPts val="0"/>
              </a:spcBef>
              <a:spcAft>
                <a:spcPts val="0"/>
              </a:spcAft>
              <a:buClr>
                <a:schemeClr val="dk1"/>
              </a:buClr>
              <a:buSzPct val="91666"/>
              <a:buFont typeface="Arial"/>
              <a:buNone/>
            </a:pPr>
            <a:r>
              <a:rPr lang="en-GB" sz="1200">
                <a:solidFill>
                  <a:srgbClr val="313131"/>
                </a:solidFill>
              </a:rPr>
              <a:t>ticks </a:t>
            </a:r>
            <a:r>
              <a:rPr lang="en-GB" sz="1200">
                <a:solidFill>
                  <a:srgbClr val="666600"/>
                </a:solidFill>
              </a:rPr>
              <a:t>=</a:t>
            </a:r>
            <a:r>
              <a:rPr lang="en-GB" sz="1200">
                <a:solidFill>
                  <a:srgbClr val="313131"/>
                </a:solidFill>
              </a:rPr>
              <a:t> time</a:t>
            </a:r>
            <a:r>
              <a:rPr lang="en-GB" sz="1200">
                <a:solidFill>
                  <a:srgbClr val="666600"/>
                </a:solidFill>
              </a:rPr>
              <a:t>.</a:t>
            </a:r>
            <a:r>
              <a:rPr lang="en-GB" sz="1200">
                <a:solidFill>
                  <a:srgbClr val="313131"/>
                </a:solidFill>
              </a:rPr>
              <a:t>time</a:t>
            </a:r>
            <a:r>
              <a:rPr lang="en-GB" sz="1200">
                <a:solidFill>
                  <a:srgbClr val="666600"/>
                </a:solidFill>
              </a:rPr>
              <a:t>()</a:t>
            </a:r>
          </a:p>
          <a:p>
            <a:pPr lvl="0">
              <a:spcBef>
                <a:spcPts val="0"/>
              </a:spcBef>
              <a:buNone/>
            </a:pPr>
            <a:r>
              <a:rPr lang="en-GB" sz="1200">
                <a:solidFill>
                  <a:srgbClr val="000088"/>
                </a:solidFill>
              </a:rPr>
              <a:t>print</a:t>
            </a:r>
            <a:r>
              <a:rPr lang="en-GB" sz="1200">
                <a:solidFill>
                  <a:srgbClr val="313131"/>
                </a:solidFill>
              </a:rPr>
              <a:t> </a:t>
            </a:r>
            <a:r>
              <a:rPr lang="en-GB" sz="1200">
                <a:solidFill>
                  <a:srgbClr val="008800"/>
                </a:solidFill>
              </a:rPr>
              <a:t>"Number of ticks since 12:00am, January 1, 1970:"</a:t>
            </a:r>
            <a:r>
              <a:rPr lang="en-GB" sz="1200">
                <a:solidFill>
                  <a:srgbClr val="666600"/>
                </a:solidFill>
              </a:rPr>
              <a:t>,</a:t>
            </a:r>
            <a:r>
              <a:rPr lang="en-GB" sz="1200">
                <a:solidFill>
                  <a:srgbClr val="313131"/>
                </a:solidFill>
              </a:rPr>
              <a:t> ticks</a:t>
            </a:r>
          </a:p>
          <a:p>
            <a:pPr lvl="0">
              <a:spcBef>
                <a:spcPts val="0"/>
              </a:spcBef>
              <a:buNone/>
            </a:pPr>
            <a:r>
              <a:t/>
            </a:r>
            <a:endParaRPr sz="1200">
              <a:solidFill>
                <a:srgbClr val="313131"/>
              </a:solidFill>
            </a:endParaRPr>
          </a:p>
          <a:p>
            <a:pPr lvl="0">
              <a:spcBef>
                <a:spcPts val="0"/>
              </a:spcBef>
              <a:buNone/>
            </a:pPr>
            <a:r>
              <a:rPr lang="en-GB" sz="1200">
                <a:solidFill>
                  <a:srgbClr val="313131"/>
                </a:solidFill>
              </a:rPr>
              <a:t>Results:</a:t>
            </a:r>
          </a:p>
          <a:p>
            <a:pPr lvl="0">
              <a:spcBef>
                <a:spcPts val="0"/>
              </a:spcBef>
              <a:buNone/>
            </a:pPr>
            <a:r>
              <a:rPr lang="en-GB" sz="1200">
                <a:solidFill>
                  <a:srgbClr val="313131"/>
                </a:solidFill>
                <a:highlight>
                  <a:srgbClr val="F1F1F1"/>
                </a:highlight>
              </a:rPr>
              <a:t>Number of ticks since 12:00am, January 1, 1970: 7186862.73399</a:t>
            </a:r>
          </a:p>
        </p:txBody>
      </p:sp>
      <p:sp>
        <p:nvSpPr>
          <p:cNvPr id="209" name="Shape 209"/>
          <p:cNvSpPr txBox="1"/>
          <p:nvPr/>
        </p:nvSpPr>
        <p:spPr>
          <a:xfrm>
            <a:off x="4769400" y="526050"/>
            <a:ext cx="4027800" cy="3425100"/>
          </a:xfrm>
          <a:prstGeom prst="rect">
            <a:avLst/>
          </a:prstGeom>
          <a:noFill/>
          <a:ln>
            <a:noFill/>
          </a:ln>
        </p:spPr>
        <p:txBody>
          <a:bodyPr anchorCtr="0" anchor="t" bIns="91425" lIns="91425" rIns="91425" wrap="square" tIns="91425">
            <a:noAutofit/>
          </a:bodyPr>
          <a:lstStyle/>
          <a:p>
            <a:pPr lvl="0" rtl="0">
              <a:lnSpc>
                <a:spcPct val="115000"/>
              </a:lnSpc>
              <a:spcBef>
                <a:spcPts val="0"/>
              </a:spcBef>
              <a:buClr>
                <a:schemeClr val="dk1"/>
              </a:buClr>
              <a:buSzPct val="91666"/>
              <a:buFont typeface="Arial"/>
              <a:buNone/>
            </a:pPr>
            <a:r>
              <a:rPr lang="en-GB" sz="1200">
                <a:solidFill>
                  <a:srgbClr val="007020"/>
                </a:solidFill>
              </a:rPr>
              <a:t>import</a:t>
            </a:r>
            <a:r>
              <a:rPr lang="en-GB" sz="1200">
                <a:solidFill>
                  <a:schemeClr val="dk1"/>
                </a:solidFill>
              </a:rPr>
              <a:t> </a:t>
            </a:r>
            <a:r>
              <a:rPr lang="en-GB" sz="1200">
                <a:solidFill>
                  <a:srgbClr val="0E84B5"/>
                </a:solidFill>
              </a:rPr>
              <a:t>datetime</a:t>
            </a:r>
          </a:p>
          <a:p>
            <a:pPr lvl="0" rtl="0">
              <a:lnSpc>
                <a:spcPct val="115000"/>
              </a:lnSpc>
              <a:spcBef>
                <a:spcPts val="0"/>
              </a:spcBef>
              <a:buClr>
                <a:schemeClr val="dk1"/>
              </a:buClr>
              <a:buFont typeface="Arial"/>
              <a:buNone/>
            </a:pPr>
            <a:r>
              <a:t/>
            </a:r>
            <a:endParaRPr sz="1200">
              <a:solidFill>
                <a:srgbClr val="0E84B5"/>
              </a:solidFill>
            </a:endParaRPr>
          </a:p>
          <a:p>
            <a:pPr lvl="0" rtl="0">
              <a:lnSpc>
                <a:spcPct val="115000"/>
              </a:lnSpc>
              <a:spcBef>
                <a:spcPts val="0"/>
              </a:spcBef>
              <a:buClr>
                <a:schemeClr val="dk1"/>
              </a:buClr>
              <a:buSzPct val="91666"/>
              <a:buFont typeface="Arial"/>
              <a:buNone/>
            </a:pPr>
            <a:r>
              <a:rPr lang="en-GB" sz="1200">
                <a:solidFill>
                  <a:schemeClr val="dk1"/>
                </a:solidFill>
              </a:rPr>
              <a:t>t </a:t>
            </a:r>
            <a:r>
              <a:rPr lang="en-GB" sz="1200">
                <a:solidFill>
                  <a:srgbClr val="666666"/>
                </a:solidFill>
              </a:rPr>
              <a:t>=</a:t>
            </a:r>
            <a:r>
              <a:rPr lang="en-GB" sz="1200">
                <a:solidFill>
                  <a:schemeClr val="dk1"/>
                </a:solidFill>
              </a:rPr>
              <a:t> datetime</a:t>
            </a:r>
            <a:r>
              <a:rPr lang="en-GB" sz="1200">
                <a:solidFill>
                  <a:srgbClr val="666666"/>
                </a:solidFill>
              </a:rPr>
              <a:t>.</a:t>
            </a:r>
            <a:r>
              <a:rPr lang="en-GB" sz="1200">
                <a:solidFill>
                  <a:schemeClr val="dk1"/>
                </a:solidFill>
              </a:rPr>
              <a:t>time(</a:t>
            </a:r>
            <a:r>
              <a:rPr lang="en-GB" sz="1200">
                <a:solidFill>
                  <a:srgbClr val="208050"/>
                </a:solidFill>
              </a:rPr>
              <a:t>1</a:t>
            </a:r>
            <a:r>
              <a:rPr lang="en-GB" sz="1200">
                <a:solidFill>
                  <a:schemeClr val="dk1"/>
                </a:solidFill>
              </a:rPr>
              <a:t>, </a:t>
            </a:r>
            <a:r>
              <a:rPr lang="en-GB" sz="1200">
                <a:solidFill>
                  <a:srgbClr val="208050"/>
                </a:solidFill>
              </a:rPr>
              <a:t>2</a:t>
            </a:r>
            <a:r>
              <a:rPr lang="en-GB" sz="1200">
                <a:solidFill>
                  <a:schemeClr val="dk1"/>
                </a:solidFill>
              </a:rPr>
              <a:t>, </a:t>
            </a:r>
            <a:r>
              <a:rPr lang="en-GB" sz="1200">
                <a:solidFill>
                  <a:srgbClr val="208050"/>
                </a:solidFill>
              </a:rPr>
              <a:t>3</a:t>
            </a:r>
            <a:r>
              <a:rPr lang="en-GB" sz="1200">
                <a:solidFill>
                  <a:schemeClr val="dk1"/>
                </a:solidFill>
              </a:rPr>
              <a:t>)</a:t>
            </a:r>
          </a:p>
          <a:p>
            <a:pPr lvl="0" rtl="0">
              <a:lnSpc>
                <a:spcPct val="115000"/>
              </a:lnSpc>
              <a:spcBef>
                <a:spcPts val="0"/>
              </a:spcBef>
              <a:buClr>
                <a:schemeClr val="dk1"/>
              </a:buClr>
              <a:buSzPct val="91666"/>
              <a:buFont typeface="Arial"/>
              <a:buNone/>
            </a:pPr>
            <a:r>
              <a:rPr lang="en-GB" sz="1200">
                <a:solidFill>
                  <a:srgbClr val="007020"/>
                </a:solidFill>
              </a:rPr>
              <a:t>print</a:t>
            </a:r>
            <a:r>
              <a:rPr lang="en-GB" sz="1200">
                <a:solidFill>
                  <a:schemeClr val="dk1"/>
                </a:solidFill>
              </a:rPr>
              <a:t>(t)</a:t>
            </a:r>
          </a:p>
          <a:p>
            <a:pPr lvl="0" rtl="0">
              <a:lnSpc>
                <a:spcPct val="115000"/>
              </a:lnSpc>
              <a:spcBef>
                <a:spcPts val="0"/>
              </a:spcBef>
              <a:buClr>
                <a:schemeClr val="dk1"/>
              </a:buClr>
              <a:buSzPct val="91666"/>
              <a:buFont typeface="Arial"/>
              <a:buNone/>
            </a:pPr>
            <a:r>
              <a:rPr lang="en-GB" sz="1200">
                <a:solidFill>
                  <a:srgbClr val="007020"/>
                </a:solidFill>
              </a:rPr>
              <a:t>print</a:t>
            </a:r>
            <a:r>
              <a:rPr lang="en-GB" sz="1200">
                <a:solidFill>
                  <a:schemeClr val="dk1"/>
                </a:solidFill>
              </a:rPr>
              <a:t>(</a:t>
            </a:r>
            <a:r>
              <a:rPr lang="en-GB" sz="1200">
                <a:solidFill>
                  <a:srgbClr val="4070A0"/>
                </a:solidFill>
              </a:rPr>
              <a:t>'hour   	:'</a:t>
            </a:r>
            <a:r>
              <a:rPr lang="en-GB" sz="1200">
                <a:solidFill>
                  <a:schemeClr val="dk1"/>
                </a:solidFill>
              </a:rPr>
              <a:t>, t</a:t>
            </a:r>
            <a:r>
              <a:rPr lang="en-GB" sz="1200">
                <a:solidFill>
                  <a:srgbClr val="666666"/>
                </a:solidFill>
              </a:rPr>
              <a:t>.</a:t>
            </a:r>
            <a:r>
              <a:rPr lang="en-GB" sz="1200">
                <a:solidFill>
                  <a:schemeClr val="dk1"/>
                </a:solidFill>
              </a:rPr>
              <a:t>hour)</a:t>
            </a:r>
          </a:p>
          <a:p>
            <a:pPr lvl="0" rtl="0">
              <a:lnSpc>
                <a:spcPct val="115000"/>
              </a:lnSpc>
              <a:spcBef>
                <a:spcPts val="0"/>
              </a:spcBef>
              <a:buClr>
                <a:schemeClr val="dk1"/>
              </a:buClr>
              <a:buSzPct val="91666"/>
              <a:buFont typeface="Arial"/>
              <a:buNone/>
            </a:pPr>
            <a:r>
              <a:rPr lang="en-GB" sz="1200">
                <a:solidFill>
                  <a:srgbClr val="007020"/>
                </a:solidFill>
              </a:rPr>
              <a:t>print</a:t>
            </a:r>
            <a:r>
              <a:rPr lang="en-GB" sz="1200">
                <a:solidFill>
                  <a:schemeClr val="dk1"/>
                </a:solidFill>
              </a:rPr>
              <a:t>(</a:t>
            </a:r>
            <a:r>
              <a:rPr lang="en-GB" sz="1200">
                <a:solidFill>
                  <a:srgbClr val="4070A0"/>
                </a:solidFill>
              </a:rPr>
              <a:t>'minute 	:'</a:t>
            </a:r>
            <a:r>
              <a:rPr lang="en-GB" sz="1200">
                <a:solidFill>
                  <a:schemeClr val="dk1"/>
                </a:solidFill>
              </a:rPr>
              <a:t>, t</a:t>
            </a:r>
            <a:r>
              <a:rPr lang="en-GB" sz="1200">
                <a:solidFill>
                  <a:srgbClr val="666666"/>
                </a:solidFill>
              </a:rPr>
              <a:t>.</a:t>
            </a:r>
            <a:r>
              <a:rPr lang="en-GB" sz="1200">
                <a:solidFill>
                  <a:schemeClr val="dk1"/>
                </a:solidFill>
              </a:rPr>
              <a:t>minute)</a:t>
            </a:r>
          </a:p>
          <a:p>
            <a:pPr lvl="0" rtl="0">
              <a:lnSpc>
                <a:spcPct val="115000"/>
              </a:lnSpc>
              <a:spcBef>
                <a:spcPts val="0"/>
              </a:spcBef>
              <a:buClr>
                <a:schemeClr val="dk1"/>
              </a:buClr>
              <a:buSzPct val="91666"/>
              <a:buFont typeface="Arial"/>
              <a:buNone/>
            </a:pPr>
            <a:r>
              <a:rPr lang="en-GB" sz="1200">
                <a:solidFill>
                  <a:srgbClr val="007020"/>
                </a:solidFill>
              </a:rPr>
              <a:t>print</a:t>
            </a:r>
            <a:r>
              <a:rPr lang="en-GB" sz="1200">
                <a:solidFill>
                  <a:schemeClr val="dk1"/>
                </a:solidFill>
              </a:rPr>
              <a:t>(</a:t>
            </a:r>
            <a:r>
              <a:rPr lang="en-GB" sz="1200">
                <a:solidFill>
                  <a:srgbClr val="4070A0"/>
                </a:solidFill>
              </a:rPr>
              <a:t>'second 	:'</a:t>
            </a:r>
            <a:r>
              <a:rPr lang="en-GB" sz="1200">
                <a:solidFill>
                  <a:schemeClr val="dk1"/>
                </a:solidFill>
              </a:rPr>
              <a:t>, t</a:t>
            </a:r>
            <a:r>
              <a:rPr lang="en-GB" sz="1200">
                <a:solidFill>
                  <a:srgbClr val="666666"/>
                </a:solidFill>
              </a:rPr>
              <a:t>.</a:t>
            </a:r>
            <a:r>
              <a:rPr lang="en-GB" sz="1200">
                <a:solidFill>
                  <a:schemeClr val="dk1"/>
                </a:solidFill>
              </a:rPr>
              <a:t>second)</a:t>
            </a:r>
          </a:p>
          <a:p>
            <a:pPr lvl="0" rtl="0">
              <a:lnSpc>
                <a:spcPct val="115000"/>
              </a:lnSpc>
              <a:spcBef>
                <a:spcPts val="0"/>
              </a:spcBef>
              <a:buClr>
                <a:schemeClr val="dk1"/>
              </a:buClr>
              <a:buSzPct val="91666"/>
              <a:buFont typeface="Arial"/>
              <a:buNone/>
            </a:pPr>
            <a:r>
              <a:rPr lang="en-GB" sz="1200">
                <a:solidFill>
                  <a:srgbClr val="007020"/>
                </a:solidFill>
              </a:rPr>
              <a:t>print</a:t>
            </a:r>
            <a:r>
              <a:rPr lang="en-GB" sz="1200">
                <a:solidFill>
                  <a:schemeClr val="dk1"/>
                </a:solidFill>
              </a:rPr>
              <a:t>(</a:t>
            </a:r>
            <a:r>
              <a:rPr lang="en-GB" sz="1200">
                <a:solidFill>
                  <a:srgbClr val="4070A0"/>
                </a:solidFill>
              </a:rPr>
              <a:t>'microsecond:'</a:t>
            </a:r>
            <a:r>
              <a:rPr lang="en-GB" sz="1200">
                <a:solidFill>
                  <a:schemeClr val="dk1"/>
                </a:solidFill>
              </a:rPr>
              <a:t>, t</a:t>
            </a:r>
            <a:r>
              <a:rPr lang="en-GB" sz="1200">
                <a:solidFill>
                  <a:srgbClr val="666666"/>
                </a:solidFill>
              </a:rPr>
              <a:t>.</a:t>
            </a:r>
            <a:r>
              <a:rPr lang="en-GB" sz="1200">
                <a:solidFill>
                  <a:schemeClr val="dk1"/>
                </a:solidFill>
              </a:rPr>
              <a:t>microsecond)</a:t>
            </a:r>
          </a:p>
          <a:p>
            <a:pPr lvl="0">
              <a:spcBef>
                <a:spcPts val="0"/>
              </a:spcBef>
              <a:buNone/>
            </a:pPr>
            <a:r>
              <a:rPr lang="en-GB" sz="1200">
                <a:solidFill>
                  <a:srgbClr val="007020"/>
                </a:solidFill>
              </a:rPr>
              <a:t>print</a:t>
            </a:r>
            <a:r>
              <a:rPr lang="en-GB" sz="1200">
                <a:solidFill>
                  <a:schemeClr val="dk1"/>
                </a:solidFill>
              </a:rPr>
              <a:t>(</a:t>
            </a:r>
            <a:r>
              <a:rPr lang="en-GB" sz="1200">
                <a:solidFill>
                  <a:srgbClr val="4070A0"/>
                </a:solidFill>
              </a:rPr>
              <a:t>'tzinfo 	:'</a:t>
            </a:r>
            <a:r>
              <a:rPr lang="en-GB" sz="1200">
                <a:solidFill>
                  <a:schemeClr val="dk1"/>
                </a:solidFill>
              </a:rPr>
              <a:t>, t</a:t>
            </a:r>
            <a:r>
              <a:rPr lang="en-GB" sz="1200">
                <a:solidFill>
                  <a:srgbClr val="666666"/>
                </a:solidFill>
              </a:rPr>
              <a:t>.</a:t>
            </a:r>
            <a:r>
              <a:rPr lang="en-GB" sz="1200">
                <a:solidFill>
                  <a:schemeClr val="dk1"/>
                </a:solidFill>
              </a:rPr>
              <a:t>tzinfo)</a:t>
            </a:r>
          </a:p>
          <a:p>
            <a:pPr lvl="0">
              <a:spcBef>
                <a:spcPts val="0"/>
              </a:spcBef>
              <a:buNone/>
            </a:pPr>
            <a:r>
              <a:t/>
            </a:r>
            <a:endParaRPr sz="1200">
              <a:solidFill>
                <a:schemeClr val="dk1"/>
              </a:solidFill>
            </a:endParaRPr>
          </a:p>
          <a:p>
            <a:pPr lvl="0">
              <a:spcBef>
                <a:spcPts val="0"/>
              </a:spcBef>
              <a:buNone/>
            </a:pPr>
            <a:r>
              <a:rPr lang="en-GB" sz="1200">
                <a:solidFill>
                  <a:schemeClr val="dk1"/>
                </a:solidFill>
              </a:rPr>
              <a:t>Results:</a:t>
            </a:r>
          </a:p>
          <a:p>
            <a:pPr lvl="0" rtl="0">
              <a:lnSpc>
                <a:spcPct val="115000"/>
              </a:lnSpc>
              <a:spcBef>
                <a:spcPts val="0"/>
              </a:spcBef>
              <a:buClr>
                <a:schemeClr val="dk1"/>
              </a:buClr>
              <a:buFont typeface="Arial"/>
              <a:buNone/>
            </a:pPr>
            <a:r>
              <a:t/>
            </a:r>
            <a:endParaRPr sz="1200">
              <a:solidFill>
                <a:schemeClr val="dk1"/>
              </a:solidFill>
              <a:latin typeface="Verdana"/>
              <a:ea typeface="Verdana"/>
              <a:cs typeface="Verdana"/>
              <a:sym typeface="Verdana"/>
            </a:endParaRPr>
          </a:p>
          <a:p>
            <a:pPr lvl="0" rtl="0">
              <a:lnSpc>
                <a:spcPct val="115000"/>
              </a:lnSpc>
              <a:spcBef>
                <a:spcPts val="0"/>
              </a:spcBef>
              <a:buClr>
                <a:schemeClr val="dk1"/>
              </a:buClr>
              <a:buSzPct val="91666"/>
              <a:buFont typeface="Arial"/>
              <a:buNone/>
            </a:pPr>
            <a:r>
              <a:rPr lang="en-GB" sz="1200">
                <a:solidFill>
                  <a:schemeClr val="dk1"/>
                </a:solidFill>
                <a:latin typeface="Verdana"/>
                <a:ea typeface="Verdana"/>
                <a:cs typeface="Verdana"/>
                <a:sym typeface="Verdana"/>
              </a:rPr>
              <a:t>01:02:03</a:t>
            </a:r>
          </a:p>
          <a:p>
            <a:pPr lvl="0" rtl="0">
              <a:lnSpc>
                <a:spcPct val="115000"/>
              </a:lnSpc>
              <a:spcBef>
                <a:spcPts val="0"/>
              </a:spcBef>
              <a:buClr>
                <a:schemeClr val="dk1"/>
              </a:buClr>
              <a:buSzPct val="91666"/>
              <a:buFont typeface="Arial"/>
              <a:buNone/>
            </a:pPr>
            <a:r>
              <a:rPr lang="en-GB" sz="1200">
                <a:solidFill>
                  <a:schemeClr val="dk1"/>
                </a:solidFill>
                <a:latin typeface="Verdana"/>
                <a:ea typeface="Verdana"/>
                <a:cs typeface="Verdana"/>
                <a:sym typeface="Verdana"/>
              </a:rPr>
              <a:t>hour   	: 1</a:t>
            </a:r>
          </a:p>
          <a:p>
            <a:pPr lvl="0" rtl="0">
              <a:lnSpc>
                <a:spcPct val="115000"/>
              </a:lnSpc>
              <a:spcBef>
                <a:spcPts val="0"/>
              </a:spcBef>
              <a:buClr>
                <a:schemeClr val="dk1"/>
              </a:buClr>
              <a:buSzPct val="91666"/>
              <a:buFont typeface="Arial"/>
              <a:buNone/>
            </a:pPr>
            <a:r>
              <a:rPr lang="en-GB" sz="1200">
                <a:solidFill>
                  <a:schemeClr val="dk1"/>
                </a:solidFill>
                <a:latin typeface="Verdana"/>
                <a:ea typeface="Verdana"/>
                <a:cs typeface="Verdana"/>
                <a:sym typeface="Verdana"/>
              </a:rPr>
              <a:t>minute 	: 2</a:t>
            </a:r>
          </a:p>
          <a:p>
            <a:pPr lvl="0" rtl="0">
              <a:lnSpc>
                <a:spcPct val="115000"/>
              </a:lnSpc>
              <a:spcBef>
                <a:spcPts val="0"/>
              </a:spcBef>
              <a:buClr>
                <a:schemeClr val="dk1"/>
              </a:buClr>
              <a:buSzPct val="91666"/>
              <a:buFont typeface="Arial"/>
              <a:buNone/>
            </a:pPr>
            <a:r>
              <a:rPr lang="en-GB" sz="1200">
                <a:solidFill>
                  <a:schemeClr val="dk1"/>
                </a:solidFill>
                <a:latin typeface="Verdana"/>
                <a:ea typeface="Verdana"/>
                <a:cs typeface="Verdana"/>
                <a:sym typeface="Verdana"/>
              </a:rPr>
              <a:t>second 	: 3</a:t>
            </a:r>
          </a:p>
          <a:p>
            <a:pPr lvl="0" rtl="0">
              <a:lnSpc>
                <a:spcPct val="115000"/>
              </a:lnSpc>
              <a:spcBef>
                <a:spcPts val="0"/>
              </a:spcBef>
              <a:buClr>
                <a:schemeClr val="dk1"/>
              </a:buClr>
              <a:buSzPct val="91666"/>
              <a:buFont typeface="Arial"/>
              <a:buNone/>
            </a:pPr>
            <a:r>
              <a:rPr lang="en-GB" sz="1200">
                <a:solidFill>
                  <a:schemeClr val="dk1"/>
                </a:solidFill>
                <a:latin typeface="Verdana"/>
                <a:ea typeface="Verdana"/>
                <a:cs typeface="Verdana"/>
                <a:sym typeface="Verdana"/>
              </a:rPr>
              <a:t>microsecond: 0</a:t>
            </a:r>
          </a:p>
          <a:p>
            <a:pPr lvl="0">
              <a:spcBef>
                <a:spcPts val="0"/>
              </a:spcBef>
              <a:buNone/>
            </a:pPr>
            <a:r>
              <a:rPr lang="en-GB" sz="1200">
                <a:solidFill>
                  <a:schemeClr val="dk1"/>
                </a:solidFill>
                <a:latin typeface="Verdana"/>
                <a:ea typeface="Verdana"/>
                <a:cs typeface="Verdana"/>
                <a:sym typeface="Verdana"/>
              </a:rPr>
              <a:t>tzinfo 	: None</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t/>
            </a:r>
            <a:endParaRPr/>
          </a:p>
        </p:txBody>
      </p:sp>
      <p:sp>
        <p:nvSpPr>
          <p:cNvPr id="215" name="Shape 21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1200"/>
              </a:spcBef>
              <a:spcAft>
                <a:spcPts val="1200"/>
              </a:spcAft>
              <a:buClr>
                <a:schemeClr val="dk1"/>
              </a:buClr>
              <a:buSzPct val="91666"/>
              <a:buFont typeface="Arial"/>
              <a:buNone/>
            </a:pPr>
            <a:r>
              <a:rPr lang="en-GB" sz="1200">
                <a:solidFill>
                  <a:schemeClr val="dk1"/>
                </a:solidFill>
              </a:rPr>
              <a:t>A </a:t>
            </a:r>
            <a:r>
              <a:rPr lang="en-GB" sz="1200">
                <a:solidFill>
                  <a:schemeClr val="dk1"/>
                </a:solidFill>
                <a:latin typeface="Verdana"/>
                <a:ea typeface="Verdana"/>
                <a:cs typeface="Verdana"/>
                <a:sym typeface="Verdana"/>
              </a:rPr>
              <a:t>time</a:t>
            </a:r>
            <a:r>
              <a:rPr lang="en-GB" sz="1200">
                <a:solidFill>
                  <a:schemeClr val="dk1"/>
                </a:solidFill>
              </a:rPr>
              <a:t> instance only holds values of time, and not a date associated with the time.</a:t>
            </a:r>
          </a:p>
          <a:p>
            <a:pPr indent="-69850" lvl="0" marL="0" marR="419100" rtl="0">
              <a:spcBef>
                <a:spcPts val="0"/>
              </a:spcBef>
              <a:spcAft>
                <a:spcPts val="0"/>
              </a:spcAft>
              <a:buClr>
                <a:schemeClr val="dk1"/>
              </a:buClr>
              <a:buSzPct val="91666"/>
              <a:buFont typeface="Arial"/>
              <a:buNone/>
            </a:pPr>
            <a:r>
              <a:rPr i="1" lang="en-GB" sz="1200">
                <a:solidFill>
                  <a:srgbClr val="408090"/>
                </a:solidFill>
                <a:latin typeface="Verdana"/>
                <a:ea typeface="Verdana"/>
                <a:cs typeface="Verdana"/>
                <a:sym typeface="Verdana"/>
              </a:rPr>
              <a:t>       # datetime_time_minmax.py</a:t>
            </a:r>
            <a:r>
              <a:rPr lang="en-GB" sz="950">
                <a:solidFill>
                  <a:schemeClr val="dk1"/>
                </a:solidFill>
                <a:highlight>
                  <a:srgbClr val="FFFFFF"/>
                </a:highlight>
                <a:latin typeface="Verdana"/>
                <a:ea typeface="Verdana"/>
                <a:cs typeface="Verdana"/>
                <a:sym typeface="Verdana"/>
                <a:hlinkClick r:id="rId3"/>
              </a:rPr>
              <a:t>¶</a:t>
            </a:r>
          </a:p>
          <a:p>
            <a:pPr indent="0" lvl="0" marL="381000" marR="381000" rtl="0">
              <a:spcBef>
                <a:spcPts val="0"/>
              </a:spcBef>
              <a:spcAft>
                <a:spcPts val="1200"/>
              </a:spcAft>
              <a:buNone/>
            </a:pPr>
            <a:r>
              <a:rPr lang="en-GB" sz="1200">
                <a:solidFill>
                  <a:srgbClr val="007020"/>
                </a:solidFill>
                <a:highlight>
                  <a:srgbClr val="FFFFFF"/>
                </a:highlight>
                <a:latin typeface="Verdana"/>
                <a:ea typeface="Verdana"/>
                <a:cs typeface="Verdana"/>
                <a:sym typeface="Verdana"/>
              </a:rPr>
              <a:t>import</a:t>
            </a:r>
            <a:r>
              <a:rPr lang="en-GB" sz="1200">
                <a:solidFill>
                  <a:schemeClr val="dk1"/>
                </a:solidFill>
                <a:highlight>
                  <a:srgbClr val="FFFFFF"/>
                </a:highlight>
                <a:latin typeface="Verdana"/>
                <a:ea typeface="Verdana"/>
                <a:cs typeface="Verdana"/>
                <a:sym typeface="Verdana"/>
              </a:rPr>
              <a:t> </a:t>
            </a:r>
            <a:r>
              <a:rPr lang="en-GB" sz="1200">
                <a:solidFill>
                  <a:srgbClr val="0E84B5"/>
                </a:solidFill>
                <a:highlight>
                  <a:srgbClr val="FFFFFF"/>
                </a:highlight>
                <a:latin typeface="Verdana"/>
                <a:ea typeface="Verdana"/>
                <a:cs typeface="Verdana"/>
                <a:sym typeface="Verdana"/>
              </a:rPr>
              <a:t>datetime</a:t>
            </a:r>
            <a:br>
              <a:rPr lang="en-GB" sz="1200">
                <a:solidFill>
                  <a:schemeClr val="dk1"/>
                </a:solidFill>
                <a:highlight>
                  <a:srgbClr val="FFFFFF"/>
                </a:highlight>
                <a:latin typeface="Verdana"/>
                <a:ea typeface="Verdana"/>
                <a:cs typeface="Verdana"/>
                <a:sym typeface="Verdana"/>
              </a:rPr>
            </a:br>
            <a:br>
              <a:rPr lang="en-GB" sz="1200">
                <a:solidFill>
                  <a:schemeClr val="dk1"/>
                </a:solidFill>
                <a:highlight>
                  <a:srgbClr val="FFFFFF"/>
                </a:highlight>
                <a:latin typeface="Verdana"/>
                <a:ea typeface="Verdana"/>
                <a:cs typeface="Verdana"/>
                <a:sym typeface="Verdana"/>
              </a:rPr>
            </a:br>
            <a:r>
              <a:rPr lang="en-GB" sz="1200">
                <a:solidFill>
                  <a:srgbClr val="007020"/>
                </a:solidFill>
                <a:highlight>
                  <a:srgbClr val="FFFFFF"/>
                </a:highlight>
                <a:latin typeface="Verdana"/>
                <a:ea typeface="Verdana"/>
                <a:cs typeface="Verdana"/>
                <a:sym typeface="Verdana"/>
              </a:rPr>
              <a:t>print</a:t>
            </a:r>
            <a:r>
              <a:rPr lang="en-GB" sz="1200">
                <a:solidFill>
                  <a:schemeClr val="dk1"/>
                </a:solidFill>
                <a:highlight>
                  <a:srgbClr val="FFFFFF"/>
                </a:highlight>
                <a:latin typeface="Verdana"/>
                <a:ea typeface="Verdana"/>
                <a:cs typeface="Verdana"/>
                <a:sym typeface="Verdana"/>
              </a:rPr>
              <a:t>(</a:t>
            </a:r>
            <a:r>
              <a:rPr lang="en-GB" sz="1200">
                <a:solidFill>
                  <a:srgbClr val="4070A0"/>
                </a:solidFill>
                <a:highlight>
                  <a:srgbClr val="FFFFFF"/>
                </a:highlight>
                <a:latin typeface="Verdana"/>
                <a:ea typeface="Verdana"/>
                <a:cs typeface="Verdana"/>
                <a:sym typeface="Verdana"/>
              </a:rPr>
              <a:t>'Earliest  :'</a:t>
            </a:r>
            <a:r>
              <a:rPr lang="en-GB" sz="1200">
                <a:solidFill>
                  <a:schemeClr val="dk1"/>
                </a:solidFill>
                <a:highlight>
                  <a:srgbClr val="FFFFFF"/>
                </a:highlight>
                <a:latin typeface="Verdana"/>
                <a:ea typeface="Verdana"/>
                <a:cs typeface="Verdana"/>
                <a:sym typeface="Verdana"/>
              </a:rPr>
              <a:t>, datetime</a:t>
            </a:r>
            <a:r>
              <a:rPr lang="en-GB" sz="1200">
                <a:solidFill>
                  <a:srgbClr val="666666"/>
                </a:solidFill>
                <a:highlight>
                  <a:srgbClr val="FFFFFF"/>
                </a:highlight>
                <a:latin typeface="Verdana"/>
                <a:ea typeface="Verdana"/>
                <a:cs typeface="Verdana"/>
                <a:sym typeface="Verdana"/>
              </a:rPr>
              <a:t>.</a:t>
            </a:r>
            <a:r>
              <a:rPr lang="en-GB" sz="1200">
                <a:solidFill>
                  <a:schemeClr val="dk1"/>
                </a:solidFill>
                <a:highlight>
                  <a:srgbClr val="FFFFFF"/>
                </a:highlight>
                <a:latin typeface="Verdana"/>
                <a:ea typeface="Verdana"/>
                <a:cs typeface="Verdana"/>
                <a:sym typeface="Verdana"/>
              </a:rPr>
              <a:t>time</a:t>
            </a:r>
            <a:r>
              <a:rPr lang="en-GB" sz="1200">
                <a:solidFill>
                  <a:srgbClr val="666666"/>
                </a:solidFill>
                <a:highlight>
                  <a:srgbClr val="FFFFFF"/>
                </a:highlight>
                <a:latin typeface="Verdana"/>
                <a:ea typeface="Verdana"/>
                <a:cs typeface="Verdana"/>
                <a:sym typeface="Verdana"/>
              </a:rPr>
              <a:t>.</a:t>
            </a:r>
            <a:r>
              <a:rPr lang="en-GB" sz="1200">
                <a:solidFill>
                  <a:schemeClr val="dk1"/>
                </a:solidFill>
                <a:highlight>
                  <a:srgbClr val="FFFFFF"/>
                </a:highlight>
                <a:latin typeface="Verdana"/>
                <a:ea typeface="Verdana"/>
                <a:cs typeface="Verdana"/>
                <a:sym typeface="Verdana"/>
              </a:rPr>
              <a:t>min)</a:t>
            </a:r>
            <a:br>
              <a:rPr lang="en-GB" sz="1200">
                <a:solidFill>
                  <a:schemeClr val="dk1"/>
                </a:solidFill>
                <a:highlight>
                  <a:srgbClr val="FFFFFF"/>
                </a:highlight>
                <a:latin typeface="Verdana"/>
                <a:ea typeface="Verdana"/>
                <a:cs typeface="Verdana"/>
                <a:sym typeface="Verdana"/>
              </a:rPr>
            </a:br>
            <a:r>
              <a:rPr lang="en-GB" sz="1200">
                <a:solidFill>
                  <a:srgbClr val="007020"/>
                </a:solidFill>
                <a:highlight>
                  <a:srgbClr val="FFFFFF"/>
                </a:highlight>
                <a:latin typeface="Verdana"/>
                <a:ea typeface="Verdana"/>
                <a:cs typeface="Verdana"/>
                <a:sym typeface="Verdana"/>
              </a:rPr>
              <a:t>print</a:t>
            </a:r>
            <a:r>
              <a:rPr lang="en-GB" sz="1200">
                <a:solidFill>
                  <a:schemeClr val="dk1"/>
                </a:solidFill>
                <a:highlight>
                  <a:srgbClr val="FFFFFF"/>
                </a:highlight>
                <a:latin typeface="Verdana"/>
                <a:ea typeface="Verdana"/>
                <a:cs typeface="Verdana"/>
                <a:sym typeface="Verdana"/>
              </a:rPr>
              <a:t>(</a:t>
            </a:r>
            <a:r>
              <a:rPr lang="en-GB" sz="1200">
                <a:solidFill>
                  <a:srgbClr val="4070A0"/>
                </a:solidFill>
                <a:highlight>
                  <a:srgbClr val="FFFFFF"/>
                </a:highlight>
                <a:latin typeface="Verdana"/>
                <a:ea typeface="Verdana"/>
                <a:cs typeface="Verdana"/>
                <a:sym typeface="Verdana"/>
              </a:rPr>
              <a:t>'Latest    :'</a:t>
            </a:r>
            <a:r>
              <a:rPr lang="en-GB" sz="1200">
                <a:solidFill>
                  <a:schemeClr val="dk1"/>
                </a:solidFill>
                <a:highlight>
                  <a:srgbClr val="FFFFFF"/>
                </a:highlight>
                <a:latin typeface="Verdana"/>
                <a:ea typeface="Verdana"/>
                <a:cs typeface="Verdana"/>
                <a:sym typeface="Verdana"/>
              </a:rPr>
              <a:t>, datetime</a:t>
            </a:r>
            <a:r>
              <a:rPr lang="en-GB" sz="1200">
                <a:solidFill>
                  <a:srgbClr val="666666"/>
                </a:solidFill>
                <a:highlight>
                  <a:srgbClr val="FFFFFF"/>
                </a:highlight>
                <a:latin typeface="Verdana"/>
                <a:ea typeface="Verdana"/>
                <a:cs typeface="Verdana"/>
                <a:sym typeface="Verdana"/>
              </a:rPr>
              <a:t>.</a:t>
            </a:r>
            <a:r>
              <a:rPr lang="en-GB" sz="1200">
                <a:solidFill>
                  <a:schemeClr val="dk1"/>
                </a:solidFill>
                <a:highlight>
                  <a:srgbClr val="FFFFFF"/>
                </a:highlight>
                <a:latin typeface="Verdana"/>
                <a:ea typeface="Verdana"/>
                <a:cs typeface="Verdana"/>
                <a:sym typeface="Verdana"/>
              </a:rPr>
              <a:t>time</a:t>
            </a:r>
            <a:r>
              <a:rPr lang="en-GB" sz="1200">
                <a:solidFill>
                  <a:srgbClr val="666666"/>
                </a:solidFill>
                <a:highlight>
                  <a:srgbClr val="FFFFFF"/>
                </a:highlight>
                <a:latin typeface="Verdana"/>
                <a:ea typeface="Verdana"/>
                <a:cs typeface="Verdana"/>
                <a:sym typeface="Verdana"/>
              </a:rPr>
              <a:t>.</a:t>
            </a:r>
            <a:r>
              <a:rPr lang="en-GB" sz="1200">
                <a:solidFill>
                  <a:schemeClr val="dk1"/>
                </a:solidFill>
                <a:highlight>
                  <a:srgbClr val="FFFFFF"/>
                </a:highlight>
                <a:latin typeface="Verdana"/>
                <a:ea typeface="Verdana"/>
                <a:cs typeface="Verdana"/>
                <a:sym typeface="Verdana"/>
              </a:rPr>
              <a:t>max)</a:t>
            </a:r>
            <a:br>
              <a:rPr lang="en-GB" sz="1200">
                <a:solidFill>
                  <a:schemeClr val="dk1"/>
                </a:solidFill>
                <a:highlight>
                  <a:srgbClr val="FFFFFF"/>
                </a:highlight>
                <a:latin typeface="Verdana"/>
                <a:ea typeface="Verdana"/>
                <a:cs typeface="Verdana"/>
                <a:sym typeface="Verdana"/>
              </a:rPr>
            </a:br>
            <a:r>
              <a:rPr lang="en-GB" sz="1200">
                <a:solidFill>
                  <a:srgbClr val="007020"/>
                </a:solidFill>
                <a:highlight>
                  <a:srgbClr val="FFFFFF"/>
                </a:highlight>
                <a:latin typeface="Verdana"/>
                <a:ea typeface="Verdana"/>
                <a:cs typeface="Verdana"/>
                <a:sym typeface="Verdana"/>
              </a:rPr>
              <a:t>print</a:t>
            </a:r>
            <a:r>
              <a:rPr lang="en-GB" sz="1200">
                <a:solidFill>
                  <a:schemeClr val="dk1"/>
                </a:solidFill>
                <a:highlight>
                  <a:srgbClr val="FFFFFF"/>
                </a:highlight>
                <a:latin typeface="Verdana"/>
                <a:ea typeface="Verdana"/>
                <a:cs typeface="Verdana"/>
                <a:sym typeface="Verdana"/>
              </a:rPr>
              <a:t>(</a:t>
            </a:r>
            <a:r>
              <a:rPr lang="en-GB" sz="1200">
                <a:solidFill>
                  <a:srgbClr val="4070A0"/>
                </a:solidFill>
                <a:highlight>
                  <a:srgbClr val="FFFFFF"/>
                </a:highlight>
                <a:latin typeface="Verdana"/>
                <a:ea typeface="Verdana"/>
                <a:cs typeface="Verdana"/>
                <a:sym typeface="Verdana"/>
              </a:rPr>
              <a:t>'Resolution:'</a:t>
            </a:r>
            <a:r>
              <a:rPr lang="en-GB" sz="1200">
                <a:solidFill>
                  <a:schemeClr val="dk1"/>
                </a:solidFill>
                <a:highlight>
                  <a:srgbClr val="FFFFFF"/>
                </a:highlight>
                <a:latin typeface="Verdana"/>
                <a:ea typeface="Verdana"/>
                <a:cs typeface="Verdana"/>
                <a:sym typeface="Verdana"/>
              </a:rPr>
              <a:t>, datetime</a:t>
            </a:r>
            <a:r>
              <a:rPr lang="en-GB" sz="1200">
                <a:solidFill>
                  <a:srgbClr val="666666"/>
                </a:solidFill>
                <a:highlight>
                  <a:srgbClr val="FFFFFF"/>
                </a:highlight>
                <a:latin typeface="Verdana"/>
                <a:ea typeface="Verdana"/>
                <a:cs typeface="Verdana"/>
                <a:sym typeface="Verdana"/>
              </a:rPr>
              <a:t>.</a:t>
            </a:r>
            <a:r>
              <a:rPr lang="en-GB" sz="1200">
                <a:solidFill>
                  <a:schemeClr val="dk1"/>
                </a:solidFill>
                <a:highlight>
                  <a:srgbClr val="FFFFFF"/>
                </a:highlight>
                <a:latin typeface="Verdana"/>
                <a:ea typeface="Verdana"/>
                <a:cs typeface="Verdana"/>
                <a:sym typeface="Verdana"/>
              </a:rPr>
              <a:t>time</a:t>
            </a:r>
            <a:r>
              <a:rPr lang="en-GB" sz="1200">
                <a:solidFill>
                  <a:srgbClr val="666666"/>
                </a:solidFill>
                <a:highlight>
                  <a:srgbClr val="FFFFFF"/>
                </a:highlight>
                <a:latin typeface="Verdana"/>
                <a:ea typeface="Verdana"/>
                <a:cs typeface="Verdana"/>
                <a:sym typeface="Verdana"/>
              </a:rPr>
              <a:t>.</a:t>
            </a:r>
            <a:r>
              <a:rPr lang="en-GB" sz="1200">
                <a:solidFill>
                  <a:schemeClr val="dk1"/>
                </a:solidFill>
                <a:highlight>
                  <a:srgbClr val="FFFFFF"/>
                </a:highlight>
                <a:latin typeface="Verdana"/>
                <a:ea typeface="Verdana"/>
                <a:cs typeface="Verdana"/>
                <a:sym typeface="Verdana"/>
              </a:rPr>
              <a:t>resolution)</a:t>
            </a:r>
          </a:p>
          <a:p>
            <a:pPr indent="0" lvl="0" marL="381000" marR="381000" rtl="0">
              <a:spcBef>
                <a:spcPts val="0"/>
              </a:spcBef>
              <a:spcAft>
                <a:spcPts val="1200"/>
              </a:spcAft>
              <a:buNone/>
            </a:pPr>
            <a:r>
              <a:rPr lang="en-GB" sz="1200">
                <a:solidFill>
                  <a:schemeClr val="dk1"/>
                </a:solidFill>
                <a:highlight>
                  <a:srgbClr val="FFFFFF"/>
                </a:highlight>
                <a:latin typeface="Verdana"/>
                <a:ea typeface="Verdana"/>
                <a:cs typeface="Verdana"/>
                <a:sym typeface="Verdana"/>
              </a:rPr>
              <a:t>Results:</a:t>
            </a:r>
          </a:p>
          <a:p>
            <a:pPr indent="457200" lvl="0" rtl="0">
              <a:spcBef>
                <a:spcPts val="0"/>
              </a:spcBef>
              <a:spcAft>
                <a:spcPts val="0"/>
              </a:spcAft>
              <a:buNone/>
            </a:pPr>
            <a:r>
              <a:rPr lang="en-GB" sz="1200">
                <a:solidFill>
                  <a:schemeClr val="dk1"/>
                </a:solidFill>
                <a:latin typeface="Verdana"/>
                <a:ea typeface="Verdana"/>
                <a:cs typeface="Verdana"/>
                <a:sym typeface="Verdana"/>
              </a:rPr>
              <a:t>Earliest  : 00:00:00</a:t>
            </a:r>
          </a:p>
          <a:p>
            <a:pPr indent="457200" lvl="0" rtl="0">
              <a:spcBef>
                <a:spcPts val="0"/>
              </a:spcBef>
              <a:spcAft>
                <a:spcPts val="0"/>
              </a:spcAft>
              <a:buNone/>
            </a:pPr>
            <a:r>
              <a:rPr lang="en-GB" sz="1200">
                <a:solidFill>
                  <a:schemeClr val="dk1"/>
                </a:solidFill>
                <a:latin typeface="Verdana"/>
                <a:ea typeface="Verdana"/>
                <a:cs typeface="Verdana"/>
                <a:sym typeface="Verdana"/>
              </a:rPr>
              <a:t>Latest	: 23:59:59.999999</a:t>
            </a:r>
          </a:p>
          <a:p>
            <a:pPr indent="387350" lvl="0" marL="0" marR="381000" rtl="0">
              <a:spcBef>
                <a:spcPts val="0"/>
              </a:spcBef>
              <a:spcAft>
                <a:spcPts val="1200"/>
              </a:spcAft>
              <a:buClr>
                <a:schemeClr val="dk1"/>
              </a:buClr>
              <a:buSzPct val="91666"/>
              <a:buFont typeface="Arial"/>
              <a:buNone/>
            </a:pPr>
            <a:r>
              <a:rPr lang="en-GB" sz="1200">
                <a:solidFill>
                  <a:schemeClr val="dk1"/>
                </a:solidFill>
                <a:latin typeface="Verdana"/>
                <a:ea typeface="Verdana"/>
                <a:cs typeface="Verdana"/>
                <a:sym typeface="Verdana"/>
              </a:rPr>
              <a:t>Resolution: 0:00:00.000001</a:t>
            </a:r>
          </a:p>
          <a:p>
            <a:pPr lvl="0">
              <a:spcBef>
                <a:spcPts val="0"/>
              </a:spcBef>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type="title"/>
          </p:nvPr>
        </p:nvSpPr>
        <p:spPr>
          <a:xfrm>
            <a:off x="311700" y="199525"/>
            <a:ext cx="8520600" cy="572700"/>
          </a:xfrm>
          <a:prstGeom prst="rect">
            <a:avLst/>
          </a:prstGeom>
        </p:spPr>
        <p:txBody>
          <a:bodyPr anchorCtr="0" anchor="t" bIns="91425" lIns="91425" rIns="91425" wrap="square" tIns="91425">
            <a:noAutofit/>
          </a:bodyPr>
          <a:lstStyle/>
          <a:p>
            <a:pPr lvl="0">
              <a:spcBef>
                <a:spcPts val="0"/>
              </a:spcBef>
              <a:buNone/>
            </a:pPr>
            <a:r>
              <a:rPr lang="en-GB"/>
              <a:t>Dates</a:t>
            </a:r>
          </a:p>
        </p:txBody>
      </p:sp>
      <p:sp>
        <p:nvSpPr>
          <p:cNvPr id="221" name="Shape 221"/>
          <p:cNvSpPr txBox="1"/>
          <p:nvPr>
            <p:ph idx="1" type="body"/>
          </p:nvPr>
        </p:nvSpPr>
        <p:spPr>
          <a:xfrm>
            <a:off x="311700" y="719950"/>
            <a:ext cx="4446000" cy="3416400"/>
          </a:xfrm>
          <a:prstGeom prst="rect">
            <a:avLst/>
          </a:prstGeom>
        </p:spPr>
        <p:txBody>
          <a:bodyPr anchorCtr="0" anchor="t" bIns="91425" lIns="91425" rIns="91425" wrap="square" tIns="91425">
            <a:noAutofit/>
          </a:bodyPr>
          <a:lstStyle/>
          <a:p>
            <a:pPr indent="-69850" lvl="0" marL="444500" marR="419100" rtl="0">
              <a:spcBef>
                <a:spcPts val="0"/>
              </a:spcBef>
              <a:spcAft>
                <a:spcPts val="0"/>
              </a:spcAft>
              <a:buClr>
                <a:schemeClr val="dk1"/>
              </a:buClr>
              <a:buSzPct val="91666"/>
              <a:buFont typeface="Arial"/>
              <a:buNone/>
            </a:pPr>
            <a:r>
              <a:rPr i="1" lang="en-GB" sz="1200">
                <a:solidFill>
                  <a:srgbClr val="408090"/>
                </a:solidFill>
                <a:latin typeface="Verdana"/>
                <a:ea typeface="Verdana"/>
                <a:cs typeface="Verdana"/>
                <a:sym typeface="Verdana"/>
              </a:rPr>
              <a:t>datetime_date.py</a:t>
            </a:r>
            <a:r>
              <a:rPr lang="en-GB" sz="950">
                <a:solidFill>
                  <a:schemeClr val="dk1"/>
                </a:solidFill>
                <a:highlight>
                  <a:srgbClr val="FFFFFF"/>
                </a:highlight>
                <a:latin typeface="Verdana"/>
                <a:ea typeface="Verdana"/>
                <a:cs typeface="Verdana"/>
                <a:sym typeface="Verdana"/>
                <a:hlinkClick r:id="rId3"/>
              </a:rPr>
              <a:t>¶</a:t>
            </a:r>
          </a:p>
          <a:p>
            <a:pPr indent="-69850" lvl="0" marL="381000" marR="381000" rtl="0">
              <a:spcBef>
                <a:spcPts val="0"/>
              </a:spcBef>
              <a:spcAft>
                <a:spcPts val="1200"/>
              </a:spcAft>
              <a:buClr>
                <a:schemeClr val="dk1"/>
              </a:buClr>
              <a:buSzPct val="91666"/>
              <a:buFont typeface="Arial"/>
              <a:buNone/>
            </a:pPr>
            <a:r>
              <a:rPr lang="en-GB" sz="1200">
                <a:solidFill>
                  <a:srgbClr val="007020"/>
                </a:solidFill>
                <a:highlight>
                  <a:srgbClr val="FFFFFF"/>
                </a:highlight>
                <a:latin typeface="Verdana"/>
                <a:ea typeface="Verdana"/>
                <a:cs typeface="Verdana"/>
                <a:sym typeface="Verdana"/>
              </a:rPr>
              <a:t>import</a:t>
            </a:r>
            <a:r>
              <a:rPr lang="en-GB" sz="1200">
                <a:solidFill>
                  <a:schemeClr val="dk1"/>
                </a:solidFill>
                <a:highlight>
                  <a:srgbClr val="FFFFFF"/>
                </a:highlight>
                <a:latin typeface="Verdana"/>
                <a:ea typeface="Verdana"/>
                <a:cs typeface="Verdana"/>
                <a:sym typeface="Verdana"/>
              </a:rPr>
              <a:t> </a:t>
            </a:r>
            <a:r>
              <a:rPr lang="en-GB" sz="1200">
                <a:solidFill>
                  <a:srgbClr val="0E84B5"/>
                </a:solidFill>
                <a:highlight>
                  <a:srgbClr val="FFFFFF"/>
                </a:highlight>
                <a:latin typeface="Verdana"/>
                <a:ea typeface="Verdana"/>
                <a:cs typeface="Verdana"/>
                <a:sym typeface="Verdana"/>
              </a:rPr>
              <a:t>datetime</a:t>
            </a:r>
            <a:br>
              <a:rPr lang="en-GB" sz="1200">
                <a:solidFill>
                  <a:schemeClr val="dk1"/>
                </a:solidFill>
                <a:highlight>
                  <a:srgbClr val="FFFFFF"/>
                </a:highlight>
                <a:latin typeface="Verdana"/>
                <a:ea typeface="Verdana"/>
                <a:cs typeface="Verdana"/>
                <a:sym typeface="Verdana"/>
              </a:rPr>
            </a:br>
            <a:br>
              <a:rPr lang="en-GB" sz="1200">
                <a:solidFill>
                  <a:schemeClr val="dk1"/>
                </a:solidFill>
                <a:highlight>
                  <a:srgbClr val="FFFFFF"/>
                </a:highlight>
                <a:latin typeface="Verdana"/>
                <a:ea typeface="Verdana"/>
                <a:cs typeface="Verdana"/>
                <a:sym typeface="Verdana"/>
              </a:rPr>
            </a:br>
            <a:r>
              <a:rPr lang="en-GB" sz="1200">
                <a:solidFill>
                  <a:schemeClr val="dk1"/>
                </a:solidFill>
                <a:highlight>
                  <a:srgbClr val="FFFFFF"/>
                </a:highlight>
                <a:latin typeface="Verdana"/>
                <a:ea typeface="Verdana"/>
                <a:cs typeface="Verdana"/>
                <a:sym typeface="Verdana"/>
              </a:rPr>
              <a:t>today </a:t>
            </a:r>
            <a:r>
              <a:rPr lang="en-GB" sz="1200">
                <a:solidFill>
                  <a:srgbClr val="666666"/>
                </a:solidFill>
                <a:highlight>
                  <a:srgbClr val="FFFFFF"/>
                </a:highlight>
                <a:latin typeface="Verdana"/>
                <a:ea typeface="Verdana"/>
                <a:cs typeface="Verdana"/>
                <a:sym typeface="Verdana"/>
              </a:rPr>
              <a:t>=</a:t>
            </a:r>
            <a:r>
              <a:rPr lang="en-GB" sz="1200">
                <a:solidFill>
                  <a:schemeClr val="dk1"/>
                </a:solidFill>
                <a:highlight>
                  <a:srgbClr val="FFFFFF"/>
                </a:highlight>
                <a:latin typeface="Verdana"/>
                <a:ea typeface="Verdana"/>
                <a:cs typeface="Verdana"/>
                <a:sym typeface="Verdana"/>
              </a:rPr>
              <a:t> datetime</a:t>
            </a:r>
            <a:r>
              <a:rPr lang="en-GB" sz="1200">
                <a:solidFill>
                  <a:srgbClr val="666666"/>
                </a:solidFill>
                <a:highlight>
                  <a:srgbClr val="FFFFFF"/>
                </a:highlight>
                <a:latin typeface="Verdana"/>
                <a:ea typeface="Verdana"/>
                <a:cs typeface="Verdana"/>
                <a:sym typeface="Verdana"/>
              </a:rPr>
              <a:t>.</a:t>
            </a:r>
            <a:r>
              <a:rPr lang="en-GB" sz="1200">
                <a:solidFill>
                  <a:schemeClr val="dk1"/>
                </a:solidFill>
                <a:highlight>
                  <a:srgbClr val="FFFFFF"/>
                </a:highlight>
                <a:latin typeface="Verdana"/>
                <a:ea typeface="Verdana"/>
                <a:cs typeface="Verdana"/>
                <a:sym typeface="Verdana"/>
              </a:rPr>
              <a:t>date</a:t>
            </a:r>
            <a:r>
              <a:rPr lang="en-GB" sz="1200">
                <a:solidFill>
                  <a:srgbClr val="666666"/>
                </a:solidFill>
                <a:highlight>
                  <a:srgbClr val="FFFFFF"/>
                </a:highlight>
                <a:latin typeface="Verdana"/>
                <a:ea typeface="Verdana"/>
                <a:cs typeface="Verdana"/>
                <a:sym typeface="Verdana"/>
              </a:rPr>
              <a:t>.</a:t>
            </a:r>
            <a:r>
              <a:rPr lang="en-GB" sz="1200">
                <a:solidFill>
                  <a:schemeClr val="dk1"/>
                </a:solidFill>
                <a:highlight>
                  <a:srgbClr val="FFFFFF"/>
                </a:highlight>
                <a:latin typeface="Verdana"/>
                <a:ea typeface="Verdana"/>
                <a:cs typeface="Verdana"/>
                <a:sym typeface="Verdana"/>
              </a:rPr>
              <a:t>today()</a:t>
            </a:r>
            <a:br>
              <a:rPr lang="en-GB" sz="1200">
                <a:solidFill>
                  <a:schemeClr val="dk1"/>
                </a:solidFill>
                <a:highlight>
                  <a:srgbClr val="FFFFFF"/>
                </a:highlight>
                <a:latin typeface="Verdana"/>
                <a:ea typeface="Verdana"/>
                <a:cs typeface="Verdana"/>
                <a:sym typeface="Verdana"/>
              </a:rPr>
            </a:br>
            <a:r>
              <a:rPr lang="en-GB" sz="1200">
                <a:solidFill>
                  <a:srgbClr val="007020"/>
                </a:solidFill>
                <a:highlight>
                  <a:srgbClr val="FFFFFF"/>
                </a:highlight>
                <a:latin typeface="Verdana"/>
                <a:ea typeface="Verdana"/>
                <a:cs typeface="Verdana"/>
                <a:sym typeface="Verdana"/>
              </a:rPr>
              <a:t>print</a:t>
            </a:r>
            <a:r>
              <a:rPr lang="en-GB" sz="1200">
                <a:solidFill>
                  <a:schemeClr val="dk1"/>
                </a:solidFill>
                <a:highlight>
                  <a:srgbClr val="FFFFFF"/>
                </a:highlight>
                <a:latin typeface="Verdana"/>
                <a:ea typeface="Verdana"/>
                <a:cs typeface="Verdana"/>
                <a:sym typeface="Verdana"/>
              </a:rPr>
              <a:t>(today)</a:t>
            </a:r>
            <a:br>
              <a:rPr lang="en-GB" sz="1200">
                <a:solidFill>
                  <a:schemeClr val="dk1"/>
                </a:solidFill>
                <a:highlight>
                  <a:srgbClr val="FFFFFF"/>
                </a:highlight>
                <a:latin typeface="Verdana"/>
                <a:ea typeface="Verdana"/>
                <a:cs typeface="Verdana"/>
                <a:sym typeface="Verdana"/>
              </a:rPr>
            </a:br>
            <a:r>
              <a:rPr lang="en-GB" sz="1200">
                <a:solidFill>
                  <a:srgbClr val="007020"/>
                </a:solidFill>
                <a:highlight>
                  <a:srgbClr val="FFFFFF"/>
                </a:highlight>
                <a:latin typeface="Verdana"/>
                <a:ea typeface="Verdana"/>
                <a:cs typeface="Verdana"/>
                <a:sym typeface="Verdana"/>
              </a:rPr>
              <a:t>print</a:t>
            </a:r>
            <a:r>
              <a:rPr lang="en-GB" sz="1200">
                <a:solidFill>
                  <a:schemeClr val="dk1"/>
                </a:solidFill>
                <a:highlight>
                  <a:srgbClr val="FFFFFF"/>
                </a:highlight>
                <a:latin typeface="Verdana"/>
                <a:ea typeface="Verdana"/>
                <a:cs typeface="Verdana"/>
                <a:sym typeface="Verdana"/>
              </a:rPr>
              <a:t>(</a:t>
            </a:r>
            <a:r>
              <a:rPr lang="en-GB" sz="1200">
                <a:solidFill>
                  <a:srgbClr val="4070A0"/>
                </a:solidFill>
                <a:highlight>
                  <a:srgbClr val="FFFFFF"/>
                </a:highlight>
                <a:latin typeface="Verdana"/>
                <a:ea typeface="Verdana"/>
                <a:cs typeface="Verdana"/>
                <a:sym typeface="Verdana"/>
              </a:rPr>
              <a:t>'ctime  :'</a:t>
            </a:r>
            <a:r>
              <a:rPr lang="en-GB" sz="1200">
                <a:solidFill>
                  <a:schemeClr val="dk1"/>
                </a:solidFill>
                <a:highlight>
                  <a:srgbClr val="FFFFFF"/>
                </a:highlight>
                <a:latin typeface="Verdana"/>
                <a:ea typeface="Verdana"/>
                <a:cs typeface="Verdana"/>
                <a:sym typeface="Verdana"/>
              </a:rPr>
              <a:t>, today</a:t>
            </a:r>
            <a:r>
              <a:rPr lang="en-GB" sz="1200">
                <a:solidFill>
                  <a:srgbClr val="666666"/>
                </a:solidFill>
                <a:highlight>
                  <a:srgbClr val="FFFFFF"/>
                </a:highlight>
                <a:latin typeface="Verdana"/>
                <a:ea typeface="Verdana"/>
                <a:cs typeface="Verdana"/>
                <a:sym typeface="Verdana"/>
              </a:rPr>
              <a:t>.</a:t>
            </a:r>
            <a:r>
              <a:rPr lang="en-GB" sz="1200">
                <a:solidFill>
                  <a:schemeClr val="dk1"/>
                </a:solidFill>
                <a:highlight>
                  <a:srgbClr val="FFFFFF"/>
                </a:highlight>
                <a:latin typeface="Verdana"/>
                <a:ea typeface="Verdana"/>
                <a:cs typeface="Verdana"/>
                <a:sym typeface="Verdana"/>
              </a:rPr>
              <a:t>ctime())</a:t>
            </a:r>
            <a:br>
              <a:rPr lang="en-GB" sz="1200">
                <a:solidFill>
                  <a:schemeClr val="dk1"/>
                </a:solidFill>
                <a:highlight>
                  <a:srgbClr val="FFFFFF"/>
                </a:highlight>
                <a:latin typeface="Verdana"/>
                <a:ea typeface="Verdana"/>
                <a:cs typeface="Verdana"/>
                <a:sym typeface="Verdana"/>
              </a:rPr>
            </a:br>
            <a:r>
              <a:rPr lang="en-GB" sz="1200">
                <a:solidFill>
                  <a:schemeClr val="dk1"/>
                </a:solidFill>
                <a:highlight>
                  <a:srgbClr val="FFFFFF"/>
                </a:highlight>
                <a:latin typeface="Verdana"/>
                <a:ea typeface="Verdana"/>
                <a:cs typeface="Verdana"/>
                <a:sym typeface="Verdana"/>
              </a:rPr>
              <a:t>tt </a:t>
            </a:r>
            <a:r>
              <a:rPr lang="en-GB" sz="1200">
                <a:solidFill>
                  <a:srgbClr val="666666"/>
                </a:solidFill>
                <a:highlight>
                  <a:srgbClr val="FFFFFF"/>
                </a:highlight>
                <a:latin typeface="Verdana"/>
                <a:ea typeface="Verdana"/>
                <a:cs typeface="Verdana"/>
                <a:sym typeface="Verdana"/>
              </a:rPr>
              <a:t>=</a:t>
            </a:r>
            <a:r>
              <a:rPr lang="en-GB" sz="1200">
                <a:solidFill>
                  <a:schemeClr val="dk1"/>
                </a:solidFill>
                <a:highlight>
                  <a:srgbClr val="FFFFFF"/>
                </a:highlight>
                <a:latin typeface="Verdana"/>
                <a:ea typeface="Verdana"/>
                <a:cs typeface="Verdana"/>
                <a:sym typeface="Verdana"/>
              </a:rPr>
              <a:t> today</a:t>
            </a:r>
            <a:r>
              <a:rPr lang="en-GB" sz="1200">
                <a:solidFill>
                  <a:srgbClr val="666666"/>
                </a:solidFill>
                <a:highlight>
                  <a:srgbClr val="FFFFFF"/>
                </a:highlight>
                <a:latin typeface="Verdana"/>
                <a:ea typeface="Verdana"/>
                <a:cs typeface="Verdana"/>
                <a:sym typeface="Verdana"/>
              </a:rPr>
              <a:t>.</a:t>
            </a:r>
            <a:r>
              <a:rPr lang="en-GB" sz="1200">
                <a:solidFill>
                  <a:schemeClr val="dk1"/>
                </a:solidFill>
                <a:highlight>
                  <a:srgbClr val="FFFFFF"/>
                </a:highlight>
                <a:latin typeface="Verdana"/>
                <a:ea typeface="Verdana"/>
                <a:cs typeface="Verdana"/>
                <a:sym typeface="Verdana"/>
              </a:rPr>
              <a:t>timetuple()</a:t>
            </a:r>
            <a:br>
              <a:rPr lang="en-GB" sz="1200">
                <a:solidFill>
                  <a:schemeClr val="dk1"/>
                </a:solidFill>
                <a:highlight>
                  <a:srgbClr val="FFFFFF"/>
                </a:highlight>
                <a:latin typeface="Verdana"/>
                <a:ea typeface="Verdana"/>
                <a:cs typeface="Verdana"/>
                <a:sym typeface="Verdana"/>
              </a:rPr>
            </a:br>
            <a:r>
              <a:rPr lang="en-GB" sz="1200">
                <a:solidFill>
                  <a:srgbClr val="007020"/>
                </a:solidFill>
                <a:highlight>
                  <a:srgbClr val="FFFFFF"/>
                </a:highlight>
                <a:latin typeface="Verdana"/>
                <a:ea typeface="Verdana"/>
                <a:cs typeface="Verdana"/>
                <a:sym typeface="Verdana"/>
              </a:rPr>
              <a:t>print</a:t>
            </a:r>
            <a:r>
              <a:rPr lang="en-GB" sz="1200">
                <a:solidFill>
                  <a:schemeClr val="dk1"/>
                </a:solidFill>
                <a:highlight>
                  <a:srgbClr val="FFFFFF"/>
                </a:highlight>
                <a:latin typeface="Verdana"/>
                <a:ea typeface="Verdana"/>
                <a:cs typeface="Verdana"/>
                <a:sym typeface="Verdana"/>
              </a:rPr>
              <a:t>(</a:t>
            </a:r>
            <a:r>
              <a:rPr lang="en-GB" sz="1200">
                <a:solidFill>
                  <a:srgbClr val="4070A0"/>
                </a:solidFill>
                <a:highlight>
                  <a:srgbClr val="FFFFFF"/>
                </a:highlight>
                <a:latin typeface="Verdana"/>
                <a:ea typeface="Verdana"/>
                <a:cs typeface="Verdana"/>
                <a:sym typeface="Verdana"/>
              </a:rPr>
              <a:t>'tuple  : tm_year  ='</a:t>
            </a:r>
            <a:r>
              <a:rPr lang="en-GB" sz="1200">
                <a:solidFill>
                  <a:schemeClr val="dk1"/>
                </a:solidFill>
                <a:highlight>
                  <a:srgbClr val="FFFFFF"/>
                </a:highlight>
                <a:latin typeface="Verdana"/>
                <a:ea typeface="Verdana"/>
                <a:cs typeface="Verdana"/>
                <a:sym typeface="Verdana"/>
              </a:rPr>
              <a:t>, tt</a:t>
            </a:r>
            <a:r>
              <a:rPr lang="en-GB" sz="1200">
                <a:solidFill>
                  <a:srgbClr val="666666"/>
                </a:solidFill>
                <a:highlight>
                  <a:srgbClr val="FFFFFF"/>
                </a:highlight>
                <a:latin typeface="Verdana"/>
                <a:ea typeface="Verdana"/>
                <a:cs typeface="Verdana"/>
                <a:sym typeface="Verdana"/>
              </a:rPr>
              <a:t>.</a:t>
            </a:r>
            <a:r>
              <a:rPr lang="en-GB" sz="1200">
                <a:solidFill>
                  <a:schemeClr val="dk1"/>
                </a:solidFill>
                <a:highlight>
                  <a:srgbClr val="FFFFFF"/>
                </a:highlight>
                <a:latin typeface="Verdana"/>
                <a:ea typeface="Verdana"/>
                <a:cs typeface="Verdana"/>
                <a:sym typeface="Verdana"/>
              </a:rPr>
              <a:t>tm_year)</a:t>
            </a:r>
            <a:br>
              <a:rPr lang="en-GB" sz="1200">
                <a:solidFill>
                  <a:schemeClr val="dk1"/>
                </a:solidFill>
                <a:highlight>
                  <a:srgbClr val="FFFFFF"/>
                </a:highlight>
                <a:latin typeface="Verdana"/>
                <a:ea typeface="Verdana"/>
                <a:cs typeface="Verdana"/>
                <a:sym typeface="Verdana"/>
              </a:rPr>
            </a:br>
            <a:r>
              <a:rPr lang="en-GB" sz="1200">
                <a:solidFill>
                  <a:srgbClr val="007020"/>
                </a:solidFill>
                <a:highlight>
                  <a:srgbClr val="FFFFFF"/>
                </a:highlight>
                <a:latin typeface="Verdana"/>
                <a:ea typeface="Verdana"/>
                <a:cs typeface="Verdana"/>
                <a:sym typeface="Verdana"/>
              </a:rPr>
              <a:t>print</a:t>
            </a:r>
            <a:r>
              <a:rPr lang="en-GB" sz="1200">
                <a:solidFill>
                  <a:schemeClr val="dk1"/>
                </a:solidFill>
                <a:highlight>
                  <a:srgbClr val="FFFFFF"/>
                </a:highlight>
                <a:latin typeface="Verdana"/>
                <a:ea typeface="Verdana"/>
                <a:cs typeface="Verdana"/>
                <a:sym typeface="Verdana"/>
              </a:rPr>
              <a:t>(</a:t>
            </a:r>
            <a:r>
              <a:rPr lang="en-GB" sz="1200">
                <a:solidFill>
                  <a:srgbClr val="4070A0"/>
                </a:solidFill>
                <a:highlight>
                  <a:srgbClr val="FFFFFF"/>
                </a:highlight>
                <a:latin typeface="Verdana"/>
                <a:ea typeface="Verdana"/>
                <a:cs typeface="Verdana"/>
                <a:sym typeface="Verdana"/>
              </a:rPr>
              <a:t>'         tm_mon   ='</a:t>
            </a:r>
            <a:r>
              <a:rPr lang="en-GB" sz="1200">
                <a:solidFill>
                  <a:schemeClr val="dk1"/>
                </a:solidFill>
                <a:highlight>
                  <a:srgbClr val="FFFFFF"/>
                </a:highlight>
                <a:latin typeface="Verdana"/>
                <a:ea typeface="Verdana"/>
                <a:cs typeface="Verdana"/>
                <a:sym typeface="Verdana"/>
              </a:rPr>
              <a:t>, tt</a:t>
            </a:r>
            <a:r>
              <a:rPr lang="en-GB" sz="1200">
                <a:solidFill>
                  <a:srgbClr val="666666"/>
                </a:solidFill>
                <a:highlight>
                  <a:srgbClr val="FFFFFF"/>
                </a:highlight>
                <a:latin typeface="Verdana"/>
                <a:ea typeface="Verdana"/>
                <a:cs typeface="Verdana"/>
                <a:sym typeface="Verdana"/>
              </a:rPr>
              <a:t>.</a:t>
            </a:r>
            <a:r>
              <a:rPr lang="en-GB" sz="1200">
                <a:solidFill>
                  <a:schemeClr val="dk1"/>
                </a:solidFill>
                <a:highlight>
                  <a:srgbClr val="FFFFFF"/>
                </a:highlight>
                <a:latin typeface="Verdana"/>
                <a:ea typeface="Verdana"/>
                <a:cs typeface="Verdana"/>
                <a:sym typeface="Verdana"/>
              </a:rPr>
              <a:t>tm_mon)</a:t>
            </a:r>
            <a:br>
              <a:rPr lang="en-GB" sz="1200">
                <a:solidFill>
                  <a:schemeClr val="dk1"/>
                </a:solidFill>
                <a:highlight>
                  <a:srgbClr val="FFFFFF"/>
                </a:highlight>
                <a:latin typeface="Verdana"/>
                <a:ea typeface="Verdana"/>
                <a:cs typeface="Verdana"/>
                <a:sym typeface="Verdana"/>
              </a:rPr>
            </a:br>
            <a:r>
              <a:rPr lang="en-GB" sz="1200">
                <a:solidFill>
                  <a:srgbClr val="007020"/>
                </a:solidFill>
                <a:highlight>
                  <a:srgbClr val="FFFFFF"/>
                </a:highlight>
                <a:latin typeface="Verdana"/>
                <a:ea typeface="Verdana"/>
                <a:cs typeface="Verdana"/>
                <a:sym typeface="Verdana"/>
              </a:rPr>
              <a:t>print</a:t>
            </a:r>
            <a:r>
              <a:rPr lang="en-GB" sz="1200">
                <a:solidFill>
                  <a:schemeClr val="dk1"/>
                </a:solidFill>
                <a:highlight>
                  <a:srgbClr val="FFFFFF"/>
                </a:highlight>
                <a:latin typeface="Verdana"/>
                <a:ea typeface="Verdana"/>
                <a:cs typeface="Verdana"/>
                <a:sym typeface="Verdana"/>
              </a:rPr>
              <a:t>(</a:t>
            </a:r>
            <a:r>
              <a:rPr lang="en-GB" sz="1200">
                <a:solidFill>
                  <a:srgbClr val="4070A0"/>
                </a:solidFill>
                <a:highlight>
                  <a:srgbClr val="FFFFFF"/>
                </a:highlight>
                <a:latin typeface="Verdana"/>
                <a:ea typeface="Verdana"/>
                <a:cs typeface="Verdana"/>
                <a:sym typeface="Verdana"/>
              </a:rPr>
              <a:t>'         tm_mday  ='</a:t>
            </a:r>
            <a:r>
              <a:rPr lang="en-GB" sz="1200">
                <a:solidFill>
                  <a:schemeClr val="dk1"/>
                </a:solidFill>
                <a:highlight>
                  <a:srgbClr val="FFFFFF"/>
                </a:highlight>
                <a:latin typeface="Verdana"/>
                <a:ea typeface="Verdana"/>
                <a:cs typeface="Verdana"/>
                <a:sym typeface="Verdana"/>
              </a:rPr>
              <a:t>, tt</a:t>
            </a:r>
            <a:r>
              <a:rPr lang="en-GB" sz="1200">
                <a:solidFill>
                  <a:srgbClr val="666666"/>
                </a:solidFill>
                <a:highlight>
                  <a:srgbClr val="FFFFFF"/>
                </a:highlight>
                <a:latin typeface="Verdana"/>
                <a:ea typeface="Verdana"/>
                <a:cs typeface="Verdana"/>
                <a:sym typeface="Verdana"/>
              </a:rPr>
              <a:t>.</a:t>
            </a:r>
            <a:r>
              <a:rPr lang="en-GB" sz="1200">
                <a:solidFill>
                  <a:schemeClr val="dk1"/>
                </a:solidFill>
                <a:highlight>
                  <a:srgbClr val="FFFFFF"/>
                </a:highlight>
                <a:latin typeface="Verdana"/>
                <a:ea typeface="Verdana"/>
                <a:cs typeface="Verdana"/>
                <a:sym typeface="Verdana"/>
              </a:rPr>
              <a:t>tm_mday)</a:t>
            </a:r>
            <a:br>
              <a:rPr lang="en-GB" sz="1200">
                <a:solidFill>
                  <a:schemeClr val="dk1"/>
                </a:solidFill>
                <a:highlight>
                  <a:srgbClr val="FFFFFF"/>
                </a:highlight>
                <a:latin typeface="Verdana"/>
                <a:ea typeface="Verdana"/>
                <a:cs typeface="Verdana"/>
                <a:sym typeface="Verdana"/>
              </a:rPr>
            </a:br>
            <a:r>
              <a:rPr lang="en-GB" sz="1200">
                <a:solidFill>
                  <a:srgbClr val="007020"/>
                </a:solidFill>
                <a:highlight>
                  <a:srgbClr val="FFFFFF"/>
                </a:highlight>
                <a:latin typeface="Verdana"/>
                <a:ea typeface="Verdana"/>
                <a:cs typeface="Verdana"/>
                <a:sym typeface="Verdana"/>
              </a:rPr>
              <a:t>print</a:t>
            </a:r>
            <a:r>
              <a:rPr lang="en-GB" sz="1200">
                <a:solidFill>
                  <a:schemeClr val="dk1"/>
                </a:solidFill>
                <a:highlight>
                  <a:srgbClr val="FFFFFF"/>
                </a:highlight>
                <a:latin typeface="Verdana"/>
                <a:ea typeface="Verdana"/>
                <a:cs typeface="Verdana"/>
                <a:sym typeface="Verdana"/>
              </a:rPr>
              <a:t>(</a:t>
            </a:r>
            <a:r>
              <a:rPr lang="en-GB" sz="1200">
                <a:solidFill>
                  <a:srgbClr val="4070A0"/>
                </a:solidFill>
                <a:highlight>
                  <a:srgbClr val="FFFFFF"/>
                </a:highlight>
                <a:latin typeface="Verdana"/>
                <a:ea typeface="Verdana"/>
                <a:cs typeface="Verdana"/>
                <a:sym typeface="Verdana"/>
              </a:rPr>
              <a:t>'         tm_hour  ='</a:t>
            </a:r>
            <a:r>
              <a:rPr lang="en-GB" sz="1200">
                <a:solidFill>
                  <a:schemeClr val="dk1"/>
                </a:solidFill>
                <a:highlight>
                  <a:srgbClr val="FFFFFF"/>
                </a:highlight>
                <a:latin typeface="Verdana"/>
                <a:ea typeface="Verdana"/>
                <a:cs typeface="Verdana"/>
                <a:sym typeface="Verdana"/>
              </a:rPr>
              <a:t>, tt</a:t>
            </a:r>
            <a:r>
              <a:rPr lang="en-GB" sz="1200">
                <a:solidFill>
                  <a:srgbClr val="666666"/>
                </a:solidFill>
                <a:highlight>
                  <a:srgbClr val="FFFFFF"/>
                </a:highlight>
                <a:latin typeface="Verdana"/>
                <a:ea typeface="Verdana"/>
                <a:cs typeface="Verdana"/>
                <a:sym typeface="Verdana"/>
              </a:rPr>
              <a:t>.</a:t>
            </a:r>
            <a:r>
              <a:rPr lang="en-GB" sz="1200">
                <a:solidFill>
                  <a:schemeClr val="dk1"/>
                </a:solidFill>
                <a:highlight>
                  <a:srgbClr val="FFFFFF"/>
                </a:highlight>
                <a:latin typeface="Verdana"/>
                <a:ea typeface="Verdana"/>
                <a:cs typeface="Verdana"/>
                <a:sym typeface="Verdana"/>
              </a:rPr>
              <a:t>tm_hour)</a:t>
            </a:r>
            <a:br>
              <a:rPr lang="en-GB" sz="1200">
                <a:solidFill>
                  <a:schemeClr val="dk1"/>
                </a:solidFill>
                <a:highlight>
                  <a:srgbClr val="FFFFFF"/>
                </a:highlight>
                <a:latin typeface="Verdana"/>
                <a:ea typeface="Verdana"/>
                <a:cs typeface="Verdana"/>
                <a:sym typeface="Verdana"/>
              </a:rPr>
            </a:br>
            <a:r>
              <a:rPr lang="en-GB" sz="1200">
                <a:solidFill>
                  <a:srgbClr val="007020"/>
                </a:solidFill>
                <a:highlight>
                  <a:srgbClr val="FFFFFF"/>
                </a:highlight>
                <a:latin typeface="Verdana"/>
                <a:ea typeface="Verdana"/>
                <a:cs typeface="Verdana"/>
                <a:sym typeface="Verdana"/>
              </a:rPr>
              <a:t>print</a:t>
            </a:r>
            <a:r>
              <a:rPr lang="en-GB" sz="1200">
                <a:solidFill>
                  <a:schemeClr val="dk1"/>
                </a:solidFill>
                <a:highlight>
                  <a:srgbClr val="FFFFFF"/>
                </a:highlight>
                <a:latin typeface="Verdana"/>
                <a:ea typeface="Verdana"/>
                <a:cs typeface="Verdana"/>
                <a:sym typeface="Verdana"/>
              </a:rPr>
              <a:t>(</a:t>
            </a:r>
            <a:r>
              <a:rPr lang="en-GB" sz="1200">
                <a:solidFill>
                  <a:srgbClr val="4070A0"/>
                </a:solidFill>
                <a:highlight>
                  <a:srgbClr val="FFFFFF"/>
                </a:highlight>
                <a:latin typeface="Verdana"/>
                <a:ea typeface="Verdana"/>
                <a:cs typeface="Verdana"/>
                <a:sym typeface="Verdana"/>
              </a:rPr>
              <a:t>'         tm_min   ='</a:t>
            </a:r>
            <a:r>
              <a:rPr lang="en-GB" sz="1200">
                <a:solidFill>
                  <a:schemeClr val="dk1"/>
                </a:solidFill>
                <a:highlight>
                  <a:srgbClr val="FFFFFF"/>
                </a:highlight>
                <a:latin typeface="Verdana"/>
                <a:ea typeface="Verdana"/>
                <a:cs typeface="Verdana"/>
                <a:sym typeface="Verdana"/>
              </a:rPr>
              <a:t>, tt</a:t>
            </a:r>
            <a:r>
              <a:rPr lang="en-GB" sz="1200">
                <a:solidFill>
                  <a:srgbClr val="666666"/>
                </a:solidFill>
                <a:highlight>
                  <a:srgbClr val="FFFFFF"/>
                </a:highlight>
                <a:latin typeface="Verdana"/>
                <a:ea typeface="Verdana"/>
                <a:cs typeface="Verdana"/>
                <a:sym typeface="Verdana"/>
              </a:rPr>
              <a:t>.</a:t>
            </a:r>
            <a:r>
              <a:rPr lang="en-GB" sz="1200">
                <a:solidFill>
                  <a:schemeClr val="dk1"/>
                </a:solidFill>
                <a:highlight>
                  <a:srgbClr val="FFFFFF"/>
                </a:highlight>
                <a:latin typeface="Verdana"/>
                <a:ea typeface="Verdana"/>
                <a:cs typeface="Verdana"/>
                <a:sym typeface="Verdana"/>
              </a:rPr>
              <a:t>tm_min)</a:t>
            </a:r>
            <a:br>
              <a:rPr lang="en-GB" sz="1200">
                <a:solidFill>
                  <a:schemeClr val="dk1"/>
                </a:solidFill>
                <a:highlight>
                  <a:srgbClr val="FFFFFF"/>
                </a:highlight>
                <a:latin typeface="Verdana"/>
                <a:ea typeface="Verdana"/>
                <a:cs typeface="Verdana"/>
                <a:sym typeface="Verdana"/>
              </a:rPr>
            </a:br>
            <a:r>
              <a:rPr lang="en-GB" sz="1200">
                <a:solidFill>
                  <a:srgbClr val="007020"/>
                </a:solidFill>
                <a:highlight>
                  <a:srgbClr val="FFFFFF"/>
                </a:highlight>
                <a:latin typeface="Verdana"/>
                <a:ea typeface="Verdana"/>
                <a:cs typeface="Verdana"/>
                <a:sym typeface="Verdana"/>
              </a:rPr>
              <a:t>print</a:t>
            </a:r>
            <a:r>
              <a:rPr lang="en-GB" sz="1200">
                <a:solidFill>
                  <a:schemeClr val="dk1"/>
                </a:solidFill>
                <a:highlight>
                  <a:srgbClr val="FFFFFF"/>
                </a:highlight>
                <a:latin typeface="Verdana"/>
                <a:ea typeface="Verdana"/>
                <a:cs typeface="Verdana"/>
                <a:sym typeface="Verdana"/>
              </a:rPr>
              <a:t>(</a:t>
            </a:r>
            <a:r>
              <a:rPr lang="en-GB" sz="1200">
                <a:solidFill>
                  <a:srgbClr val="4070A0"/>
                </a:solidFill>
                <a:highlight>
                  <a:srgbClr val="FFFFFF"/>
                </a:highlight>
                <a:latin typeface="Verdana"/>
                <a:ea typeface="Verdana"/>
                <a:cs typeface="Verdana"/>
                <a:sym typeface="Verdana"/>
              </a:rPr>
              <a:t>'         tm_sec   ='</a:t>
            </a:r>
            <a:r>
              <a:rPr lang="en-GB" sz="1200">
                <a:solidFill>
                  <a:schemeClr val="dk1"/>
                </a:solidFill>
                <a:highlight>
                  <a:srgbClr val="FFFFFF"/>
                </a:highlight>
                <a:latin typeface="Verdana"/>
                <a:ea typeface="Verdana"/>
                <a:cs typeface="Verdana"/>
                <a:sym typeface="Verdana"/>
              </a:rPr>
              <a:t>, tt</a:t>
            </a:r>
            <a:r>
              <a:rPr lang="en-GB" sz="1200">
                <a:solidFill>
                  <a:srgbClr val="666666"/>
                </a:solidFill>
                <a:highlight>
                  <a:srgbClr val="FFFFFF"/>
                </a:highlight>
                <a:latin typeface="Verdana"/>
                <a:ea typeface="Verdana"/>
                <a:cs typeface="Verdana"/>
                <a:sym typeface="Verdana"/>
              </a:rPr>
              <a:t>.</a:t>
            </a:r>
            <a:r>
              <a:rPr lang="en-GB" sz="1200">
                <a:solidFill>
                  <a:schemeClr val="dk1"/>
                </a:solidFill>
                <a:highlight>
                  <a:srgbClr val="FFFFFF"/>
                </a:highlight>
                <a:latin typeface="Verdana"/>
                <a:ea typeface="Verdana"/>
                <a:cs typeface="Verdana"/>
                <a:sym typeface="Verdana"/>
              </a:rPr>
              <a:t>tm_sec)</a:t>
            </a:r>
            <a:br>
              <a:rPr lang="en-GB" sz="1200">
                <a:solidFill>
                  <a:schemeClr val="dk1"/>
                </a:solidFill>
                <a:highlight>
                  <a:srgbClr val="FFFFFF"/>
                </a:highlight>
                <a:latin typeface="Verdana"/>
                <a:ea typeface="Verdana"/>
                <a:cs typeface="Verdana"/>
                <a:sym typeface="Verdana"/>
              </a:rPr>
            </a:br>
            <a:r>
              <a:rPr lang="en-GB" sz="1200">
                <a:solidFill>
                  <a:srgbClr val="007020"/>
                </a:solidFill>
                <a:highlight>
                  <a:srgbClr val="FFFFFF"/>
                </a:highlight>
                <a:latin typeface="Verdana"/>
                <a:ea typeface="Verdana"/>
                <a:cs typeface="Verdana"/>
                <a:sym typeface="Verdana"/>
              </a:rPr>
              <a:t>print</a:t>
            </a:r>
            <a:r>
              <a:rPr lang="en-GB" sz="1200">
                <a:solidFill>
                  <a:schemeClr val="dk1"/>
                </a:solidFill>
                <a:highlight>
                  <a:srgbClr val="FFFFFF"/>
                </a:highlight>
                <a:latin typeface="Verdana"/>
                <a:ea typeface="Verdana"/>
                <a:cs typeface="Verdana"/>
                <a:sym typeface="Verdana"/>
              </a:rPr>
              <a:t>(</a:t>
            </a:r>
            <a:r>
              <a:rPr lang="en-GB" sz="1200">
                <a:solidFill>
                  <a:srgbClr val="4070A0"/>
                </a:solidFill>
                <a:highlight>
                  <a:srgbClr val="FFFFFF"/>
                </a:highlight>
                <a:latin typeface="Verdana"/>
                <a:ea typeface="Verdana"/>
                <a:cs typeface="Verdana"/>
                <a:sym typeface="Verdana"/>
              </a:rPr>
              <a:t>'         tm_wday  ='</a:t>
            </a:r>
            <a:r>
              <a:rPr lang="en-GB" sz="1200">
                <a:solidFill>
                  <a:schemeClr val="dk1"/>
                </a:solidFill>
                <a:highlight>
                  <a:srgbClr val="FFFFFF"/>
                </a:highlight>
                <a:latin typeface="Verdana"/>
                <a:ea typeface="Verdana"/>
                <a:cs typeface="Verdana"/>
                <a:sym typeface="Verdana"/>
              </a:rPr>
              <a:t>, tt</a:t>
            </a:r>
            <a:r>
              <a:rPr lang="en-GB" sz="1200">
                <a:solidFill>
                  <a:srgbClr val="666666"/>
                </a:solidFill>
                <a:highlight>
                  <a:srgbClr val="FFFFFF"/>
                </a:highlight>
                <a:latin typeface="Verdana"/>
                <a:ea typeface="Verdana"/>
                <a:cs typeface="Verdana"/>
                <a:sym typeface="Verdana"/>
              </a:rPr>
              <a:t>.</a:t>
            </a:r>
            <a:r>
              <a:rPr lang="en-GB" sz="1200">
                <a:solidFill>
                  <a:schemeClr val="dk1"/>
                </a:solidFill>
                <a:highlight>
                  <a:srgbClr val="FFFFFF"/>
                </a:highlight>
                <a:latin typeface="Verdana"/>
                <a:ea typeface="Verdana"/>
                <a:cs typeface="Verdana"/>
                <a:sym typeface="Verdana"/>
              </a:rPr>
              <a:t>tm_wday)</a:t>
            </a:r>
            <a:br>
              <a:rPr lang="en-GB" sz="1200">
                <a:solidFill>
                  <a:schemeClr val="dk1"/>
                </a:solidFill>
                <a:highlight>
                  <a:srgbClr val="FFFFFF"/>
                </a:highlight>
                <a:latin typeface="Verdana"/>
                <a:ea typeface="Verdana"/>
                <a:cs typeface="Verdana"/>
                <a:sym typeface="Verdana"/>
              </a:rPr>
            </a:br>
            <a:r>
              <a:rPr lang="en-GB" sz="1200">
                <a:solidFill>
                  <a:srgbClr val="007020"/>
                </a:solidFill>
                <a:highlight>
                  <a:srgbClr val="FFFFFF"/>
                </a:highlight>
                <a:latin typeface="Verdana"/>
                <a:ea typeface="Verdana"/>
                <a:cs typeface="Verdana"/>
                <a:sym typeface="Verdana"/>
              </a:rPr>
              <a:t>print</a:t>
            </a:r>
            <a:r>
              <a:rPr lang="en-GB" sz="1200">
                <a:solidFill>
                  <a:schemeClr val="dk1"/>
                </a:solidFill>
                <a:highlight>
                  <a:srgbClr val="FFFFFF"/>
                </a:highlight>
                <a:latin typeface="Verdana"/>
                <a:ea typeface="Verdana"/>
                <a:cs typeface="Verdana"/>
                <a:sym typeface="Verdana"/>
              </a:rPr>
              <a:t>(</a:t>
            </a:r>
            <a:r>
              <a:rPr lang="en-GB" sz="1200">
                <a:solidFill>
                  <a:srgbClr val="4070A0"/>
                </a:solidFill>
                <a:highlight>
                  <a:srgbClr val="FFFFFF"/>
                </a:highlight>
                <a:latin typeface="Verdana"/>
                <a:ea typeface="Verdana"/>
                <a:cs typeface="Verdana"/>
                <a:sym typeface="Verdana"/>
              </a:rPr>
              <a:t>'         tm_yday  ='</a:t>
            </a:r>
            <a:r>
              <a:rPr lang="en-GB" sz="1200">
                <a:solidFill>
                  <a:schemeClr val="dk1"/>
                </a:solidFill>
                <a:highlight>
                  <a:srgbClr val="FFFFFF"/>
                </a:highlight>
                <a:latin typeface="Verdana"/>
                <a:ea typeface="Verdana"/>
                <a:cs typeface="Verdana"/>
                <a:sym typeface="Verdana"/>
              </a:rPr>
              <a:t>, tt</a:t>
            </a:r>
            <a:r>
              <a:rPr lang="en-GB" sz="1200">
                <a:solidFill>
                  <a:srgbClr val="666666"/>
                </a:solidFill>
                <a:highlight>
                  <a:srgbClr val="FFFFFF"/>
                </a:highlight>
                <a:latin typeface="Verdana"/>
                <a:ea typeface="Verdana"/>
                <a:cs typeface="Verdana"/>
                <a:sym typeface="Verdana"/>
              </a:rPr>
              <a:t>.</a:t>
            </a:r>
            <a:r>
              <a:rPr lang="en-GB" sz="1200">
                <a:solidFill>
                  <a:schemeClr val="dk1"/>
                </a:solidFill>
                <a:highlight>
                  <a:srgbClr val="FFFFFF"/>
                </a:highlight>
                <a:latin typeface="Verdana"/>
                <a:ea typeface="Verdana"/>
                <a:cs typeface="Verdana"/>
                <a:sym typeface="Verdana"/>
              </a:rPr>
              <a:t>tm_yday)</a:t>
            </a:r>
            <a:br>
              <a:rPr lang="en-GB" sz="1200">
                <a:solidFill>
                  <a:schemeClr val="dk1"/>
                </a:solidFill>
                <a:highlight>
                  <a:srgbClr val="FFFFFF"/>
                </a:highlight>
                <a:latin typeface="Verdana"/>
                <a:ea typeface="Verdana"/>
                <a:cs typeface="Verdana"/>
                <a:sym typeface="Verdana"/>
              </a:rPr>
            </a:br>
            <a:r>
              <a:rPr lang="en-GB" sz="1200">
                <a:solidFill>
                  <a:srgbClr val="007020"/>
                </a:solidFill>
                <a:highlight>
                  <a:srgbClr val="FFFFFF"/>
                </a:highlight>
                <a:latin typeface="Verdana"/>
                <a:ea typeface="Verdana"/>
                <a:cs typeface="Verdana"/>
                <a:sym typeface="Verdana"/>
              </a:rPr>
              <a:t>print</a:t>
            </a:r>
            <a:r>
              <a:rPr lang="en-GB" sz="1200">
                <a:solidFill>
                  <a:schemeClr val="dk1"/>
                </a:solidFill>
                <a:highlight>
                  <a:srgbClr val="FFFFFF"/>
                </a:highlight>
                <a:latin typeface="Verdana"/>
                <a:ea typeface="Verdana"/>
                <a:cs typeface="Verdana"/>
                <a:sym typeface="Verdana"/>
              </a:rPr>
              <a:t>(</a:t>
            </a:r>
            <a:r>
              <a:rPr lang="en-GB" sz="1200">
                <a:solidFill>
                  <a:srgbClr val="4070A0"/>
                </a:solidFill>
                <a:highlight>
                  <a:srgbClr val="FFFFFF"/>
                </a:highlight>
                <a:latin typeface="Verdana"/>
                <a:ea typeface="Verdana"/>
                <a:cs typeface="Verdana"/>
                <a:sym typeface="Verdana"/>
              </a:rPr>
              <a:t>'         tm_isdst ='</a:t>
            </a:r>
            <a:r>
              <a:rPr lang="en-GB" sz="1200">
                <a:solidFill>
                  <a:schemeClr val="dk1"/>
                </a:solidFill>
                <a:highlight>
                  <a:srgbClr val="FFFFFF"/>
                </a:highlight>
                <a:latin typeface="Verdana"/>
                <a:ea typeface="Verdana"/>
                <a:cs typeface="Verdana"/>
                <a:sym typeface="Verdana"/>
              </a:rPr>
              <a:t>, tt</a:t>
            </a:r>
            <a:r>
              <a:rPr lang="en-GB" sz="1200">
                <a:solidFill>
                  <a:srgbClr val="666666"/>
                </a:solidFill>
                <a:highlight>
                  <a:srgbClr val="FFFFFF"/>
                </a:highlight>
                <a:latin typeface="Verdana"/>
                <a:ea typeface="Verdana"/>
                <a:cs typeface="Verdana"/>
                <a:sym typeface="Verdana"/>
              </a:rPr>
              <a:t>.</a:t>
            </a:r>
            <a:r>
              <a:rPr lang="en-GB" sz="1200">
                <a:solidFill>
                  <a:schemeClr val="dk1"/>
                </a:solidFill>
                <a:highlight>
                  <a:srgbClr val="FFFFFF"/>
                </a:highlight>
                <a:latin typeface="Verdana"/>
                <a:ea typeface="Verdana"/>
                <a:cs typeface="Verdana"/>
                <a:sym typeface="Verdana"/>
              </a:rPr>
              <a:t>tm_isdst)</a:t>
            </a:r>
            <a:br>
              <a:rPr lang="en-GB" sz="1200">
                <a:solidFill>
                  <a:schemeClr val="dk1"/>
                </a:solidFill>
                <a:highlight>
                  <a:srgbClr val="FFFFFF"/>
                </a:highlight>
                <a:latin typeface="Verdana"/>
                <a:ea typeface="Verdana"/>
                <a:cs typeface="Verdana"/>
                <a:sym typeface="Verdana"/>
              </a:rPr>
            </a:br>
            <a:r>
              <a:rPr lang="en-GB" sz="1200">
                <a:solidFill>
                  <a:srgbClr val="007020"/>
                </a:solidFill>
                <a:highlight>
                  <a:srgbClr val="FFFFFF"/>
                </a:highlight>
                <a:latin typeface="Verdana"/>
                <a:ea typeface="Verdana"/>
                <a:cs typeface="Verdana"/>
                <a:sym typeface="Verdana"/>
              </a:rPr>
              <a:t>print</a:t>
            </a:r>
            <a:r>
              <a:rPr lang="en-GB" sz="1200">
                <a:solidFill>
                  <a:schemeClr val="dk1"/>
                </a:solidFill>
                <a:highlight>
                  <a:srgbClr val="FFFFFF"/>
                </a:highlight>
                <a:latin typeface="Verdana"/>
                <a:ea typeface="Verdana"/>
                <a:cs typeface="Verdana"/>
                <a:sym typeface="Verdana"/>
              </a:rPr>
              <a:t>(</a:t>
            </a:r>
            <a:r>
              <a:rPr lang="en-GB" sz="1200">
                <a:solidFill>
                  <a:srgbClr val="4070A0"/>
                </a:solidFill>
                <a:highlight>
                  <a:srgbClr val="FFFFFF"/>
                </a:highlight>
                <a:latin typeface="Verdana"/>
                <a:ea typeface="Verdana"/>
                <a:cs typeface="Verdana"/>
                <a:sym typeface="Verdana"/>
              </a:rPr>
              <a:t>'ordinal:'</a:t>
            </a:r>
            <a:r>
              <a:rPr lang="en-GB" sz="1200">
                <a:solidFill>
                  <a:schemeClr val="dk1"/>
                </a:solidFill>
                <a:highlight>
                  <a:srgbClr val="FFFFFF"/>
                </a:highlight>
                <a:latin typeface="Verdana"/>
                <a:ea typeface="Verdana"/>
                <a:cs typeface="Verdana"/>
                <a:sym typeface="Verdana"/>
              </a:rPr>
              <a:t>, today</a:t>
            </a:r>
            <a:r>
              <a:rPr lang="en-GB" sz="1200">
                <a:solidFill>
                  <a:srgbClr val="666666"/>
                </a:solidFill>
                <a:highlight>
                  <a:srgbClr val="FFFFFF"/>
                </a:highlight>
                <a:latin typeface="Verdana"/>
                <a:ea typeface="Verdana"/>
                <a:cs typeface="Verdana"/>
                <a:sym typeface="Verdana"/>
              </a:rPr>
              <a:t>.</a:t>
            </a:r>
            <a:r>
              <a:rPr lang="en-GB" sz="1200">
                <a:solidFill>
                  <a:schemeClr val="dk1"/>
                </a:solidFill>
                <a:highlight>
                  <a:srgbClr val="FFFFFF"/>
                </a:highlight>
                <a:latin typeface="Verdana"/>
                <a:ea typeface="Verdana"/>
                <a:cs typeface="Verdana"/>
                <a:sym typeface="Verdana"/>
              </a:rPr>
              <a:t>toordinal())</a:t>
            </a:r>
            <a:br>
              <a:rPr lang="en-GB" sz="1200">
                <a:solidFill>
                  <a:schemeClr val="dk1"/>
                </a:solidFill>
                <a:highlight>
                  <a:srgbClr val="FFFFFF"/>
                </a:highlight>
                <a:latin typeface="Verdana"/>
                <a:ea typeface="Verdana"/>
                <a:cs typeface="Verdana"/>
                <a:sym typeface="Verdana"/>
              </a:rPr>
            </a:br>
            <a:r>
              <a:rPr lang="en-GB" sz="1200">
                <a:solidFill>
                  <a:srgbClr val="007020"/>
                </a:solidFill>
                <a:highlight>
                  <a:srgbClr val="FFFFFF"/>
                </a:highlight>
                <a:latin typeface="Verdana"/>
                <a:ea typeface="Verdana"/>
                <a:cs typeface="Verdana"/>
                <a:sym typeface="Verdana"/>
              </a:rPr>
              <a:t>print</a:t>
            </a:r>
            <a:r>
              <a:rPr lang="en-GB" sz="1200">
                <a:solidFill>
                  <a:schemeClr val="dk1"/>
                </a:solidFill>
                <a:highlight>
                  <a:srgbClr val="FFFFFF"/>
                </a:highlight>
                <a:latin typeface="Verdana"/>
                <a:ea typeface="Verdana"/>
                <a:cs typeface="Verdana"/>
                <a:sym typeface="Verdana"/>
              </a:rPr>
              <a:t>(</a:t>
            </a:r>
            <a:r>
              <a:rPr lang="en-GB" sz="1200">
                <a:solidFill>
                  <a:srgbClr val="4070A0"/>
                </a:solidFill>
                <a:highlight>
                  <a:srgbClr val="FFFFFF"/>
                </a:highlight>
                <a:latin typeface="Verdana"/>
                <a:ea typeface="Verdana"/>
                <a:cs typeface="Verdana"/>
                <a:sym typeface="Verdana"/>
              </a:rPr>
              <a:t>'Year   :'</a:t>
            </a:r>
            <a:r>
              <a:rPr lang="en-GB" sz="1200">
                <a:solidFill>
                  <a:schemeClr val="dk1"/>
                </a:solidFill>
                <a:highlight>
                  <a:srgbClr val="FFFFFF"/>
                </a:highlight>
                <a:latin typeface="Verdana"/>
                <a:ea typeface="Verdana"/>
                <a:cs typeface="Verdana"/>
                <a:sym typeface="Verdana"/>
              </a:rPr>
              <a:t>, today</a:t>
            </a:r>
            <a:r>
              <a:rPr lang="en-GB" sz="1200">
                <a:solidFill>
                  <a:srgbClr val="666666"/>
                </a:solidFill>
                <a:highlight>
                  <a:srgbClr val="FFFFFF"/>
                </a:highlight>
                <a:latin typeface="Verdana"/>
                <a:ea typeface="Verdana"/>
                <a:cs typeface="Verdana"/>
                <a:sym typeface="Verdana"/>
              </a:rPr>
              <a:t>.</a:t>
            </a:r>
            <a:r>
              <a:rPr lang="en-GB" sz="1200">
                <a:solidFill>
                  <a:schemeClr val="dk1"/>
                </a:solidFill>
                <a:highlight>
                  <a:srgbClr val="FFFFFF"/>
                </a:highlight>
                <a:latin typeface="Verdana"/>
                <a:ea typeface="Verdana"/>
                <a:cs typeface="Verdana"/>
                <a:sym typeface="Verdana"/>
              </a:rPr>
              <a:t>year)</a:t>
            </a:r>
            <a:br>
              <a:rPr lang="en-GB" sz="1200">
                <a:solidFill>
                  <a:schemeClr val="dk1"/>
                </a:solidFill>
                <a:highlight>
                  <a:srgbClr val="FFFFFF"/>
                </a:highlight>
                <a:latin typeface="Verdana"/>
                <a:ea typeface="Verdana"/>
                <a:cs typeface="Verdana"/>
                <a:sym typeface="Verdana"/>
              </a:rPr>
            </a:br>
            <a:r>
              <a:rPr lang="en-GB" sz="1200">
                <a:solidFill>
                  <a:srgbClr val="007020"/>
                </a:solidFill>
                <a:highlight>
                  <a:srgbClr val="FFFFFF"/>
                </a:highlight>
                <a:latin typeface="Verdana"/>
                <a:ea typeface="Verdana"/>
                <a:cs typeface="Verdana"/>
                <a:sym typeface="Verdana"/>
              </a:rPr>
              <a:t>print</a:t>
            </a:r>
            <a:r>
              <a:rPr lang="en-GB" sz="1200">
                <a:solidFill>
                  <a:schemeClr val="dk1"/>
                </a:solidFill>
                <a:highlight>
                  <a:srgbClr val="FFFFFF"/>
                </a:highlight>
                <a:latin typeface="Verdana"/>
                <a:ea typeface="Verdana"/>
                <a:cs typeface="Verdana"/>
                <a:sym typeface="Verdana"/>
              </a:rPr>
              <a:t>(</a:t>
            </a:r>
            <a:r>
              <a:rPr lang="en-GB" sz="1200">
                <a:solidFill>
                  <a:srgbClr val="4070A0"/>
                </a:solidFill>
                <a:highlight>
                  <a:srgbClr val="FFFFFF"/>
                </a:highlight>
                <a:latin typeface="Verdana"/>
                <a:ea typeface="Verdana"/>
                <a:cs typeface="Verdana"/>
                <a:sym typeface="Verdana"/>
              </a:rPr>
              <a:t>'Mon    :'</a:t>
            </a:r>
            <a:r>
              <a:rPr lang="en-GB" sz="1200">
                <a:solidFill>
                  <a:schemeClr val="dk1"/>
                </a:solidFill>
                <a:highlight>
                  <a:srgbClr val="FFFFFF"/>
                </a:highlight>
                <a:latin typeface="Verdana"/>
                <a:ea typeface="Verdana"/>
                <a:cs typeface="Verdana"/>
                <a:sym typeface="Verdana"/>
              </a:rPr>
              <a:t>, today</a:t>
            </a:r>
            <a:r>
              <a:rPr lang="en-GB" sz="1200">
                <a:solidFill>
                  <a:srgbClr val="666666"/>
                </a:solidFill>
                <a:highlight>
                  <a:srgbClr val="FFFFFF"/>
                </a:highlight>
                <a:latin typeface="Verdana"/>
                <a:ea typeface="Verdana"/>
                <a:cs typeface="Verdana"/>
                <a:sym typeface="Verdana"/>
              </a:rPr>
              <a:t>.</a:t>
            </a:r>
            <a:r>
              <a:rPr lang="en-GB" sz="1200">
                <a:solidFill>
                  <a:schemeClr val="dk1"/>
                </a:solidFill>
                <a:highlight>
                  <a:srgbClr val="FFFFFF"/>
                </a:highlight>
                <a:latin typeface="Verdana"/>
                <a:ea typeface="Verdana"/>
                <a:cs typeface="Verdana"/>
                <a:sym typeface="Verdana"/>
              </a:rPr>
              <a:t>month)</a:t>
            </a:r>
            <a:br>
              <a:rPr lang="en-GB" sz="1200">
                <a:solidFill>
                  <a:schemeClr val="dk1"/>
                </a:solidFill>
                <a:highlight>
                  <a:srgbClr val="FFFFFF"/>
                </a:highlight>
                <a:latin typeface="Verdana"/>
                <a:ea typeface="Verdana"/>
                <a:cs typeface="Verdana"/>
                <a:sym typeface="Verdana"/>
              </a:rPr>
            </a:br>
            <a:r>
              <a:rPr lang="en-GB" sz="1200">
                <a:solidFill>
                  <a:srgbClr val="007020"/>
                </a:solidFill>
                <a:highlight>
                  <a:srgbClr val="FFFFFF"/>
                </a:highlight>
                <a:latin typeface="Verdana"/>
                <a:ea typeface="Verdana"/>
                <a:cs typeface="Verdana"/>
                <a:sym typeface="Verdana"/>
              </a:rPr>
              <a:t>print</a:t>
            </a:r>
            <a:r>
              <a:rPr lang="en-GB" sz="1200">
                <a:solidFill>
                  <a:schemeClr val="dk1"/>
                </a:solidFill>
                <a:highlight>
                  <a:srgbClr val="FFFFFF"/>
                </a:highlight>
                <a:latin typeface="Verdana"/>
                <a:ea typeface="Verdana"/>
                <a:cs typeface="Verdana"/>
                <a:sym typeface="Verdana"/>
              </a:rPr>
              <a:t>(</a:t>
            </a:r>
            <a:r>
              <a:rPr lang="en-GB" sz="1200">
                <a:solidFill>
                  <a:srgbClr val="4070A0"/>
                </a:solidFill>
                <a:highlight>
                  <a:srgbClr val="FFFFFF"/>
                </a:highlight>
                <a:latin typeface="Verdana"/>
                <a:ea typeface="Verdana"/>
                <a:cs typeface="Verdana"/>
                <a:sym typeface="Verdana"/>
              </a:rPr>
              <a:t>'Day    :'</a:t>
            </a:r>
            <a:r>
              <a:rPr lang="en-GB" sz="1200">
                <a:solidFill>
                  <a:schemeClr val="dk1"/>
                </a:solidFill>
                <a:highlight>
                  <a:srgbClr val="FFFFFF"/>
                </a:highlight>
                <a:latin typeface="Verdana"/>
                <a:ea typeface="Verdana"/>
                <a:cs typeface="Verdana"/>
                <a:sym typeface="Verdana"/>
              </a:rPr>
              <a:t>, today</a:t>
            </a:r>
            <a:r>
              <a:rPr lang="en-GB" sz="1200">
                <a:solidFill>
                  <a:srgbClr val="666666"/>
                </a:solidFill>
                <a:highlight>
                  <a:srgbClr val="FFFFFF"/>
                </a:highlight>
                <a:latin typeface="Verdana"/>
                <a:ea typeface="Verdana"/>
                <a:cs typeface="Verdana"/>
                <a:sym typeface="Verdana"/>
              </a:rPr>
              <a:t>.</a:t>
            </a:r>
            <a:r>
              <a:rPr lang="en-GB" sz="1200">
                <a:solidFill>
                  <a:schemeClr val="dk1"/>
                </a:solidFill>
                <a:highlight>
                  <a:srgbClr val="FFFFFF"/>
                </a:highlight>
                <a:latin typeface="Verdana"/>
                <a:ea typeface="Verdana"/>
                <a:cs typeface="Verdana"/>
                <a:sym typeface="Verdana"/>
              </a:rPr>
              <a:t>day)</a:t>
            </a:r>
            <a:br>
              <a:rPr lang="en-GB" sz="1200">
                <a:solidFill>
                  <a:schemeClr val="dk1"/>
                </a:solidFill>
                <a:highlight>
                  <a:srgbClr val="FFFFFF"/>
                </a:highlight>
                <a:latin typeface="Verdana"/>
                <a:ea typeface="Verdana"/>
                <a:cs typeface="Verdana"/>
                <a:sym typeface="Verdana"/>
              </a:rPr>
            </a:br>
          </a:p>
          <a:p>
            <a:pPr lvl="0">
              <a:spcBef>
                <a:spcPts val="0"/>
              </a:spcBef>
              <a:buNone/>
            </a:pPr>
            <a:r>
              <a:t/>
            </a:r>
            <a:endParaRPr/>
          </a:p>
        </p:txBody>
      </p:sp>
      <p:sp>
        <p:nvSpPr>
          <p:cNvPr id="222" name="Shape 222"/>
          <p:cNvSpPr txBox="1"/>
          <p:nvPr/>
        </p:nvSpPr>
        <p:spPr>
          <a:xfrm>
            <a:off x="5330550" y="1399550"/>
            <a:ext cx="3273000" cy="3416400"/>
          </a:xfrm>
          <a:prstGeom prst="rect">
            <a:avLst/>
          </a:prstGeom>
          <a:noFill/>
          <a:ln>
            <a:noFill/>
          </a:ln>
        </p:spPr>
        <p:txBody>
          <a:bodyPr anchorCtr="0" anchor="t" bIns="91425" lIns="91425" rIns="91425" wrap="square" tIns="91425">
            <a:noAutofit/>
          </a:bodyPr>
          <a:lstStyle/>
          <a:p>
            <a:pPr lvl="0" rtl="0">
              <a:lnSpc>
                <a:spcPct val="115000"/>
              </a:lnSpc>
              <a:spcBef>
                <a:spcPts val="0"/>
              </a:spcBef>
              <a:buNone/>
            </a:pPr>
            <a:r>
              <a:rPr lang="en-GB" sz="1200">
                <a:solidFill>
                  <a:schemeClr val="dk1"/>
                </a:solidFill>
                <a:latin typeface="Verdana"/>
                <a:ea typeface="Verdana"/>
                <a:cs typeface="Verdana"/>
                <a:sym typeface="Verdana"/>
              </a:rPr>
              <a:t>Results:</a:t>
            </a:r>
          </a:p>
          <a:p>
            <a:pPr lvl="0" rtl="0">
              <a:lnSpc>
                <a:spcPct val="115000"/>
              </a:lnSpc>
              <a:spcBef>
                <a:spcPts val="0"/>
              </a:spcBef>
              <a:buClr>
                <a:schemeClr val="dk1"/>
              </a:buClr>
              <a:buSzPct val="91666"/>
              <a:buFont typeface="Arial"/>
              <a:buNone/>
            </a:pPr>
            <a:r>
              <a:rPr lang="en-GB" sz="1200">
                <a:solidFill>
                  <a:schemeClr val="dk1"/>
                </a:solidFill>
                <a:latin typeface="Verdana"/>
                <a:ea typeface="Verdana"/>
                <a:cs typeface="Verdana"/>
                <a:sym typeface="Verdana"/>
              </a:rPr>
              <a:t>2017-07-30</a:t>
            </a:r>
          </a:p>
          <a:p>
            <a:pPr lvl="0" rtl="0">
              <a:lnSpc>
                <a:spcPct val="115000"/>
              </a:lnSpc>
              <a:spcBef>
                <a:spcPts val="0"/>
              </a:spcBef>
              <a:buClr>
                <a:schemeClr val="dk1"/>
              </a:buClr>
              <a:buSzPct val="91666"/>
              <a:buFont typeface="Arial"/>
              <a:buNone/>
            </a:pPr>
            <a:r>
              <a:rPr lang="en-GB" sz="1200">
                <a:solidFill>
                  <a:schemeClr val="dk1"/>
                </a:solidFill>
                <a:latin typeface="Verdana"/>
                <a:ea typeface="Verdana"/>
                <a:cs typeface="Verdana"/>
                <a:sym typeface="Verdana"/>
              </a:rPr>
              <a:t>ctime  : Sun Jul 30 00:00:00 2017</a:t>
            </a:r>
          </a:p>
          <a:p>
            <a:pPr lvl="0" rtl="0">
              <a:lnSpc>
                <a:spcPct val="115000"/>
              </a:lnSpc>
              <a:spcBef>
                <a:spcPts val="0"/>
              </a:spcBef>
              <a:buClr>
                <a:schemeClr val="dk1"/>
              </a:buClr>
              <a:buSzPct val="91666"/>
              <a:buFont typeface="Arial"/>
              <a:buNone/>
            </a:pPr>
            <a:r>
              <a:rPr lang="en-GB" sz="1200">
                <a:solidFill>
                  <a:schemeClr val="dk1"/>
                </a:solidFill>
                <a:latin typeface="Verdana"/>
                <a:ea typeface="Verdana"/>
                <a:cs typeface="Verdana"/>
                <a:sym typeface="Verdana"/>
              </a:rPr>
              <a:t>tuple  : tm_year  = 2017</a:t>
            </a:r>
          </a:p>
          <a:p>
            <a:pPr lvl="0" rtl="0">
              <a:lnSpc>
                <a:spcPct val="115000"/>
              </a:lnSpc>
              <a:spcBef>
                <a:spcPts val="0"/>
              </a:spcBef>
              <a:buClr>
                <a:schemeClr val="dk1"/>
              </a:buClr>
              <a:buSzPct val="91666"/>
              <a:buFont typeface="Arial"/>
              <a:buNone/>
            </a:pPr>
            <a:r>
              <a:rPr lang="en-GB" sz="1200">
                <a:solidFill>
                  <a:schemeClr val="dk1"/>
                </a:solidFill>
                <a:latin typeface="Verdana"/>
                <a:ea typeface="Verdana"/>
                <a:cs typeface="Verdana"/>
                <a:sym typeface="Verdana"/>
              </a:rPr>
              <a:t>     	tm_mon   = 7</a:t>
            </a:r>
          </a:p>
          <a:p>
            <a:pPr lvl="0" rtl="0">
              <a:lnSpc>
                <a:spcPct val="115000"/>
              </a:lnSpc>
              <a:spcBef>
                <a:spcPts val="0"/>
              </a:spcBef>
              <a:buClr>
                <a:schemeClr val="dk1"/>
              </a:buClr>
              <a:buSzPct val="91666"/>
              <a:buFont typeface="Arial"/>
              <a:buNone/>
            </a:pPr>
            <a:r>
              <a:rPr lang="en-GB" sz="1200">
                <a:solidFill>
                  <a:schemeClr val="dk1"/>
                </a:solidFill>
                <a:latin typeface="Verdana"/>
                <a:ea typeface="Verdana"/>
                <a:cs typeface="Verdana"/>
                <a:sym typeface="Verdana"/>
              </a:rPr>
              <a:t>     	tm_mday  = 30</a:t>
            </a:r>
          </a:p>
          <a:p>
            <a:pPr lvl="0" rtl="0">
              <a:lnSpc>
                <a:spcPct val="115000"/>
              </a:lnSpc>
              <a:spcBef>
                <a:spcPts val="0"/>
              </a:spcBef>
              <a:buClr>
                <a:schemeClr val="dk1"/>
              </a:buClr>
              <a:buSzPct val="91666"/>
              <a:buFont typeface="Arial"/>
              <a:buNone/>
            </a:pPr>
            <a:r>
              <a:rPr lang="en-GB" sz="1200">
                <a:solidFill>
                  <a:schemeClr val="dk1"/>
                </a:solidFill>
                <a:latin typeface="Verdana"/>
                <a:ea typeface="Verdana"/>
                <a:cs typeface="Verdana"/>
                <a:sym typeface="Verdana"/>
              </a:rPr>
              <a:t>     	tm_hour  = 0</a:t>
            </a:r>
          </a:p>
          <a:p>
            <a:pPr lvl="0" rtl="0">
              <a:lnSpc>
                <a:spcPct val="115000"/>
              </a:lnSpc>
              <a:spcBef>
                <a:spcPts val="0"/>
              </a:spcBef>
              <a:buClr>
                <a:schemeClr val="dk1"/>
              </a:buClr>
              <a:buSzPct val="91666"/>
              <a:buFont typeface="Arial"/>
              <a:buNone/>
            </a:pPr>
            <a:r>
              <a:rPr lang="en-GB" sz="1200">
                <a:solidFill>
                  <a:schemeClr val="dk1"/>
                </a:solidFill>
                <a:latin typeface="Verdana"/>
                <a:ea typeface="Verdana"/>
                <a:cs typeface="Verdana"/>
                <a:sym typeface="Verdana"/>
              </a:rPr>
              <a:t>     	tm_min   = 0</a:t>
            </a:r>
          </a:p>
          <a:p>
            <a:pPr lvl="0" rtl="0">
              <a:lnSpc>
                <a:spcPct val="115000"/>
              </a:lnSpc>
              <a:spcBef>
                <a:spcPts val="0"/>
              </a:spcBef>
              <a:buClr>
                <a:schemeClr val="dk1"/>
              </a:buClr>
              <a:buSzPct val="91666"/>
              <a:buFont typeface="Arial"/>
              <a:buNone/>
            </a:pPr>
            <a:r>
              <a:rPr lang="en-GB" sz="1200">
                <a:solidFill>
                  <a:schemeClr val="dk1"/>
                </a:solidFill>
                <a:latin typeface="Verdana"/>
                <a:ea typeface="Verdana"/>
                <a:cs typeface="Verdana"/>
                <a:sym typeface="Verdana"/>
              </a:rPr>
              <a:t>     	tm_sec   = 0</a:t>
            </a:r>
          </a:p>
          <a:p>
            <a:pPr lvl="0" rtl="0">
              <a:lnSpc>
                <a:spcPct val="115000"/>
              </a:lnSpc>
              <a:spcBef>
                <a:spcPts val="0"/>
              </a:spcBef>
              <a:buClr>
                <a:schemeClr val="dk1"/>
              </a:buClr>
              <a:buSzPct val="91666"/>
              <a:buFont typeface="Arial"/>
              <a:buNone/>
            </a:pPr>
            <a:r>
              <a:rPr lang="en-GB" sz="1200">
                <a:solidFill>
                  <a:schemeClr val="dk1"/>
                </a:solidFill>
                <a:latin typeface="Verdana"/>
                <a:ea typeface="Verdana"/>
                <a:cs typeface="Verdana"/>
                <a:sym typeface="Verdana"/>
              </a:rPr>
              <a:t>     	tm_wday  = 6</a:t>
            </a:r>
          </a:p>
          <a:p>
            <a:pPr lvl="0" rtl="0">
              <a:lnSpc>
                <a:spcPct val="115000"/>
              </a:lnSpc>
              <a:spcBef>
                <a:spcPts val="0"/>
              </a:spcBef>
              <a:buClr>
                <a:schemeClr val="dk1"/>
              </a:buClr>
              <a:buSzPct val="91666"/>
              <a:buFont typeface="Arial"/>
              <a:buNone/>
            </a:pPr>
            <a:r>
              <a:rPr lang="en-GB" sz="1200">
                <a:solidFill>
                  <a:schemeClr val="dk1"/>
                </a:solidFill>
                <a:latin typeface="Verdana"/>
                <a:ea typeface="Verdana"/>
                <a:cs typeface="Verdana"/>
                <a:sym typeface="Verdana"/>
              </a:rPr>
              <a:t>     	tm_yday  = 211</a:t>
            </a:r>
          </a:p>
          <a:p>
            <a:pPr lvl="0" rtl="0">
              <a:lnSpc>
                <a:spcPct val="115000"/>
              </a:lnSpc>
              <a:spcBef>
                <a:spcPts val="0"/>
              </a:spcBef>
              <a:buClr>
                <a:schemeClr val="dk1"/>
              </a:buClr>
              <a:buSzPct val="91666"/>
              <a:buFont typeface="Arial"/>
              <a:buNone/>
            </a:pPr>
            <a:r>
              <a:rPr lang="en-GB" sz="1200">
                <a:solidFill>
                  <a:schemeClr val="dk1"/>
                </a:solidFill>
                <a:latin typeface="Verdana"/>
                <a:ea typeface="Verdana"/>
                <a:cs typeface="Verdana"/>
                <a:sym typeface="Verdana"/>
              </a:rPr>
              <a:t>     	tm_isdst = -1</a:t>
            </a:r>
          </a:p>
          <a:p>
            <a:pPr lvl="0" rtl="0">
              <a:lnSpc>
                <a:spcPct val="115000"/>
              </a:lnSpc>
              <a:spcBef>
                <a:spcPts val="0"/>
              </a:spcBef>
              <a:buClr>
                <a:schemeClr val="dk1"/>
              </a:buClr>
              <a:buSzPct val="91666"/>
              <a:buFont typeface="Arial"/>
              <a:buNone/>
            </a:pPr>
            <a:r>
              <a:rPr lang="en-GB" sz="1200">
                <a:solidFill>
                  <a:schemeClr val="dk1"/>
                </a:solidFill>
                <a:latin typeface="Verdana"/>
                <a:ea typeface="Verdana"/>
                <a:cs typeface="Verdana"/>
                <a:sym typeface="Verdana"/>
              </a:rPr>
              <a:t>ordinal: 736540</a:t>
            </a:r>
          </a:p>
          <a:p>
            <a:pPr lvl="0" rtl="0">
              <a:lnSpc>
                <a:spcPct val="115000"/>
              </a:lnSpc>
              <a:spcBef>
                <a:spcPts val="0"/>
              </a:spcBef>
              <a:buClr>
                <a:schemeClr val="dk1"/>
              </a:buClr>
              <a:buSzPct val="91666"/>
              <a:buFont typeface="Arial"/>
              <a:buNone/>
            </a:pPr>
            <a:r>
              <a:rPr lang="en-GB" sz="1200">
                <a:solidFill>
                  <a:schemeClr val="dk1"/>
                </a:solidFill>
                <a:latin typeface="Verdana"/>
                <a:ea typeface="Verdana"/>
                <a:cs typeface="Verdana"/>
                <a:sym typeface="Verdana"/>
              </a:rPr>
              <a:t>Year   : 2017</a:t>
            </a:r>
          </a:p>
          <a:p>
            <a:pPr lvl="0" rtl="0">
              <a:lnSpc>
                <a:spcPct val="115000"/>
              </a:lnSpc>
              <a:spcBef>
                <a:spcPts val="0"/>
              </a:spcBef>
              <a:buClr>
                <a:schemeClr val="dk1"/>
              </a:buClr>
              <a:buSzPct val="91666"/>
              <a:buFont typeface="Arial"/>
              <a:buNone/>
            </a:pPr>
            <a:r>
              <a:rPr lang="en-GB" sz="1200">
                <a:solidFill>
                  <a:schemeClr val="dk1"/>
                </a:solidFill>
                <a:latin typeface="Verdana"/>
                <a:ea typeface="Verdana"/>
                <a:cs typeface="Verdana"/>
                <a:sym typeface="Verdana"/>
              </a:rPr>
              <a:t>Mon	: 7</a:t>
            </a:r>
          </a:p>
          <a:p>
            <a:pPr lvl="0">
              <a:spcBef>
                <a:spcPts val="0"/>
              </a:spcBef>
              <a:buNone/>
            </a:pPr>
            <a:r>
              <a:rPr lang="en-GB" sz="1200">
                <a:solidFill>
                  <a:schemeClr val="dk1"/>
                </a:solidFill>
                <a:latin typeface="Verdana"/>
                <a:ea typeface="Verdana"/>
                <a:cs typeface="Verdana"/>
                <a:sym typeface="Verdana"/>
              </a:rPr>
              <a:t>Day	: 30</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76200" marR="38100" rtl="0">
              <a:lnSpc>
                <a:spcPct val="115000"/>
              </a:lnSpc>
              <a:spcBef>
                <a:spcPts val="1500"/>
              </a:spcBef>
              <a:spcAft>
                <a:spcPts val="1500"/>
              </a:spcAft>
              <a:buNone/>
            </a:pPr>
            <a:r>
              <a:rPr b="1" lang="en-GB" sz="1800"/>
              <a:t>timedeltas</a:t>
            </a:r>
          </a:p>
        </p:txBody>
      </p:sp>
      <p:sp>
        <p:nvSpPr>
          <p:cNvPr id="228" name="Shape 228"/>
          <p:cNvSpPr txBox="1"/>
          <p:nvPr>
            <p:ph idx="1" type="body"/>
          </p:nvPr>
        </p:nvSpPr>
        <p:spPr>
          <a:xfrm>
            <a:off x="311700" y="1152475"/>
            <a:ext cx="4972200" cy="3416400"/>
          </a:xfrm>
          <a:prstGeom prst="rect">
            <a:avLst/>
          </a:prstGeom>
        </p:spPr>
        <p:txBody>
          <a:bodyPr anchorCtr="0" anchor="t" bIns="91425" lIns="91425" rIns="91425" wrap="square" tIns="91425">
            <a:noAutofit/>
          </a:bodyPr>
          <a:lstStyle/>
          <a:p>
            <a:pPr lvl="0" rtl="0">
              <a:spcBef>
                <a:spcPts val="0"/>
              </a:spcBef>
              <a:spcAft>
                <a:spcPts val="0"/>
              </a:spcAft>
              <a:buClr>
                <a:schemeClr val="dk1"/>
              </a:buClr>
              <a:buSzPct val="91666"/>
              <a:buFont typeface="Arial"/>
              <a:buNone/>
            </a:pPr>
            <a:r>
              <a:rPr lang="en-GB" sz="1200">
                <a:solidFill>
                  <a:srgbClr val="007020"/>
                </a:solidFill>
                <a:latin typeface="Verdana"/>
                <a:ea typeface="Verdana"/>
                <a:cs typeface="Verdana"/>
                <a:sym typeface="Verdana"/>
              </a:rPr>
              <a:t>import</a:t>
            </a:r>
            <a:r>
              <a:rPr lang="en-GB" sz="1200">
                <a:solidFill>
                  <a:schemeClr val="dk1"/>
                </a:solidFill>
                <a:latin typeface="Verdana"/>
                <a:ea typeface="Verdana"/>
                <a:cs typeface="Verdana"/>
                <a:sym typeface="Verdana"/>
              </a:rPr>
              <a:t> </a:t>
            </a:r>
            <a:r>
              <a:rPr lang="en-GB" sz="1200">
                <a:solidFill>
                  <a:srgbClr val="0E84B5"/>
                </a:solidFill>
                <a:latin typeface="Verdana"/>
                <a:ea typeface="Verdana"/>
                <a:cs typeface="Verdana"/>
                <a:sym typeface="Verdana"/>
              </a:rPr>
              <a:t>datetime</a:t>
            </a:r>
          </a:p>
          <a:p>
            <a:pPr lvl="0" rtl="0">
              <a:spcBef>
                <a:spcPts val="0"/>
              </a:spcBef>
              <a:spcAft>
                <a:spcPts val="0"/>
              </a:spcAft>
              <a:buClr>
                <a:schemeClr val="dk1"/>
              </a:buClr>
              <a:buSzPct val="91666"/>
              <a:buFont typeface="Arial"/>
              <a:buNone/>
            </a:pPr>
            <a:r>
              <a:t/>
            </a:r>
            <a:endParaRPr sz="1200">
              <a:solidFill>
                <a:srgbClr val="0E84B5"/>
              </a:solidFill>
              <a:latin typeface="Verdana"/>
              <a:ea typeface="Verdana"/>
              <a:cs typeface="Verdana"/>
              <a:sym typeface="Verdana"/>
            </a:endParaRPr>
          </a:p>
          <a:p>
            <a:pPr lvl="0" rtl="0">
              <a:spcBef>
                <a:spcPts val="0"/>
              </a:spcBef>
              <a:spcAft>
                <a:spcPts val="0"/>
              </a:spcAft>
              <a:buClr>
                <a:schemeClr val="dk1"/>
              </a:buClr>
              <a:buSzPct val="91666"/>
              <a:buFont typeface="Arial"/>
              <a:buNone/>
            </a:pPr>
            <a:r>
              <a:rPr lang="en-GB" sz="1200">
                <a:solidFill>
                  <a:srgbClr val="007020"/>
                </a:solidFill>
                <a:latin typeface="Verdana"/>
                <a:ea typeface="Verdana"/>
                <a:cs typeface="Verdana"/>
                <a:sym typeface="Verdana"/>
              </a:rPr>
              <a:t>print</a:t>
            </a:r>
            <a:r>
              <a:rPr lang="en-GB" sz="1200">
                <a:solidFill>
                  <a:schemeClr val="dk1"/>
                </a:solidFill>
                <a:latin typeface="Verdana"/>
                <a:ea typeface="Verdana"/>
                <a:cs typeface="Verdana"/>
                <a:sym typeface="Verdana"/>
              </a:rPr>
              <a:t>(</a:t>
            </a:r>
            <a:r>
              <a:rPr lang="en-GB" sz="1200">
                <a:solidFill>
                  <a:srgbClr val="4070A0"/>
                </a:solidFill>
                <a:latin typeface="Verdana"/>
                <a:ea typeface="Verdana"/>
                <a:cs typeface="Verdana"/>
                <a:sym typeface="Verdana"/>
              </a:rPr>
              <a:t>'microseconds:'</a:t>
            </a:r>
            <a:r>
              <a:rPr lang="en-GB" sz="1200">
                <a:solidFill>
                  <a:schemeClr val="dk1"/>
                </a:solidFill>
                <a:latin typeface="Verdana"/>
                <a:ea typeface="Verdana"/>
                <a:cs typeface="Verdana"/>
                <a:sym typeface="Verdana"/>
              </a:rPr>
              <a:t>, datetime</a:t>
            </a:r>
            <a:r>
              <a:rPr lang="en-GB" sz="1200">
                <a:solidFill>
                  <a:srgbClr val="666666"/>
                </a:solidFill>
                <a:latin typeface="Verdana"/>
                <a:ea typeface="Verdana"/>
                <a:cs typeface="Verdana"/>
                <a:sym typeface="Verdana"/>
              </a:rPr>
              <a:t>.</a:t>
            </a:r>
            <a:r>
              <a:rPr lang="en-GB" sz="1200">
                <a:solidFill>
                  <a:schemeClr val="dk1"/>
                </a:solidFill>
                <a:latin typeface="Verdana"/>
                <a:ea typeface="Verdana"/>
                <a:cs typeface="Verdana"/>
                <a:sym typeface="Verdana"/>
              </a:rPr>
              <a:t>timedelta(microseconds</a:t>
            </a:r>
            <a:r>
              <a:rPr lang="en-GB" sz="1200">
                <a:solidFill>
                  <a:srgbClr val="666666"/>
                </a:solidFill>
                <a:latin typeface="Verdana"/>
                <a:ea typeface="Verdana"/>
                <a:cs typeface="Verdana"/>
                <a:sym typeface="Verdana"/>
              </a:rPr>
              <a:t>=</a:t>
            </a:r>
            <a:r>
              <a:rPr lang="en-GB" sz="1200">
                <a:solidFill>
                  <a:srgbClr val="208050"/>
                </a:solidFill>
                <a:latin typeface="Verdana"/>
                <a:ea typeface="Verdana"/>
                <a:cs typeface="Verdana"/>
                <a:sym typeface="Verdana"/>
              </a:rPr>
              <a:t>1</a:t>
            </a:r>
            <a:r>
              <a:rPr lang="en-GB" sz="1200">
                <a:solidFill>
                  <a:schemeClr val="dk1"/>
                </a:solidFill>
                <a:latin typeface="Verdana"/>
                <a:ea typeface="Verdana"/>
                <a:cs typeface="Verdana"/>
                <a:sym typeface="Verdana"/>
              </a:rPr>
              <a:t>))</a:t>
            </a:r>
          </a:p>
          <a:p>
            <a:pPr lvl="0" rtl="0">
              <a:spcBef>
                <a:spcPts val="0"/>
              </a:spcBef>
              <a:spcAft>
                <a:spcPts val="0"/>
              </a:spcAft>
              <a:buClr>
                <a:schemeClr val="dk1"/>
              </a:buClr>
              <a:buSzPct val="91666"/>
              <a:buFont typeface="Arial"/>
              <a:buNone/>
            </a:pPr>
            <a:r>
              <a:rPr lang="en-GB" sz="1200">
                <a:solidFill>
                  <a:srgbClr val="007020"/>
                </a:solidFill>
                <a:latin typeface="Verdana"/>
                <a:ea typeface="Verdana"/>
                <a:cs typeface="Verdana"/>
                <a:sym typeface="Verdana"/>
              </a:rPr>
              <a:t>print</a:t>
            </a:r>
            <a:r>
              <a:rPr lang="en-GB" sz="1200">
                <a:solidFill>
                  <a:schemeClr val="dk1"/>
                </a:solidFill>
                <a:latin typeface="Verdana"/>
                <a:ea typeface="Verdana"/>
                <a:cs typeface="Verdana"/>
                <a:sym typeface="Verdana"/>
              </a:rPr>
              <a:t>(</a:t>
            </a:r>
            <a:r>
              <a:rPr lang="en-GB" sz="1200">
                <a:solidFill>
                  <a:srgbClr val="4070A0"/>
                </a:solidFill>
                <a:latin typeface="Verdana"/>
                <a:ea typeface="Verdana"/>
                <a:cs typeface="Verdana"/>
                <a:sym typeface="Verdana"/>
              </a:rPr>
              <a:t>'milliseconds:'</a:t>
            </a:r>
            <a:r>
              <a:rPr lang="en-GB" sz="1200">
                <a:solidFill>
                  <a:schemeClr val="dk1"/>
                </a:solidFill>
                <a:latin typeface="Verdana"/>
                <a:ea typeface="Verdana"/>
                <a:cs typeface="Verdana"/>
                <a:sym typeface="Verdana"/>
              </a:rPr>
              <a:t>, datetime</a:t>
            </a:r>
            <a:r>
              <a:rPr lang="en-GB" sz="1200">
                <a:solidFill>
                  <a:srgbClr val="666666"/>
                </a:solidFill>
                <a:latin typeface="Verdana"/>
                <a:ea typeface="Verdana"/>
                <a:cs typeface="Verdana"/>
                <a:sym typeface="Verdana"/>
              </a:rPr>
              <a:t>.</a:t>
            </a:r>
            <a:r>
              <a:rPr lang="en-GB" sz="1200">
                <a:solidFill>
                  <a:schemeClr val="dk1"/>
                </a:solidFill>
                <a:latin typeface="Verdana"/>
                <a:ea typeface="Verdana"/>
                <a:cs typeface="Verdana"/>
                <a:sym typeface="Verdana"/>
              </a:rPr>
              <a:t>timedelta(milliseconds</a:t>
            </a:r>
            <a:r>
              <a:rPr lang="en-GB" sz="1200">
                <a:solidFill>
                  <a:srgbClr val="666666"/>
                </a:solidFill>
                <a:latin typeface="Verdana"/>
                <a:ea typeface="Verdana"/>
                <a:cs typeface="Verdana"/>
                <a:sym typeface="Verdana"/>
              </a:rPr>
              <a:t>=</a:t>
            </a:r>
            <a:r>
              <a:rPr lang="en-GB" sz="1200">
                <a:solidFill>
                  <a:srgbClr val="208050"/>
                </a:solidFill>
                <a:latin typeface="Verdana"/>
                <a:ea typeface="Verdana"/>
                <a:cs typeface="Verdana"/>
                <a:sym typeface="Verdana"/>
              </a:rPr>
              <a:t>1</a:t>
            </a:r>
            <a:r>
              <a:rPr lang="en-GB" sz="1200">
                <a:solidFill>
                  <a:schemeClr val="dk1"/>
                </a:solidFill>
                <a:latin typeface="Verdana"/>
                <a:ea typeface="Verdana"/>
                <a:cs typeface="Verdana"/>
                <a:sym typeface="Verdana"/>
              </a:rPr>
              <a:t>))</a:t>
            </a:r>
          </a:p>
          <a:p>
            <a:pPr lvl="0" rtl="0">
              <a:spcBef>
                <a:spcPts val="0"/>
              </a:spcBef>
              <a:spcAft>
                <a:spcPts val="0"/>
              </a:spcAft>
              <a:buClr>
                <a:schemeClr val="dk1"/>
              </a:buClr>
              <a:buSzPct val="91666"/>
              <a:buFont typeface="Arial"/>
              <a:buNone/>
            </a:pPr>
            <a:r>
              <a:rPr lang="en-GB" sz="1200">
                <a:solidFill>
                  <a:srgbClr val="007020"/>
                </a:solidFill>
                <a:latin typeface="Verdana"/>
                <a:ea typeface="Verdana"/>
                <a:cs typeface="Verdana"/>
                <a:sym typeface="Verdana"/>
              </a:rPr>
              <a:t>print</a:t>
            </a:r>
            <a:r>
              <a:rPr lang="en-GB" sz="1200">
                <a:solidFill>
                  <a:schemeClr val="dk1"/>
                </a:solidFill>
                <a:latin typeface="Verdana"/>
                <a:ea typeface="Verdana"/>
                <a:cs typeface="Verdana"/>
                <a:sym typeface="Verdana"/>
              </a:rPr>
              <a:t>(</a:t>
            </a:r>
            <a:r>
              <a:rPr lang="en-GB" sz="1200">
                <a:solidFill>
                  <a:srgbClr val="4070A0"/>
                </a:solidFill>
                <a:latin typeface="Verdana"/>
                <a:ea typeface="Verdana"/>
                <a:cs typeface="Verdana"/>
                <a:sym typeface="Verdana"/>
              </a:rPr>
              <a:t>'seconds 	:'</a:t>
            </a:r>
            <a:r>
              <a:rPr lang="en-GB" sz="1200">
                <a:solidFill>
                  <a:schemeClr val="dk1"/>
                </a:solidFill>
                <a:latin typeface="Verdana"/>
                <a:ea typeface="Verdana"/>
                <a:cs typeface="Verdana"/>
                <a:sym typeface="Verdana"/>
              </a:rPr>
              <a:t>, datetime</a:t>
            </a:r>
            <a:r>
              <a:rPr lang="en-GB" sz="1200">
                <a:solidFill>
                  <a:srgbClr val="666666"/>
                </a:solidFill>
                <a:latin typeface="Verdana"/>
                <a:ea typeface="Verdana"/>
                <a:cs typeface="Verdana"/>
                <a:sym typeface="Verdana"/>
              </a:rPr>
              <a:t>.</a:t>
            </a:r>
            <a:r>
              <a:rPr lang="en-GB" sz="1200">
                <a:solidFill>
                  <a:schemeClr val="dk1"/>
                </a:solidFill>
                <a:latin typeface="Verdana"/>
                <a:ea typeface="Verdana"/>
                <a:cs typeface="Verdana"/>
                <a:sym typeface="Verdana"/>
              </a:rPr>
              <a:t>timedelta(seconds</a:t>
            </a:r>
            <a:r>
              <a:rPr lang="en-GB" sz="1200">
                <a:solidFill>
                  <a:srgbClr val="666666"/>
                </a:solidFill>
                <a:latin typeface="Verdana"/>
                <a:ea typeface="Verdana"/>
                <a:cs typeface="Verdana"/>
                <a:sym typeface="Verdana"/>
              </a:rPr>
              <a:t>=</a:t>
            </a:r>
            <a:r>
              <a:rPr lang="en-GB" sz="1200">
                <a:solidFill>
                  <a:srgbClr val="208050"/>
                </a:solidFill>
                <a:latin typeface="Verdana"/>
                <a:ea typeface="Verdana"/>
                <a:cs typeface="Verdana"/>
                <a:sym typeface="Verdana"/>
              </a:rPr>
              <a:t>1</a:t>
            </a:r>
            <a:r>
              <a:rPr lang="en-GB" sz="1200">
                <a:solidFill>
                  <a:schemeClr val="dk1"/>
                </a:solidFill>
                <a:latin typeface="Verdana"/>
                <a:ea typeface="Verdana"/>
                <a:cs typeface="Verdana"/>
                <a:sym typeface="Verdana"/>
              </a:rPr>
              <a:t>))</a:t>
            </a:r>
          </a:p>
          <a:p>
            <a:pPr lvl="0" rtl="0">
              <a:spcBef>
                <a:spcPts val="0"/>
              </a:spcBef>
              <a:spcAft>
                <a:spcPts val="0"/>
              </a:spcAft>
              <a:buClr>
                <a:schemeClr val="dk1"/>
              </a:buClr>
              <a:buSzPct val="91666"/>
              <a:buFont typeface="Arial"/>
              <a:buNone/>
            </a:pPr>
            <a:r>
              <a:rPr lang="en-GB" sz="1200">
                <a:solidFill>
                  <a:srgbClr val="007020"/>
                </a:solidFill>
                <a:latin typeface="Verdana"/>
                <a:ea typeface="Verdana"/>
                <a:cs typeface="Verdana"/>
                <a:sym typeface="Verdana"/>
              </a:rPr>
              <a:t>print</a:t>
            </a:r>
            <a:r>
              <a:rPr lang="en-GB" sz="1200">
                <a:solidFill>
                  <a:schemeClr val="dk1"/>
                </a:solidFill>
                <a:latin typeface="Verdana"/>
                <a:ea typeface="Verdana"/>
                <a:cs typeface="Verdana"/>
                <a:sym typeface="Verdana"/>
              </a:rPr>
              <a:t>(</a:t>
            </a:r>
            <a:r>
              <a:rPr lang="en-GB" sz="1200">
                <a:solidFill>
                  <a:srgbClr val="4070A0"/>
                </a:solidFill>
                <a:latin typeface="Verdana"/>
                <a:ea typeface="Verdana"/>
                <a:cs typeface="Verdana"/>
                <a:sym typeface="Verdana"/>
              </a:rPr>
              <a:t>'minutes 	:'</a:t>
            </a:r>
            <a:r>
              <a:rPr lang="en-GB" sz="1200">
                <a:solidFill>
                  <a:schemeClr val="dk1"/>
                </a:solidFill>
                <a:latin typeface="Verdana"/>
                <a:ea typeface="Verdana"/>
                <a:cs typeface="Verdana"/>
                <a:sym typeface="Verdana"/>
              </a:rPr>
              <a:t>, datetime</a:t>
            </a:r>
            <a:r>
              <a:rPr lang="en-GB" sz="1200">
                <a:solidFill>
                  <a:srgbClr val="666666"/>
                </a:solidFill>
                <a:latin typeface="Verdana"/>
                <a:ea typeface="Verdana"/>
                <a:cs typeface="Verdana"/>
                <a:sym typeface="Verdana"/>
              </a:rPr>
              <a:t>.</a:t>
            </a:r>
            <a:r>
              <a:rPr lang="en-GB" sz="1200">
                <a:solidFill>
                  <a:schemeClr val="dk1"/>
                </a:solidFill>
                <a:latin typeface="Verdana"/>
                <a:ea typeface="Verdana"/>
                <a:cs typeface="Verdana"/>
                <a:sym typeface="Verdana"/>
              </a:rPr>
              <a:t>timedelta(minutes</a:t>
            </a:r>
            <a:r>
              <a:rPr lang="en-GB" sz="1200">
                <a:solidFill>
                  <a:srgbClr val="666666"/>
                </a:solidFill>
                <a:latin typeface="Verdana"/>
                <a:ea typeface="Verdana"/>
                <a:cs typeface="Verdana"/>
                <a:sym typeface="Verdana"/>
              </a:rPr>
              <a:t>=</a:t>
            </a:r>
            <a:r>
              <a:rPr lang="en-GB" sz="1200">
                <a:solidFill>
                  <a:srgbClr val="208050"/>
                </a:solidFill>
                <a:latin typeface="Verdana"/>
                <a:ea typeface="Verdana"/>
                <a:cs typeface="Verdana"/>
                <a:sym typeface="Verdana"/>
              </a:rPr>
              <a:t>1</a:t>
            </a:r>
            <a:r>
              <a:rPr lang="en-GB" sz="1200">
                <a:solidFill>
                  <a:schemeClr val="dk1"/>
                </a:solidFill>
                <a:latin typeface="Verdana"/>
                <a:ea typeface="Verdana"/>
                <a:cs typeface="Verdana"/>
                <a:sym typeface="Verdana"/>
              </a:rPr>
              <a:t>))</a:t>
            </a:r>
          </a:p>
          <a:p>
            <a:pPr lvl="0" rtl="0">
              <a:spcBef>
                <a:spcPts val="0"/>
              </a:spcBef>
              <a:spcAft>
                <a:spcPts val="0"/>
              </a:spcAft>
              <a:buClr>
                <a:schemeClr val="dk1"/>
              </a:buClr>
              <a:buSzPct val="91666"/>
              <a:buFont typeface="Arial"/>
              <a:buNone/>
            </a:pPr>
            <a:r>
              <a:rPr lang="en-GB" sz="1200">
                <a:solidFill>
                  <a:srgbClr val="007020"/>
                </a:solidFill>
                <a:latin typeface="Verdana"/>
                <a:ea typeface="Verdana"/>
                <a:cs typeface="Verdana"/>
                <a:sym typeface="Verdana"/>
              </a:rPr>
              <a:t>print</a:t>
            </a:r>
            <a:r>
              <a:rPr lang="en-GB" sz="1200">
                <a:solidFill>
                  <a:schemeClr val="dk1"/>
                </a:solidFill>
                <a:latin typeface="Verdana"/>
                <a:ea typeface="Verdana"/>
                <a:cs typeface="Verdana"/>
                <a:sym typeface="Verdana"/>
              </a:rPr>
              <a:t>(</a:t>
            </a:r>
            <a:r>
              <a:rPr lang="en-GB" sz="1200">
                <a:solidFill>
                  <a:srgbClr val="4070A0"/>
                </a:solidFill>
                <a:latin typeface="Verdana"/>
                <a:ea typeface="Verdana"/>
                <a:cs typeface="Verdana"/>
                <a:sym typeface="Verdana"/>
              </a:rPr>
              <a:t>'hours   	:'</a:t>
            </a:r>
            <a:r>
              <a:rPr lang="en-GB" sz="1200">
                <a:solidFill>
                  <a:schemeClr val="dk1"/>
                </a:solidFill>
                <a:latin typeface="Verdana"/>
                <a:ea typeface="Verdana"/>
                <a:cs typeface="Verdana"/>
                <a:sym typeface="Verdana"/>
              </a:rPr>
              <a:t>, datetime</a:t>
            </a:r>
            <a:r>
              <a:rPr lang="en-GB" sz="1200">
                <a:solidFill>
                  <a:srgbClr val="666666"/>
                </a:solidFill>
                <a:latin typeface="Verdana"/>
                <a:ea typeface="Verdana"/>
                <a:cs typeface="Verdana"/>
                <a:sym typeface="Verdana"/>
              </a:rPr>
              <a:t>.</a:t>
            </a:r>
            <a:r>
              <a:rPr lang="en-GB" sz="1200">
                <a:solidFill>
                  <a:schemeClr val="dk1"/>
                </a:solidFill>
                <a:latin typeface="Verdana"/>
                <a:ea typeface="Verdana"/>
                <a:cs typeface="Verdana"/>
                <a:sym typeface="Verdana"/>
              </a:rPr>
              <a:t>timedelta(hours</a:t>
            </a:r>
            <a:r>
              <a:rPr lang="en-GB" sz="1200">
                <a:solidFill>
                  <a:srgbClr val="666666"/>
                </a:solidFill>
                <a:latin typeface="Verdana"/>
                <a:ea typeface="Verdana"/>
                <a:cs typeface="Verdana"/>
                <a:sym typeface="Verdana"/>
              </a:rPr>
              <a:t>=</a:t>
            </a:r>
            <a:r>
              <a:rPr lang="en-GB" sz="1200">
                <a:solidFill>
                  <a:srgbClr val="208050"/>
                </a:solidFill>
                <a:latin typeface="Verdana"/>
                <a:ea typeface="Verdana"/>
                <a:cs typeface="Verdana"/>
                <a:sym typeface="Verdana"/>
              </a:rPr>
              <a:t>1</a:t>
            </a:r>
            <a:r>
              <a:rPr lang="en-GB" sz="1200">
                <a:solidFill>
                  <a:schemeClr val="dk1"/>
                </a:solidFill>
                <a:latin typeface="Verdana"/>
                <a:ea typeface="Verdana"/>
                <a:cs typeface="Verdana"/>
                <a:sym typeface="Verdana"/>
              </a:rPr>
              <a:t>))</a:t>
            </a:r>
          </a:p>
          <a:p>
            <a:pPr lvl="0" rtl="0">
              <a:spcBef>
                <a:spcPts val="0"/>
              </a:spcBef>
              <a:spcAft>
                <a:spcPts val="0"/>
              </a:spcAft>
              <a:buClr>
                <a:schemeClr val="dk1"/>
              </a:buClr>
              <a:buSzPct val="91666"/>
              <a:buFont typeface="Arial"/>
              <a:buNone/>
            </a:pPr>
            <a:r>
              <a:rPr lang="en-GB" sz="1200">
                <a:solidFill>
                  <a:srgbClr val="007020"/>
                </a:solidFill>
                <a:latin typeface="Verdana"/>
                <a:ea typeface="Verdana"/>
                <a:cs typeface="Verdana"/>
                <a:sym typeface="Verdana"/>
              </a:rPr>
              <a:t>print</a:t>
            </a:r>
            <a:r>
              <a:rPr lang="en-GB" sz="1200">
                <a:solidFill>
                  <a:schemeClr val="dk1"/>
                </a:solidFill>
                <a:latin typeface="Verdana"/>
                <a:ea typeface="Verdana"/>
                <a:cs typeface="Verdana"/>
                <a:sym typeface="Verdana"/>
              </a:rPr>
              <a:t>(</a:t>
            </a:r>
            <a:r>
              <a:rPr lang="en-GB" sz="1200">
                <a:solidFill>
                  <a:srgbClr val="4070A0"/>
                </a:solidFill>
                <a:latin typeface="Verdana"/>
                <a:ea typeface="Verdana"/>
                <a:cs typeface="Verdana"/>
                <a:sym typeface="Verdana"/>
              </a:rPr>
              <a:t>'days    	:'</a:t>
            </a:r>
            <a:r>
              <a:rPr lang="en-GB" sz="1200">
                <a:solidFill>
                  <a:schemeClr val="dk1"/>
                </a:solidFill>
                <a:latin typeface="Verdana"/>
                <a:ea typeface="Verdana"/>
                <a:cs typeface="Verdana"/>
                <a:sym typeface="Verdana"/>
              </a:rPr>
              <a:t>, datetime</a:t>
            </a:r>
            <a:r>
              <a:rPr lang="en-GB" sz="1200">
                <a:solidFill>
                  <a:srgbClr val="666666"/>
                </a:solidFill>
                <a:latin typeface="Verdana"/>
                <a:ea typeface="Verdana"/>
                <a:cs typeface="Verdana"/>
                <a:sym typeface="Verdana"/>
              </a:rPr>
              <a:t>.</a:t>
            </a:r>
            <a:r>
              <a:rPr lang="en-GB" sz="1200">
                <a:solidFill>
                  <a:schemeClr val="dk1"/>
                </a:solidFill>
                <a:latin typeface="Verdana"/>
                <a:ea typeface="Verdana"/>
                <a:cs typeface="Verdana"/>
                <a:sym typeface="Verdana"/>
              </a:rPr>
              <a:t>timedelta(days</a:t>
            </a:r>
            <a:r>
              <a:rPr lang="en-GB" sz="1200">
                <a:solidFill>
                  <a:srgbClr val="666666"/>
                </a:solidFill>
                <a:latin typeface="Verdana"/>
                <a:ea typeface="Verdana"/>
                <a:cs typeface="Verdana"/>
                <a:sym typeface="Verdana"/>
              </a:rPr>
              <a:t>=</a:t>
            </a:r>
            <a:r>
              <a:rPr lang="en-GB" sz="1200">
                <a:solidFill>
                  <a:srgbClr val="208050"/>
                </a:solidFill>
                <a:latin typeface="Verdana"/>
                <a:ea typeface="Verdana"/>
                <a:cs typeface="Verdana"/>
                <a:sym typeface="Verdana"/>
              </a:rPr>
              <a:t>1</a:t>
            </a:r>
            <a:r>
              <a:rPr lang="en-GB" sz="1200">
                <a:solidFill>
                  <a:schemeClr val="dk1"/>
                </a:solidFill>
                <a:latin typeface="Verdana"/>
                <a:ea typeface="Verdana"/>
                <a:cs typeface="Verdana"/>
                <a:sym typeface="Verdana"/>
              </a:rPr>
              <a:t>))</a:t>
            </a:r>
          </a:p>
          <a:p>
            <a:pPr lvl="0" rtl="0">
              <a:spcBef>
                <a:spcPts val="0"/>
              </a:spcBef>
              <a:spcAft>
                <a:spcPts val="0"/>
              </a:spcAft>
              <a:buClr>
                <a:schemeClr val="dk1"/>
              </a:buClr>
              <a:buSzPct val="91666"/>
              <a:buFont typeface="Arial"/>
              <a:buNone/>
            </a:pPr>
            <a:r>
              <a:rPr lang="en-GB" sz="1200">
                <a:solidFill>
                  <a:srgbClr val="007020"/>
                </a:solidFill>
                <a:latin typeface="Verdana"/>
                <a:ea typeface="Verdana"/>
                <a:cs typeface="Verdana"/>
                <a:sym typeface="Verdana"/>
              </a:rPr>
              <a:t>print</a:t>
            </a:r>
            <a:r>
              <a:rPr lang="en-GB" sz="1200">
                <a:solidFill>
                  <a:schemeClr val="dk1"/>
                </a:solidFill>
                <a:latin typeface="Verdana"/>
                <a:ea typeface="Verdana"/>
                <a:cs typeface="Verdana"/>
                <a:sym typeface="Verdana"/>
              </a:rPr>
              <a:t>(</a:t>
            </a:r>
            <a:r>
              <a:rPr lang="en-GB" sz="1200">
                <a:solidFill>
                  <a:srgbClr val="4070A0"/>
                </a:solidFill>
                <a:latin typeface="Verdana"/>
                <a:ea typeface="Verdana"/>
                <a:cs typeface="Verdana"/>
                <a:sym typeface="Verdana"/>
              </a:rPr>
              <a:t>'weeks   	:'</a:t>
            </a:r>
            <a:r>
              <a:rPr lang="en-GB" sz="1200">
                <a:solidFill>
                  <a:schemeClr val="dk1"/>
                </a:solidFill>
                <a:latin typeface="Verdana"/>
                <a:ea typeface="Verdana"/>
                <a:cs typeface="Verdana"/>
                <a:sym typeface="Verdana"/>
              </a:rPr>
              <a:t>, datetime</a:t>
            </a:r>
            <a:r>
              <a:rPr lang="en-GB" sz="1200">
                <a:solidFill>
                  <a:srgbClr val="666666"/>
                </a:solidFill>
                <a:latin typeface="Verdana"/>
                <a:ea typeface="Verdana"/>
                <a:cs typeface="Verdana"/>
                <a:sym typeface="Verdana"/>
              </a:rPr>
              <a:t>.</a:t>
            </a:r>
            <a:r>
              <a:rPr lang="en-GB" sz="1200">
                <a:solidFill>
                  <a:schemeClr val="dk1"/>
                </a:solidFill>
                <a:latin typeface="Verdana"/>
                <a:ea typeface="Verdana"/>
                <a:cs typeface="Verdana"/>
                <a:sym typeface="Verdana"/>
              </a:rPr>
              <a:t>timedelta(weeks</a:t>
            </a:r>
            <a:r>
              <a:rPr lang="en-GB" sz="1200">
                <a:solidFill>
                  <a:srgbClr val="666666"/>
                </a:solidFill>
                <a:latin typeface="Verdana"/>
                <a:ea typeface="Verdana"/>
                <a:cs typeface="Verdana"/>
                <a:sym typeface="Verdana"/>
              </a:rPr>
              <a:t>=</a:t>
            </a:r>
            <a:r>
              <a:rPr lang="en-GB" sz="1200">
                <a:solidFill>
                  <a:srgbClr val="208050"/>
                </a:solidFill>
                <a:latin typeface="Verdana"/>
                <a:ea typeface="Verdana"/>
                <a:cs typeface="Verdana"/>
                <a:sym typeface="Verdana"/>
              </a:rPr>
              <a:t>1</a:t>
            </a:r>
            <a:r>
              <a:rPr lang="en-GB" sz="1200">
                <a:solidFill>
                  <a:schemeClr val="dk1"/>
                </a:solidFill>
                <a:latin typeface="Verdana"/>
                <a:ea typeface="Verdana"/>
                <a:cs typeface="Verdana"/>
                <a:sym typeface="Verdana"/>
              </a:rPr>
              <a:t>))</a:t>
            </a:r>
          </a:p>
          <a:p>
            <a:pPr lvl="0">
              <a:spcBef>
                <a:spcPts val="0"/>
              </a:spcBef>
              <a:buNone/>
            </a:pPr>
            <a:r>
              <a:t/>
            </a:r>
            <a:endParaRPr/>
          </a:p>
        </p:txBody>
      </p:sp>
      <p:sp>
        <p:nvSpPr>
          <p:cNvPr id="229" name="Shape 229"/>
          <p:cNvSpPr txBox="1"/>
          <p:nvPr/>
        </p:nvSpPr>
        <p:spPr>
          <a:xfrm>
            <a:off x="5540950" y="1601500"/>
            <a:ext cx="3179700" cy="2887200"/>
          </a:xfrm>
          <a:prstGeom prst="rect">
            <a:avLst/>
          </a:prstGeom>
          <a:noFill/>
          <a:ln>
            <a:noFill/>
          </a:ln>
        </p:spPr>
        <p:txBody>
          <a:bodyPr anchorCtr="0" anchor="t" bIns="91425" lIns="91425" rIns="91425" wrap="square" tIns="91425">
            <a:noAutofit/>
          </a:bodyPr>
          <a:lstStyle/>
          <a:p>
            <a:pPr lvl="0" rtl="0">
              <a:lnSpc>
                <a:spcPct val="115000"/>
              </a:lnSpc>
              <a:spcBef>
                <a:spcPts val="0"/>
              </a:spcBef>
              <a:buClr>
                <a:schemeClr val="dk1"/>
              </a:buClr>
              <a:buSzPct val="91666"/>
              <a:buFont typeface="Arial"/>
              <a:buNone/>
            </a:pPr>
            <a:r>
              <a:rPr lang="en-GB" sz="1200">
                <a:solidFill>
                  <a:schemeClr val="dk1"/>
                </a:solidFill>
                <a:latin typeface="Verdana"/>
                <a:ea typeface="Verdana"/>
                <a:cs typeface="Verdana"/>
                <a:sym typeface="Verdana"/>
              </a:rPr>
              <a:t>microseconds: 0:00:00.000001</a:t>
            </a:r>
          </a:p>
          <a:p>
            <a:pPr lvl="0" rtl="0">
              <a:lnSpc>
                <a:spcPct val="115000"/>
              </a:lnSpc>
              <a:spcBef>
                <a:spcPts val="0"/>
              </a:spcBef>
              <a:buClr>
                <a:schemeClr val="dk1"/>
              </a:buClr>
              <a:buSzPct val="91666"/>
              <a:buFont typeface="Arial"/>
              <a:buNone/>
            </a:pPr>
            <a:r>
              <a:rPr lang="en-GB" sz="1200">
                <a:solidFill>
                  <a:schemeClr val="dk1"/>
                </a:solidFill>
                <a:latin typeface="Verdana"/>
                <a:ea typeface="Verdana"/>
                <a:cs typeface="Verdana"/>
                <a:sym typeface="Verdana"/>
              </a:rPr>
              <a:t>milliseconds: 0:00:00.001000</a:t>
            </a:r>
          </a:p>
          <a:p>
            <a:pPr lvl="0" rtl="0">
              <a:lnSpc>
                <a:spcPct val="115000"/>
              </a:lnSpc>
              <a:spcBef>
                <a:spcPts val="0"/>
              </a:spcBef>
              <a:buClr>
                <a:schemeClr val="dk1"/>
              </a:buClr>
              <a:buSzPct val="91666"/>
              <a:buFont typeface="Arial"/>
              <a:buNone/>
            </a:pPr>
            <a:r>
              <a:rPr lang="en-GB" sz="1200">
                <a:solidFill>
                  <a:schemeClr val="dk1"/>
                </a:solidFill>
                <a:latin typeface="Verdana"/>
                <a:ea typeface="Verdana"/>
                <a:cs typeface="Verdana"/>
                <a:sym typeface="Verdana"/>
              </a:rPr>
              <a:t>seconds 	: 0:00:01</a:t>
            </a:r>
          </a:p>
          <a:p>
            <a:pPr lvl="0" rtl="0">
              <a:lnSpc>
                <a:spcPct val="115000"/>
              </a:lnSpc>
              <a:spcBef>
                <a:spcPts val="0"/>
              </a:spcBef>
              <a:buClr>
                <a:schemeClr val="dk1"/>
              </a:buClr>
              <a:buSzPct val="91666"/>
              <a:buFont typeface="Arial"/>
              <a:buNone/>
            </a:pPr>
            <a:r>
              <a:rPr lang="en-GB" sz="1200">
                <a:solidFill>
                  <a:schemeClr val="dk1"/>
                </a:solidFill>
                <a:latin typeface="Verdana"/>
                <a:ea typeface="Verdana"/>
                <a:cs typeface="Verdana"/>
                <a:sym typeface="Verdana"/>
              </a:rPr>
              <a:t>minutes 	: 0:01:00</a:t>
            </a:r>
          </a:p>
          <a:p>
            <a:pPr lvl="0" rtl="0">
              <a:lnSpc>
                <a:spcPct val="115000"/>
              </a:lnSpc>
              <a:spcBef>
                <a:spcPts val="0"/>
              </a:spcBef>
              <a:buClr>
                <a:schemeClr val="dk1"/>
              </a:buClr>
              <a:buSzPct val="91666"/>
              <a:buFont typeface="Arial"/>
              <a:buNone/>
            </a:pPr>
            <a:r>
              <a:rPr lang="en-GB" sz="1200">
                <a:solidFill>
                  <a:schemeClr val="dk1"/>
                </a:solidFill>
                <a:latin typeface="Verdana"/>
                <a:ea typeface="Verdana"/>
                <a:cs typeface="Verdana"/>
                <a:sym typeface="Verdana"/>
              </a:rPr>
              <a:t>hours   	: 1:00:00</a:t>
            </a:r>
          </a:p>
          <a:p>
            <a:pPr lvl="0" rtl="0">
              <a:lnSpc>
                <a:spcPct val="115000"/>
              </a:lnSpc>
              <a:spcBef>
                <a:spcPts val="0"/>
              </a:spcBef>
              <a:buClr>
                <a:schemeClr val="dk1"/>
              </a:buClr>
              <a:buSzPct val="91666"/>
              <a:buFont typeface="Arial"/>
              <a:buNone/>
            </a:pPr>
            <a:r>
              <a:rPr lang="en-GB" sz="1200">
                <a:solidFill>
                  <a:schemeClr val="dk1"/>
                </a:solidFill>
                <a:latin typeface="Verdana"/>
                <a:ea typeface="Verdana"/>
                <a:cs typeface="Verdana"/>
                <a:sym typeface="Verdana"/>
              </a:rPr>
              <a:t>days    	: 1 day, 0:00:00</a:t>
            </a:r>
          </a:p>
          <a:p>
            <a:pPr lvl="0" rtl="0">
              <a:lnSpc>
                <a:spcPct val="115000"/>
              </a:lnSpc>
              <a:spcBef>
                <a:spcPts val="0"/>
              </a:spcBef>
              <a:buClr>
                <a:schemeClr val="dk1"/>
              </a:buClr>
              <a:buSzPct val="91666"/>
              <a:buFont typeface="Arial"/>
              <a:buNone/>
            </a:pPr>
            <a:r>
              <a:rPr lang="en-GB" sz="1200">
                <a:solidFill>
                  <a:schemeClr val="dk1"/>
                </a:solidFill>
                <a:latin typeface="Verdana"/>
                <a:ea typeface="Verdana"/>
                <a:cs typeface="Verdana"/>
                <a:sym typeface="Verdana"/>
              </a:rPr>
              <a:t>weeks   	: 7 days, 0:00:00</a:t>
            </a:r>
          </a:p>
          <a:p>
            <a:pPr lvl="0">
              <a:spcBef>
                <a:spcPts val="0"/>
              </a:spcBef>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Date Arithmetic</a:t>
            </a:r>
          </a:p>
        </p:txBody>
      </p:sp>
      <p:sp>
        <p:nvSpPr>
          <p:cNvPr id="235" name="Shape 235"/>
          <p:cNvSpPr txBox="1"/>
          <p:nvPr>
            <p:ph idx="1" type="body"/>
          </p:nvPr>
        </p:nvSpPr>
        <p:spPr>
          <a:xfrm>
            <a:off x="311700" y="1152475"/>
            <a:ext cx="4738200" cy="3416400"/>
          </a:xfrm>
          <a:prstGeom prst="rect">
            <a:avLst/>
          </a:prstGeom>
        </p:spPr>
        <p:txBody>
          <a:bodyPr anchorCtr="0" anchor="t" bIns="91425" lIns="91425" rIns="91425" wrap="square" tIns="91425">
            <a:noAutofit/>
          </a:bodyPr>
          <a:lstStyle/>
          <a:p>
            <a:pPr indent="-69850" lvl="0" marL="0" marR="381000" rtl="0">
              <a:spcBef>
                <a:spcPts val="0"/>
              </a:spcBef>
              <a:spcAft>
                <a:spcPts val="1200"/>
              </a:spcAft>
              <a:buClr>
                <a:schemeClr val="dk1"/>
              </a:buClr>
              <a:buSzPct val="91666"/>
              <a:buFont typeface="Arial"/>
              <a:buNone/>
            </a:pPr>
            <a:r>
              <a:rPr lang="en-GB" sz="1200">
                <a:solidFill>
                  <a:srgbClr val="007020"/>
                </a:solidFill>
                <a:highlight>
                  <a:srgbClr val="FFFFFF"/>
                </a:highlight>
                <a:latin typeface="Verdana"/>
                <a:ea typeface="Verdana"/>
                <a:cs typeface="Verdana"/>
                <a:sym typeface="Verdana"/>
              </a:rPr>
              <a:t>import</a:t>
            </a:r>
            <a:r>
              <a:rPr lang="en-GB" sz="1200">
                <a:solidFill>
                  <a:schemeClr val="dk1"/>
                </a:solidFill>
                <a:highlight>
                  <a:srgbClr val="FFFFFF"/>
                </a:highlight>
                <a:latin typeface="Verdana"/>
                <a:ea typeface="Verdana"/>
                <a:cs typeface="Verdana"/>
                <a:sym typeface="Verdana"/>
              </a:rPr>
              <a:t> </a:t>
            </a:r>
            <a:r>
              <a:rPr lang="en-GB" sz="1200">
                <a:solidFill>
                  <a:srgbClr val="0E84B5"/>
                </a:solidFill>
                <a:highlight>
                  <a:srgbClr val="FFFFFF"/>
                </a:highlight>
                <a:latin typeface="Verdana"/>
                <a:ea typeface="Verdana"/>
                <a:cs typeface="Verdana"/>
                <a:sym typeface="Verdana"/>
              </a:rPr>
              <a:t>datetime</a:t>
            </a:r>
            <a:br>
              <a:rPr lang="en-GB" sz="1200">
                <a:solidFill>
                  <a:schemeClr val="dk1"/>
                </a:solidFill>
                <a:highlight>
                  <a:srgbClr val="FFFFFF"/>
                </a:highlight>
                <a:latin typeface="Verdana"/>
                <a:ea typeface="Verdana"/>
                <a:cs typeface="Verdana"/>
                <a:sym typeface="Verdana"/>
              </a:rPr>
            </a:br>
            <a:br>
              <a:rPr lang="en-GB" sz="1200">
                <a:solidFill>
                  <a:schemeClr val="dk1"/>
                </a:solidFill>
                <a:highlight>
                  <a:srgbClr val="FFFFFF"/>
                </a:highlight>
                <a:latin typeface="Verdana"/>
                <a:ea typeface="Verdana"/>
                <a:cs typeface="Verdana"/>
                <a:sym typeface="Verdana"/>
              </a:rPr>
            </a:br>
            <a:r>
              <a:rPr lang="en-GB" sz="1200">
                <a:solidFill>
                  <a:schemeClr val="dk1"/>
                </a:solidFill>
                <a:highlight>
                  <a:srgbClr val="FFFFFF"/>
                </a:highlight>
                <a:latin typeface="Verdana"/>
                <a:ea typeface="Verdana"/>
                <a:cs typeface="Verdana"/>
                <a:sym typeface="Verdana"/>
              </a:rPr>
              <a:t>today </a:t>
            </a:r>
            <a:r>
              <a:rPr lang="en-GB" sz="1200">
                <a:solidFill>
                  <a:srgbClr val="666666"/>
                </a:solidFill>
                <a:highlight>
                  <a:srgbClr val="FFFFFF"/>
                </a:highlight>
                <a:latin typeface="Verdana"/>
                <a:ea typeface="Verdana"/>
                <a:cs typeface="Verdana"/>
                <a:sym typeface="Verdana"/>
              </a:rPr>
              <a:t>=</a:t>
            </a:r>
            <a:r>
              <a:rPr lang="en-GB" sz="1200">
                <a:solidFill>
                  <a:schemeClr val="dk1"/>
                </a:solidFill>
                <a:highlight>
                  <a:srgbClr val="FFFFFF"/>
                </a:highlight>
                <a:latin typeface="Verdana"/>
                <a:ea typeface="Verdana"/>
                <a:cs typeface="Verdana"/>
                <a:sym typeface="Verdana"/>
              </a:rPr>
              <a:t> datetime</a:t>
            </a:r>
            <a:r>
              <a:rPr lang="en-GB" sz="1200">
                <a:solidFill>
                  <a:srgbClr val="666666"/>
                </a:solidFill>
                <a:highlight>
                  <a:srgbClr val="FFFFFF"/>
                </a:highlight>
                <a:latin typeface="Verdana"/>
                <a:ea typeface="Verdana"/>
                <a:cs typeface="Verdana"/>
                <a:sym typeface="Verdana"/>
              </a:rPr>
              <a:t>.</a:t>
            </a:r>
            <a:r>
              <a:rPr lang="en-GB" sz="1200">
                <a:solidFill>
                  <a:schemeClr val="dk1"/>
                </a:solidFill>
                <a:highlight>
                  <a:srgbClr val="FFFFFF"/>
                </a:highlight>
                <a:latin typeface="Verdana"/>
                <a:ea typeface="Verdana"/>
                <a:cs typeface="Verdana"/>
                <a:sym typeface="Verdana"/>
              </a:rPr>
              <a:t>date</a:t>
            </a:r>
            <a:r>
              <a:rPr lang="en-GB" sz="1200">
                <a:solidFill>
                  <a:srgbClr val="666666"/>
                </a:solidFill>
                <a:highlight>
                  <a:srgbClr val="FFFFFF"/>
                </a:highlight>
                <a:latin typeface="Verdana"/>
                <a:ea typeface="Verdana"/>
                <a:cs typeface="Verdana"/>
                <a:sym typeface="Verdana"/>
              </a:rPr>
              <a:t>.</a:t>
            </a:r>
            <a:r>
              <a:rPr lang="en-GB" sz="1200">
                <a:solidFill>
                  <a:schemeClr val="dk1"/>
                </a:solidFill>
                <a:highlight>
                  <a:srgbClr val="FFFFFF"/>
                </a:highlight>
                <a:latin typeface="Verdana"/>
                <a:ea typeface="Verdana"/>
                <a:cs typeface="Verdana"/>
                <a:sym typeface="Verdana"/>
              </a:rPr>
              <a:t>today()</a:t>
            </a:r>
            <a:br>
              <a:rPr lang="en-GB" sz="1200">
                <a:solidFill>
                  <a:schemeClr val="dk1"/>
                </a:solidFill>
                <a:highlight>
                  <a:srgbClr val="FFFFFF"/>
                </a:highlight>
                <a:latin typeface="Verdana"/>
                <a:ea typeface="Verdana"/>
                <a:cs typeface="Verdana"/>
                <a:sym typeface="Verdana"/>
              </a:rPr>
            </a:br>
            <a:r>
              <a:rPr lang="en-GB" sz="1200">
                <a:solidFill>
                  <a:srgbClr val="007020"/>
                </a:solidFill>
                <a:highlight>
                  <a:srgbClr val="FFFFFF"/>
                </a:highlight>
                <a:latin typeface="Verdana"/>
                <a:ea typeface="Verdana"/>
                <a:cs typeface="Verdana"/>
                <a:sym typeface="Verdana"/>
              </a:rPr>
              <a:t>print</a:t>
            </a:r>
            <a:r>
              <a:rPr lang="en-GB" sz="1200">
                <a:solidFill>
                  <a:schemeClr val="dk1"/>
                </a:solidFill>
                <a:highlight>
                  <a:srgbClr val="FFFFFF"/>
                </a:highlight>
                <a:latin typeface="Verdana"/>
                <a:ea typeface="Verdana"/>
                <a:cs typeface="Verdana"/>
                <a:sym typeface="Verdana"/>
              </a:rPr>
              <a:t>(</a:t>
            </a:r>
            <a:r>
              <a:rPr lang="en-GB" sz="1200">
                <a:solidFill>
                  <a:srgbClr val="4070A0"/>
                </a:solidFill>
                <a:highlight>
                  <a:srgbClr val="FFFFFF"/>
                </a:highlight>
                <a:latin typeface="Verdana"/>
                <a:ea typeface="Verdana"/>
                <a:cs typeface="Verdana"/>
                <a:sym typeface="Verdana"/>
              </a:rPr>
              <a:t>'Today    :'</a:t>
            </a:r>
            <a:r>
              <a:rPr lang="en-GB" sz="1200">
                <a:solidFill>
                  <a:schemeClr val="dk1"/>
                </a:solidFill>
                <a:highlight>
                  <a:srgbClr val="FFFFFF"/>
                </a:highlight>
                <a:latin typeface="Verdana"/>
                <a:ea typeface="Verdana"/>
                <a:cs typeface="Verdana"/>
                <a:sym typeface="Verdana"/>
              </a:rPr>
              <a:t>, today)</a:t>
            </a:r>
            <a:br>
              <a:rPr lang="en-GB" sz="1200">
                <a:solidFill>
                  <a:schemeClr val="dk1"/>
                </a:solidFill>
                <a:highlight>
                  <a:srgbClr val="FFFFFF"/>
                </a:highlight>
                <a:latin typeface="Verdana"/>
                <a:ea typeface="Verdana"/>
                <a:cs typeface="Verdana"/>
                <a:sym typeface="Verdana"/>
              </a:rPr>
            </a:br>
            <a:br>
              <a:rPr lang="en-GB" sz="1200">
                <a:solidFill>
                  <a:schemeClr val="dk1"/>
                </a:solidFill>
                <a:highlight>
                  <a:srgbClr val="FFFFFF"/>
                </a:highlight>
                <a:latin typeface="Verdana"/>
                <a:ea typeface="Verdana"/>
                <a:cs typeface="Verdana"/>
                <a:sym typeface="Verdana"/>
              </a:rPr>
            </a:br>
            <a:r>
              <a:rPr lang="en-GB" sz="1200">
                <a:solidFill>
                  <a:schemeClr val="dk1"/>
                </a:solidFill>
                <a:highlight>
                  <a:srgbClr val="FFFFFF"/>
                </a:highlight>
                <a:latin typeface="Verdana"/>
                <a:ea typeface="Verdana"/>
                <a:cs typeface="Verdana"/>
                <a:sym typeface="Verdana"/>
              </a:rPr>
              <a:t>one_day </a:t>
            </a:r>
            <a:r>
              <a:rPr lang="en-GB" sz="1200">
                <a:solidFill>
                  <a:srgbClr val="666666"/>
                </a:solidFill>
                <a:highlight>
                  <a:srgbClr val="FFFFFF"/>
                </a:highlight>
                <a:latin typeface="Verdana"/>
                <a:ea typeface="Verdana"/>
                <a:cs typeface="Verdana"/>
                <a:sym typeface="Verdana"/>
              </a:rPr>
              <a:t>=</a:t>
            </a:r>
            <a:r>
              <a:rPr lang="en-GB" sz="1200">
                <a:solidFill>
                  <a:schemeClr val="dk1"/>
                </a:solidFill>
                <a:highlight>
                  <a:srgbClr val="FFFFFF"/>
                </a:highlight>
                <a:latin typeface="Verdana"/>
                <a:ea typeface="Verdana"/>
                <a:cs typeface="Verdana"/>
                <a:sym typeface="Verdana"/>
              </a:rPr>
              <a:t> datetime</a:t>
            </a:r>
            <a:r>
              <a:rPr lang="en-GB" sz="1200">
                <a:solidFill>
                  <a:srgbClr val="666666"/>
                </a:solidFill>
                <a:highlight>
                  <a:srgbClr val="FFFFFF"/>
                </a:highlight>
                <a:latin typeface="Verdana"/>
                <a:ea typeface="Verdana"/>
                <a:cs typeface="Verdana"/>
                <a:sym typeface="Verdana"/>
              </a:rPr>
              <a:t>.</a:t>
            </a:r>
            <a:r>
              <a:rPr lang="en-GB" sz="1200">
                <a:solidFill>
                  <a:schemeClr val="dk1"/>
                </a:solidFill>
                <a:highlight>
                  <a:srgbClr val="FFFFFF"/>
                </a:highlight>
                <a:latin typeface="Verdana"/>
                <a:ea typeface="Verdana"/>
                <a:cs typeface="Verdana"/>
                <a:sym typeface="Verdana"/>
              </a:rPr>
              <a:t>timedelta(days</a:t>
            </a:r>
            <a:r>
              <a:rPr lang="en-GB" sz="1200">
                <a:solidFill>
                  <a:srgbClr val="666666"/>
                </a:solidFill>
                <a:highlight>
                  <a:srgbClr val="FFFFFF"/>
                </a:highlight>
                <a:latin typeface="Verdana"/>
                <a:ea typeface="Verdana"/>
                <a:cs typeface="Verdana"/>
                <a:sym typeface="Verdana"/>
              </a:rPr>
              <a:t>=</a:t>
            </a:r>
            <a:r>
              <a:rPr lang="en-GB" sz="1200">
                <a:solidFill>
                  <a:srgbClr val="208050"/>
                </a:solidFill>
                <a:highlight>
                  <a:srgbClr val="FFFFFF"/>
                </a:highlight>
                <a:latin typeface="Verdana"/>
                <a:ea typeface="Verdana"/>
                <a:cs typeface="Verdana"/>
                <a:sym typeface="Verdana"/>
              </a:rPr>
              <a:t>1</a:t>
            </a:r>
            <a:r>
              <a:rPr lang="en-GB" sz="1200">
                <a:solidFill>
                  <a:schemeClr val="dk1"/>
                </a:solidFill>
                <a:highlight>
                  <a:srgbClr val="FFFFFF"/>
                </a:highlight>
                <a:latin typeface="Verdana"/>
                <a:ea typeface="Verdana"/>
                <a:cs typeface="Verdana"/>
                <a:sym typeface="Verdana"/>
              </a:rPr>
              <a:t>)</a:t>
            </a:r>
            <a:br>
              <a:rPr lang="en-GB" sz="1200">
                <a:solidFill>
                  <a:schemeClr val="dk1"/>
                </a:solidFill>
                <a:highlight>
                  <a:srgbClr val="FFFFFF"/>
                </a:highlight>
                <a:latin typeface="Verdana"/>
                <a:ea typeface="Verdana"/>
                <a:cs typeface="Verdana"/>
                <a:sym typeface="Verdana"/>
              </a:rPr>
            </a:br>
            <a:r>
              <a:rPr lang="en-GB" sz="1200">
                <a:solidFill>
                  <a:srgbClr val="007020"/>
                </a:solidFill>
                <a:highlight>
                  <a:srgbClr val="FFFFFF"/>
                </a:highlight>
                <a:latin typeface="Verdana"/>
                <a:ea typeface="Verdana"/>
                <a:cs typeface="Verdana"/>
                <a:sym typeface="Verdana"/>
              </a:rPr>
              <a:t>print</a:t>
            </a:r>
            <a:r>
              <a:rPr lang="en-GB" sz="1200">
                <a:solidFill>
                  <a:schemeClr val="dk1"/>
                </a:solidFill>
                <a:highlight>
                  <a:srgbClr val="FFFFFF"/>
                </a:highlight>
                <a:latin typeface="Verdana"/>
                <a:ea typeface="Verdana"/>
                <a:cs typeface="Verdana"/>
                <a:sym typeface="Verdana"/>
              </a:rPr>
              <a:t>(</a:t>
            </a:r>
            <a:r>
              <a:rPr lang="en-GB" sz="1200">
                <a:solidFill>
                  <a:srgbClr val="4070A0"/>
                </a:solidFill>
                <a:highlight>
                  <a:srgbClr val="FFFFFF"/>
                </a:highlight>
                <a:latin typeface="Verdana"/>
                <a:ea typeface="Verdana"/>
                <a:cs typeface="Verdana"/>
                <a:sym typeface="Verdana"/>
              </a:rPr>
              <a:t>'One day  :'</a:t>
            </a:r>
            <a:r>
              <a:rPr lang="en-GB" sz="1200">
                <a:solidFill>
                  <a:schemeClr val="dk1"/>
                </a:solidFill>
                <a:highlight>
                  <a:srgbClr val="FFFFFF"/>
                </a:highlight>
                <a:latin typeface="Verdana"/>
                <a:ea typeface="Verdana"/>
                <a:cs typeface="Verdana"/>
                <a:sym typeface="Verdana"/>
              </a:rPr>
              <a:t>, one_day)</a:t>
            </a:r>
            <a:br>
              <a:rPr lang="en-GB" sz="1200">
                <a:solidFill>
                  <a:schemeClr val="dk1"/>
                </a:solidFill>
                <a:highlight>
                  <a:srgbClr val="FFFFFF"/>
                </a:highlight>
                <a:latin typeface="Verdana"/>
                <a:ea typeface="Verdana"/>
                <a:cs typeface="Verdana"/>
                <a:sym typeface="Verdana"/>
              </a:rPr>
            </a:br>
            <a:br>
              <a:rPr lang="en-GB" sz="1200">
                <a:solidFill>
                  <a:schemeClr val="dk1"/>
                </a:solidFill>
                <a:highlight>
                  <a:srgbClr val="FFFFFF"/>
                </a:highlight>
                <a:latin typeface="Verdana"/>
                <a:ea typeface="Verdana"/>
                <a:cs typeface="Verdana"/>
                <a:sym typeface="Verdana"/>
              </a:rPr>
            </a:br>
            <a:r>
              <a:rPr lang="en-GB" sz="1200">
                <a:solidFill>
                  <a:schemeClr val="dk1"/>
                </a:solidFill>
                <a:highlight>
                  <a:srgbClr val="FFFFFF"/>
                </a:highlight>
                <a:latin typeface="Verdana"/>
                <a:ea typeface="Verdana"/>
                <a:cs typeface="Verdana"/>
                <a:sym typeface="Verdana"/>
              </a:rPr>
              <a:t>yesterday </a:t>
            </a:r>
            <a:r>
              <a:rPr lang="en-GB" sz="1200">
                <a:solidFill>
                  <a:srgbClr val="666666"/>
                </a:solidFill>
                <a:highlight>
                  <a:srgbClr val="FFFFFF"/>
                </a:highlight>
                <a:latin typeface="Verdana"/>
                <a:ea typeface="Verdana"/>
                <a:cs typeface="Verdana"/>
                <a:sym typeface="Verdana"/>
              </a:rPr>
              <a:t>=</a:t>
            </a:r>
            <a:r>
              <a:rPr lang="en-GB" sz="1200">
                <a:solidFill>
                  <a:schemeClr val="dk1"/>
                </a:solidFill>
                <a:highlight>
                  <a:srgbClr val="FFFFFF"/>
                </a:highlight>
                <a:latin typeface="Verdana"/>
                <a:ea typeface="Verdana"/>
                <a:cs typeface="Verdana"/>
                <a:sym typeface="Verdana"/>
              </a:rPr>
              <a:t> today </a:t>
            </a:r>
            <a:r>
              <a:rPr lang="en-GB" sz="1200">
                <a:solidFill>
                  <a:srgbClr val="666666"/>
                </a:solidFill>
                <a:highlight>
                  <a:srgbClr val="FFFFFF"/>
                </a:highlight>
                <a:latin typeface="Verdana"/>
                <a:ea typeface="Verdana"/>
                <a:cs typeface="Verdana"/>
                <a:sym typeface="Verdana"/>
              </a:rPr>
              <a:t>-</a:t>
            </a:r>
            <a:r>
              <a:rPr lang="en-GB" sz="1200">
                <a:solidFill>
                  <a:schemeClr val="dk1"/>
                </a:solidFill>
                <a:highlight>
                  <a:srgbClr val="FFFFFF"/>
                </a:highlight>
                <a:latin typeface="Verdana"/>
                <a:ea typeface="Verdana"/>
                <a:cs typeface="Verdana"/>
                <a:sym typeface="Verdana"/>
              </a:rPr>
              <a:t> one_day</a:t>
            </a:r>
            <a:br>
              <a:rPr lang="en-GB" sz="1200">
                <a:solidFill>
                  <a:schemeClr val="dk1"/>
                </a:solidFill>
                <a:highlight>
                  <a:srgbClr val="FFFFFF"/>
                </a:highlight>
                <a:latin typeface="Verdana"/>
                <a:ea typeface="Verdana"/>
                <a:cs typeface="Verdana"/>
                <a:sym typeface="Verdana"/>
              </a:rPr>
            </a:br>
            <a:r>
              <a:rPr lang="en-GB" sz="1200">
                <a:solidFill>
                  <a:srgbClr val="007020"/>
                </a:solidFill>
                <a:highlight>
                  <a:srgbClr val="FFFFFF"/>
                </a:highlight>
                <a:latin typeface="Verdana"/>
                <a:ea typeface="Verdana"/>
                <a:cs typeface="Verdana"/>
                <a:sym typeface="Verdana"/>
              </a:rPr>
              <a:t>print</a:t>
            </a:r>
            <a:r>
              <a:rPr lang="en-GB" sz="1200">
                <a:solidFill>
                  <a:schemeClr val="dk1"/>
                </a:solidFill>
                <a:highlight>
                  <a:srgbClr val="FFFFFF"/>
                </a:highlight>
                <a:latin typeface="Verdana"/>
                <a:ea typeface="Verdana"/>
                <a:cs typeface="Verdana"/>
                <a:sym typeface="Verdana"/>
              </a:rPr>
              <a:t>(</a:t>
            </a:r>
            <a:r>
              <a:rPr lang="en-GB" sz="1200">
                <a:solidFill>
                  <a:srgbClr val="4070A0"/>
                </a:solidFill>
                <a:highlight>
                  <a:srgbClr val="FFFFFF"/>
                </a:highlight>
                <a:latin typeface="Verdana"/>
                <a:ea typeface="Verdana"/>
                <a:cs typeface="Verdana"/>
                <a:sym typeface="Verdana"/>
              </a:rPr>
              <a:t>'Yesterday:'</a:t>
            </a:r>
            <a:r>
              <a:rPr lang="en-GB" sz="1200">
                <a:solidFill>
                  <a:schemeClr val="dk1"/>
                </a:solidFill>
                <a:highlight>
                  <a:srgbClr val="FFFFFF"/>
                </a:highlight>
                <a:latin typeface="Verdana"/>
                <a:ea typeface="Verdana"/>
                <a:cs typeface="Verdana"/>
                <a:sym typeface="Verdana"/>
              </a:rPr>
              <a:t>, yesterday)</a:t>
            </a:r>
            <a:br>
              <a:rPr lang="en-GB" sz="1200">
                <a:solidFill>
                  <a:schemeClr val="dk1"/>
                </a:solidFill>
                <a:highlight>
                  <a:srgbClr val="FFFFFF"/>
                </a:highlight>
                <a:latin typeface="Verdana"/>
                <a:ea typeface="Verdana"/>
                <a:cs typeface="Verdana"/>
                <a:sym typeface="Verdana"/>
              </a:rPr>
            </a:br>
            <a:br>
              <a:rPr lang="en-GB" sz="1200">
                <a:solidFill>
                  <a:schemeClr val="dk1"/>
                </a:solidFill>
                <a:highlight>
                  <a:srgbClr val="FFFFFF"/>
                </a:highlight>
                <a:latin typeface="Verdana"/>
                <a:ea typeface="Verdana"/>
                <a:cs typeface="Verdana"/>
                <a:sym typeface="Verdana"/>
              </a:rPr>
            </a:br>
            <a:r>
              <a:rPr lang="en-GB" sz="1200">
                <a:solidFill>
                  <a:schemeClr val="dk1"/>
                </a:solidFill>
                <a:highlight>
                  <a:srgbClr val="FFFFFF"/>
                </a:highlight>
                <a:latin typeface="Verdana"/>
                <a:ea typeface="Verdana"/>
                <a:cs typeface="Verdana"/>
                <a:sym typeface="Verdana"/>
              </a:rPr>
              <a:t>tomorrow </a:t>
            </a:r>
            <a:r>
              <a:rPr lang="en-GB" sz="1200">
                <a:solidFill>
                  <a:srgbClr val="666666"/>
                </a:solidFill>
                <a:highlight>
                  <a:srgbClr val="FFFFFF"/>
                </a:highlight>
                <a:latin typeface="Verdana"/>
                <a:ea typeface="Verdana"/>
                <a:cs typeface="Verdana"/>
                <a:sym typeface="Verdana"/>
              </a:rPr>
              <a:t>=</a:t>
            </a:r>
            <a:r>
              <a:rPr lang="en-GB" sz="1200">
                <a:solidFill>
                  <a:schemeClr val="dk1"/>
                </a:solidFill>
                <a:highlight>
                  <a:srgbClr val="FFFFFF"/>
                </a:highlight>
                <a:latin typeface="Verdana"/>
                <a:ea typeface="Verdana"/>
                <a:cs typeface="Verdana"/>
                <a:sym typeface="Verdana"/>
              </a:rPr>
              <a:t> today </a:t>
            </a:r>
            <a:r>
              <a:rPr lang="en-GB" sz="1200">
                <a:solidFill>
                  <a:srgbClr val="666666"/>
                </a:solidFill>
                <a:highlight>
                  <a:srgbClr val="FFFFFF"/>
                </a:highlight>
                <a:latin typeface="Verdana"/>
                <a:ea typeface="Verdana"/>
                <a:cs typeface="Verdana"/>
                <a:sym typeface="Verdana"/>
              </a:rPr>
              <a:t>+</a:t>
            </a:r>
            <a:r>
              <a:rPr lang="en-GB" sz="1200">
                <a:solidFill>
                  <a:schemeClr val="dk1"/>
                </a:solidFill>
                <a:highlight>
                  <a:srgbClr val="FFFFFF"/>
                </a:highlight>
                <a:latin typeface="Verdana"/>
                <a:ea typeface="Verdana"/>
                <a:cs typeface="Verdana"/>
                <a:sym typeface="Verdana"/>
              </a:rPr>
              <a:t> one_day</a:t>
            </a:r>
            <a:br>
              <a:rPr lang="en-GB" sz="1200">
                <a:solidFill>
                  <a:schemeClr val="dk1"/>
                </a:solidFill>
                <a:highlight>
                  <a:srgbClr val="FFFFFF"/>
                </a:highlight>
                <a:latin typeface="Verdana"/>
                <a:ea typeface="Verdana"/>
                <a:cs typeface="Verdana"/>
                <a:sym typeface="Verdana"/>
              </a:rPr>
            </a:br>
            <a:r>
              <a:rPr lang="en-GB" sz="1200">
                <a:solidFill>
                  <a:srgbClr val="007020"/>
                </a:solidFill>
                <a:highlight>
                  <a:srgbClr val="FFFFFF"/>
                </a:highlight>
                <a:latin typeface="Verdana"/>
                <a:ea typeface="Verdana"/>
                <a:cs typeface="Verdana"/>
                <a:sym typeface="Verdana"/>
              </a:rPr>
              <a:t>print</a:t>
            </a:r>
            <a:r>
              <a:rPr lang="en-GB" sz="1200">
                <a:solidFill>
                  <a:schemeClr val="dk1"/>
                </a:solidFill>
                <a:highlight>
                  <a:srgbClr val="FFFFFF"/>
                </a:highlight>
                <a:latin typeface="Verdana"/>
                <a:ea typeface="Verdana"/>
                <a:cs typeface="Verdana"/>
                <a:sym typeface="Verdana"/>
              </a:rPr>
              <a:t>(</a:t>
            </a:r>
            <a:r>
              <a:rPr lang="en-GB" sz="1200">
                <a:solidFill>
                  <a:srgbClr val="4070A0"/>
                </a:solidFill>
                <a:highlight>
                  <a:srgbClr val="FFFFFF"/>
                </a:highlight>
                <a:latin typeface="Verdana"/>
                <a:ea typeface="Verdana"/>
                <a:cs typeface="Verdana"/>
                <a:sym typeface="Verdana"/>
              </a:rPr>
              <a:t>'Tomorrow :'</a:t>
            </a:r>
            <a:r>
              <a:rPr lang="en-GB" sz="1200">
                <a:solidFill>
                  <a:schemeClr val="dk1"/>
                </a:solidFill>
                <a:highlight>
                  <a:srgbClr val="FFFFFF"/>
                </a:highlight>
                <a:latin typeface="Verdana"/>
                <a:ea typeface="Verdana"/>
                <a:cs typeface="Verdana"/>
                <a:sym typeface="Verdana"/>
              </a:rPr>
              <a:t>, tomorrow)</a:t>
            </a:r>
            <a:br>
              <a:rPr lang="en-GB" sz="1200">
                <a:solidFill>
                  <a:schemeClr val="dk1"/>
                </a:solidFill>
                <a:highlight>
                  <a:srgbClr val="FFFFFF"/>
                </a:highlight>
                <a:latin typeface="Verdana"/>
                <a:ea typeface="Verdana"/>
                <a:cs typeface="Verdana"/>
                <a:sym typeface="Verdana"/>
              </a:rPr>
            </a:br>
            <a:br>
              <a:rPr lang="en-GB" sz="1200">
                <a:solidFill>
                  <a:schemeClr val="dk1"/>
                </a:solidFill>
                <a:highlight>
                  <a:srgbClr val="FFFFFF"/>
                </a:highlight>
                <a:latin typeface="Verdana"/>
                <a:ea typeface="Verdana"/>
                <a:cs typeface="Verdana"/>
                <a:sym typeface="Verdana"/>
              </a:rPr>
            </a:br>
            <a:r>
              <a:rPr lang="en-GB" sz="1200">
                <a:solidFill>
                  <a:srgbClr val="007020"/>
                </a:solidFill>
                <a:highlight>
                  <a:srgbClr val="FFFFFF"/>
                </a:highlight>
                <a:latin typeface="Verdana"/>
                <a:ea typeface="Verdana"/>
                <a:cs typeface="Verdana"/>
                <a:sym typeface="Verdana"/>
              </a:rPr>
              <a:t>print</a:t>
            </a:r>
            <a:r>
              <a:rPr lang="en-GB" sz="1200">
                <a:solidFill>
                  <a:schemeClr val="dk1"/>
                </a:solidFill>
                <a:highlight>
                  <a:srgbClr val="FFFFFF"/>
                </a:highlight>
                <a:latin typeface="Verdana"/>
                <a:ea typeface="Verdana"/>
                <a:cs typeface="Verdana"/>
                <a:sym typeface="Verdana"/>
              </a:rPr>
              <a:t>()</a:t>
            </a:r>
            <a:br>
              <a:rPr lang="en-GB" sz="1200">
                <a:solidFill>
                  <a:schemeClr val="dk1"/>
                </a:solidFill>
                <a:highlight>
                  <a:srgbClr val="FFFFFF"/>
                </a:highlight>
                <a:latin typeface="Verdana"/>
                <a:ea typeface="Verdana"/>
                <a:cs typeface="Verdana"/>
                <a:sym typeface="Verdana"/>
              </a:rPr>
            </a:br>
            <a:r>
              <a:rPr lang="en-GB" sz="1200">
                <a:solidFill>
                  <a:srgbClr val="007020"/>
                </a:solidFill>
                <a:highlight>
                  <a:srgbClr val="FFFFFF"/>
                </a:highlight>
                <a:latin typeface="Verdana"/>
                <a:ea typeface="Verdana"/>
                <a:cs typeface="Verdana"/>
                <a:sym typeface="Verdana"/>
              </a:rPr>
              <a:t>print</a:t>
            </a:r>
            <a:r>
              <a:rPr lang="en-GB" sz="1200">
                <a:solidFill>
                  <a:schemeClr val="dk1"/>
                </a:solidFill>
                <a:highlight>
                  <a:srgbClr val="FFFFFF"/>
                </a:highlight>
                <a:latin typeface="Verdana"/>
                <a:ea typeface="Verdana"/>
                <a:cs typeface="Verdana"/>
                <a:sym typeface="Verdana"/>
              </a:rPr>
              <a:t>(</a:t>
            </a:r>
            <a:r>
              <a:rPr lang="en-GB" sz="1200">
                <a:solidFill>
                  <a:srgbClr val="4070A0"/>
                </a:solidFill>
                <a:highlight>
                  <a:srgbClr val="FFFFFF"/>
                </a:highlight>
                <a:latin typeface="Verdana"/>
                <a:ea typeface="Verdana"/>
                <a:cs typeface="Verdana"/>
                <a:sym typeface="Verdana"/>
              </a:rPr>
              <a:t>'tomorrow - yesterday:'</a:t>
            </a:r>
            <a:r>
              <a:rPr lang="en-GB" sz="1200">
                <a:solidFill>
                  <a:schemeClr val="dk1"/>
                </a:solidFill>
                <a:highlight>
                  <a:srgbClr val="FFFFFF"/>
                </a:highlight>
                <a:latin typeface="Verdana"/>
                <a:ea typeface="Verdana"/>
                <a:cs typeface="Verdana"/>
                <a:sym typeface="Verdana"/>
              </a:rPr>
              <a:t>, tomorrow </a:t>
            </a:r>
            <a:r>
              <a:rPr lang="en-GB" sz="1200">
                <a:solidFill>
                  <a:srgbClr val="666666"/>
                </a:solidFill>
                <a:highlight>
                  <a:srgbClr val="FFFFFF"/>
                </a:highlight>
                <a:latin typeface="Verdana"/>
                <a:ea typeface="Verdana"/>
                <a:cs typeface="Verdana"/>
                <a:sym typeface="Verdana"/>
              </a:rPr>
              <a:t>-</a:t>
            </a:r>
            <a:r>
              <a:rPr lang="en-GB" sz="1200">
                <a:solidFill>
                  <a:schemeClr val="dk1"/>
                </a:solidFill>
                <a:highlight>
                  <a:srgbClr val="FFFFFF"/>
                </a:highlight>
                <a:latin typeface="Verdana"/>
                <a:ea typeface="Verdana"/>
                <a:cs typeface="Verdana"/>
                <a:sym typeface="Verdana"/>
              </a:rPr>
              <a:t> yesterday)</a:t>
            </a:r>
            <a:br>
              <a:rPr lang="en-GB" sz="1200">
                <a:solidFill>
                  <a:schemeClr val="dk1"/>
                </a:solidFill>
                <a:highlight>
                  <a:srgbClr val="FFFFFF"/>
                </a:highlight>
                <a:latin typeface="Verdana"/>
                <a:ea typeface="Verdana"/>
                <a:cs typeface="Verdana"/>
                <a:sym typeface="Verdana"/>
              </a:rPr>
            </a:br>
            <a:r>
              <a:rPr lang="en-GB" sz="1200">
                <a:solidFill>
                  <a:srgbClr val="007020"/>
                </a:solidFill>
                <a:highlight>
                  <a:srgbClr val="FFFFFF"/>
                </a:highlight>
                <a:latin typeface="Verdana"/>
                <a:ea typeface="Verdana"/>
                <a:cs typeface="Verdana"/>
                <a:sym typeface="Verdana"/>
              </a:rPr>
              <a:t>print</a:t>
            </a:r>
            <a:r>
              <a:rPr lang="en-GB" sz="1200">
                <a:solidFill>
                  <a:schemeClr val="dk1"/>
                </a:solidFill>
                <a:highlight>
                  <a:srgbClr val="FFFFFF"/>
                </a:highlight>
                <a:latin typeface="Verdana"/>
                <a:ea typeface="Verdana"/>
                <a:cs typeface="Verdana"/>
                <a:sym typeface="Verdana"/>
              </a:rPr>
              <a:t>(</a:t>
            </a:r>
            <a:r>
              <a:rPr lang="en-GB" sz="1200">
                <a:solidFill>
                  <a:srgbClr val="4070A0"/>
                </a:solidFill>
                <a:highlight>
                  <a:srgbClr val="FFFFFF"/>
                </a:highlight>
                <a:latin typeface="Verdana"/>
                <a:ea typeface="Verdana"/>
                <a:cs typeface="Verdana"/>
                <a:sym typeface="Verdana"/>
              </a:rPr>
              <a:t>'yesterday - tomorrow:'</a:t>
            </a:r>
            <a:r>
              <a:rPr lang="en-GB" sz="1200">
                <a:solidFill>
                  <a:schemeClr val="dk1"/>
                </a:solidFill>
                <a:highlight>
                  <a:srgbClr val="FFFFFF"/>
                </a:highlight>
                <a:latin typeface="Verdana"/>
                <a:ea typeface="Verdana"/>
                <a:cs typeface="Verdana"/>
                <a:sym typeface="Verdana"/>
              </a:rPr>
              <a:t>, yesterday </a:t>
            </a:r>
            <a:r>
              <a:rPr lang="en-GB" sz="1200">
                <a:solidFill>
                  <a:srgbClr val="666666"/>
                </a:solidFill>
                <a:highlight>
                  <a:srgbClr val="FFFFFF"/>
                </a:highlight>
                <a:latin typeface="Verdana"/>
                <a:ea typeface="Verdana"/>
                <a:cs typeface="Verdana"/>
                <a:sym typeface="Verdana"/>
              </a:rPr>
              <a:t>-</a:t>
            </a:r>
            <a:r>
              <a:rPr lang="en-GB" sz="1200">
                <a:solidFill>
                  <a:schemeClr val="dk1"/>
                </a:solidFill>
                <a:highlight>
                  <a:srgbClr val="FFFFFF"/>
                </a:highlight>
                <a:latin typeface="Verdana"/>
                <a:ea typeface="Verdana"/>
                <a:cs typeface="Verdana"/>
                <a:sym typeface="Verdana"/>
              </a:rPr>
              <a:t> tomorrow)</a:t>
            </a:r>
          </a:p>
          <a:p>
            <a:pPr lvl="0">
              <a:spcBef>
                <a:spcPts val="0"/>
              </a:spcBef>
              <a:buNone/>
            </a:pPr>
            <a:r>
              <a:t/>
            </a:r>
            <a:endParaRPr/>
          </a:p>
        </p:txBody>
      </p:sp>
      <p:sp>
        <p:nvSpPr>
          <p:cNvPr id="236" name="Shape 236"/>
          <p:cNvSpPr txBox="1"/>
          <p:nvPr/>
        </p:nvSpPr>
        <p:spPr>
          <a:xfrm>
            <a:off x="5237025" y="1426150"/>
            <a:ext cx="3249900" cy="3343200"/>
          </a:xfrm>
          <a:prstGeom prst="rect">
            <a:avLst/>
          </a:prstGeom>
          <a:noFill/>
          <a:ln>
            <a:noFill/>
          </a:ln>
        </p:spPr>
        <p:txBody>
          <a:bodyPr anchorCtr="0" anchor="t" bIns="91425" lIns="91425" rIns="91425" wrap="square" tIns="91425">
            <a:noAutofit/>
          </a:bodyPr>
          <a:lstStyle/>
          <a:p>
            <a:pPr lvl="0" rtl="0">
              <a:lnSpc>
                <a:spcPct val="115000"/>
              </a:lnSpc>
              <a:spcBef>
                <a:spcPts val="0"/>
              </a:spcBef>
              <a:buNone/>
            </a:pPr>
            <a:r>
              <a:rPr lang="en-GB" sz="1200">
                <a:solidFill>
                  <a:schemeClr val="dk1"/>
                </a:solidFill>
                <a:latin typeface="Verdana"/>
                <a:ea typeface="Verdana"/>
                <a:cs typeface="Verdana"/>
                <a:sym typeface="Verdana"/>
              </a:rPr>
              <a:t>Results:</a:t>
            </a:r>
          </a:p>
          <a:p>
            <a:pPr lvl="0" rtl="0">
              <a:lnSpc>
                <a:spcPct val="115000"/>
              </a:lnSpc>
              <a:spcBef>
                <a:spcPts val="0"/>
              </a:spcBef>
              <a:buNone/>
            </a:pPr>
            <a:r>
              <a:t/>
            </a:r>
            <a:endParaRPr sz="1200">
              <a:solidFill>
                <a:schemeClr val="dk1"/>
              </a:solidFill>
              <a:latin typeface="Verdana"/>
              <a:ea typeface="Verdana"/>
              <a:cs typeface="Verdana"/>
              <a:sym typeface="Verdana"/>
            </a:endParaRPr>
          </a:p>
          <a:p>
            <a:pPr lvl="0" rtl="0">
              <a:lnSpc>
                <a:spcPct val="115000"/>
              </a:lnSpc>
              <a:spcBef>
                <a:spcPts val="0"/>
              </a:spcBef>
              <a:buClr>
                <a:schemeClr val="dk1"/>
              </a:buClr>
              <a:buSzPct val="91666"/>
              <a:buFont typeface="Arial"/>
              <a:buNone/>
            </a:pPr>
            <a:r>
              <a:rPr lang="en-GB" sz="1200">
                <a:solidFill>
                  <a:schemeClr val="dk1"/>
                </a:solidFill>
                <a:latin typeface="Verdana"/>
                <a:ea typeface="Verdana"/>
                <a:cs typeface="Verdana"/>
                <a:sym typeface="Verdana"/>
              </a:rPr>
              <a:t>Today	: 2017-07-30</a:t>
            </a:r>
          </a:p>
          <a:p>
            <a:pPr lvl="0" rtl="0">
              <a:lnSpc>
                <a:spcPct val="115000"/>
              </a:lnSpc>
              <a:spcBef>
                <a:spcPts val="0"/>
              </a:spcBef>
              <a:buClr>
                <a:schemeClr val="dk1"/>
              </a:buClr>
              <a:buSzPct val="91666"/>
              <a:buFont typeface="Arial"/>
              <a:buNone/>
            </a:pPr>
            <a:r>
              <a:rPr lang="en-GB" sz="1200">
                <a:solidFill>
                  <a:schemeClr val="dk1"/>
                </a:solidFill>
                <a:latin typeface="Verdana"/>
                <a:ea typeface="Verdana"/>
                <a:cs typeface="Verdana"/>
                <a:sym typeface="Verdana"/>
              </a:rPr>
              <a:t>One day  : 1 day, 0:00:00</a:t>
            </a:r>
          </a:p>
          <a:p>
            <a:pPr lvl="0" rtl="0">
              <a:lnSpc>
                <a:spcPct val="115000"/>
              </a:lnSpc>
              <a:spcBef>
                <a:spcPts val="0"/>
              </a:spcBef>
              <a:buClr>
                <a:schemeClr val="dk1"/>
              </a:buClr>
              <a:buSzPct val="91666"/>
              <a:buFont typeface="Arial"/>
              <a:buNone/>
            </a:pPr>
            <a:r>
              <a:rPr lang="en-GB" sz="1200">
                <a:solidFill>
                  <a:schemeClr val="dk1"/>
                </a:solidFill>
                <a:latin typeface="Verdana"/>
                <a:ea typeface="Verdana"/>
                <a:cs typeface="Verdana"/>
                <a:sym typeface="Verdana"/>
              </a:rPr>
              <a:t>Yesterday: 2017-07-29</a:t>
            </a:r>
          </a:p>
          <a:p>
            <a:pPr lvl="0" rtl="0">
              <a:lnSpc>
                <a:spcPct val="115000"/>
              </a:lnSpc>
              <a:spcBef>
                <a:spcPts val="0"/>
              </a:spcBef>
              <a:buClr>
                <a:schemeClr val="dk1"/>
              </a:buClr>
              <a:buSzPct val="91666"/>
              <a:buFont typeface="Arial"/>
              <a:buNone/>
            </a:pPr>
            <a:r>
              <a:rPr lang="en-GB" sz="1200">
                <a:solidFill>
                  <a:schemeClr val="dk1"/>
                </a:solidFill>
                <a:latin typeface="Verdana"/>
                <a:ea typeface="Verdana"/>
                <a:cs typeface="Verdana"/>
                <a:sym typeface="Verdana"/>
              </a:rPr>
              <a:t>Tomorrow : 2017-07-31</a:t>
            </a:r>
          </a:p>
          <a:p>
            <a:pPr lvl="0" rtl="0">
              <a:lnSpc>
                <a:spcPct val="115000"/>
              </a:lnSpc>
              <a:spcBef>
                <a:spcPts val="0"/>
              </a:spcBef>
              <a:buClr>
                <a:schemeClr val="dk1"/>
              </a:buClr>
              <a:buFont typeface="Arial"/>
              <a:buNone/>
            </a:pPr>
            <a:r>
              <a:t/>
            </a:r>
            <a:endParaRPr sz="1200">
              <a:solidFill>
                <a:schemeClr val="dk1"/>
              </a:solidFill>
              <a:latin typeface="Verdana"/>
              <a:ea typeface="Verdana"/>
              <a:cs typeface="Verdana"/>
              <a:sym typeface="Verdana"/>
            </a:endParaRPr>
          </a:p>
          <a:p>
            <a:pPr lvl="0" rtl="0">
              <a:lnSpc>
                <a:spcPct val="115000"/>
              </a:lnSpc>
              <a:spcBef>
                <a:spcPts val="0"/>
              </a:spcBef>
              <a:buClr>
                <a:schemeClr val="dk1"/>
              </a:buClr>
              <a:buSzPct val="91666"/>
              <a:buFont typeface="Arial"/>
              <a:buNone/>
            </a:pPr>
            <a:r>
              <a:rPr lang="en-GB" sz="1200">
                <a:solidFill>
                  <a:schemeClr val="dk1"/>
                </a:solidFill>
                <a:latin typeface="Verdana"/>
                <a:ea typeface="Verdana"/>
                <a:cs typeface="Verdana"/>
                <a:sym typeface="Verdana"/>
              </a:rPr>
              <a:t>tomorrow - yesterday: 2 days, 0:00:00</a:t>
            </a:r>
          </a:p>
          <a:p>
            <a:pPr lvl="0" rtl="0">
              <a:lnSpc>
                <a:spcPct val="115000"/>
              </a:lnSpc>
              <a:spcBef>
                <a:spcPts val="0"/>
              </a:spcBef>
              <a:buClr>
                <a:schemeClr val="dk1"/>
              </a:buClr>
              <a:buSzPct val="91666"/>
              <a:buFont typeface="Arial"/>
              <a:buNone/>
            </a:pPr>
            <a:r>
              <a:rPr lang="en-GB" sz="1200">
                <a:solidFill>
                  <a:schemeClr val="dk1"/>
                </a:solidFill>
                <a:latin typeface="Verdana"/>
                <a:ea typeface="Verdana"/>
                <a:cs typeface="Verdana"/>
                <a:sym typeface="Verdana"/>
              </a:rPr>
              <a:t>yesterday - tomorrow: -2 days, 0:00:00</a:t>
            </a:r>
          </a:p>
          <a:p>
            <a:pPr lvl="0">
              <a:spcBef>
                <a:spcPts val="0"/>
              </a:spcBef>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idx="1" type="body"/>
          </p:nvPr>
        </p:nvSpPr>
        <p:spPr>
          <a:xfrm>
            <a:off x="264925" y="486150"/>
            <a:ext cx="5427900" cy="3944400"/>
          </a:xfrm>
          <a:prstGeom prst="rect">
            <a:avLst/>
          </a:prstGeom>
        </p:spPr>
        <p:txBody>
          <a:bodyPr anchorCtr="0" anchor="t" bIns="91425" lIns="91425" rIns="91425" wrap="square" tIns="91425">
            <a:noAutofit/>
          </a:bodyPr>
          <a:lstStyle/>
          <a:p>
            <a:pPr lvl="0" rtl="0">
              <a:spcBef>
                <a:spcPts val="1200"/>
              </a:spcBef>
              <a:spcAft>
                <a:spcPts val="1200"/>
              </a:spcAft>
              <a:buClr>
                <a:schemeClr val="dk1"/>
              </a:buClr>
              <a:buSzPct val="91666"/>
              <a:buFont typeface="Arial"/>
              <a:buNone/>
            </a:pPr>
            <a:r>
              <a:rPr lang="en-GB" sz="1200">
                <a:solidFill>
                  <a:schemeClr val="dk1"/>
                </a:solidFill>
              </a:rPr>
              <a:t>A </a:t>
            </a:r>
            <a:r>
              <a:rPr lang="en-GB" sz="1200">
                <a:solidFill>
                  <a:schemeClr val="dk1"/>
                </a:solidFill>
                <a:latin typeface="Verdana"/>
                <a:ea typeface="Verdana"/>
                <a:cs typeface="Verdana"/>
                <a:sym typeface="Verdana"/>
              </a:rPr>
              <a:t>timedelta</a:t>
            </a:r>
            <a:r>
              <a:rPr lang="en-GB" sz="1200">
                <a:solidFill>
                  <a:schemeClr val="dk1"/>
                </a:solidFill>
              </a:rPr>
              <a:t> object also supports arithmetic with integers, floats, and other </a:t>
            </a:r>
            <a:r>
              <a:rPr lang="en-GB" sz="1200">
                <a:solidFill>
                  <a:schemeClr val="dk1"/>
                </a:solidFill>
                <a:latin typeface="Verdana"/>
                <a:ea typeface="Verdana"/>
                <a:cs typeface="Verdana"/>
                <a:sym typeface="Verdana"/>
              </a:rPr>
              <a:t>timedelta</a:t>
            </a:r>
            <a:r>
              <a:rPr lang="en-GB" sz="1200">
                <a:solidFill>
                  <a:schemeClr val="dk1"/>
                </a:solidFill>
              </a:rPr>
              <a:t> instances.</a:t>
            </a:r>
          </a:p>
          <a:p>
            <a:pPr lvl="0" rtl="0">
              <a:spcBef>
                <a:spcPts val="0"/>
              </a:spcBef>
              <a:spcAft>
                <a:spcPts val="0"/>
              </a:spcAft>
              <a:buClr>
                <a:schemeClr val="dk1"/>
              </a:buClr>
              <a:buSzPct val="91666"/>
              <a:buFont typeface="Arial"/>
              <a:buNone/>
            </a:pPr>
            <a:r>
              <a:rPr lang="en-GB" sz="1200">
                <a:solidFill>
                  <a:srgbClr val="007020"/>
                </a:solidFill>
                <a:latin typeface="Verdana"/>
                <a:ea typeface="Verdana"/>
                <a:cs typeface="Verdana"/>
                <a:sym typeface="Verdana"/>
              </a:rPr>
              <a:t>import</a:t>
            </a:r>
            <a:r>
              <a:rPr lang="en-GB" sz="1200">
                <a:solidFill>
                  <a:schemeClr val="dk1"/>
                </a:solidFill>
                <a:latin typeface="Verdana"/>
                <a:ea typeface="Verdana"/>
                <a:cs typeface="Verdana"/>
                <a:sym typeface="Verdana"/>
              </a:rPr>
              <a:t> </a:t>
            </a:r>
            <a:r>
              <a:rPr lang="en-GB" sz="1200">
                <a:solidFill>
                  <a:srgbClr val="0E84B5"/>
                </a:solidFill>
                <a:latin typeface="Verdana"/>
                <a:ea typeface="Verdana"/>
                <a:cs typeface="Verdana"/>
                <a:sym typeface="Verdana"/>
              </a:rPr>
              <a:t>datetime</a:t>
            </a:r>
          </a:p>
          <a:p>
            <a:pPr lvl="0" rtl="0">
              <a:spcBef>
                <a:spcPts val="0"/>
              </a:spcBef>
              <a:spcAft>
                <a:spcPts val="0"/>
              </a:spcAft>
              <a:buClr>
                <a:schemeClr val="dk1"/>
              </a:buClr>
              <a:buSzPct val="91666"/>
              <a:buFont typeface="Arial"/>
              <a:buNone/>
            </a:pPr>
            <a:r>
              <a:t/>
            </a:r>
            <a:endParaRPr sz="1200">
              <a:solidFill>
                <a:srgbClr val="0E84B5"/>
              </a:solidFill>
              <a:latin typeface="Verdana"/>
              <a:ea typeface="Verdana"/>
              <a:cs typeface="Verdana"/>
              <a:sym typeface="Verdana"/>
            </a:endParaRPr>
          </a:p>
          <a:p>
            <a:pPr lvl="0" rtl="0">
              <a:spcBef>
                <a:spcPts val="0"/>
              </a:spcBef>
              <a:spcAft>
                <a:spcPts val="0"/>
              </a:spcAft>
              <a:buClr>
                <a:schemeClr val="dk1"/>
              </a:buClr>
              <a:buSzPct val="91666"/>
              <a:buFont typeface="Arial"/>
              <a:buNone/>
            </a:pPr>
            <a:r>
              <a:rPr lang="en-GB" sz="1200">
                <a:solidFill>
                  <a:schemeClr val="dk1"/>
                </a:solidFill>
                <a:latin typeface="Verdana"/>
                <a:ea typeface="Verdana"/>
                <a:cs typeface="Verdana"/>
                <a:sym typeface="Verdana"/>
              </a:rPr>
              <a:t>one_day </a:t>
            </a:r>
            <a:r>
              <a:rPr lang="en-GB" sz="1200">
                <a:solidFill>
                  <a:srgbClr val="666666"/>
                </a:solidFill>
                <a:latin typeface="Verdana"/>
                <a:ea typeface="Verdana"/>
                <a:cs typeface="Verdana"/>
                <a:sym typeface="Verdana"/>
              </a:rPr>
              <a:t>=</a:t>
            </a:r>
            <a:r>
              <a:rPr lang="en-GB" sz="1200">
                <a:solidFill>
                  <a:schemeClr val="dk1"/>
                </a:solidFill>
                <a:latin typeface="Verdana"/>
                <a:ea typeface="Verdana"/>
                <a:cs typeface="Verdana"/>
                <a:sym typeface="Verdana"/>
              </a:rPr>
              <a:t> datetime</a:t>
            </a:r>
            <a:r>
              <a:rPr lang="en-GB" sz="1200">
                <a:solidFill>
                  <a:srgbClr val="666666"/>
                </a:solidFill>
                <a:latin typeface="Verdana"/>
                <a:ea typeface="Verdana"/>
                <a:cs typeface="Verdana"/>
                <a:sym typeface="Verdana"/>
              </a:rPr>
              <a:t>.</a:t>
            </a:r>
            <a:r>
              <a:rPr lang="en-GB" sz="1200">
                <a:solidFill>
                  <a:schemeClr val="dk1"/>
                </a:solidFill>
                <a:latin typeface="Verdana"/>
                <a:ea typeface="Verdana"/>
                <a:cs typeface="Verdana"/>
                <a:sym typeface="Verdana"/>
              </a:rPr>
              <a:t>timedelta(days</a:t>
            </a:r>
            <a:r>
              <a:rPr lang="en-GB" sz="1200">
                <a:solidFill>
                  <a:srgbClr val="666666"/>
                </a:solidFill>
                <a:latin typeface="Verdana"/>
                <a:ea typeface="Verdana"/>
                <a:cs typeface="Verdana"/>
                <a:sym typeface="Verdana"/>
              </a:rPr>
              <a:t>=</a:t>
            </a:r>
            <a:r>
              <a:rPr lang="en-GB" sz="1200">
                <a:solidFill>
                  <a:srgbClr val="208050"/>
                </a:solidFill>
                <a:latin typeface="Verdana"/>
                <a:ea typeface="Verdana"/>
                <a:cs typeface="Verdana"/>
                <a:sym typeface="Verdana"/>
              </a:rPr>
              <a:t>1</a:t>
            </a:r>
            <a:r>
              <a:rPr lang="en-GB" sz="1200">
                <a:solidFill>
                  <a:schemeClr val="dk1"/>
                </a:solidFill>
                <a:latin typeface="Verdana"/>
                <a:ea typeface="Verdana"/>
                <a:cs typeface="Verdana"/>
                <a:sym typeface="Verdana"/>
              </a:rPr>
              <a:t>)</a:t>
            </a:r>
          </a:p>
          <a:p>
            <a:pPr lvl="0" rtl="0">
              <a:spcBef>
                <a:spcPts val="0"/>
              </a:spcBef>
              <a:spcAft>
                <a:spcPts val="0"/>
              </a:spcAft>
              <a:buClr>
                <a:schemeClr val="dk1"/>
              </a:buClr>
              <a:buSzPct val="91666"/>
              <a:buFont typeface="Arial"/>
              <a:buNone/>
            </a:pPr>
            <a:r>
              <a:rPr lang="en-GB" sz="1200">
                <a:solidFill>
                  <a:srgbClr val="007020"/>
                </a:solidFill>
                <a:latin typeface="Verdana"/>
                <a:ea typeface="Verdana"/>
                <a:cs typeface="Verdana"/>
                <a:sym typeface="Verdana"/>
              </a:rPr>
              <a:t>print</a:t>
            </a:r>
            <a:r>
              <a:rPr lang="en-GB" sz="1200">
                <a:solidFill>
                  <a:schemeClr val="dk1"/>
                </a:solidFill>
                <a:latin typeface="Verdana"/>
                <a:ea typeface="Verdana"/>
                <a:cs typeface="Verdana"/>
                <a:sym typeface="Verdana"/>
              </a:rPr>
              <a:t>(</a:t>
            </a:r>
            <a:r>
              <a:rPr lang="en-GB" sz="1200">
                <a:solidFill>
                  <a:srgbClr val="4070A0"/>
                </a:solidFill>
                <a:latin typeface="Verdana"/>
                <a:ea typeface="Verdana"/>
                <a:cs typeface="Verdana"/>
                <a:sym typeface="Verdana"/>
              </a:rPr>
              <a:t>'1 day	:'</a:t>
            </a:r>
            <a:r>
              <a:rPr lang="en-GB" sz="1200">
                <a:solidFill>
                  <a:schemeClr val="dk1"/>
                </a:solidFill>
                <a:latin typeface="Verdana"/>
                <a:ea typeface="Verdana"/>
                <a:cs typeface="Verdana"/>
                <a:sym typeface="Verdana"/>
              </a:rPr>
              <a:t>, one_day)</a:t>
            </a:r>
          </a:p>
          <a:p>
            <a:pPr lvl="0" rtl="0">
              <a:spcBef>
                <a:spcPts val="0"/>
              </a:spcBef>
              <a:spcAft>
                <a:spcPts val="0"/>
              </a:spcAft>
              <a:buClr>
                <a:schemeClr val="dk1"/>
              </a:buClr>
              <a:buSzPct val="91666"/>
              <a:buFont typeface="Arial"/>
              <a:buNone/>
            </a:pPr>
            <a:r>
              <a:rPr lang="en-GB" sz="1200">
                <a:solidFill>
                  <a:srgbClr val="007020"/>
                </a:solidFill>
                <a:latin typeface="Verdana"/>
                <a:ea typeface="Verdana"/>
                <a:cs typeface="Verdana"/>
                <a:sym typeface="Verdana"/>
              </a:rPr>
              <a:t>print</a:t>
            </a:r>
            <a:r>
              <a:rPr lang="en-GB" sz="1200">
                <a:solidFill>
                  <a:schemeClr val="dk1"/>
                </a:solidFill>
                <a:latin typeface="Verdana"/>
                <a:ea typeface="Verdana"/>
                <a:cs typeface="Verdana"/>
                <a:sym typeface="Verdana"/>
              </a:rPr>
              <a:t>(</a:t>
            </a:r>
            <a:r>
              <a:rPr lang="en-GB" sz="1200">
                <a:solidFill>
                  <a:srgbClr val="4070A0"/>
                </a:solidFill>
                <a:latin typeface="Verdana"/>
                <a:ea typeface="Verdana"/>
                <a:cs typeface="Verdana"/>
                <a:sym typeface="Verdana"/>
              </a:rPr>
              <a:t>'5 days   :'</a:t>
            </a:r>
            <a:r>
              <a:rPr lang="en-GB" sz="1200">
                <a:solidFill>
                  <a:schemeClr val="dk1"/>
                </a:solidFill>
                <a:latin typeface="Verdana"/>
                <a:ea typeface="Verdana"/>
                <a:cs typeface="Verdana"/>
                <a:sym typeface="Verdana"/>
              </a:rPr>
              <a:t>, one_day </a:t>
            </a:r>
            <a:r>
              <a:rPr lang="en-GB" sz="1200">
                <a:solidFill>
                  <a:srgbClr val="666666"/>
                </a:solidFill>
                <a:latin typeface="Verdana"/>
                <a:ea typeface="Verdana"/>
                <a:cs typeface="Verdana"/>
                <a:sym typeface="Verdana"/>
              </a:rPr>
              <a:t>*</a:t>
            </a:r>
            <a:r>
              <a:rPr lang="en-GB" sz="1200">
                <a:solidFill>
                  <a:schemeClr val="dk1"/>
                </a:solidFill>
                <a:latin typeface="Verdana"/>
                <a:ea typeface="Verdana"/>
                <a:cs typeface="Verdana"/>
                <a:sym typeface="Verdana"/>
              </a:rPr>
              <a:t> </a:t>
            </a:r>
            <a:r>
              <a:rPr lang="en-GB" sz="1200">
                <a:solidFill>
                  <a:srgbClr val="208050"/>
                </a:solidFill>
                <a:latin typeface="Verdana"/>
                <a:ea typeface="Verdana"/>
                <a:cs typeface="Verdana"/>
                <a:sym typeface="Verdana"/>
              </a:rPr>
              <a:t>5</a:t>
            </a:r>
            <a:r>
              <a:rPr lang="en-GB" sz="1200">
                <a:solidFill>
                  <a:schemeClr val="dk1"/>
                </a:solidFill>
                <a:latin typeface="Verdana"/>
                <a:ea typeface="Verdana"/>
                <a:cs typeface="Verdana"/>
                <a:sym typeface="Verdana"/>
              </a:rPr>
              <a:t>)</a:t>
            </a:r>
          </a:p>
          <a:p>
            <a:pPr lvl="0" rtl="0">
              <a:spcBef>
                <a:spcPts val="0"/>
              </a:spcBef>
              <a:spcAft>
                <a:spcPts val="0"/>
              </a:spcAft>
              <a:buClr>
                <a:schemeClr val="dk1"/>
              </a:buClr>
              <a:buSzPct val="91666"/>
              <a:buFont typeface="Arial"/>
              <a:buNone/>
            </a:pPr>
            <a:r>
              <a:rPr lang="en-GB" sz="1200">
                <a:solidFill>
                  <a:srgbClr val="007020"/>
                </a:solidFill>
                <a:latin typeface="Verdana"/>
                <a:ea typeface="Verdana"/>
                <a:cs typeface="Verdana"/>
                <a:sym typeface="Verdana"/>
              </a:rPr>
              <a:t>print</a:t>
            </a:r>
            <a:r>
              <a:rPr lang="en-GB" sz="1200">
                <a:solidFill>
                  <a:schemeClr val="dk1"/>
                </a:solidFill>
                <a:latin typeface="Verdana"/>
                <a:ea typeface="Verdana"/>
                <a:cs typeface="Verdana"/>
                <a:sym typeface="Verdana"/>
              </a:rPr>
              <a:t>(</a:t>
            </a:r>
            <a:r>
              <a:rPr lang="en-GB" sz="1200">
                <a:solidFill>
                  <a:srgbClr val="4070A0"/>
                </a:solidFill>
                <a:latin typeface="Verdana"/>
                <a:ea typeface="Verdana"/>
                <a:cs typeface="Verdana"/>
                <a:sym typeface="Verdana"/>
              </a:rPr>
              <a:t>'1.5 days :'</a:t>
            </a:r>
            <a:r>
              <a:rPr lang="en-GB" sz="1200">
                <a:solidFill>
                  <a:schemeClr val="dk1"/>
                </a:solidFill>
                <a:latin typeface="Verdana"/>
                <a:ea typeface="Verdana"/>
                <a:cs typeface="Verdana"/>
                <a:sym typeface="Verdana"/>
              </a:rPr>
              <a:t>, one_day </a:t>
            </a:r>
            <a:r>
              <a:rPr lang="en-GB" sz="1200">
                <a:solidFill>
                  <a:srgbClr val="666666"/>
                </a:solidFill>
                <a:latin typeface="Verdana"/>
                <a:ea typeface="Verdana"/>
                <a:cs typeface="Verdana"/>
                <a:sym typeface="Verdana"/>
              </a:rPr>
              <a:t>*</a:t>
            </a:r>
            <a:r>
              <a:rPr lang="en-GB" sz="1200">
                <a:solidFill>
                  <a:schemeClr val="dk1"/>
                </a:solidFill>
                <a:latin typeface="Verdana"/>
                <a:ea typeface="Verdana"/>
                <a:cs typeface="Verdana"/>
                <a:sym typeface="Verdana"/>
              </a:rPr>
              <a:t> </a:t>
            </a:r>
            <a:r>
              <a:rPr lang="en-GB" sz="1200">
                <a:solidFill>
                  <a:srgbClr val="208050"/>
                </a:solidFill>
                <a:latin typeface="Verdana"/>
                <a:ea typeface="Verdana"/>
                <a:cs typeface="Verdana"/>
                <a:sym typeface="Verdana"/>
              </a:rPr>
              <a:t>1.5</a:t>
            </a:r>
            <a:r>
              <a:rPr lang="en-GB" sz="1200">
                <a:solidFill>
                  <a:schemeClr val="dk1"/>
                </a:solidFill>
                <a:latin typeface="Verdana"/>
                <a:ea typeface="Verdana"/>
                <a:cs typeface="Verdana"/>
                <a:sym typeface="Verdana"/>
              </a:rPr>
              <a:t>)</a:t>
            </a:r>
          </a:p>
          <a:p>
            <a:pPr lvl="0" rtl="0">
              <a:spcBef>
                <a:spcPts val="0"/>
              </a:spcBef>
              <a:spcAft>
                <a:spcPts val="0"/>
              </a:spcAft>
              <a:buClr>
                <a:schemeClr val="dk1"/>
              </a:buClr>
              <a:buSzPct val="91666"/>
              <a:buFont typeface="Arial"/>
              <a:buNone/>
            </a:pPr>
            <a:r>
              <a:rPr lang="en-GB" sz="1200">
                <a:solidFill>
                  <a:srgbClr val="007020"/>
                </a:solidFill>
                <a:latin typeface="Verdana"/>
                <a:ea typeface="Verdana"/>
                <a:cs typeface="Verdana"/>
                <a:sym typeface="Verdana"/>
              </a:rPr>
              <a:t>print</a:t>
            </a:r>
            <a:r>
              <a:rPr lang="en-GB" sz="1200">
                <a:solidFill>
                  <a:schemeClr val="dk1"/>
                </a:solidFill>
                <a:latin typeface="Verdana"/>
                <a:ea typeface="Verdana"/>
                <a:cs typeface="Verdana"/>
                <a:sym typeface="Verdana"/>
              </a:rPr>
              <a:t>(</a:t>
            </a:r>
            <a:r>
              <a:rPr lang="en-GB" sz="1200">
                <a:solidFill>
                  <a:srgbClr val="4070A0"/>
                </a:solidFill>
                <a:latin typeface="Verdana"/>
                <a:ea typeface="Verdana"/>
                <a:cs typeface="Verdana"/>
                <a:sym typeface="Verdana"/>
              </a:rPr>
              <a:t>'1/4 day  :'</a:t>
            </a:r>
            <a:r>
              <a:rPr lang="en-GB" sz="1200">
                <a:solidFill>
                  <a:schemeClr val="dk1"/>
                </a:solidFill>
                <a:latin typeface="Verdana"/>
                <a:ea typeface="Verdana"/>
                <a:cs typeface="Verdana"/>
                <a:sym typeface="Verdana"/>
              </a:rPr>
              <a:t>, one_day </a:t>
            </a:r>
            <a:r>
              <a:rPr lang="en-GB" sz="1200">
                <a:solidFill>
                  <a:srgbClr val="666666"/>
                </a:solidFill>
                <a:latin typeface="Verdana"/>
                <a:ea typeface="Verdana"/>
                <a:cs typeface="Verdana"/>
                <a:sym typeface="Verdana"/>
              </a:rPr>
              <a:t>/</a:t>
            </a:r>
            <a:r>
              <a:rPr lang="en-GB" sz="1200">
                <a:solidFill>
                  <a:schemeClr val="dk1"/>
                </a:solidFill>
                <a:latin typeface="Verdana"/>
                <a:ea typeface="Verdana"/>
                <a:cs typeface="Verdana"/>
                <a:sym typeface="Verdana"/>
              </a:rPr>
              <a:t> </a:t>
            </a:r>
            <a:r>
              <a:rPr lang="en-GB" sz="1200">
                <a:solidFill>
                  <a:srgbClr val="208050"/>
                </a:solidFill>
                <a:latin typeface="Verdana"/>
                <a:ea typeface="Verdana"/>
                <a:cs typeface="Verdana"/>
                <a:sym typeface="Verdana"/>
              </a:rPr>
              <a:t>4</a:t>
            </a:r>
            <a:r>
              <a:rPr lang="en-GB" sz="1200">
                <a:solidFill>
                  <a:schemeClr val="dk1"/>
                </a:solidFill>
                <a:latin typeface="Verdana"/>
                <a:ea typeface="Verdana"/>
                <a:cs typeface="Verdana"/>
                <a:sym typeface="Verdana"/>
              </a:rPr>
              <a:t>)</a:t>
            </a:r>
          </a:p>
          <a:p>
            <a:pPr lvl="0" rtl="0">
              <a:spcBef>
                <a:spcPts val="0"/>
              </a:spcBef>
              <a:spcAft>
                <a:spcPts val="0"/>
              </a:spcAft>
              <a:buClr>
                <a:schemeClr val="dk1"/>
              </a:buClr>
              <a:buSzPct val="91666"/>
              <a:buFont typeface="Arial"/>
              <a:buNone/>
            </a:pPr>
            <a:r>
              <a:t/>
            </a:r>
            <a:endParaRPr sz="1200">
              <a:solidFill>
                <a:schemeClr val="dk1"/>
              </a:solidFill>
              <a:latin typeface="Verdana"/>
              <a:ea typeface="Verdana"/>
              <a:cs typeface="Verdana"/>
              <a:sym typeface="Verdana"/>
            </a:endParaRPr>
          </a:p>
          <a:p>
            <a:pPr lvl="0" rtl="0">
              <a:spcBef>
                <a:spcPts val="0"/>
              </a:spcBef>
              <a:spcAft>
                <a:spcPts val="0"/>
              </a:spcAft>
              <a:buClr>
                <a:schemeClr val="dk1"/>
              </a:buClr>
              <a:buSzPct val="91666"/>
              <a:buFont typeface="Arial"/>
              <a:buNone/>
            </a:pPr>
            <a:r>
              <a:rPr i="1" lang="en-GB" sz="1200">
                <a:solidFill>
                  <a:srgbClr val="408090"/>
                </a:solidFill>
                <a:latin typeface="Verdana"/>
                <a:ea typeface="Verdana"/>
                <a:cs typeface="Verdana"/>
                <a:sym typeface="Verdana"/>
              </a:rPr>
              <a:t># assume an hour for lunch</a:t>
            </a:r>
          </a:p>
          <a:p>
            <a:pPr lvl="0" rtl="0">
              <a:spcBef>
                <a:spcPts val="0"/>
              </a:spcBef>
              <a:spcAft>
                <a:spcPts val="0"/>
              </a:spcAft>
              <a:buClr>
                <a:schemeClr val="dk1"/>
              </a:buClr>
              <a:buSzPct val="91666"/>
              <a:buFont typeface="Arial"/>
              <a:buNone/>
            </a:pPr>
            <a:r>
              <a:rPr lang="en-GB" sz="1200">
                <a:solidFill>
                  <a:schemeClr val="dk1"/>
                </a:solidFill>
                <a:latin typeface="Verdana"/>
                <a:ea typeface="Verdana"/>
                <a:cs typeface="Verdana"/>
                <a:sym typeface="Verdana"/>
              </a:rPr>
              <a:t>work_day </a:t>
            </a:r>
            <a:r>
              <a:rPr lang="en-GB" sz="1200">
                <a:solidFill>
                  <a:srgbClr val="666666"/>
                </a:solidFill>
                <a:latin typeface="Verdana"/>
                <a:ea typeface="Verdana"/>
                <a:cs typeface="Verdana"/>
                <a:sym typeface="Verdana"/>
              </a:rPr>
              <a:t>=</a:t>
            </a:r>
            <a:r>
              <a:rPr lang="en-GB" sz="1200">
                <a:solidFill>
                  <a:schemeClr val="dk1"/>
                </a:solidFill>
                <a:latin typeface="Verdana"/>
                <a:ea typeface="Verdana"/>
                <a:cs typeface="Verdana"/>
                <a:sym typeface="Verdana"/>
              </a:rPr>
              <a:t> datetime</a:t>
            </a:r>
            <a:r>
              <a:rPr lang="en-GB" sz="1200">
                <a:solidFill>
                  <a:srgbClr val="666666"/>
                </a:solidFill>
                <a:latin typeface="Verdana"/>
                <a:ea typeface="Verdana"/>
                <a:cs typeface="Verdana"/>
                <a:sym typeface="Verdana"/>
              </a:rPr>
              <a:t>.</a:t>
            </a:r>
            <a:r>
              <a:rPr lang="en-GB" sz="1200">
                <a:solidFill>
                  <a:schemeClr val="dk1"/>
                </a:solidFill>
                <a:latin typeface="Verdana"/>
                <a:ea typeface="Verdana"/>
                <a:cs typeface="Verdana"/>
                <a:sym typeface="Verdana"/>
              </a:rPr>
              <a:t>timedelta(hours</a:t>
            </a:r>
            <a:r>
              <a:rPr lang="en-GB" sz="1200">
                <a:solidFill>
                  <a:srgbClr val="666666"/>
                </a:solidFill>
                <a:latin typeface="Verdana"/>
                <a:ea typeface="Verdana"/>
                <a:cs typeface="Verdana"/>
                <a:sym typeface="Verdana"/>
              </a:rPr>
              <a:t>=</a:t>
            </a:r>
            <a:r>
              <a:rPr lang="en-GB" sz="1200">
                <a:solidFill>
                  <a:srgbClr val="208050"/>
                </a:solidFill>
                <a:latin typeface="Verdana"/>
                <a:ea typeface="Verdana"/>
                <a:cs typeface="Verdana"/>
                <a:sym typeface="Verdana"/>
              </a:rPr>
              <a:t>7</a:t>
            </a:r>
            <a:r>
              <a:rPr lang="en-GB" sz="1200">
                <a:solidFill>
                  <a:schemeClr val="dk1"/>
                </a:solidFill>
                <a:latin typeface="Verdana"/>
                <a:ea typeface="Verdana"/>
                <a:cs typeface="Verdana"/>
                <a:sym typeface="Verdana"/>
              </a:rPr>
              <a:t>)</a:t>
            </a:r>
          </a:p>
          <a:p>
            <a:pPr lvl="0" rtl="0">
              <a:spcBef>
                <a:spcPts val="0"/>
              </a:spcBef>
              <a:spcAft>
                <a:spcPts val="0"/>
              </a:spcAft>
              <a:buClr>
                <a:schemeClr val="dk1"/>
              </a:buClr>
              <a:buSzPct val="91666"/>
              <a:buFont typeface="Arial"/>
              <a:buNone/>
            </a:pPr>
            <a:r>
              <a:rPr lang="en-GB" sz="1200">
                <a:solidFill>
                  <a:schemeClr val="dk1"/>
                </a:solidFill>
                <a:latin typeface="Verdana"/>
                <a:ea typeface="Verdana"/>
                <a:cs typeface="Verdana"/>
                <a:sym typeface="Verdana"/>
              </a:rPr>
              <a:t>meeting_length </a:t>
            </a:r>
            <a:r>
              <a:rPr lang="en-GB" sz="1200">
                <a:solidFill>
                  <a:srgbClr val="666666"/>
                </a:solidFill>
                <a:latin typeface="Verdana"/>
                <a:ea typeface="Verdana"/>
                <a:cs typeface="Verdana"/>
                <a:sym typeface="Verdana"/>
              </a:rPr>
              <a:t>=</a:t>
            </a:r>
            <a:r>
              <a:rPr lang="en-GB" sz="1200">
                <a:solidFill>
                  <a:schemeClr val="dk1"/>
                </a:solidFill>
                <a:latin typeface="Verdana"/>
                <a:ea typeface="Verdana"/>
                <a:cs typeface="Verdana"/>
                <a:sym typeface="Verdana"/>
              </a:rPr>
              <a:t> datetime</a:t>
            </a:r>
            <a:r>
              <a:rPr lang="en-GB" sz="1200">
                <a:solidFill>
                  <a:srgbClr val="666666"/>
                </a:solidFill>
                <a:latin typeface="Verdana"/>
                <a:ea typeface="Verdana"/>
                <a:cs typeface="Verdana"/>
                <a:sym typeface="Verdana"/>
              </a:rPr>
              <a:t>.</a:t>
            </a:r>
            <a:r>
              <a:rPr lang="en-GB" sz="1200">
                <a:solidFill>
                  <a:schemeClr val="dk1"/>
                </a:solidFill>
                <a:latin typeface="Verdana"/>
                <a:ea typeface="Verdana"/>
                <a:cs typeface="Verdana"/>
                <a:sym typeface="Verdana"/>
              </a:rPr>
              <a:t>timedelta(hours</a:t>
            </a:r>
            <a:r>
              <a:rPr lang="en-GB" sz="1200">
                <a:solidFill>
                  <a:srgbClr val="666666"/>
                </a:solidFill>
                <a:latin typeface="Verdana"/>
                <a:ea typeface="Verdana"/>
                <a:cs typeface="Verdana"/>
                <a:sym typeface="Verdana"/>
              </a:rPr>
              <a:t>=</a:t>
            </a:r>
            <a:r>
              <a:rPr lang="en-GB" sz="1200">
                <a:solidFill>
                  <a:srgbClr val="208050"/>
                </a:solidFill>
                <a:latin typeface="Verdana"/>
                <a:ea typeface="Verdana"/>
                <a:cs typeface="Verdana"/>
                <a:sym typeface="Verdana"/>
              </a:rPr>
              <a:t>1</a:t>
            </a:r>
            <a:r>
              <a:rPr lang="en-GB" sz="1200">
                <a:solidFill>
                  <a:schemeClr val="dk1"/>
                </a:solidFill>
                <a:latin typeface="Verdana"/>
                <a:ea typeface="Verdana"/>
                <a:cs typeface="Verdana"/>
                <a:sym typeface="Verdana"/>
              </a:rPr>
              <a:t>)</a:t>
            </a:r>
          </a:p>
          <a:p>
            <a:pPr lvl="0">
              <a:spcBef>
                <a:spcPts val="0"/>
              </a:spcBef>
              <a:buNone/>
            </a:pPr>
            <a:r>
              <a:rPr lang="en-GB" sz="1200">
                <a:solidFill>
                  <a:srgbClr val="007020"/>
                </a:solidFill>
                <a:latin typeface="Verdana"/>
                <a:ea typeface="Verdana"/>
                <a:cs typeface="Verdana"/>
                <a:sym typeface="Verdana"/>
              </a:rPr>
              <a:t>print</a:t>
            </a:r>
            <a:r>
              <a:rPr lang="en-GB" sz="1200">
                <a:solidFill>
                  <a:schemeClr val="dk1"/>
                </a:solidFill>
                <a:latin typeface="Verdana"/>
                <a:ea typeface="Verdana"/>
                <a:cs typeface="Verdana"/>
                <a:sym typeface="Verdana"/>
              </a:rPr>
              <a:t>(</a:t>
            </a:r>
            <a:r>
              <a:rPr lang="en-GB" sz="1200">
                <a:solidFill>
                  <a:srgbClr val="4070A0"/>
                </a:solidFill>
                <a:latin typeface="Verdana"/>
                <a:ea typeface="Verdana"/>
                <a:cs typeface="Verdana"/>
                <a:sym typeface="Verdana"/>
              </a:rPr>
              <a:t>'meetings per day :'</a:t>
            </a:r>
            <a:r>
              <a:rPr lang="en-GB" sz="1200">
                <a:solidFill>
                  <a:schemeClr val="dk1"/>
                </a:solidFill>
                <a:latin typeface="Verdana"/>
                <a:ea typeface="Verdana"/>
                <a:cs typeface="Verdana"/>
                <a:sym typeface="Verdana"/>
              </a:rPr>
              <a:t>, work_day </a:t>
            </a:r>
            <a:r>
              <a:rPr lang="en-GB" sz="1200">
                <a:solidFill>
                  <a:srgbClr val="666666"/>
                </a:solidFill>
                <a:latin typeface="Verdana"/>
                <a:ea typeface="Verdana"/>
                <a:cs typeface="Verdana"/>
                <a:sym typeface="Verdana"/>
              </a:rPr>
              <a:t>/</a:t>
            </a:r>
            <a:r>
              <a:rPr lang="en-GB" sz="1200">
                <a:solidFill>
                  <a:schemeClr val="dk1"/>
                </a:solidFill>
                <a:latin typeface="Verdana"/>
                <a:ea typeface="Verdana"/>
                <a:cs typeface="Verdana"/>
                <a:sym typeface="Verdana"/>
              </a:rPr>
              <a:t> meeting_length)</a:t>
            </a:r>
          </a:p>
        </p:txBody>
      </p:sp>
      <p:sp>
        <p:nvSpPr>
          <p:cNvPr id="242" name="Shape 242"/>
          <p:cNvSpPr txBox="1"/>
          <p:nvPr/>
        </p:nvSpPr>
        <p:spPr>
          <a:xfrm>
            <a:off x="5915025" y="1671650"/>
            <a:ext cx="2747100" cy="2466600"/>
          </a:xfrm>
          <a:prstGeom prst="rect">
            <a:avLst/>
          </a:prstGeom>
          <a:noFill/>
          <a:ln>
            <a:noFill/>
          </a:ln>
        </p:spPr>
        <p:txBody>
          <a:bodyPr anchorCtr="0" anchor="t" bIns="91425" lIns="91425" rIns="91425" wrap="square" tIns="91425">
            <a:noAutofit/>
          </a:bodyPr>
          <a:lstStyle/>
          <a:p>
            <a:pPr lvl="0" rtl="0">
              <a:lnSpc>
                <a:spcPct val="115000"/>
              </a:lnSpc>
              <a:spcBef>
                <a:spcPts val="0"/>
              </a:spcBef>
              <a:buNone/>
            </a:pPr>
            <a:r>
              <a:rPr lang="en-GB" sz="1200">
                <a:solidFill>
                  <a:schemeClr val="dk1"/>
                </a:solidFill>
                <a:latin typeface="Verdana"/>
                <a:ea typeface="Verdana"/>
                <a:cs typeface="Verdana"/>
                <a:sym typeface="Verdana"/>
              </a:rPr>
              <a:t>Results:</a:t>
            </a:r>
          </a:p>
          <a:p>
            <a:pPr lvl="0" rtl="0">
              <a:lnSpc>
                <a:spcPct val="115000"/>
              </a:lnSpc>
              <a:spcBef>
                <a:spcPts val="0"/>
              </a:spcBef>
              <a:buNone/>
            </a:pPr>
            <a:r>
              <a:t/>
            </a:r>
            <a:endParaRPr sz="1200">
              <a:solidFill>
                <a:schemeClr val="dk1"/>
              </a:solidFill>
              <a:latin typeface="Verdana"/>
              <a:ea typeface="Verdana"/>
              <a:cs typeface="Verdana"/>
              <a:sym typeface="Verdana"/>
            </a:endParaRPr>
          </a:p>
          <a:p>
            <a:pPr lvl="0" rtl="0">
              <a:lnSpc>
                <a:spcPct val="115000"/>
              </a:lnSpc>
              <a:spcBef>
                <a:spcPts val="0"/>
              </a:spcBef>
              <a:buClr>
                <a:schemeClr val="dk1"/>
              </a:buClr>
              <a:buSzPct val="91666"/>
              <a:buFont typeface="Arial"/>
              <a:buNone/>
            </a:pPr>
            <a:r>
              <a:rPr lang="en-GB" sz="1200">
                <a:solidFill>
                  <a:schemeClr val="dk1"/>
                </a:solidFill>
                <a:latin typeface="Verdana"/>
                <a:ea typeface="Verdana"/>
                <a:cs typeface="Verdana"/>
                <a:sym typeface="Verdana"/>
              </a:rPr>
              <a:t>1 day	: 1 day, 0:00:00</a:t>
            </a:r>
          </a:p>
          <a:p>
            <a:pPr lvl="0" rtl="0">
              <a:lnSpc>
                <a:spcPct val="115000"/>
              </a:lnSpc>
              <a:spcBef>
                <a:spcPts val="0"/>
              </a:spcBef>
              <a:buClr>
                <a:schemeClr val="dk1"/>
              </a:buClr>
              <a:buSzPct val="91666"/>
              <a:buFont typeface="Arial"/>
              <a:buNone/>
            </a:pPr>
            <a:r>
              <a:rPr lang="en-GB" sz="1200">
                <a:solidFill>
                  <a:schemeClr val="dk1"/>
                </a:solidFill>
                <a:latin typeface="Verdana"/>
                <a:ea typeface="Verdana"/>
                <a:cs typeface="Verdana"/>
                <a:sym typeface="Verdana"/>
              </a:rPr>
              <a:t>5 days   : 5 days, 0:00:00</a:t>
            </a:r>
          </a:p>
          <a:p>
            <a:pPr lvl="0" rtl="0">
              <a:lnSpc>
                <a:spcPct val="115000"/>
              </a:lnSpc>
              <a:spcBef>
                <a:spcPts val="0"/>
              </a:spcBef>
              <a:buClr>
                <a:schemeClr val="dk1"/>
              </a:buClr>
              <a:buSzPct val="91666"/>
              <a:buFont typeface="Arial"/>
              <a:buNone/>
            </a:pPr>
            <a:r>
              <a:rPr lang="en-GB" sz="1200">
                <a:solidFill>
                  <a:schemeClr val="dk1"/>
                </a:solidFill>
                <a:latin typeface="Verdana"/>
                <a:ea typeface="Verdana"/>
                <a:cs typeface="Verdana"/>
                <a:sym typeface="Verdana"/>
              </a:rPr>
              <a:t>1.5 days : 1 day, 12:00:00</a:t>
            </a:r>
          </a:p>
          <a:p>
            <a:pPr lvl="0" rtl="0">
              <a:lnSpc>
                <a:spcPct val="115000"/>
              </a:lnSpc>
              <a:spcBef>
                <a:spcPts val="0"/>
              </a:spcBef>
              <a:buClr>
                <a:schemeClr val="dk1"/>
              </a:buClr>
              <a:buSzPct val="91666"/>
              <a:buFont typeface="Arial"/>
              <a:buNone/>
            </a:pPr>
            <a:r>
              <a:rPr lang="en-GB" sz="1200">
                <a:solidFill>
                  <a:schemeClr val="dk1"/>
                </a:solidFill>
                <a:latin typeface="Verdana"/>
                <a:ea typeface="Verdana"/>
                <a:cs typeface="Verdana"/>
                <a:sym typeface="Verdana"/>
              </a:rPr>
              <a:t>1/4 day  : 6:00:00</a:t>
            </a:r>
          </a:p>
          <a:p>
            <a:pPr lvl="0">
              <a:spcBef>
                <a:spcPts val="0"/>
              </a:spcBef>
              <a:buNone/>
            </a:pPr>
            <a:r>
              <a:rPr lang="en-GB" sz="1200">
                <a:solidFill>
                  <a:schemeClr val="dk1"/>
                </a:solidFill>
                <a:latin typeface="Verdana"/>
                <a:ea typeface="Verdana"/>
                <a:cs typeface="Verdana"/>
                <a:sym typeface="Verdana"/>
              </a:rPr>
              <a:t>meetings per day : 7.0</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Combining Dates and Times</a:t>
            </a:r>
          </a:p>
        </p:txBody>
      </p:sp>
      <p:sp>
        <p:nvSpPr>
          <p:cNvPr id="248" name="Shape 248"/>
          <p:cNvSpPr txBox="1"/>
          <p:nvPr>
            <p:ph idx="1" type="body"/>
          </p:nvPr>
        </p:nvSpPr>
        <p:spPr>
          <a:xfrm>
            <a:off x="311700" y="1152475"/>
            <a:ext cx="4294200" cy="3416400"/>
          </a:xfrm>
          <a:prstGeom prst="rect">
            <a:avLst/>
          </a:prstGeom>
        </p:spPr>
        <p:txBody>
          <a:bodyPr anchorCtr="0" anchor="t" bIns="91425" lIns="91425" rIns="91425" wrap="square" tIns="91425">
            <a:noAutofit/>
          </a:bodyPr>
          <a:lstStyle/>
          <a:p>
            <a:pPr lvl="0" rtl="0">
              <a:spcBef>
                <a:spcPts val="0"/>
              </a:spcBef>
              <a:spcAft>
                <a:spcPts val="0"/>
              </a:spcAft>
              <a:buClr>
                <a:schemeClr val="dk1"/>
              </a:buClr>
              <a:buSzPct val="91666"/>
              <a:buFont typeface="Arial"/>
              <a:buNone/>
            </a:pPr>
            <a:r>
              <a:rPr lang="en-GB" sz="1200">
                <a:solidFill>
                  <a:srgbClr val="007020"/>
                </a:solidFill>
                <a:latin typeface="Verdana"/>
                <a:ea typeface="Verdana"/>
                <a:cs typeface="Verdana"/>
                <a:sym typeface="Verdana"/>
              </a:rPr>
              <a:t>import</a:t>
            </a:r>
            <a:r>
              <a:rPr lang="en-GB" sz="1200">
                <a:solidFill>
                  <a:schemeClr val="dk1"/>
                </a:solidFill>
                <a:latin typeface="Verdana"/>
                <a:ea typeface="Verdana"/>
                <a:cs typeface="Verdana"/>
                <a:sym typeface="Verdana"/>
              </a:rPr>
              <a:t> </a:t>
            </a:r>
            <a:r>
              <a:rPr lang="en-GB" sz="1200">
                <a:solidFill>
                  <a:srgbClr val="0E84B5"/>
                </a:solidFill>
                <a:latin typeface="Verdana"/>
                <a:ea typeface="Verdana"/>
                <a:cs typeface="Verdana"/>
                <a:sym typeface="Verdana"/>
              </a:rPr>
              <a:t>datetime</a:t>
            </a:r>
          </a:p>
          <a:p>
            <a:pPr lvl="0" rtl="0">
              <a:spcBef>
                <a:spcPts val="0"/>
              </a:spcBef>
              <a:spcAft>
                <a:spcPts val="0"/>
              </a:spcAft>
              <a:buClr>
                <a:schemeClr val="dk1"/>
              </a:buClr>
              <a:buSzPct val="91666"/>
              <a:buFont typeface="Arial"/>
              <a:buNone/>
            </a:pPr>
            <a:r>
              <a:t/>
            </a:r>
            <a:endParaRPr sz="1200">
              <a:solidFill>
                <a:srgbClr val="0E84B5"/>
              </a:solidFill>
              <a:latin typeface="Verdana"/>
              <a:ea typeface="Verdana"/>
              <a:cs typeface="Verdana"/>
              <a:sym typeface="Verdana"/>
            </a:endParaRPr>
          </a:p>
          <a:p>
            <a:pPr lvl="0" rtl="0">
              <a:spcBef>
                <a:spcPts val="0"/>
              </a:spcBef>
              <a:spcAft>
                <a:spcPts val="0"/>
              </a:spcAft>
              <a:buClr>
                <a:schemeClr val="dk1"/>
              </a:buClr>
              <a:buSzPct val="91666"/>
              <a:buFont typeface="Arial"/>
              <a:buNone/>
            </a:pPr>
            <a:r>
              <a:rPr lang="en-GB" sz="1200">
                <a:solidFill>
                  <a:srgbClr val="007020"/>
                </a:solidFill>
                <a:latin typeface="Verdana"/>
                <a:ea typeface="Verdana"/>
                <a:cs typeface="Verdana"/>
                <a:sym typeface="Verdana"/>
              </a:rPr>
              <a:t>print</a:t>
            </a:r>
            <a:r>
              <a:rPr lang="en-GB" sz="1200">
                <a:solidFill>
                  <a:schemeClr val="dk1"/>
                </a:solidFill>
                <a:latin typeface="Verdana"/>
                <a:ea typeface="Verdana"/>
                <a:cs typeface="Verdana"/>
                <a:sym typeface="Verdana"/>
              </a:rPr>
              <a:t>(</a:t>
            </a:r>
            <a:r>
              <a:rPr lang="en-GB" sz="1200">
                <a:solidFill>
                  <a:srgbClr val="4070A0"/>
                </a:solidFill>
                <a:latin typeface="Verdana"/>
                <a:ea typeface="Verdana"/>
                <a:cs typeface="Verdana"/>
                <a:sym typeface="Verdana"/>
              </a:rPr>
              <a:t>'Now	:'</a:t>
            </a:r>
            <a:r>
              <a:rPr lang="en-GB" sz="1200">
                <a:solidFill>
                  <a:schemeClr val="dk1"/>
                </a:solidFill>
                <a:latin typeface="Verdana"/>
                <a:ea typeface="Verdana"/>
                <a:cs typeface="Verdana"/>
                <a:sym typeface="Verdana"/>
              </a:rPr>
              <a:t>, datetime</a:t>
            </a:r>
            <a:r>
              <a:rPr lang="en-GB" sz="1200">
                <a:solidFill>
                  <a:srgbClr val="666666"/>
                </a:solidFill>
                <a:latin typeface="Verdana"/>
                <a:ea typeface="Verdana"/>
                <a:cs typeface="Verdana"/>
                <a:sym typeface="Verdana"/>
              </a:rPr>
              <a:t>.</a:t>
            </a:r>
            <a:r>
              <a:rPr lang="en-GB" sz="1200">
                <a:solidFill>
                  <a:schemeClr val="dk1"/>
                </a:solidFill>
                <a:latin typeface="Verdana"/>
                <a:ea typeface="Verdana"/>
                <a:cs typeface="Verdana"/>
                <a:sym typeface="Verdana"/>
              </a:rPr>
              <a:t>datetime</a:t>
            </a:r>
            <a:r>
              <a:rPr lang="en-GB" sz="1200">
                <a:solidFill>
                  <a:srgbClr val="666666"/>
                </a:solidFill>
                <a:latin typeface="Verdana"/>
                <a:ea typeface="Verdana"/>
                <a:cs typeface="Verdana"/>
                <a:sym typeface="Verdana"/>
              </a:rPr>
              <a:t>.</a:t>
            </a:r>
            <a:r>
              <a:rPr lang="en-GB" sz="1200">
                <a:solidFill>
                  <a:schemeClr val="dk1"/>
                </a:solidFill>
                <a:latin typeface="Verdana"/>
                <a:ea typeface="Verdana"/>
                <a:cs typeface="Verdana"/>
                <a:sym typeface="Verdana"/>
              </a:rPr>
              <a:t>now())</a:t>
            </a:r>
          </a:p>
          <a:p>
            <a:pPr lvl="0" rtl="0">
              <a:spcBef>
                <a:spcPts val="0"/>
              </a:spcBef>
              <a:spcAft>
                <a:spcPts val="0"/>
              </a:spcAft>
              <a:buClr>
                <a:schemeClr val="dk1"/>
              </a:buClr>
              <a:buSzPct val="91666"/>
              <a:buFont typeface="Arial"/>
              <a:buNone/>
            </a:pPr>
            <a:r>
              <a:rPr lang="en-GB" sz="1200">
                <a:solidFill>
                  <a:srgbClr val="007020"/>
                </a:solidFill>
                <a:latin typeface="Verdana"/>
                <a:ea typeface="Verdana"/>
                <a:cs typeface="Verdana"/>
                <a:sym typeface="Verdana"/>
              </a:rPr>
              <a:t>print</a:t>
            </a:r>
            <a:r>
              <a:rPr lang="en-GB" sz="1200">
                <a:solidFill>
                  <a:schemeClr val="dk1"/>
                </a:solidFill>
                <a:latin typeface="Verdana"/>
                <a:ea typeface="Verdana"/>
                <a:cs typeface="Verdana"/>
                <a:sym typeface="Verdana"/>
              </a:rPr>
              <a:t>(</a:t>
            </a:r>
            <a:r>
              <a:rPr lang="en-GB" sz="1200">
                <a:solidFill>
                  <a:srgbClr val="4070A0"/>
                </a:solidFill>
                <a:latin typeface="Verdana"/>
                <a:ea typeface="Verdana"/>
                <a:cs typeface="Verdana"/>
                <a:sym typeface="Verdana"/>
              </a:rPr>
              <a:t>'Today  :'</a:t>
            </a:r>
            <a:r>
              <a:rPr lang="en-GB" sz="1200">
                <a:solidFill>
                  <a:schemeClr val="dk1"/>
                </a:solidFill>
                <a:latin typeface="Verdana"/>
                <a:ea typeface="Verdana"/>
                <a:cs typeface="Verdana"/>
                <a:sym typeface="Verdana"/>
              </a:rPr>
              <a:t>, datetime</a:t>
            </a:r>
            <a:r>
              <a:rPr lang="en-GB" sz="1200">
                <a:solidFill>
                  <a:srgbClr val="666666"/>
                </a:solidFill>
                <a:latin typeface="Verdana"/>
                <a:ea typeface="Verdana"/>
                <a:cs typeface="Verdana"/>
                <a:sym typeface="Verdana"/>
              </a:rPr>
              <a:t>.</a:t>
            </a:r>
            <a:r>
              <a:rPr lang="en-GB" sz="1200">
                <a:solidFill>
                  <a:schemeClr val="dk1"/>
                </a:solidFill>
                <a:latin typeface="Verdana"/>
                <a:ea typeface="Verdana"/>
                <a:cs typeface="Verdana"/>
                <a:sym typeface="Verdana"/>
              </a:rPr>
              <a:t>datetime</a:t>
            </a:r>
            <a:r>
              <a:rPr lang="en-GB" sz="1200">
                <a:solidFill>
                  <a:srgbClr val="666666"/>
                </a:solidFill>
                <a:latin typeface="Verdana"/>
                <a:ea typeface="Verdana"/>
                <a:cs typeface="Verdana"/>
                <a:sym typeface="Verdana"/>
              </a:rPr>
              <a:t>.</a:t>
            </a:r>
            <a:r>
              <a:rPr lang="en-GB" sz="1200">
                <a:solidFill>
                  <a:schemeClr val="dk1"/>
                </a:solidFill>
                <a:latin typeface="Verdana"/>
                <a:ea typeface="Verdana"/>
                <a:cs typeface="Verdana"/>
                <a:sym typeface="Verdana"/>
              </a:rPr>
              <a:t>today())</a:t>
            </a:r>
          </a:p>
          <a:p>
            <a:pPr lvl="0" rtl="0">
              <a:spcBef>
                <a:spcPts val="0"/>
              </a:spcBef>
              <a:spcAft>
                <a:spcPts val="0"/>
              </a:spcAft>
              <a:buClr>
                <a:schemeClr val="dk1"/>
              </a:buClr>
              <a:buSzPct val="91666"/>
              <a:buFont typeface="Arial"/>
              <a:buNone/>
            </a:pPr>
            <a:r>
              <a:rPr lang="en-GB" sz="1200">
                <a:solidFill>
                  <a:srgbClr val="007020"/>
                </a:solidFill>
                <a:latin typeface="Verdana"/>
                <a:ea typeface="Verdana"/>
                <a:cs typeface="Verdana"/>
                <a:sym typeface="Verdana"/>
              </a:rPr>
              <a:t>print</a:t>
            </a:r>
            <a:r>
              <a:rPr lang="en-GB" sz="1200">
                <a:solidFill>
                  <a:schemeClr val="dk1"/>
                </a:solidFill>
                <a:latin typeface="Verdana"/>
                <a:ea typeface="Verdana"/>
                <a:cs typeface="Verdana"/>
                <a:sym typeface="Verdana"/>
              </a:rPr>
              <a:t>(</a:t>
            </a:r>
            <a:r>
              <a:rPr lang="en-GB" sz="1200">
                <a:solidFill>
                  <a:srgbClr val="4070A0"/>
                </a:solidFill>
                <a:latin typeface="Verdana"/>
                <a:ea typeface="Verdana"/>
                <a:cs typeface="Verdana"/>
                <a:sym typeface="Verdana"/>
              </a:rPr>
              <a:t>'UTC Now:'</a:t>
            </a:r>
            <a:r>
              <a:rPr lang="en-GB" sz="1200">
                <a:solidFill>
                  <a:schemeClr val="dk1"/>
                </a:solidFill>
                <a:latin typeface="Verdana"/>
                <a:ea typeface="Verdana"/>
                <a:cs typeface="Verdana"/>
                <a:sym typeface="Verdana"/>
              </a:rPr>
              <a:t>, datetime</a:t>
            </a:r>
            <a:r>
              <a:rPr lang="en-GB" sz="1200">
                <a:solidFill>
                  <a:srgbClr val="666666"/>
                </a:solidFill>
                <a:latin typeface="Verdana"/>
                <a:ea typeface="Verdana"/>
                <a:cs typeface="Verdana"/>
                <a:sym typeface="Verdana"/>
              </a:rPr>
              <a:t>.</a:t>
            </a:r>
            <a:r>
              <a:rPr lang="en-GB" sz="1200">
                <a:solidFill>
                  <a:schemeClr val="dk1"/>
                </a:solidFill>
                <a:latin typeface="Verdana"/>
                <a:ea typeface="Verdana"/>
                <a:cs typeface="Verdana"/>
                <a:sym typeface="Verdana"/>
              </a:rPr>
              <a:t>datetime</a:t>
            </a:r>
            <a:r>
              <a:rPr lang="en-GB" sz="1200">
                <a:solidFill>
                  <a:srgbClr val="666666"/>
                </a:solidFill>
                <a:latin typeface="Verdana"/>
                <a:ea typeface="Verdana"/>
                <a:cs typeface="Verdana"/>
                <a:sym typeface="Verdana"/>
              </a:rPr>
              <a:t>.</a:t>
            </a:r>
            <a:r>
              <a:rPr lang="en-GB" sz="1200">
                <a:solidFill>
                  <a:schemeClr val="dk1"/>
                </a:solidFill>
                <a:latin typeface="Verdana"/>
                <a:ea typeface="Verdana"/>
                <a:cs typeface="Verdana"/>
                <a:sym typeface="Verdana"/>
              </a:rPr>
              <a:t>utcnow())</a:t>
            </a:r>
          </a:p>
          <a:p>
            <a:pPr lvl="0" rtl="0">
              <a:spcBef>
                <a:spcPts val="0"/>
              </a:spcBef>
              <a:spcAft>
                <a:spcPts val="0"/>
              </a:spcAft>
              <a:buClr>
                <a:schemeClr val="dk1"/>
              </a:buClr>
              <a:buSzPct val="91666"/>
              <a:buFont typeface="Arial"/>
              <a:buNone/>
            </a:pPr>
            <a:r>
              <a:rPr lang="en-GB" sz="1200">
                <a:solidFill>
                  <a:srgbClr val="007020"/>
                </a:solidFill>
                <a:latin typeface="Verdana"/>
                <a:ea typeface="Verdana"/>
                <a:cs typeface="Verdana"/>
                <a:sym typeface="Verdana"/>
              </a:rPr>
              <a:t>print</a:t>
            </a:r>
            <a:r>
              <a:rPr lang="en-GB" sz="1200">
                <a:solidFill>
                  <a:schemeClr val="dk1"/>
                </a:solidFill>
                <a:latin typeface="Verdana"/>
                <a:ea typeface="Verdana"/>
                <a:cs typeface="Verdana"/>
                <a:sym typeface="Verdana"/>
              </a:rPr>
              <a:t>()</a:t>
            </a:r>
          </a:p>
          <a:p>
            <a:pPr lvl="0" rtl="0">
              <a:spcBef>
                <a:spcPts val="0"/>
              </a:spcBef>
              <a:spcAft>
                <a:spcPts val="0"/>
              </a:spcAft>
              <a:buClr>
                <a:schemeClr val="dk1"/>
              </a:buClr>
              <a:buSzPct val="91666"/>
              <a:buFont typeface="Arial"/>
              <a:buNone/>
            </a:pPr>
            <a:r>
              <a:t/>
            </a:r>
            <a:endParaRPr sz="1200">
              <a:solidFill>
                <a:schemeClr val="dk1"/>
              </a:solidFill>
              <a:latin typeface="Verdana"/>
              <a:ea typeface="Verdana"/>
              <a:cs typeface="Verdana"/>
              <a:sym typeface="Verdana"/>
            </a:endParaRPr>
          </a:p>
          <a:p>
            <a:pPr lvl="0" rtl="0">
              <a:spcBef>
                <a:spcPts val="0"/>
              </a:spcBef>
              <a:spcAft>
                <a:spcPts val="0"/>
              </a:spcAft>
              <a:buClr>
                <a:schemeClr val="dk1"/>
              </a:buClr>
              <a:buSzPct val="91666"/>
              <a:buFont typeface="Arial"/>
              <a:buNone/>
            </a:pPr>
            <a:r>
              <a:rPr lang="en-GB" sz="1200">
                <a:solidFill>
                  <a:schemeClr val="dk1"/>
                </a:solidFill>
                <a:latin typeface="Verdana"/>
                <a:ea typeface="Verdana"/>
                <a:cs typeface="Verdana"/>
                <a:sym typeface="Verdana"/>
              </a:rPr>
              <a:t>FIELDS </a:t>
            </a:r>
            <a:r>
              <a:rPr lang="en-GB" sz="1200">
                <a:solidFill>
                  <a:srgbClr val="666666"/>
                </a:solidFill>
                <a:latin typeface="Verdana"/>
                <a:ea typeface="Verdana"/>
                <a:cs typeface="Verdana"/>
                <a:sym typeface="Verdana"/>
              </a:rPr>
              <a:t>=</a:t>
            </a:r>
            <a:r>
              <a:rPr lang="en-GB" sz="1200">
                <a:solidFill>
                  <a:schemeClr val="dk1"/>
                </a:solidFill>
                <a:latin typeface="Verdana"/>
                <a:ea typeface="Verdana"/>
                <a:cs typeface="Verdana"/>
                <a:sym typeface="Verdana"/>
              </a:rPr>
              <a:t> [</a:t>
            </a:r>
          </a:p>
          <a:p>
            <a:pPr lvl="0" rtl="0">
              <a:spcBef>
                <a:spcPts val="0"/>
              </a:spcBef>
              <a:spcAft>
                <a:spcPts val="0"/>
              </a:spcAft>
              <a:buClr>
                <a:schemeClr val="dk1"/>
              </a:buClr>
              <a:buSzPct val="91666"/>
              <a:buFont typeface="Arial"/>
              <a:buNone/>
            </a:pPr>
            <a:r>
              <a:rPr lang="en-GB" sz="1200">
                <a:solidFill>
                  <a:schemeClr val="dk1"/>
                </a:solidFill>
                <a:latin typeface="Verdana"/>
                <a:ea typeface="Verdana"/>
                <a:cs typeface="Verdana"/>
                <a:sym typeface="Verdana"/>
              </a:rPr>
              <a:t>	</a:t>
            </a:r>
            <a:r>
              <a:rPr lang="en-GB" sz="1200">
                <a:solidFill>
                  <a:srgbClr val="4070A0"/>
                </a:solidFill>
                <a:latin typeface="Verdana"/>
                <a:ea typeface="Verdana"/>
                <a:cs typeface="Verdana"/>
                <a:sym typeface="Verdana"/>
              </a:rPr>
              <a:t>'year'</a:t>
            </a:r>
            <a:r>
              <a:rPr lang="en-GB" sz="1200">
                <a:solidFill>
                  <a:schemeClr val="dk1"/>
                </a:solidFill>
                <a:latin typeface="Verdana"/>
                <a:ea typeface="Verdana"/>
                <a:cs typeface="Verdana"/>
                <a:sym typeface="Verdana"/>
              </a:rPr>
              <a:t>, </a:t>
            </a:r>
            <a:r>
              <a:rPr lang="en-GB" sz="1200">
                <a:solidFill>
                  <a:srgbClr val="4070A0"/>
                </a:solidFill>
                <a:latin typeface="Verdana"/>
                <a:ea typeface="Verdana"/>
                <a:cs typeface="Verdana"/>
                <a:sym typeface="Verdana"/>
              </a:rPr>
              <a:t>'month'</a:t>
            </a:r>
            <a:r>
              <a:rPr lang="en-GB" sz="1200">
                <a:solidFill>
                  <a:schemeClr val="dk1"/>
                </a:solidFill>
                <a:latin typeface="Verdana"/>
                <a:ea typeface="Verdana"/>
                <a:cs typeface="Verdana"/>
                <a:sym typeface="Verdana"/>
              </a:rPr>
              <a:t>, </a:t>
            </a:r>
            <a:r>
              <a:rPr lang="en-GB" sz="1200">
                <a:solidFill>
                  <a:srgbClr val="4070A0"/>
                </a:solidFill>
                <a:latin typeface="Verdana"/>
                <a:ea typeface="Verdana"/>
                <a:cs typeface="Verdana"/>
                <a:sym typeface="Verdana"/>
              </a:rPr>
              <a:t>'day'</a:t>
            </a:r>
            <a:r>
              <a:rPr lang="en-GB" sz="1200">
                <a:solidFill>
                  <a:schemeClr val="dk1"/>
                </a:solidFill>
                <a:latin typeface="Verdana"/>
                <a:ea typeface="Verdana"/>
                <a:cs typeface="Verdana"/>
                <a:sym typeface="Verdana"/>
              </a:rPr>
              <a:t>,</a:t>
            </a:r>
          </a:p>
          <a:p>
            <a:pPr lvl="0" rtl="0">
              <a:spcBef>
                <a:spcPts val="0"/>
              </a:spcBef>
              <a:spcAft>
                <a:spcPts val="0"/>
              </a:spcAft>
              <a:buClr>
                <a:schemeClr val="dk1"/>
              </a:buClr>
              <a:buSzPct val="91666"/>
              <a:buFont typeface="Arial"/>
              <a:buNone/>
            </a:pPr>
            <a:r>
              <a:rPr lang="en-GB" sz="1200">
                <a:solidFill>
                  <a:schemeClr val="dk1"/>
                </a:solidFill>
                <a:latin typeface="Verdana"/>
                <a:ea typeface="Verdana"/>
                <a:cs typeface="Verdana"/>
                <a:sym typeface="Verdana"/>
              </a:rPr>
              <a:t>	</a:t>
            </a:r>
            <a:r>
              <a:rPr lang="en-GB" sz="1200">
                <a:solidFill>
                  <a:srgbClr val="4070A0"/>
                </a:solidFill>
                <a:latin typeface="Verdana"/>
                <a:ea typeface="Verdana"/>
                <a:cs typeface="Verdana"/>
                <a:sym typeface="Verdana"/>
              </a:rPr>
              <a:t>'hour'</a:t>
            </a:r>
            <a:r>
              <a:rPr lang="en-GB" sz="1200">
                <a:solidFill>
                  <a:schemeClr val="dk1"/>
                </a:solidFill>
                <a:latin typeface="Verdana"/>
                <a:ea typeface="Verdana"/>
                <a:cs typeface="Verdana"/>
                <a:sym typeface="Verdana"/>
              </a:rPr>
              <a:t>, </a:t>
            </a:r>
            <a:r>
              <a:rPr lang="en-GB" sz="1200">
                <a:solidFill>
                  <a:srgbClr val="4070A0"/>
                </a:solidFill>
                <a:latin typeface="Verdana"/>
                <a:ea typeface="Verdana"/>
                <a:cs typeface="Verdana"/>
                <a:sym typeface="Verdana"/>
              </a:rPr>
              <a:t>'minute'</a:t>
            </a:r>
            <a:r>
              <a:rPr lang="en-GB" sz="1200">
                <a:solidFill>
                  <a:schemeClr val="dk1"/>
                </a:solidFill>
                <a:latin typeface="Verdana"/>
                <a:ea typeface="Verdana"/>
                <a:cs typeface="Verdana"/>
                <a:sym typeface="Verdana"/>
              </a:rPr>
              <a:t>, </a:t>
            </a:r>
            <a:r>
              <a:rPr lang="en-GB" sz="1200">
                <a:solidFill>
                  <a:srgbClr val="4070A0"/>
                </a:solidFill>
                <a:latin typeface="Verdana"/>
                <a:ea typeface="Verdana"/>
                <a:cs typeface="Verdana"/>
                <a:sym typeface="Verdana"/>
              </a:rPr>
              <a:t>'second'</a:t>
            </a:r>
            <a:r>
              <a:rPr lang="en-GB" sz="1200">
                <a:solidFill>
                  <a:schemeClr val="dk1"/>
                </a:solidFill>
                <a:latin typeface="Verdana"/>
                <a:ea typeface="Verdana"/>
                <a:cs typeface="Verdana"/>
                <a:sym typeface="Verdana"/>
              </a:rPr>
              <a:t>,</a:t>
            </a:r>
          </a:p>
          <a:p>
            <a:pPr lvl="0" rtl="0">
              <a:spcBef>
                <a:spcPts val="0"/>
              </a:spcBef>
              <a:spcAft>
                <a:spcPts val="0"/>
              </a:spcAft>
              <a:buClr>
                <a:schemeClr val="dk1"/>
              </a:buClr>
              <a:buSzPct val="91666"/>
              <a:buFont typeface="Arial"/>
              <a:buNone/>
            </a:pPr>
            <a:r>
              <a:rPr lang="en-GB" sz="1200">
                <a:solidFill>
                  <a:schemeClr val="dk1"/>
                </a:solidFill>
                <a:latin typeface="Verdana"/>
                <a:ea typeface="Verdana"/>
                <a:cs typeface="Verdana"/>
                <a:sym typeface="Verdana"/>
              </a:rPr>
              <a:t>	</a:t>
            </a:r>
            <a:r>
              <a:rPr lang="en-GB" sz="1200">
                <a:solidFill>
                  <a:srgbClr val="4070A0"/>
                </a:solidFill>
                <a:latin typeface="Verdana"/>
                <a:ea typeface="Verdana"/>
                <a:cs typeface="Verdana"/>
                <a:sym typeface="Verdana"/>
              </a:rPr>
              <a:t>'microsecond'</a:t>
            </a:r>
            <a:r>
              <a:rPr lang="en-GB" sz="1200">
                <a:solidFill>
                  <a:schemeClr val="dk1"/>
                </a:solidFill>
                <a:latin typeface="Verdana"/>
                <a:ea typeface="Verdana"/>
                <a:cs typeface="Verdana"/>
                <a:sym typeface="Verdana"/>
              </a:rPr>
              <a:t>,</a:t>
            </a:r>
          </a:p>
          <a:p>
            <a:pPr lvl="0" rtl="0">
              <a:spcBef>
                <a:spcPts val="0"/>
              </a:spcBef>
              <a:spcAft>
                <a:spcPts val="0"/>
              </a:spcAft>
              <a:buClr>
                <a:schemeClr val="dk1"/>
              </a:buClr>
              <a:buSzPct val="91666"/>
              <a:buFont typeface="Arial"/>
              <a:buNone/>
            </a:pPr>
            <a:r>
              <a:rPr lang="en-GB" sz="1200">
                <a:solidFill>
                  <a:schemeClr val="dk1"/>
                </a:solidFill>
                <a:latin typeface="Verdana"/>
                <a:ea typeface="Verdana"/>
                <a:cs typeface="Verdana"/>
                <a:sym typeface="Verdana"/>
              </a:rPr>
              <a:t>]</a:t>
            </a:r>
          </a:p>
          <a:p>
            <a:pPr lvl="0" rtl="0">
              <a:spcBef>
                <a:spcPts val="0"/>
              </a:spcBef>
              <a:spcAft>
                <a:spcPts val="0"/>
              </a:spcAft>
              <a:buClr>
                <a:schemeClr val="dk1"/>
              </a:buClr>
              <a:buSzPct val="91666"/>
              <a:buFont typeface="Arial"/>
              <a:buNone/>
            </a:pPr>
            <a:r>
              <a:t/>
            </a:r>
            <a:endParaRPr sz="1200">
              <a:solidFill>
                <a:schemeClr val="dk1"/>
              </a:solidFill>
              <a:latin typeface="Verdana"/>
              <a:ea typeface="Verdana"/>
              <a:cs typeface="Verdana"/>
              <a:sym typeface="Verdana"/>
            </a:endParaRPr>
          </a:p>
          <a:p>
            <a:pPr lvl="0" rtl="0">
              <a:spcBef>
                <a:spcPts val="0"/>
              </a:spcBef>
              <a:spcAft>
                <a:spcPts val="0"/>
              </a:spcAft>
              <a:buClr>
                <a:schemeClr val="dk1"/>
              </a:buClr>
              <a:buSzPct val="91666"/>
              <a:buFont typeface="Arial"/>
              <a:buNone/>
            </a:pPr>
            <a:r>
              <a:rPr lang="en-GB" sz="1200">
                <a:solidFill>
                  <a:schemeClr val="dk1"/>
                </a:solidFill>
                <a:latin typeface="Verdana"/>
                <a:ea typeface="Verdana"/>
                <a:cs typeface="Verdana"/>
                <a:sym typeface="Verdana"/>
              </a:rPr>
              <a:t>d </a:t>
            </a:r>
            <a:r>
              <a:rPr lang="en-GB" sz="1200">
                <a:solidFill>
                  <a:srgbClr val="666666"/>
                </a:solidFill>
                <a:latin typeface="Verdana"/>
                <a:ea typeface="Verdana"/>
                <a:cs typeface="Verdana"/>
                <a:sym typeface="Verdana"/>
              </a:rPr>
              <a:t>=</a:t>
            </a:r>
            <a:r>
              <a:rPr lang="en-GB" sz="1200">
                <a:solidFill>
                  <a:schemeClr val="dk1"/>
                </a:solidFill>
                <a:latin typeface="Verdana"/>
                <a:ea typeface="Verdana"/>
                <a:cs typeface="Verdana"/>
                <a:sym typeface="Verdana"/>
              </a:rPr>
              <a:t> datetime</a:t>
            </a:r>
            <a:r>
              <a:rPr lang="en-GB" sz="1200">
                <a:solidFill>
                  <a:srgbClr val="666666"/>
                </a:solidFill>
                <a:latin typeface="Verdana"/>
                <a:ea typeface="Verdana"/>
                <a:cs typeface="Verdana"/>
                <a:sym typeface="Verdana"/>
              </a:rPr>
              <a:t>.</a:t>
            </a:r>
            <a:r>
              <a:rPr lang="en-GB" sz="1200">
                <a:solidFill>
                  <a:schemeClr val="dk1"/>
                </a:solidFill>
                <a:latin typeface="Verdana"/>
                <a:ea typeface="Verdana"/>
                <a:cs typeface="Verdana"/>
                <a:sym typeface="Verdana"/>
              </a:rPr>
              <a:t>datetime</a:t>
            </a:r>
            <a:r>
              <a:rPr lang="en-GB" sz="1200">
                <a:solidFill>
                  <a:srgbClr val="666666"/>
                </a:solidFill>
                <a:latin typeface="Verdana"/>
                <a:ea typeface="Verdana"/>
                <a:cs typeface="Verdana"/>
                <a:sym typeface="Verdana"/>
              </a:rPr>
              <a:t>.</a:t>
            </a:r>
            <a:r>
              <a:rPr lang="en-GB" sz="1200">
                <a:solidFill>
                  <a:schemeClr val="dk1"/>
                </a:solidFill>
                <a:latin typeface="Verdana"/>
                <a:ea typeface="Verdana"/>
                <a:cs typeface="Verdana"/>
                <a:sym typeface="Verdana"/>
              </a:rPr>
              <a:t>now()</a:t>
            </a:r>
          </a:p>
          <a:p>
            <a:pPr lvl="0" rtl="0">
              <a:spcBef>
                <a:spcPts val="0"/>
              </a:spcBef>
              <a:spcAft>
                <a:spcPts val="0"/>
              </a:spcAft>
              <a:buClr>
                <a:schemeClr val="dk1"/>
              </a:buClr>
              <a:buSzPct val="91666"/>
              <a:buFont typeface="Arial"/>
              <a:buNone/>
            </a:pPr>
            <a:r>
              <a:rPr lang="en-GB" sz="1200">
                <a:solidFill>
                  <a:srgbClr val="007020"/>
                </a:solidFill>
                <a:latin typeface="Verdana"/>
                <a:ea typeface="Verdana"/>
                <a:cs typeface="Verdana"/>
                <a:sym typeface="Verdana"/>
              </a:rPr>
              <a:t>for</a:t>
            </a:r>
            <a:r>
              <a:rPr lang="en-GB" sz="1200">
                <a:solidFill>
                  <a:schemeClr val="dk1"/>
                </a:solidFill>
                <a:latin typeface="Verdana"/>
                <a:ea typeface="Verdana"/>
                <a:cs typeface="Verdana"/>
                <a:sym typeface="Verdana"/>
              </a:rPr>
              <a:t> attr </a:t>
            </a:r>
            <a:r>
              <a:rPr lang="en-GB" sz="1200">
                <a:solidFill>
                  <a:srgbClr val="007020"/>
                </a:solidFill>
                <a:latin typeface="Verdana"/>
                <a:ea typeface="Verdana"/>
                <a:cs typeface="Verdana"/>
                <a:sym typeface="Verdana"/>
              </a:rPr>
              <a:t>in</a:t>
            </a:r>
            <a:r>
              <a:rPr lang="en-GB" sz="1200">
                <a:solidFill>
                  <a:schemeClr val="dk1"/>
                </a:solidFill>
                <a:latin typeface="Verdana"/>
                <a:ea typeface="Verdana"/>
                <a:cs typeface="Verdana"/>
                <a:sym typeface="Verdana"/>
              </a:rPr>
              <a:t> FIELDS:</a:t>
            </a:r>
          </a:p>
          <a:p>
            <a:pPr lvl="0" rtl="0">
              <a:spcBef>
                <a:spcPts val="0"/>
              </a:spcBef>
              <a:spcAft>
                <a:spcPts val="0"/>
              </a:spcAft>
              <a:buClr>
                <a:schemeClr val="dk1"/>
              </a:buClr>
              <a:buSzPct val="91666"/>
              <a:buFont typeface="Arial"/>
              <a:buNone/>
            </a:pPr>
            <a:r>
              <a:rPr lang="en-GB" sz="1200">
                <a:solidFill>
                  <a:schemeClr val="dk1"/>
                </a:solidFill>
                <a:latin typeface="Verdana"/>
                <a:ea typeface="Verdana"/>
                <a:cs typeface="Verdana"/>
                <a:sym typeface="Verdana"/>
              </a:rPr>
              <a:t>	</a:t>
            </a:r>
            <a:r>
              <a:rPr lang="en-GB" sz="1200">
                <a:solidFill>
                  <a:srgbClr val="007020"/>
                </a:solidFill>
                <a:latin typeface="Verdana"/>
                <a:ea typeface="Verdana"/>
                <a:cs typeface="Verdana"/>
                <a:sym typeface="Verdana"/>
              </a:rPr>
              <a:t>print</a:t>
            </a:r>
            <a:r>
              <a:rPr lang="en-GB" sz="1200">
                <a:solidFill>
                  <a:schemeClr val="dk1"/>
                </a:solidFill>
                <a:latin typeface="Verdana"/>
                <a:ea typeface="Verdana"/>
                <a:cs typeface="Verdana"/>
                <a:sym typeface="Verdana"/>
              </a:rPr>
              <a:t>(</a:t>
            </a:r>
            <a:r>
              <a:rPr lang="en-GB" sz="1200">
                <a:solidFill>
                  <a:srgbClr val="4070A0"/>
                </a:solidFill>
                <a:latin typeface="Verdana"/>
                <a:ea typeface="Verdana"/>
                <a:cs typeface="Verdana"/>
                <a:sym typeface="Verdana"/>
              </a:rPr>
              <a:t>'</a:t>
            </a:r>
            <a:r>
              <a:rPr i="1" lang="en-GB" sz="1200">
                <a:solidFill>
                  <a:srgbClr val="70A0D0"/>
                </a:solidFill>
                <a:latin typeface="Verdana"/>
                <a:ea typeface="Verdana"/>
                <a:cs typeface="Verdana"/>
                <a:sym typeface="Verdana"/>
              </a:rPr>
              <a:t>{:15}</a:t>
            </a:r>
            <a:r>
              <a:rPr lang="en-GB" sz="1200">
                <a:solidFill>
                  <a:srgbClr val="4070A0"/>
                </a:solidFill>
                <a:latin typeface="Verdana"/>
                <a:ea typeface="Verdana"/>
                <a:cs typeface="Verdana"/>
                <a:sym typeface="Verdana"/>
              </a:rPr>
              <a:t>: </a:t>
            </a:r>
            <a:r>
              <a:rPr i="1" lang="en-GB" sz="1200">
                <a:solidFill>
                  <a:srgbClr val="70A0D0"/>
                </a:solidFill>
                <a:latin typeface="Verdana"/>
                <a:ea typeface="Verdana"/>
                <a:cs typeface="Verdana"/>
                <a:sym typeface="Verdana"/>
              </a:rPr>
              <a:t>{}</a:t>
            </a:r>
            <a:r>
              <a:rPr lang="en-GB" sz="1200">
                <a:solidFill>
                  <a:srgbClr val="4070A0"/>
                </a:solidFill>
                <a:latin typeface="Verdana"/>
                <a:ea typeface="Verdana"/>
                <a:cs typeface="Verdana"/>
                <a:sym typeface="Verdana"/>
              </a:rPr>
              <a:t>'</a:t>
            </a:r>
            <a:r>
              <a:rPr lang="en-GB" sz="1200">
                <a:solidFill>
                  <a:srgbClr val="666666"/>
                </a:solidFill>
                <a:latin typeface="Verdana"/>
                <a:ea typeface="Verdana"/>
                <a:cs typeface="Verdana"/>
                <a:sym typeface="Verdana"/>
              </a:rPr>
              <a:t>.</a:t>
            </a:r>
            <a:r>
              <a:rPr lang="en-GB" sz="1200">
                <a:solidFill>
                  <a:schemeClr val="dk1"/>
                </a:solidFill>
                <a:latin typeface="Verdana"/>
                <a:ea typeface="Verdana"/>
                <a:cs typeface="Verdana"/>
                <a:sym typeface="Verdana"/>
              </a:rPr>
              <a:t>format(attr, </a:t>
            </a:r>
            <a:r>
              <a:rPr lang="en-GB" sz="1200">
                <a:solidFill>
                  <a:srgbClr val="007020"/>
                </a:solidFill>
                <a:latin typeface="Verdana"/>
                <a:ea typeface="Verdana"/>
                <a:cs typeface="Verdana"/>
                <a:sym typeface="Verdana"/>
              </a:rPr>
              <a:t>getattr</a:t>
            </a:r>
            <a:r>
              <a:rPr lang="en-GB" sz="1200">
                <a:solidFill>
                  <a:schemeClr val="dk1"/>
                </a:solidFill>
                <a:latin typeface="Verdana"/>
                <a:ea typeface="Verdana"/>
                <a:cs typeface="Verdana"/>
                <a:sym typeface="Verdana"/>
              </a:rPr>
              <a:t>(d, attr)))</a:t>
            </a:r>
          </a:p>
          <a:p>
            <a:pPr lvl="0">
              <a:spcBef>
                <a:spcPts val="0"/>
              </a:spcBef>
              <a:buNone/>
            </a:pPr>
            <a:r>
              <a:t/>
            </a:r>
            <a:endParaRPr/>
          </a:p>
        </p:txBody>
      </p:sp>
      <p:sp>
        <p:nvSpPr>
          <p:cNvPr id="249" name="Shape 249"/>
          <p:cNvSpPr txBox="1"/>
          <p:nvPr/>
        </p:nvSpPr>
        <p:spPr>
          <a:xfrm>
            <a:off x="5061675" y="1131050"/>
            <a:ext cx="3588900" cy="3416400"/>
          </a:xfrm>
          <a:prstGeom prst="rect">
            <a:avLst/>
          </a:prstGeom>
          <a:noFill/>
          <a:ln>
            <a:noFill/>
          </a:ln>
        </p:spPr>
        <p:txBody>
          <a:bodyPr anchorCtr="0" anchor="t" bIns="91425" lIns="91425" rIns="91425" wrap="square" tIns="91425">
            <a:noAutofit/>
          </a:bodyPr>
          <a:lstStyle/>
          <a:p>
            <a:pPr lvl="0">
              <a:spcBef>
                <a:spcPts val="0"/>
              </a:spcBef>
              <a:buNone/>
            </a:pPr>
            <a:r>
              <a:rPr lang="en-GB"/>
              <a:t>Results:</a:t>
            </a:r>
          </a:p>
          <a:p>
            <a:pPr lvl="0">
              <a:spcBef>
                <a:spcPts val="0"/>
              </a:spcBef>
              <a:buNone/>
            </a:pPr>
            <a:r>
              <a:t/>
            </a:r>
            <a:endParaRPr/>
          </a:p>
          <a:p>
            <a:pPr lvl="0" rtl="0">
              <a:lnSpc>
                <a:spcPct val="115000"/>
              </a:lnSpc>
              <a:spcBef>
                <a:spcPts val="0"/>
              </a:spcBef>
              <a:buClr>
                <a:schemeClr val="dk1"/>
              </a:buClr>
              <a:buSzPct val="91666"/>
              <a:buFont typeface="Arial"/>
              <a:buNone/>
            </a:pPr>
            <a:r>
              <a:rPr lang="en-GB" sz="1200">
                <a:solidFill>
                  <a:schemeClr val="dk1"/>
                </a:solidFill>
                <a:latin typeface="Verdana"/>
                <a:ea typeface="Verdana"/>
                <a:cs typeface="Verdana"/>
                <a:sym typeface="Verdana"/>
              </a:rPr>
              <a:t>Now	: 2017-07-30 12:31:15.519675</a:t>
            </a:r>
          </a:p>
          <a:p>
            <a:pPr lvl="0" rtl="0">
              <a:lnSpc>
                <a:spcPct val="115000"/>
              </a:lnSpc>
              <a:spcBef>
                <a:spcPts val="0"/>
              </a:spcBef>
              <a:buClr>
                <a:schemeClr val="dk1"/>
              </a:buClr>
              <a:buSzPct val="91666"/>
              <a:buFont typeface="Arial"/>
              <a:buNone/>
            </a:pPr>
            <a:r>
              <a:rPr lang="en-GB" sz="1200">
                <a:solidFill>
                  <a:schemeClr val="dk1"/>
                </a:solidFill>
                <a:latin typeface="Verdana"/>
                <a:ea typeface="Verdana"/>
                <a:cs typeface="Verdana"/>
                <a:sym typeface="Verdana"/>
              </a:rPr>
              <a:t>Today  : 2017-07-30 12:31:15.519706</a:t>
            </a:r>
          </a:p>
          <a:p>
            <a:pPr lvl="0" rtl="0">
              <a:lnSpc>
                <a:spcPct val="115000"/>
              </a:lnSpc>
              <a:spcBef>
                <a:spcPts val="0"/>
              </a:spcBef>
              <a:buClr>
                <a:schemeClr val="dk1"/>
              </a:buClr>
              <a:buSzPct val="91666"/>
              <a:buFont typeface="Arial"/>
              <a:buNone/>
            </a:pPr>
            <a:r>
              <a:rPr lang="en-GB" sz="1200">
                <a:solidFill>
                  <a:schemeClr val="dk1"/>
                </a:solidFill>
                <a:latin typeface="Verdana"/>
                <a:ea typeface="Verdana"/>
                <a:cs typeface="Verdana"/>
                <a:sym typeface="Verdana"/>
              </a:rPr>
              <a:t>UTC Now: 2017-07-30 16:31:15.519715</a:t>
            </a:r>
          </a:p>
          <a:p>
            <a:pPr lvl="0" rtl="0">
              <a:lnSpc>
                <a:spcPct val="115000"/>
              </a:lnSpc>
              <a:spcBef>
                <a:spcPts val="0"/>
              </a:spcBef>
              <a:buClr>
                <a:schemeClr val="dk1"/>
              </a:buClr>
              <a:buFont typeface="Arial"/>
              <a:buNone/>
            </a:pPr>
            <a:r>
              <a:t/>
            </a:r>
            <a:endParaRPr sz="1200">
              <a:solidFill>
                <a:schemeClr val="dk1"/>
              </a:solidFill>
              <a:latin typeface="Verdana"/>
              <a:ea typeface="Verdana"/>
              <a:cs typeface="Verdana"/>
              <a:sym typeface="Verdana"/>
            </a:endParaRPr>
          </a:p>
          <a:p>
            <a:pPr lvl="0" rtl="0">
              <a:lnSpc>
                <a:spcPct val="115000"/>
              </a:lnSpc>
              <a:spcBef>
                <a:spcPts val="0"/>
              </a:spcBef>
              <a:buClr>
                <a:schemeClr val="dk1"/>
              </a:buClr>
              <a:buSzPct val="91666"/>
              <a:buFont typeface="Arial"/>
              <a:buNone/>
            </a:pPr>
            <a:r>
              <a:rPr lang="en-GB" sz="1200">
                <a:solidFill>
                  <a:schemeClr val="dk1"/>
                </a:solidFill>
                <a:latin typeface="Verdana"/>
                <a:ea typeface="Verdana"/>
                <a:cs typeface="Verdana"/>
                <a:sym typeface="Verdana"/>
              </a:rPr>
              <a:t>year       	: 2017</a:t>
            </a:r>
          </a:p>
          <a:p>
            <a:pPr lvl="0" rtl="0">
              <a:lnSpc>
                <a:spcPct val="115000"/>
              </a:lnSpc>
              <a:spcBef>
                <a:spcPts val="0"/>
              </a:spcBef>
              <a:buClr>
                <a:schemeClr val="dk1"/>
              </a:buClr>
              <a:buSzPct val="91666"/>
              <a:buFont typeface="Arial"/>
              <a:buNone/>
            </a:pPr>
            <a:r>
              <a:rPr lang="en-GB" sz="1200">
                <a:solidFill>
                  <a:schemeClr val="dk1"/>
                </a:solidFill>
                <a:latin typeface="Verdana"/>
                <a:ea typeface="Verdana"/>
                <a:cs typeface="Verdana"/>
                <a:sym typeface="Verdana"/>
              </a:rPr>
              <a:t>month      	: 7</a:t>
            </a:r>
          </a:p>
          <a:p>
            <a:pPr lvl="0" rtl="0">
              <a:lnSpc>
                <a:spcPct val="115000"/>
              </a:lnSpc>
              <a:spcBef>
                <a:spcPts val="0"/>
              </a:spcBef>
              <a:buClr>
                <a:schemeClr val="dk1"/>
              </a:buClr>
              <a:buSzPct val="91666"/>
              <a:buFont typeface="Arial"/>
              <a:buNone/>
            </a:pPr>
            <a:r>
              <a:rPr lang="en-GB" sz="1200">
                <a:solidFill>
                  <a:schemeClr val="dk1"/>
                </a:solidFill>
                <a:latin typeface="Verdana"/>
                <a:ea typeface="Verdana"/>
                <a:cs typeface="Verdana"/>
                <a:sym typeface="Verdana"/>
              </a:rPr>
              <a:t>day        	: 30</a:t>
            </a:r>
          </a:p>
          <a:p>
            <a:pPr lvl="0" rtl="0">
              <a:lnSpc>
                <a:spcPct val="115000"/>
              </a:lnSpc>
              <a:spcBef>
                <a:spcPts val="0"/>
              </a:spcBef>
              <a:buClr>
                <a:schemeClr val="dk1"/>
              </a:buClr>
              <a:buSzPct val="91666"/>
              <a:buFont typeface="Arial"/>
              <a:buNone/>
            </a:pPr>
            <a:r>
              <a:rPr lang="en-GB" sz="1200">
                <a:solidFill>
                  <a:schemeClr val="dk1"/>
                </a:solidFill>
                <a:latin typeface="Verdana"/>
                <a:ea typeface="Verdana"/>
                <a:cs typeface="Verdana"/>
                <a:sym typeface="Verdana"/>
              </a:rPr>
              <a:t>hour       	: 12</a:t>
            </a:r>
          </a:p>
          <a:p>
            <a:pPr lvl="0" rtl="0">
              <a:lnSpc>
                <a:spcPct val="115000"/>
              </a:lnSpc>
              <a:spcBef>
                <a:spcPts val="0"/>
              </a:spcBef>
              <a:buClr>
                <a:schemeClr val="dk1"/>
              </a:buClr>
              <a:buSzPct val="91666"/>
              <a:buFont typeface="Arial"/>
              <a:buNone/>
            </a:pPr>
            <a:r>
              <a:rPr lang="en-GB" sz="1200">
                <a:solidFill>
                  <a:schemeClr val="dk1"/>
                </a:solidFill>
                <a:latin typeface="Verdana"/>
                <a:ea typeface="Verdana"/>
                <a:cs typeface="Verdana"/>
                <a:sym typeface="Verdana"/>
              </a:rPr>
              <a:t>minute     	: 31</a:t>
            </a:r>
          </a:p>
          <a:p>
            <a:pPr lvl="0" rtl="0">
              <a:lnSpc>
                <a:spcPct val="115000"/>
              </a:lnSpc>
              <a:spcBef>
                <a:spcPts val="0"/>
              </a:spcBef>
              <a:buClr>
                <a:schemeClr val="dk1"/>
              </a:buClr>
              <a:buSzPct val="91666"/>
              <a:buFont typeface="Arial"/>
              <a:buNone/>
            </a:pPr>
            <a:r>
              <a:rPr lang="en-GB" sz="1200">
                <a:solidFill>
                  <a:schemeClr val="dk1"/>
                </a:solidFill>
                <a:latin typeface="Verdana"/>
                <a:ea typeface="Verdana"/>
                <a:cs typeface="Verdana"/>
                <a:sym typeface="Verdana"/>
              </a:rPr>
              <a:t>second     	: 15</a:t>
            </a:r>
          </a:p>
          <a:p>
            <a:pPr lvl="0">
              <a:spcBef>
                <a:spcPts val="0"/>
              </a:spcBef>
              <a:buNone/>
            </a:pPr>
            <a:r>
              <a:rPr lang="en-GB" sz="1200">
                <a:solidFill>
                  <a:schemeClr val="dk1"/>
                </a:solidFill>
                <a:latin typeface="Verdana"/>
                <a:ea typeface="Verdana"/>
                <a:cs typeface="Verdana"/>
                <a:sym typeface="Verdana"/>
              </a:rPr>
              <a:t>microsecond	: 519852</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GB">
                <a:latin typeface="Merriweather"/>
                <a:ea typeface="Merriweather"/>
                <a:cs typeface="Merriweather"/>
                <a:sym typeface="Merriweather"/>
              </a:rPr>
              <a:t>Numbers</a:t>
            </a:r>
          </a:p>
        </p:txBody>
      </p:sp>
      <p:sp>
        <p:nvSpPr>
          <p:cNvPr id="69" name="Shape 69"/>
          <p:cNvSpPr txBox="1"/>
          <p:nvPr>
            <p:ph idx="1" type="body"/>
          </p:nvPr>
        </p:nvSpPr>
        <p:spPr>
          <a:xfrm>
            <a:off x="311700" y="1152475"/>
            <a:ext cx="3129000" cy="3416400"/>
          </a:xfrm>
          <a:prstGeom prst="rect">
            <a:avLst/>
          </a:prstGeom>
        </p:spPr>
        <p:txBody>
          <a:bodyPr anchorCtr="0" anchor="t" bIns="91425" lIns="91425" rIns="91425" wrap="square" tIns="91425">
            <a:noAutofit/>
          </a:bodyPr>
          <a:lstStyle/>
          <a:p>
            <a:pPr lvl="0" rtl="0">
              <a:lnSpc>
                <a:spcPct val="100000"/>
              </a:lnSpc>
              <a:spcBef>
                <a:spcPts val="100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year = 2017</a:t>
            </a:r>
          </a:p>
          <a:p>
            <a:pPr lvl="0" rtl="0">
              <a:lnSpc>
                <a:spcPct val="100000"/>
              </a:lnSpc>
              <a:spcBef>
                <a:spcPts val="1000"/>
              </a:spcBef>
              <a:spcAft>
                <a:spcPts val="0"/>
              </a:spcAft>
              <a:buNone/>
            </a:pPr>
            <a:r>
              <a:rPr lang="en-GB" sz="1200">
                <a:solidFill>
                  <a:srgbClr val="000000"/>
                </a:solidFill>
                <a:highlight>
                  <a:srgbClr val="EFEFEF"/>
                </a:highlight>
                <a:latin typeface="Merriweather"/>
                <a:ea typeface="Merriweather"/>
                <a:cs typeface="Merriweather"/>
                <a:sym typeface="Merriweather"/>
              </a:rPr>
              <a:t>year = int("2017")</a:t>
            </a:r>
          </a:p>
          <a:p>
            <a:pPr lvl="0" rtl="0">
              <a:lnSpc>
                <a:spcPct val="100000"/>
              </a:lnSpc>
              <a:spcBef>
                <a:spcPts val="1000"/>
              </a:spcBef>
              <a:spcAft>
                <a:spcPts val="0"/>
              </a:spcAft>
              <a:buClr>
                <a:schemeClr val="dk1"/>
              </a:buClr>
              <a:buSzPct val="91666"/>
              <a:buFont typeface="Arial"/>
              <a:buNone/>
            </a:pPr>
            <a:r>
              <a:t/>
            </a:r>
            <a:endParaRPr sz="1200">
              <a:solidFill>
                <a:srgbClr val="000000"/>
              </a:solidFill>
              <a:highlight>
                <a:srgbClr val="EFEFEF"/>
              </a:highlight>
              <a:latin typeface="Merriweather"/>
              <a:ea typeface="Merriweather"/>
              <a:cs typeface="Merriweather"/>
              <a:sym typeface="Merriweather"/>
            </a:endParaRPr>
          </a:p>
          <a:p>
            <a:pPr lvl="0" rtl="0">
              <a:lnSpc>
                <a:spcPct val="100000"/>
              </a:lnSpc>
              <a:spcBef>
                <a:spcPts val="100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pi = 3.1415</a:t>
            </a:r>
          </a:p>
          <a:p>
            <a:pPr lvl="0" rtl="0">
              <a:lnSpc>
                <a:spcPct val="100000"/>
              </a:lnSpc>
              <a:spcBef>
                <a:spcPts val="1000"/>
              </a:spcBef>
              <a:spcAft>
                <a:spcPts val="0"/>
              </a:spcAft>
              <a:buNone/>
            </a:pPr>
            <a:r>
              <a:rPr lang="en-GB" sz="1200">
                <a:solidFill>
                  <a:srgbClr val="000000"/>
                </a:solidFill>
                <a:highlight>
                  <a:srgbClr val="EFEFEF"/>
                </a:highlight>
                <a:latin typeface="Merriweather"/>
                <a:ea typeface="Merriweather"/>
                <a:cs typeface="Merriweather"/>
                <a:sym typeface="Merriweather"/>
              </a:rPr>
              <a:t>pi = float("3.1415")</a:t>
            </a:r>
          </a:p>
          <a:p>
            <a:pPr lvl="0" rtl="0">
              <a:lnSpc>
                <a:spcPct val="100000"/>
              </a:lnSpc>
              <a:spcBef>
                <a:spcPts val="1000"/>
              </a:spcBef>
              <a:spcAft>
                <a:spcPts val="0"/>
              </a:spcAft>
              <a:buClr>
                <a:schemeClr val="dk1"/>
              </a:buClr>
              <a:buSzPct val="91666"/>
              <a:buFont typeface="Arial"/>
              <a:buNone/>
            </a:pPr>
            <a:r>
              <a:t/>
            </a:r>
            <a:endParaRPr sz="1200">
              <a:solidFill>
                <a:srgbClr val="000000"/>
              </a:solidFill>
              <a:highlight>
                <a:srgbClr val="EFEFEF"/>
              </a:highlight>
              <a:latin typeface="Merriweather"/>
              <a:ea typeface="Merriweather"/>
              <a:cs typeface="Merriweather"/>
              <a:sym typeface="Merriweather"/>
            </a:endParaRPr>
          </a:p>
          <a:p>
            <a:pPr lvl="0" rtl="0">
              <a:lnSpc>
                <a:spcPct val="100000"/>
              </a:lnSpc>
              <a:spcBef>
                <a:spcPts val="1000"/>
              </a:spcBef>
              <a:spcAft>
                <a:spcPts val="0"/>
              </a:spcAft>
              <a:buNone/>
            </a:pPr>
            <a:r>
              <a:rPr lang="en-GB" sz="1200">
                <a:solidFill>
                  <a:srgbClr val="000000"/>
                </a:solidFill>
                <a:highlight>
                  <a:srgbClr val="EFEFEF"/>
                </a:highlight>
                <a:latin typeface="Merriweather"/>
                <a:ea typeface="Merriweather"/>
                <a:cs typeface="Merriweather"/>
                <a:sym typeface="Merriweather"/>
              </a:rPr>
              <a:t>complexNumber = 5 + 5j</a:t>
            </a:r>
          </a:p>
          <a:p>
            <a:pPr lvl="0" rtl="0">
              <a:lnSpc>
                <a:spcPct val="100000"/>
              </a:lnSpc>
              <a:spcBef>
                <a:spcPts val="1000"/>
              </a:spcBef>
              <a:spcAft>
                <a:spcPts val="0"/>
              </a:spcAft>
              <a:buClr>
                <a:schemeClr val="dk1"/>
              </a:buClr>
              <a:buSzPct val="91666"/>
              <a:buFont typeface="Arial"/>
              <a:buNone/>
            </a:pPr>
            <a:r>
              <a:t/>
            </a:r>
            <a:endParaRPr sz="1200">
              <a:solidFill>
                <a:srgbClr val="000000"/>
              </a:solidFill>
              <a:highlight>
                <a:srgbClr val="EFEFEF"/>
              </a:highlight>
              <a:latin typeface="Merriweather"/>
              <a:ea typeface="Merriweather"/>
              <a:cs typeface="Merriweather"/>
              <a:sym typeface="Merriweather"/>
            </a:endParaRPr>
          </a:p>
          <a:p>
            <a:pPr lvl="0" rtl="0">
              <a:lnSpc>
                <a:spcPct val="100000"/>
              </a:lnSpc>
              <a:spcBef>
                <a:spcPts val="100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print(year + pi)</a:t>
            </a:r>
          </a:p>
          <a:p>
            <a:pPr lvl="0" rtl="0">
              <a:lnSpc>
                <a:spcPct val="100000"/>
              </a:lnSpc>
              <a:spcBef>
                <a:spcPts val="100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print(year + complexNumber)</a:t>
            </a:r>
          </a:p>
          <a:p>
            <a:pPr lvl="0">
              <a:lnSpc>
                <a:spcPct val="100000"/>
              </a:lnSpc>
              <a:spcBef>
                <a:spcPts val="1000"/>
              </a:spcBef>
              <a:spcAft>
                <a:spcPts val="0"/>
              </a:spcAft>
              <a:buNone/>
            </a:pPr>
            <a:r>
              <a:t/>
            </a:r>
            <a:endParaRPr sz="1200">
              <a:solidFill>
                <a:srgbClr val="000000"/>
              </a:solidFill>
              <a:highlight>
                <a:srgbClr val="EFEFEF"/>
              </a:highlight>
              <a:latin typeface="Merriweather"/>
              <a:ea typeface="Merriweather"/>
              <a:cs typeface="Merriweather"/>
              <a:sym typeface="Merriweather"/>
            </a:endParaRPr>
          </a:p>
        </p:txBody>
      </p:sp>
      <p:sp>
        <p:nvSpPr>
          <p:cNvPr id="70" name="Shape 70"/>
          <p:cNvSpPr txBox="1"/>
          <p:nvPr/>
        </p:nvSpPr>
        <p:spPr>
          <a:xfrm>
            <a:off x="4490350" y="1927675"/>
            <a:ext cx="2437500" cy="1866000"/>
          </a:xfrm>
          <a:prstGeom prst="rect">
            <a:avLst/>
          </a:prstGeom>
          <a:noFill/>
          <a:ln>
            <a:noFill/>
          </a:ln>
        </p:spPr>
        <p:txBody>
          <a:bodyPr anchorCtr="0" anchor="t" bIns="91425" lIns="91425" rIns="91425" wrap="square" tIns="91425">
            <a:noAutofit/>
          </a:bodyPr>
          <a:lstStyle/>
          <a:p>
            <a:pPr lvl="0">
              <a:spcBef>
                <a:spcPts val="0"/>
              </a:spcBef>
              <a:buNone/>
            </a:pPr>
            <a:r>
              <a:rPr lang="en-GB">
                <a:latin typeface="Merriweather"/>
                <a:ea typeface="Merriweather"/>
                <a:cs typeface="Merriweather"/>
                <a:sym typeface="Merriweather"/>
              </a:rPr>
              <a:t>Results:</a:t>
            </a:r>
          </a:p>
          <a:p>
            <a:pPr lvl="0">
              <a:spcBef>
                <a:spcPts val="0"/>
              </a:spcBef>
              <a:buNone/>
            </a:pPr>
            <a:r>
              <a:t/>
            </a:r>
            <a:endParaRPr>
              <a:latin typeface="Merriweather"/>
              <a:ea typeface="Merriweather"/>
              <a:cs typeface="Merriweather"/>
              <a:sym typeface="Merriweather"/>
            </a:endParaRPr>
          </a:p>
          <a:p>
            <a:pPr indent="457200" lvl="0" marL="457200">
              <a:spcBef>
                <a:spcPts val="0"/>
              </a:spcBef>
              <a:buNone/>
            </a:pPr>
            <a:r>
              <a:rPr lang="en-GB">
                <a:latin typeface="Merriweather"/>
                <a:ea typeface="Merriweather"/>
                <a:cs typeface="Merriweather"/>
                <a:sym typeface="Merriweather"/>
              </a:rPr>
              <a:t>2020.1415</a:t>
            </a:r>
          </a:p>
          <a:p>
            <a:pPr indent="457200" lvl="0" marL="457200">
              <a:spcBef>
                <a:spcPts val="0"/>
              </a:spcBef>
              <a:buNone/>
            </a:pPr>
            <a:r>
              <a:rPr lang="en-GB">
                <a:latin typeface="Merriweather"/>
                <a:ea typeface="Merriweather"/>
                <a:cs typeface="Merriweather"/>
                <a:sym typeface="Merriweather"/>
              </a:rPr>
              <a:t>(2022+5j)</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Shape 25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GB"/>
              <a:t>References</a:t>
            </a:r>
          </a:p>
        </p:txBody>
      </p:sp>
      <p:sp>
        <p:nvSpPr>
          <p:cNvPr id="255" name="Shape 25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a:spcBef>
                <a:spcPts val="0"/>
              </a:spcBef>
            </a:pPr>
            <a:r>
              <a:rPr lang="en-GB" u="sng">
                <a:solidFill>
                  <a:schemeClr val="hlink"/>
                </a:solidFill>
                <a:hlinkClick r:id="rId3"/>
              </a:rPr>
              <a:t>https://docs.python.org/3/tutorial/</a:t>
            </a:r>
          </a:p>
          <a:p>
            <a:pPr indent="-342900" lvl="0" marL="457200">
              <a:spcBef>
                <a:spcPts val="0"/>
              </a:spcBef>
            </a:pPr>
            <a:r>
              <a:rPr lang="en-GB" u="sng">
                <a:solidFill>
                  <a:schemeClr val="hlink"/>
                </a:solidFill>
                <a:hlinkClick r:id="rId4"/>
              </a:rPr>
              <a:t>https://www.tutorialspoint.com/python/</a:t>
            </a:r>
          </a:p>
          <a:p>
            <a:pPr indent="-342900" lvl="0" marL="457200">
              <a:spcBef>
                <a:spcPts val="0"/>
              </a:spcBef>
            </a:pPr>
            <a:r>
              <a:rPr lang="en-GB" u="sng">
                <a:solidFill>
                  <a:schemeClr val="hlink"/>
                </a:solidFill>
                <a:hlinkClick r:id="rId5"/>
              </a:rPr>
              <a:t>https://developers.google.com/edu/python/</a:t>
            </a:r>
          </a:p>
          <a:p>
            <a:pPr indent="-342900" lvl="0" marL="457200">
              <a:spcBef>
                <a:spcPts val="0"/>
              </a:spcBef>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Shape 26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t/>
            </a:r>
            <a:endParaRPr/>
          </a:p>
        </p:txBody>
      </p:sp>
      <p:sp>
        <p:nvSpPr>
          <p:cNvPr id="261" name="Shape 26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Shape 26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t/>
            </a:r>
            <a:endParaRPr/>
          </a:p>
        </p:txBody>
      </p:sp>
      <p:sp>
        <p:nvSpPr>
          <p:cNvPr id="267" name="Shape 26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Shape 27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t/>
            </a:r>
            <a:endParaRPr/>
          </a:p>
        </p:txBody>
      </p:sp>
      <p:sp>
        <p:nvSpPr>
          <p:cNvPr id="273" name="Shape 27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Shape 27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t/>
            </a:r>
            <a:endParaRPr/>
          </a:p>
        </p:txBody>
      </p:sp>
      <p:sp>
        <p:nvSpPr>
          <p:cNvPr id="279" name="Shape 27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Shape 28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t/>
            </a:r>
            <a:endParaRPr/>
          </a:p>
        </p:txBody>
      </p:sp>
      <p:sp>
        <p:nvSpPr>
          <p:cNvPr id="285" name="Shape 28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t/>
            </a:r>
            <a:endParaRPr/>
          </a:p>
        </p:txBody>
      </p:sp>
      <p:sp>
        <p:nvSpPr>
          <p:cNvPr id="291" name="Shape 29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Shape 29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t/>
            </a:r>
            <a:endParaRPr/>
          </a:p>
        </p:txBody>
      </p:sp>
      <p:sp>
        <p:nvSpPr>
          <p:cNvPr id="297" name="Shape 29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Shape 30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t/>
            </a:r>
            <a:endParaRPr/>
          </a:p>
        </p:txBody>
      </p:sp>
      <p:sp>
        <p:nvSpPr>
          <p:cNvPr id="303" name="Shape 30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Shape 30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t/>
            </a:r>
            <a:endParaRPr/>
          </a:p>
        </p:txBody>
      </p:sp>
      <p:sp>
        <p:nvSpPr>
          <p:cNvPr id="309" name="Shape 30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GB">
                <a:latin typeface="Merriweather"/>
                <a:ea typeface="Merriweather"/>
                <a:cs typeface="Merriweather"/>
                <a:sym typeface="Merriweather"/>
              </a:rPr>
              <a:t>Operations on Numbers</a:t>
            </a:r>
          </a:p>
        </p:txBody>
      </p:sp>
      <p:sp>
        <p:nvSpPr>
          <p:cNvPr id="76" name="Shape 76"/>
          <p:cNvSpPr txBox="1"/>
          <p:nvPr>
            <p:ph idx="1" type="body"/>
          </p:nvPr>
        </p:nvSpPr>
        <p:spPr>
          <a:xfrm>
            <a:off x="311700" y="1152475"/>
            <a:ext cx="4202100" cy="2474700"/>
          </a:xfrm>
          <a:prstGeom prst="rect">
            <a:avLst/>
          </a:prstGeom>
        </p:spPr>
        <p:txBody>
          <a:bodyPr anchorCtr="0" anchor="t" bIns="91425" lIns="91425" rIns="91425" wrap="square" tIns="91425">
            <a:noAutofit/>
          </a:bodyPr>
          <a:lstStyle/>
          <a:p>
            <a:pPr lvl="0">
              <a:spcBef>
                <a:spcPts val="100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n = 10</a:t>
            </a:r>
          </a:p>
          <a:p>
            <a:pPr lvl="0">
              <a:spcBef>
                <a:spcPts val="100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m = 4</a:t>
            </a:r>
          </a:p>
          <a:p>
            <a:pPr lvl="0">
              <a:spcBef>
                <a:spcPts val="100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print(n+m, n-m, n*m, n/m, n//m, n**m, n%m)</a:t>
            </a:r>
          </a:p>
          <a:p>
            <a:pPr lvl="0" rtl="0">
              <a:spcBef>
                <a:spcPts val="1000"/>
              </a:spcBef>
              <a:spcAft>
                <a:spcPts val="0"/>
              </a:spcAft>
              <a:buNone/>
            </a:pPr>
            <a:r>
              <a:rPr lang="en-GB" sz="1200">
                <a:solidFill>
                  <a:srgbClr val="000000"/>
                </a:solidFill>
                <a:highlight>
                  <a:srgbClr val="EFEFEF"/>
                </a:highlight>
                <a:latin typeface="Merriweather"/>
                <a:ea typeface="Merriweather"/>
                <a:cs typeface="Merriweather"/>
                <a:sym typeface="Merriweather"/>
              </a:rPr>
              <a:t> # n//m = floor(n/m)</a:t>
            </a:r>
          </a:p>
          <a:p>
            <a:pPr lvl="0" rtl="0">
              <a:spcBef>
                <a:spcPts val="1000"/>
              </a:spcBef>
              <a:spcAft>
                <a:spcPts val="0"/>
              </a:spcAft>
              <a:buNone/>
            </a:pPr>
            <a:r>
              <a:rPr lang="en-GB" sz="1200">
                <a:solidFill>
                  <a:srgbClr val="000000"/>
                </a:solidFill>
                <a:highlight>
                  <a:srgbClr val="EFEFEF"/>
                </a:highlight>
                <a:latin typeface="Merriweather"/>
                <a:ea typeface="Merriweather"/>
                <a:cs typeface="Merriweather"/>
                <a:sym typeface="Merriweather"/>
              </a:rPr>
              <a:t> # n**m = n^m (n to the power of m)</a:t>
            </a:r>
          </a:p>
          <a:p>
            <a:pPr lvl="0">
              <a:spcBef>
                <a:spcPts val="1000"/>
              </a:spcBef>
              <a:spcAft>
                <a:spcPts val="0"/>
              </a:spcAft>
              <a:buNone/>
            </a:pPr>
            <a:r>
              <a:rPr lang="en-GB" sz="1200">
                <a:solidFill>
                  <a:srgbClr val="000000"/>
                </a:solidFill>
                <a:highlight>
                  <a:srgbClr val="EFEFEF"/>
                </a:highlight>
                <a:latin typeface="Merriweather"/>
                <a:ea typeface="Merriweather"/>
                <a:cs typeface="Merriweather"/>
                <a:sym typeface="Merriweather"/>
              </a:rPr>
              <a:t> # n%m = remainder when n is divided by m</a:t>
            </a:r>
          </a:p>
        </p:txBody>
      </p:sp>
      <p:sp>
        <p:nvSpPr>
          <p:cNvPr id="77" name="Shape 77"/>
          <p:cNvSpPr txBox="1"/>
          <p:nvPr/>
        </p:nvSpPr>
        <p:spPr>
          <a:xfrm>
            <a:off x="5155150" y="1603650"/>
            <a:ext cx="2915700" cy="1936200"/>
          </a:xfrm>
          <a:prstGeom prst="rect">
            <a:avLst/>
          </a:prstGeom>
          <a:noFill/>
          <a:ln>
            <a:noFill/>
          </a:ln>
        </p:spPr>
        <p:txBody>
          <a:bodyPr anchorCtr="0" anchor="t" bIns="91425" lIns="91425" rIns="91425" wrap="square" tIns="91425">
            <a:noAutofit/>
          </a:bodyPr>
          <a:lstStyle/>
          <a:p>
            <a:pPr lvl="0">
              <a:spcBef>
                <a:spcPts val="0"/>
              </a:spcBef>
              <a:buNone/>
            </a:pPr>
            <a:r>
              <a:rPr lang="en-GB">
                <a:latin typeface="Merriweather"/>
                <a:ea typeface="Merriweather"/>
                <a:cs typeface="Merriweather"/>
                <a:sym typeface="Merriweather"/>
              </a:rPr>
              <a:t>Results:</a:t>
            </a:r>
          </a:p>
          <a:p>
            <a:pPr lvl="0">
              <a:spcBef>
                <a:spcPts val="0"/>
              </a:spcBef>
              <a:buNone/>
            </a:pPr>
            <a:r>
              <a:t/>
            </a:r>
            <a:endParaRPr>
              <a:latin typeface="Merriweather"/>
              <a:ea typeface="Merriweather"/>
              <a:cs typeface="Merriweather"/>
              <a:sym typeface="Merriweather"/>
            </a:endParaRPr>
          </a:p>
          <a:p>
            <a:pPr lvl="0">
              <a:spcBef>
                <a:spcPts val="0"/>
              </a:spcBef>
              <a:buNone/>
            </a:pPr>
            <a:r>
              <a:rPr lang="en-GB">
                <a:solidFill>
                  <a:schemeClr val="dk1"/>
                </a:solidFill>
                <a:highlight>
                  <a:srgbClr val="FFFFFF"/>
                </a:highlight>
                <a:latin typeface="Merriweather"/>
                <a:ea typeface="Merriweather"/>
                <a:cs typeface="Merriweather"/>
                <a:sym typeface="Merriweather"/>
              </a:rPr>
              <a:t>14 6 40 2.5 2 10000 2</a:t>
            </a:r>
          </a:p>
          <a:p>
            <a:pPr lvl="0">
              <a:spcBef>
                <a:spcPts val="0"/>
              </a:spcBef>
              <a:buNone/>
            </a:pPr>
            <a:r>
              <a:t/>
            </a:r>
            <a:endParaRPr>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GB">
                <a:latin typeface="Merriweather"/>
                <a:ea typeface="Merriweather"/>
                <a:cs typeface="Merriweather"/>
                <a:sym typeface="Merriweather"/>
              </a:rPr>
              <a:t>Strings</a:t>
            </a:r>
          </a:p>
        </p:txBody>
      </p:sp>
      <p:sp>
        <p:nvSpPr>
          <p:cNvPr id="83" name="Shape 83"/>
          <p:cNvSpPr txBox="1"/>
          <p:nvPr>
            <p:ph idx="1" type="body"/>
          </p:nvPr>
        </p:nvSpPr>
        <p:spPr>
          <a:xfrm>
            <a:off x="758100" y="1152475"/>
            <a:ext cx="3126000" cy="3416400"/>
          </a:xfrm>
          <a:prstGeom prst="rect">
            <a:avLst/>
          </a:prstGeom>
        </p:spPr>
        <p:txBody>
          <a:bodyPr anchorCtr="0" anchor="t" bIns="91425" lIns="91425" rIns="91425" wrap="square" tIns="91425">
            <a:noAutofit/>
          </a:bodyPr>
          <a:lstStyle/>
          <a:p>
            <a:pPr lvl="0">
              <a:spcBef>
                <a:spcPts val="1000"/>
              </a:spcBef>
              <a:spcAft>
                <a:spcPts val="1000"/>
              </a:spcAft>
              <a:buClr>
                <a:schemeClr val="dk1"/>
              </a:buClr>
              <a:buSzPct val="78571"/>
              <a:buFont typeface="Arial"/>
              <a:buNone/>
            </a:pPr>
            <a:r>
              <a:rPr lang="en-GB" sz="1400">
                <a:solidFill>
                  <a:srgbClr val="000000"/>
                </a:solidFill>
                <a:highlight>
                  <a:srgbClr val="EFEFEF"/>
                </a:highlight>
                <a:latin typeface="Merriweather"/>
                <a:ea typeface="Merriweather"/>
                <a:cs typeface="Merriweather"/>
                <a:sym typeface="Merriweather"/>
              </a:rPr>
              <a:t># This is a string</a:t>
            </a:r>
          </a:p>
          <a:p>
            <a:pPr lvl="0">
              <a:spcBef>
                <a:spcPts val="1000"/>
              </a:spcBef>
              <a:spcAft>
                <a:spcPts val="1000"/>
              </a:spcAft>
              <a:buClr>
                <a:schemeClr val="dk1"/>
              </a:buClr>
              <a:buSzPct val="78571"/>
              <a:buFont typeface="Arial"/>
              <a:buNone/>
            </a:pPr>
            <a:r>
              <a:rPr lang="en-GB" sz="1400">
                <a:solidFill>
                  <a:srgbClr val="000000"/>
                </a:solidFill>
                <a:highlight>
                  <a:srgbClr val="EFEFEF"/>
                </a:highlight>
                <a:latin typeface="Merriweather"/>
                <a:ea typeface="Merriweather"/>
                <a:cs typeface="Merriweather"/>
                <a:sym typeface="Merriweather"/>
              </a:rPr>
              <a:t>name = "Nurzhan Yergozhin"</a:t>
            </a:r>
          </a:p>
          <a:p>
            <a:pPr lvl="0">
              <a:spcBef>
                <a:spcPts val="1000"/>
              </a:spcBef>
              <a:spcAft>
                <a:spcPts val="1000"/>
              </a:spcAft>
              <a:buClr>
                <a:schemeClr val="dk1"/>
              </a:buClr>
              <a:buSzPct val="78571"/>
              <a:buFont typeface="Arial"/>
              <a:buNone/>
            </a:pPr>
            <a:r>
              <a:t/>
            </a:r>
            <a:endParaRPr sz="1400">
              <a:solidFill>
                <a:srgbClr val="000000"/>
              </a:solidFill>
              <a:highlight>
                <a:srgbClr val="EFEFEF"/>
              </a:highlight>
              <a:latin typeface="Merriweather"/>
              <a:ea typeface="Merriweather"/>
              <a:cs typeface="Merriweather"/>
              <a:sym typeface="Merriweather"/>
            </a:endParaRPr>
          </a:p>
          <a:p>
            <a:pPr lvl="0">
              <a:spcBef>
                <a:spcPts val="1000"/>
              </a:spcBef>
              <a:spcAft>
                <a:spcPts val="1000"/>
              </a:spcAft>
              <a:buClr>
                <a:schemeClr val="dk1"/>
              </a:buClr>
              <a:buSzPct val="78571"/>
              <a:buFont typeface="Arial"/>
              <a:buNone/>
            </a:pPr>
            <a:r>
              <a:rPr lang="en-GB" sz="1400">
                <a:solidFill>
                  <a:srgbClr val="000000"/>
                </a:solidFill>
                <a:highlight>
                  <a:srgbClr val="EFEFEF"/>
                </a:highlight>
                <a:latin typeface="Merriweather"/>
                <a:ea typeface="Merriweather"/>
                <a:cs typeface="Merriweather"/>
                <a:sym typeface="Merriweather"/>
              </a:rPr>
              <a:t># This is also a string</a:t>
            </a:r>
          </a:p>
          <a:p>
            <a:pPr lvl="0">
              <a:spcBef>
                <a:spcPts val="1000"/>
              </a:spcBef>
              <a:spcAft>
                <a:spcPts val="1000"/>
              </a:spcAft>
              <a:buNone/>
            </a:pPr>
            <a:r>
              <a:rPr lang="en-GB" sz="1400">
                <a:solidFill>
                  <a:srgbClr val="000000"/>
                </a:solidFill>
                <a:highlight>
                  <a:srgbClr val="EFEFEF"/>
                </a:highlight>
                <a:latin typeface="Merriweather"/>
                <a:ea typeface="Merriweather"/>
                <a:cs typeface="Merriweather"/>
                <a:sym typeface="Merriweather"/>
              </a:rPr>
              <a:t>university = 'KAIST'</a:t>
            </a:r>
          </a:p>
        </p:txBody>
      </p:sp>
      <p:sp>
        <p:nvSpPr>
          <p:cNvPr id="84" name="Shape 84"/>
          <p:cNvSpPr txBox="1"/>
          <p:nvPr/>
        </p:nvSpPr>
        <p:spPr>
          <a:xfrm>
            <a:off x="4502025" y="1152475"/>
            <a:ext cx="2460900" cy="2579700"/>
          </a:xfrm>
          <a:prstGeom prst="rect">
            <a:avLst/>
          </a:prstGeom>
          <a:noFill/>
          <a:ln>
            <a:noFill/>
          </a:ln>
        </p:spPr>
        <p:txBody>
          <a:bodyPr anchorCtr="0" anchor="t" bIns="91425" lIns="91425" rIns="91425" wrap="square" tIns="91425">
            <a:noAutofit/>
          </a:bodyPr>
          <a:lstStyle/>
          <a:p>
            <a:pPr lvl="0" rtl="0">
              <a:lnSpc>
                <a:spcPct val="115000"/>
              </a:lnSpc>
              <a:spcBef>
                <a:spcPts val="1000"/>
              </a:spcBef>
              <a:spcAft>
                <a:spcPts val="1000"/>
              </a:spcAft>
              <a:buClr>
                <a:schemeClr val="dk1"/>
              </a:buClr>
              <a:buFont typeface="Arial"/>
              <a:buNone/>
            </a:pPr>
            <a:r>
              <a:rPr lang="en-GB">
                <a:highlight>
                  <a:srgbClr val="EFEFEF"/>
                </a:highlight>
                <a:latin typeface="Merriweather"/>
                <a:ea typeface="Merriweather"/>
                <a:cs typeface="Merriweather"/>
                <a:sym typeface="Merriweather"/>
              </a:rPr>
              <a:t># Multiple line string</a:t>
            </a:r>
          </a:p>
          <a:p>
            <a:pPr lvl="0" rtl="0">
              <a:lnSpc>
                <a:spcPct val="115000"/>
              </a:lnSpc>
              <a:spcBef>
                <a:spcPts val="1000"/>
              </a:spcBef>
              <a:spcAft>
                <a:spcPts val="1000"/>
              </a:spcAft>
              <a:buClr>
                <a:schemeClr val="dk1"/>
              </a:buClr>
              <a:buFont typeface="Arial"/>
              <a:buNone/>
            </a:pPr>
            <a:r>
              <a:rPr lang="en-GB">
                <a:highlight>
                  <a:srgbClr val="EFEFEF"/>
                </a:highlight>
                <a:latin typeface="Merriweather"/>
                <a:ea typeface="Merriweather"/>
                <a:cs typeface="Merriweather"/>
                <a:sym typeface="Merriweather"/>
              </a:rPr>
              <a:t>example = """</a:t>
            </a:r>
          </a:p>
          <a:p>
            <a:pPr lvl="0" rtl="0">
              <a:lnSpc>
                <a:spcPct val="115000"/>
              </a:lnSpc>
              <a:spcBef>
                <a:spcPts val="1000"/>
              </a:spcBef>
              <a:spcAft>
                <a:spcPts val="1000"/>
              </a:spcAft>
              <a:buClr>
                <a:schemeClr val="dk1"/>
              </a:buClr>
              <a:buFont typeface="Arial"/>
              <a:buNone/>
            </a:pPr>
            <a:r>
              <a:rPr lang="en-GB">
                <a:highlight>
                  <a:srgbClr val="EFEFEF"/>
                </a:highlight>
                <a:latin typeface="Merriweather"/>
                <a:ea typeface="Merriweather"/>
                <a:cs typeface="Merriweather"/>
                <a:sym typeface="Merriweather"/>
              </a:rPr>
              <a:t>KAIST</a:t>
            </a:r>
          </a:p>
          <a:p>
            <a:pPr lvl="0" rtl="0">
              <a:lnSpc>
                <a:spcPct val="115000"/>
              </a:lnSpc>
              <a:spcBef>
                <a:spcPts val="1000"/>
              </a:spcBef>
              <a:spcAft>
                <a:spcPts val="1000"/>
              </a:spcAft>
              <a:buClr>
                <a:schemeClr val="dk1"/>
              </a:buClr>
              <a:buFont typeface="Arial"/>
              <a:buNone/>
            </a:pPr>
            <a:r>
              <a:rPr lang="en-GB">
                <a:highlight>
                  <a:srgbClr val="EFEFEF"/>
                </a:highlight>
                <a:latin typeface="Merriweather"/>
                <a:ea typeface="Merriweather"/>
                <a:cs typeface="Merriweather"/>
                <a:sym typeface="Merriweather"/>
              </a:rPr>
              <a:t>is</a:t>
            </a:r>
          </a:p>
          <a:p>
            <a:pPr lvl="0" rtl="0">
              <a:lnSpc>
                <a:spcPct val="115000"/>
              </a:lnSpc>
              <a:spcBef>
                <a:spcPts val="1000"/>
              </a:spcBef>
              <a:spcAft>
                <a:spcPts val="1000"/>
              </a:spcAft>
              <a:buClr>
                <a:schemeClr val="dk1"/>
              </a:buClr>
              <a:buFont typeface="Arial"/>
              <a:buNone/>
            </a:pPr>
            <a:r>
              <a:rPr lang="en-GB">
                <a:highlight>
                  <a:srgbClr val="EFEFEF"/>
                </a:highlight>
                <a:latin typeface="Merriweather"/>
                <a:ea typeface="Merriweather"/>
                <a:cs typeface="Merriweather"/>
                <a:sym typeface="Merriweather"/>
              </a:rPr>
              <a:t>fun</a:t>
            </a:r>
          </a:p>
          <a:p>
            <a:pPr lvl="0" rtl="0">
              <a:lnSpc>
                <a:spcPct val="115000"/>
              </a:lnSpc>
              <a:spcBef>
                <a:spcPts val="1000"/>
              </a:spcBef>
              <a:spcAft>
                <a:spcPts val="1000"/>
              </a:spcAft>
              <a:buClr>
                <a:schemeClr val="dk1"/>
              </a:buClr>
              <a:buFont typeface="Arial"/>
              <a:buNone/>
            </a:pPr>
            <a:r>
              <a:rPr lang="en-GB">
                <a:highlight>
                  <a:srgbClr val="EFEFEF"/>
                </a:highlight>
                <a:latin typeface="Merriweather"/>
                <a:ea typeface="Merriweather"/>
                <a:cs typeface="Merriweather"/>
                <a:sym typeface="Merriweather"/>
              </a:rPr>
              <a:t>"""</a:t>
            </a:r>
          </a:p>
          <a:p>
            <a:pPr lvl="0">
              <a:spcBef>
                <a:spcPts val="0"/>
              </a:spcBef>
              <a:buNone/>
            </a:pPr>
            <a:r>
              <a:t/>
            </a:r>
            <a:endParaRPr>
              <a:highlight>
                <a:srgbClr val="EFEFEF"/>
              </a:highlight>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GB">
                <a:latin typeface="Merriweather"/>
                <a:ea typeface="Merriweather"/>
                <a:cs typeface="Merriweather"/>
                <a:sym typeface="Merriweather"/>
              </a:rPr>
              <a:t>String Manipulation</a:t>
            </a:r>
          </a:p>
        </p:txBody>
      </p:sp>
      <p:sp>
        <p:nvSpPr>
          <p:cNvPr id="90" name="Shape 90"/>
          <p:cNvSpPr txBox="1"/>
          <p:nvPr>
            <p:ph idx="1" type="body"/>
          </p:nvPr>
        </p:nvSpPr>
        <p:spPr>
          <a:xfrm>
            <a:off x="813225" y="1187475"/>
            <a:ext cx="3665400" cy="3416400"/>
          </a:xfrm>
          <a:prstGeom prst="rect">
            <a:avLst/>
          </a:prstGeom>
        </p:spPr>
        <p:txBody>
          <a:bodyPr anchorCtr="0" anchor="t" bIns="91425" lIns="91425" rIns="91425" wrap="square" tIns="91425">
            <a:noAutofit/>
          </a:bodyPr>
          <a:lstStyle/>
          <a:p>
            <a:pPr lvl="0">
              <a:spcBef>
                <a:spcPts val="100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animals = "Cats "</a:t>
            </a:r>
          </a:p>
          <a:p>
            <a:pPr lvl="0">
              <a:spcBef>
                <a:spcPts val="100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animals = animals + "Dogs "</a:t>
            </a:r>
          </a:p>
          <a:p>
            <a:pPr lvl="0">
              <a:spcBef>
                <a:spcPts val="100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print(animals)</a:t>
            </a:r>
          </a:p>
          <a:p>
            <a:pPr lvl="0">
              <a:spcBef>
                <a:spcPts val="1000"/>
              </a:spcBef>
              <a:spcAft>
                <a:spcPts val="0"/>
              </a:spcAft>
              <a:buClr>
                <a:schemeClr val="dk1"/>
              </a:buClr>
              <a:buSzPct val="91666"/>
              <a:buFont typeface="Arial"/>
              <a:buNone/>
            </a:pPr>
            <a:r>
              <a:t/>
            </a:r>
            <a:endParaRPr sz="1200">
              <a:solidFill>
                <a:srgbClr val="000000"/>
              </a:solidFill>
              <a:highlight>
                <a:srgbClr val="EFEFEF"/>
              </a:highlight>
              <a:latin typeface="Merriweather"/>
              <a:ea typeface="Merriweather"/>
              <a:cs typeface="Merriweather"/>
              <a:sym typeface="Merriweather"/>
            </a:endParaRPr>
          </a:p>
          <a:p>
            <a:pPr lvl="0">
              <a:spcBef>
                <a:spcPts val="100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animals+="Rabbits "</a:t>
            </a:r>
          </a:p>
          <a:p>
            <a:pPr lvl="0">
              <a:spcBef>
                <a:spcPts val="100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print(animals)</a:t>
            </a:r>
          </a:p>
          <a:p>
            <a:pPr lvl="0">
              <a:spcBef>
                <a:spcPts val="1000"/>
              </a:spcBef>
              <a:spcAft>
                <a:spcPts val="0"/>
              </a:spcAft>
              <a:buClr>
                <a:schemeClr val="dk1"/>
              </a:buClr>
              <a:buSzPct val="91666"/>
              <a:buFont typeface="Arial"/>
              <a:buNone/>
            </a:pPr>
            <a:r>
              <a:t/>
            </a:r>
            <a:endParaRPr sz="1200">
              <a:solidFill>
                <a:srgbClr val="000000"/>
              </a:solidFill>
              <a:highlight>
                <a:srgbClr val="EFEFEF"/>
              </a:highlight>
              <a:latin typeface="Merriweather"/>
              <a:ea typeface="Merriweather"/>
              <a:cs typeface="Merriweather"/>
              <a:sym typeface="Merriweather"/>
            </a:endParaRPr>
          </a:p>
          <a:p>
            <a:pPr lvl="0">
              <a:spcBef>
                <a:spcPts val="100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 String as an array of characters</a:t>
            </a:r>
          </a:p>
          <a:p>
            <a:pPr lvl="0">
              <a:spcBef>
                <a:spcPts val="100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print(animals[0])</a:t>
            </a:r>
          </a:p>
          <a:p>
            <a:pPr lvl="0">
              <a:spcBef>
                <a:spcPts val="100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print(animals[2:8])</a:t>
            </a:r>
          </a:p>
          <a:p>
            <a:pPr lvl="0">
              <a:spcBef>
                <a:spcPts val="1000"/>
              </a:spcBef>
              <a:spcAft>
                <a:spcPts val="0"/>
              </a:spcAft>
              <a:buNone/>
            </a:pPr>
            <a:r>
              <a:t/>
            </a:r>
            <a:endParaRPr sz="1200">
              <a:solidFill>
                <a:srgbClr val="000000"/>
              </a:solidFill>
              <a:highlight>
                <a:srgbClr val="EFEFEF"/>
              </a:highlight>
              <a:latin typeface="Merriweather"/>
              <a:ea typeface="Merriweather"/>
              <a:cs typeface="Merriweather"/>
              <a:sym typeface="Merriweather"/>
            </a:endParaRPr>
          </a:p>
        </p:txBody>
      </p:sp>
      <p:sp>
        <p:nvSpPr>
          <p:cNvPr id="91" name="Shape 91"/>
          <p:cNvSpPr txBox="1"/>
          <p:nvPr/>
        </p:nvSpPr>
        <p:spPr>
          <a:xfrm>
            <a:off x="4991875" y="1799325"/>
            <a:ext cx="2565900" cy="2192700"/>
          </a:xfrm>
          <a:prstGeom prst="rect">
            <a:avLst/>
          </a:prstGeom>
          <a:noFill/>
          <a:ln>
            <a:noFill/>
          </a:ln>
        </p:spPr>
        <p:txBody>
          <a:bodyPr anchorCtr="0" anchor="t" bIns="91425" lIns="91425" rIns="91425" wrap="square" tIns="91425">
            <a:noAutofit/>
          </a:bodyPr>
          <a:lstStyle/>
          <a:p>
            <a:pPr lvl="0">
              <a:spcBef>
                <a:spcPts val="0"/>
              </a:spcBef>
              <a:buNone/>
            </a:pPr>
            <a:r>
              <a:rPr lang="en-GB">
                <a:latin typeface="Merriweather"/>
                <a:ea typeface="Merriweather"/>
                <a:cs typeface="Merriweather"/>
                <a:sym typeface="Merriweather"/>
              </a:rPr>
              <a:t>Results:</a:t>
            </a:r>
          </a:p>
          <a:p>
            <a:pPr lvl="0">
              <a:spcBef>
                <a:spcPts val="0"/>
              </a:spcBef>
              <a:buNone/>
            </a:pPr>
            <a:r>
              <a:t/>
            </a:r>
            <a:endParaRPr>
              <a:latin typeface="Merriweather"/>
              <a:ea typeface="Merriweather"/>
              <a:cs typeface="Merriweather"/>
              <a:sym typeface="Merriweather"/>
            </a:endParaRPr>
          </a:p>
          <a:p>
            <a:pPr lvl="0" rtl="0">
              <a:lnSpc>
                <a:spcPct val="115000"/>
              </a:lnSpc>
              <a:spcBef>
                <a:spcPts val="0"/>
              </a:spcBef>
              <a:buClr>
                <a:schemeClr val="dk1"/>
              </a:buClr>
              <a:buFont typeface="Arial"/>
              <a:buNone/>
            </a:pPr>
            <a:r>
              <a:rPr lang="en-GB">
                <a:highlight>
                  <a:srgbClr val="FFFFFF"/>
                </a:highlight>
                <a:latin typeface="Merriweather"/>
                <a:ea typeface="Merriweather"/>
                <a:cs typeface="Merriweather"/>
                <a:sym typeface="Merriweather"/>
              </a:rPr>
              <a:t>Cats Dogs </a:t>
            </a:r>
            <a:br>
              <a:rPr lang="en-GB">
                <a:highlight>
                  <a:srgbClr val="FFFFFF"/>
                </a:highlight>
                <a:latin typeface="Merriweather"/>
                <a:ea typeface="Merriweather"/>
                <a:cs typeface="Merriweather"/>
                <a:sym typeface="Merriweather"/>
              </a:rPr>
            </a:br>
            <a:r>
              <a:rPr lang="en-GB">
                <a:highlight>
                  <a:srgbClr val="FFFFFF"/>
                </a:highlight>
                <a:latin typeface="Merriweather"/>
                <a:ea typeface="Merriweather"/>
                <a:cs typeface="Merriweather"/>
                <a:sym typeface="Merriweather"/>
              </a:rPr>
              <a:t>Cats Dogs Rabbits </a:t>
            </a:r>
            <a:br>
              <a:rPr lang="en-GB">
                <a:highlight>
                  <a:srgbClr val="FFFFFF"/>
                </a:highlight>
                <a:latin typeface="Merriweather"/>
                <a:ea typeface="Merriweather"/>
                <a:cs typeface="Merriweather"/>
                <a:sym typeface="Merriweather"/>
              </a:rPr>
            </a:br>
            <a:r>
              <a:rPr lang="en-GB">
                <a:highlight>
                  <a:srgbClr val="FFFFFF"/>
                </a:highlight>
                <a:latin typeface="Merriweather"/>
                <a:ea typeface="Merriweather"/>
                <a:cs typeface="Merriweather"/>
                <a:sym typeface="Merriweather"/>
              </a:rPr>
              <a:t>C</a:t>
            </a:r>
            <a:br>
              <a:rPr lang="en-GB">
                <a:highlight>
                  <a:srgbClr val="FFFFFF"/>
                </a:highlight>
                <a:latin typeface="Merriweather"/>
                <a:ea typeface="Merriweather"/>
                <a:cs typeface="Merriweather"/>
                <a:sym typeface="Merriweather"/>
              </a:rPr>
            </a:br>
            <a:r>
              <a:rPr lang="en-GB">
                <a:highlight>
                  <a:srgbClr val="FFFFFF"/>
                </a:highlight>
                <a:latin typeface="Merriweather"/>
                <a:ea typeface="Merriweather"/>
                <a:cs typeface="Merriweather"/>
                <a:sym typeface="Merriweather"/>
              </a:rPr>
              <a:t>ts Dog</a:t>
            </a:r>
          </a:p>
          <a:p>
            <a:pPr lvl="0">
              <a:spcBef>
                <a:spcPts val="0"/>
              </a:spcBef>
              <a:buNone/>
            </a:pPr>
            <a:r>
              <a:t/>
            </a:r>
            <a:endParaRPr>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GB">
                <a:latin typeface="Merriweather"/>
                <a:ea typeface="Merriweather"/>
                <a:cs typeface="Merriweather"/>
                <a:sym typeface="Merriweather"/>
              </a:rPr>
              <a:t>String Manipulation #2</a:t>
            </a:r>
          </a:p>
        </p:txBody>
      </p:sp>
      <p:sp>
        <p:nvSpPr>
          <p:cNvPr id="97" name="Shape 97"/>
          <p:cNvSpPr txBox="1"/>
          <p:nvPr>
            <p:ph idx="1" type="body"/>
          </p:nvPr>
        </p:nvSpPr>
        <p:spPr>
          <a:xfrm>
            <a:off x="623400" y="1152475"/>
            <a:ext cx="8520600" cy="3416400"/>
          </a:xfrm>
          <a:prstGeom prst="rect">
            <a:avLst/>
          </a:prstGeom>
        </p:spPr>
        <p:txBody>
          <a:bodyPr anchorCtr="0" anchor="t" bIns="91425" lIns="91425" rIns="91425" wrap="square" tIns="91425">
            <a:noAutofit/>
          </a:bodyPr>
          <a:lstStyle/>
          <a:p>
            <a:pPr lvl="0">
              <a:spcBef>
                <a:spcPts val="1000"/>
              </a:spcBef>
              <a:spcAft>
                <a:spcPts val="0"/>
              </a:spcAft>
              <a:buClr>
                <a:schemeClr val="dk1"/>
              </a:buClr>
              <a:buSzPct val="78571"/>
              <a:buFont typeface="Arial"/>
              <a:buNone/>
            </a:pPr>
            <a:r>
              <a:rPr lang="en-GB" sz="1400">
                <a:solidFill>
                  <a:srgbClr val="000000"/>
                </a:solidFill>
                <a:highlight>
                  <a:srgbClr val="EFEFEF"/>
                </a:highlight>
                <a:latin typeface="Merriweather"/>
                <a:ea typeface="Merriweather"/>
                <a:cs typeface="Merriweather"/>
                <a:sym typeface="Merriweather"/>
              </a:rPr>
              <a:t>animals = "Cats "</a:t>
            </a:r>
          </a:p>
          <a:p>
            <a:pPr lvl="0">
              <a:spcBef>
                <a:spcPts val="1000"/>
              </a:spcBef>
              <a:spcAft>
                <a:spcPts val="0"/>
              </a:spcAft>
              <a:buClr>
                <a:schemeClr val="dk1"/>
              </a:buClr>
              <a:buSzPct val="78571"/>
              <a:buFont typeface="Arial"/>
              <a:buNone/>
            </a:pPr>
            <a:r>
              <a:rPr lang="en-GB" sz="1400">
                <a:solidFill>
                  <a:srgbClr val="000000"/>
                </a:solidFill>
                <a:highlight>
                  <a:srgbClr val="EFEFEF"/>
                </a:highlight>
                <a:latin typeface="Merriweather"/>
                <a:ea typeface="Merriweather"/>
                <a:cs typeface="Merriweather"/>
                <a:sym typeface="Merriweather"/>
              </a:rPr>
              <a:t>animals*=2</a:t>
            </a:r>
          </a:p>
          <a:p>
            <a:pPr lvl="0">
              <a:spcBef>
                <a:spcPts val="1000"/>
              </a:spcBef>
              <a:spcAft>
                <a:spcPts val="0"/>
              </a:spcAft>
              <a:buClr>
                <a:schemeClr val="dk1"/>
              </a:buClr>
              <a:buSzPct val="78571"/>
              <a:buFont typeface="Arial"/>
              <a:buNone/>
            </a:pPr>
            <a:r>
              <a:rPr lang="en-GB" sz="1400">
                <a:solidFill>
                  <a:srgbClr val="000000"/>
                </a:solidFill>
                <a:highlight>
                  <a:srgbClr val="EFEFEF"/>
                </a:highlight>
                <a:latin typeface="Merriweather"/>
                <a:ea typeface="Merriweather"/>
                <a:cs typeface="Merriweather"/>
                <a:sym typeface="Merriweather"/>
              </a:rPr>
              <a:t>print(animals)</a:t>
            </a:r>
          </a:p>
          <a:p>
            <a:pPr lvl="0">
              <a:spcBef>
                <a:spcPts val="1000"/>
              </a:spcBef>
              <a:spcAft>
                <a:spcPts val="0"/>
              </a:spcAft>
              <a:buClr>
                <a:schemeClr val="dk1"/>
              </a:buClr>
              <a:buSzPct val="78571"/>
              <a:buFont typeface="Arial"/>
              <a:buNone/>
            </a:pPr>
            <a:r>
              <a:t/>
            </a:r>
            <a:endParaRPr sz="1400">
              <a:solidFill>
                <a:srgbClr val="000000"/>
              </a:solidFill>
              <a:highlight>
                <a:srgbClr val="EFEFEF"/>
              </a:highlight>
              <a:latin typeface="Merriweather"/>
              <a:ea typeface="Merriweather"/>
              <a:cs typeface="Merriweather"/>
              <a:sym typeface="Merriweather"/>
            </a:endParaRPr>
          </a:p>
          <a:p>
            <a:pPr lvl="0">
              <a:spcBef>
                <a:spcPts val="1000"/>
              </a:spcBef>
              <a:spcAft>
                <a:spcPts val="0"/>
              </a:spcAft>
              <a:buClr>
                <a:schemeClr val="dk1"/>
              </a:buClr>
              <a:buSzPct val="78571"/>
              <a:buFont typeface="Arial"/>
              <a:buNone/>
            </a:pPr>
            <a:r>
              <a:rPr lang="en-GB" sz="1400">
                <a:solidFill>
                  <a:srgbClr val="000000"/>
                </a:solidFill>
                <a:highlight>
                  <a:srgbClr val="EFEFEF"/>
                </a:highlight>
                <a:latin typeface="Merriweather"/>
                <a:ea typeface="Merriweather"/>
                <a:cs typeface="Merriweather"/>
                <a:sym typeface="Merriweather"/>
              </a:rPr>
              <a:t># Formatting</a:t>
            </a:r>
          </a:p>
          <a:p>
            <a:pPr lvl="0">
              <a:spcBef>
                <a:spcPts val="1000"/>
              </a:spcBef>
              <a:spcAft>
                <a:spcPts val="0"/>
              </a:spcAft>
              <a:buClr>
                <a:schemeClr val="dk1"/>
              </a:buClr>
              <a:buSzPct val="78571"/>
              <a:buFont typeface="Arial"/>
              <a:buNone/>
            </a:pPr>
            <a:r>
              <a:rPr lang="en-GB" sz="1400">
                <a:solidFill>
                  <a:srgbClr val="000000"/>
                </a:solidFill>
                <a:highlight>
                  <a:srgbClr val="EFEFEF"/>
                </a:highlight>
                <a:latin typeface="Merriweather"/>
                <a:ea typeface="Merriweather"/>
                <a:cs typeface="Merriweather"/>
                <a:sym typeface="Merriweather"/>
              </a:rPr>
              <a:t>kaist = "KAIST is in %s and was established in %d" %("Daejeon", 1971)</a:t>
            </a:r>
          </a:p>
          <a:p>
            <a:pPr lvl="0">
              <a:spcBef>
                <a:spcPts val="1000"/>
              </a:spcBef>
              <a:spcAft>
                <a:spcPts val="0"/>
              </a:spcAft>
              <a:buClr>
                <a:schemeClr val="dk1"/>
              </a:buClr>
              <a:buSzPct val="78571"/>
              <a:buFont typeface="Arial"/>
              <a:buNone/>
            </a:pPr>
            <a:r>
              <a:rPr lang="en-GB" sz="1400">
                <a:solidFill>
                  <a:srgbClr val="000000"/>
                </a:solidFill>
                <a:highlight>
                  <a:srgbClr val="EFEFEF"/>
                </a:highlight>
                <a:latin typeface="Merriweather"/>
                <a:ea typeface="Merriweather"/>
                <a:cs typeface="Merriweather"/>
                <a:sym typeface="Merriweather"/>
              </a:rPr>
              <a:t>print(kaist)</a:t>
            </a:r>
          </a:p>
          <a:p>
            <a:pPr lvl="0">
              <a:spcBef>
                <a:spcPts val="1000"/>
              </a:spcBef>
              <a:spcAft>
                <a:spcPts val="0"/>
              </a:spcAft>
              <a:buNone/>
            </a:pPr>
            <a:r>
              <a:t/>
            </a:r>
            <a:endParaRPr sz="1400">
              <a:solidFill>
                <a:srgbClr val="000000"/>
              </a:solidFill>
              <a:highlight>
                <a:srgbClr val="EFEFEF"/>
              </a:highlight>
              <a:latin typeface="Merriweather"/>
              <a:ea typeface="Merriweather"/>
              <a:cs typeface="Merriweather"/>
              <a:sym typeface="Merriweather"/>
            </a:endParaRPr>
          </a:p>
        </p:txBody>
      </p:sp>
      <p:sp>
        <p:nvSpPr>
          <p:cNvPr id="98" name="Shape 98"/>
          <p:cNvSpPr txBox="1"/>
          <p:nvPr/>
        </p:nvSpPr>
        <p:spPr>
          <a:xfrm>
            <a:off x="4076450" y="1329600"/>
            <a:ext cx="5020800" cy="2484300"/>
          </a:xfrm>
          <a:prstGeom prst="rect">
            <a:avLst/>
          </a:prstGeom>
          <a:noFill/>
          <a:ln>
            <a:noFill/>
          </a:ln>
        </p:spPr>
        <p:txBody>
          <a:bodyPr anchorCtr="0" anchor="t" bIns="91425" lIns="91425" rIns="91425" wrap="square" tIns="91425">
            <a:noAutofit/>
          </a:bodyPr>
          <a:lstStyle/>
          <a:p>
            <a:pPr lvl="0">
              <a:spcBef>
                <a:spcPts val="0"/>
              </a:spcBef>
              <a:buNone/>
            </a:pPr>
            <a:r>
              <a:rPr lang="en-GB" sz="1500">
                <a:latin typeface="Merriweather"/>
                <a:ea typeface="Merriweather"/>
                <a:cs typeface="Merriweather"/>
                <a:sym typeface="Merriweather"/>
              </a:rPr>
              <a:t>Results:</a:t>
            </a:r>
          </a:p>
          <a:p>
            <a:pPr lvl="0">
              <a:spcBef>
                <a:spcPts val="0"/>
              </a:spcBef>
              <a:buNone/>
            </a:pPr>
            <a:r>
              <a:t/>
            </a:r>
            <a:endParaRPr sz="1500">
              <a:latin typeface="Merriweather"/>
              <a:ea typeface="Merriweather"/>
              <a:cs typeface="Merriweather"/>
              <a:sym typeface="Merriweather"/>
            </a:endParaRPr>
          </a:p>
          <a:p>
            <a:pPr lvl="0" rtl="0">
              <a:lnSpc>
                <a:spcPct val="115000"/>
              </a:lnSpc>
              <a:spcBef>
                <a:spcPts val="0"/>
              </a:spcBef>
              <a:buNone/>
            </a:pPr>
            <a:r>
              <a:rPr lang="en-GB" sz="1500">
                <a:highlight>
                  <a:srgbClr val="FFFFFF"/>
                </a:highlight>
                <a:latin typeface="Merriweather"/>
                <a:ea typeface="Merriweather"/>
                <a:cs typeface="Merriweather"/>
                <a:sym typeface="Merriweather"/>
              </a:rPr>
              <a:t>Cats Cats </a:t>
            </a:r>
            <a:br>
              <a:rPr lang="en-GB" sz="1500">
                <a:highlight>
                  <a:srgbClr val="FFFFFF"/>
                </a:highlight>
                <a:latin typeface="Merriweather"/>
                <a:ea typeface="Merriweather"/>
                <a:cs typeface="Merriweather"/>
                <a:sym typeface="Merriweather"/>
              </a:rPr>
            </a:br>
            <a:r>
              <a:rPr lang="en-GB" sz="1500">
                <a:highlight>
                  <a:srgbClr val="FFFFFF"/>
                </a:highlight>
                <a:latin typeface="Merriweather"/>
                <a:ea typeface="Merriweather"/>
                <a:cs typeface="Merriweather"/>
                <a:sym typeface="Merriweather"/>
              </a:rPr>
              <a:t>KAIST is in Daejeon and was established in 1971</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lgn="ctr">
              <a:spcBef>
                <a:spcPts val="0"/>
              </a:spcBef>
              <a:buClr>
                <a:schemeClr val="dk1"/>
              </a:buClr>
              <a:buSzPct val="39285"/>
              <a:buFont typeface="Arial"/>
              <a:buNone/>
            </a:pPr>
            <a:r>
              <a:rPr lang="en-GB">
                <a:latin typeface="Merriweather"/>
                <a:ea typeface="Merriweather"/>
                <a:cs typeface="Merriweather"/>
                <a:sym typeface="Merriweather"/>
              </a:rPr>
              <a:t>String Manipulation #3</a:t>
            </a:r>
          </a:p>
          <a:p>
            <a:pPr lvl="0">
              <a:spcBef>
                <a:spcPts val="0"/>
              </a:spcBef>
              <a:buNone/>
            </a:pPr>
            <a:r>
              <a:t/>
            </a:r>
            <a:endParaRPr/>
          </a:p>
        </p:txBody>
      </p:sp>
      <p:sp>
        <p:nvSpPr>
          <p:cNvPr id="104" name="Shape 10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 in operator</a:t>
            </a:r>
          </a:p>
          <a:p>
            <a:pPr lvl="0">
              <a:spcBef>
                <a:spcPts val="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p = "Python"</a:t>
            </a:r>
          </a:p>
          <a:p>
            <a:pPr lvl="0">
              <a:spcBef>
                <a:spcPts val="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print("tho" in p)</a:t>
            </a:r>
          </a:p>
          <a:p>
            <a:pPr lvl="0">
              <a:spcBef>
                <a:spcPts val="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print("python" in p)</a:t>
            </a:r>
          </a:p>
          <a:p>
            <a:pPr lvl="0">
              <a:spcBef>
                <a:spcPts val="0"/>
              </a:spcBef>
              <a:spcAft>
                <a:spcPts val="0"/>
              </a:spcAft>
              <a:buClr>
                <a:schemeClr val="dk1"/>
              </a:buClr>
              <a:buSzPct val="91666"/>
              <a:buFont typeface="Arial"/>
              <a:buNone/>
            </a:pPr>
            <a:r>
              <a:t/>
            </a:r>
            <a:endParaRPr sz="1200">
              <a:solidFill>
                <a:srgbClr val="000000"/>
              </a:solidFill>
              <a:highlight>
                <a:srgbClr val="EFEFEF"/>
              </a:highlight>
              <a:latin typeface="Merriweather"/>
              <a:ea typeface="Merriweather"/>
              <a:cs typeface="Merriweather"/>
              <a:sym typeface="Merriweather"/>
            </a:endParaRPr>
          </a:p>
          <a:p>
            <a:pPr lvl="0">
              <a:spcBef>
                <a:spcPts val="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 len function</a:t>
            </a:r>
          </a:p>
          <a:p>
            <a:pPr lvl="0">
              <a:spcBef>
                <a:spcPts val="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s = "a long string "</a:t>
            </a:r>
          </a:p>
          <a:p>
            <a:pPr lvl="0">
              <a:spcBef>
                <a:spcPts val="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print(len(s))</a:t>
            </a:r>
          </a:p>
          <a:p>
            <a:pPr lvl="0">
              <a:spcBef>
                <a:spcPts val="0"/>
              </a:spcBef>
              <a:spcAft>
                <a:spcPts val="0"/>
              </a:spcAft>
              <a:buClr>
                <a:schemeClr val="dk1"/>
              </a:buClr>
              <a:buSzPct val="91666"/>
              <a:buFont typeface="Arial"/>
              <a:buNone/>
            </a:pPr>
            <a:r>
              <a:t/>
            </a:r>
            <a:endParaRPr sz="1200">
              <a:solidFill>
                <a:srgbClr val="000000"/>
              </a:solidFill>
              <a:highlight>
                <a:srgbClr val="EFEFEF"/>
              </a:highlight>
              <a:latin typeface="Merriweather"/>
              <a:ea typeface="Merriweather"/>
              <a:cs typeface="Merriweather"/>
              <a:sym typeface="Merriweather"/>
            </a:endParaRPr>
          </a:p>
          <a:p>
            <a:pPr lvl="0">
              <a:spcBef>
                <a:spcPts val="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 startswith and endswith functions</a:t>
            </a:r>
          </a:p>
          <a:p>
            <a:pPr lvl="0">
              <a:spcBef>
                <a:spcPts val="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s = "computer"</a:t>
            </a:r>
          </a:p>
          <a:p>
            <a:pPr lvl="0">
              <a:spcBef>
                <a:spcPts val="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print(s.startswith("comp"))</a:t>
            </a:r>
          </a:p>
          <a:p>
            <a:pPr lvl="0">
              <a:spcBef>
                <a:spcPts val="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s+="1234"</a:t>
            </a:r>
          </a:p>
          <a:p>
            <a:pPr lvl="0">
              <a:spcBef>
                <a:spcPts val="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print(s.endswith("uter"))</a:t>
            </a:r>
          </a:p>
          <a:p>
            <a:pPr lvl="0">
              <a:spcBef>
                <a:spcPts val="0"/>
              </a:spcBef>
              <a:spcAft>
                <a:spcPts val="0"/>
              </a:spcAft>
              <a:buNone/>
            </a:pPr>
            <a:r>
              <a:t/>
            </a:r>
            <a:endParaRPr sz="1200">
              <a:solidFill>
                <a:srgbClr val="000000"/>
              </a:solidFill>
              <a:highlight>
                <a:srgbClr val="EFEFEF"/>
              </a:highlight>
              <a:latin typeface="Merriweather"/>
              <a:ea typeface="Merriweather"/>
              <a:cs typeface="Merriweather"/>
              <a:sym typeface="Merriweather"/>
            </a:endParaRPr>
          </a:p>
        </p:txBody>
      </p:sp>
      <p:sp>
        <p:nvSpPr>
          <p:cNvPr id="105" name="Shape 105"/>
          <p:cNvSpPr txBox="1"/>
          <p:nvPr/>
        </p:nvSpPr>
        <p:spPr>
          <a:xfrm>
            <a:off x="5061850" y="1329600"/>
            <a:ext cx="2962500" cy="2449200"/>
          </a:xfrm>
          <a:prstGeom prst="rect">
            <a:avLst/>
          </a:prstGeom>
          <a:noFill/>
          <a:ln>
            <a:noFill/>
          </a:ln>
        </p:spPr>
        <p:txBody>
          <a:bodyPr anchorCtr="0" anchor="t" bIns="91425" lIns="91425" rIns="91425" wrap="square" tIns="91425">
            <a:noAutofit/>
          </a:bodyPr>
          <a:lstStyle/>
          <a:p>
            <a:pPr lvl="0">
              <a:spcBef>
                <a:spcPts val="0"/>
              </a:spcBef>
              <a:buNone/>
            </a:pPr>
            <a:r>
              <a:rPr lang="en-GB" sz="1600">
                <a:highlight>
                  <a:srgbClr val="FFFFFF"/>
                </a:highlight>
                <a:latin typeface="Merriweather"/>
                <a:ea typeface="Merriweather"/>
                <a:cs typeface="Merriweather"/>
                <a:sym typeface="Merriweather"/>
              </a:rPr>
              <a:t>Results:</a:t>
            </a:r>
          </a:p>
          <a:p>
            <a:pPr lvl="0">
              <a:spcBef>
                <a:spcPts val="0"/>
              </a:spcBef>
              <a:buNone/>
            </a:pPr>
            <a:r>
              <a:t/>
            </a:r>
            <a:endParaRPr sz="1600">
              <a:highlight>
                <a:srgbClr val="FFFFFF"/>
              </a:highlight>
              <a:latin typeface="Merriweather"/>
              <a:ea typeface="Merriweather"/>
              <a:cs typeface="Merriweather"/>
              <a:sym typeface="Merriweather"/>
            </a:endParaRPr>
          </a:p>
          <a:p>
            <a:pPr lvl="0" rtl="0">
              <a:lnSpc>
                <a:spcPct val="115000"/>
              </a:lnSpc>
              <a:spcBef>
                <a:spcPts val="0"/>
              </a:spcBef>
              <a:buClr>
                <a:schemeClr val="dk1"/>
              </a:buClr>
              <a:buSzPct val="68750"/>
              <a:buFont typeface="Arial"/>
              <a:buNone/>
            </a:pPr>
            <a:r>
              <a:rPr lang="en-GB" sz="1600">
                <a:highlight>
                  <a:srgbClr val="FFFFFF"/>
                </a:highlight>
                <a:latin typeface="Merriweather"/>
                <a:ea typeface="Merriweather"/>
                <a:cs typeface="Merriweather"/>
                <a:sym typeface="Merriweather"/>
              </a:rPr>
              <a:t>True</a:t>
            </a:r>
            <a:br>
              <a:rPr lang="en-GB" sz="1600">
                <a:highlight>
                  <a:srgbClr val="FFFFFF"/>
                </a:highlight>
                <a:latin typeface="Merriweather"/>
                <a:ea typeface="Merriweather"/>
                <a:cs typeface="Merriweather"/>
                <a:sym typeface="Merriweather"/>
              </a:rPr>
            </a:br>
            <a:r>
              <a:rPr lang="en-GB" sz="1600">
                <a:highlight>
                  <a:srgbClr val="FFFFFF"/>
                </a:highlight>
                <a:latin typeface="Merriweather"/>
                <a:ea typeface="Merriweather"/>
                <a:cs typeface="Merriweather"/>
                <a:sym typeface="Merriweather"/>
              </a:rPr>
              <a:t>False</a:t>
            </a:r>
            <a:br>
              <a:rPr lang="en-GB" sz="1600">
                <a:highlight>
                  <a:srgbClr val="FFFFFF"/>
                </a:highlight>
                <a:latin typeface="Merriweather"/>
                <a:ea typeface="Merriweather"/>
                <a:cs typeface="Merriweather"/>
                <a:sym typeface="Merriweather"/>
              </a:rPr>
            </a:br>
            <a:r>
              <a:rPr lang="en-GB" sz="1600">
                <a:highlight>
                  <a:srgbClr val="FFFFFF"/>
                </a:highlight>
                <a:latin typeface="Merriweather"/>
                <a:ea typeface="Merriweather"/>
                <a:cs typeface="Merriweather"/>
                <a:sym typeface="Merriweather"/>
              </a:rPr>
              <a:t>14</a:t>
            </a:r>
            <a:br>
              <a:rPr lang="en-GB" sz="1600">
                <a:highlight>
                  <a:srgbClr val="FFFFFF"/>
                </a:highlight>
                <a:latin typeface="Merriweather"/>
                <a:ea typeface="Merriweather"/>
                <a:cs typeface="Merriweather"/>
                <a:sym typeface="Merriweather"/>
              </a:rPr>
            </a:br>
            <a:r>
              <a:rPr lang="en-GB" sz="1600">
                <a:highlight>
                  <a:srgbClr val="FFFFFF"/>
                </a:highlight>
                <a:latin typeface="Merriweather"/>
                <a:ea typeface="Merriweather"/>
                <a:cs typeface="Merriweather"/>
                <a:sym typeface="Merriweather"/>
              </a:rPr>
              <a:t>True</a:t>
            </a:r>
            <a:br>
              <a:rPr lang="en-GB" sz="1600">
                <a:highlight>
                  <a:srgbClr val="FFFFFF"/>
                </a:highlight>
                <a:latin typeface="Merriweather"/>
                <a:ea typeface="Merriweather"/>
                <a:cs typeface="Merriweather"/>
                <a:sym typeface="Merriweather"/>
              </a:rPr>
            </a:br>
            <a:r>
              <a:rPr lang="en-GB" sz="1600">
                <a:highlight>
                  <a:srgbClr val="FFFFFF"/>
                </a:highlight>
                <a:latin typeface="Merriweather"/>
                <a:ea typeface="Merriweather"/>
                <a:cs typeface="Merriweather"/>
                <a:sym typeface="Merriweather"/>
              </a:rPr>
              <a:t>False</a:t>
            </a:r>
          </a:p>
          <a:p>
            <a:pPr lvl="0">
              <a:spcBef>
                <a:spcPts val="0"/>
              </a:spcBef>
              <a:buNone/>
            </a:pPr>
            <a:r>
              <a:t/>
            </a:r>
            <a:endParaRPr sz="1600">
              <a:highlight>
                <a:srgbClr val="FFFFFF"/>
              </a:highlight>
              <a:latin typeface="Merriweather"/>
              <a:ea typeface="Merriweather"/>
              <a:cs typeface="Merriweather"/>
              <a:sym typeface="Merriweath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lgn="ctr">
              <a:spcBef>
                <a:spcPts val="0"/>
              </a:spcBef>
              <a:buClr>
                <a:schemeClr val="dk1"/>
              </a:buClr>
              <a:buSzPct val="39285"/>
              <a:buFont typeface="Arial"/>
              <a:buNone/>
            </a:pPr>
            <a:r>
              <a:rPr lang="en-GB">
                <a:latin typeface="Merriweather"/>
                <a:ea typeface="Merriweather"/>
                <a:cs typeface="Merriweather"/>
                <a:sym typeface="Merriweather"/>
              </a:rPr>
              <a:t>String Manipulation #4</a:t>
            </a:r>
          </a:p>
          <a:p>
            <a:pPr lvl="0">
              <a:spcBef>
                <a:spcPts val="0"/>
              </a:spcBef>
              <a:buClr>
                <a:schemeClr val="dk1"/>
              </a:buClr>
              <a:buSzPct val="39285"/>
              <a:buFont typeface="Arial"/>
              <a:buNone/>
            </a:pPr>
            <a:r>
              <a:t/>
            </a:r>
            <a:endParaRPr/>
          </a:p>
          <a:p>
            <a:pPr lvl="0">
              <a:spcBef>
                <a:spcPts val="0"/>
              </a:spcBef>
              <a:buNone/>
            </a:pPr>
            <a:r>
              <a:t/>
            </a:r>
            <a:endParaRPr/>
          </a:p>
        </p:txBody>
      </p:sp>
      <p:sp>
        <p:nvSpPr>
          <p:cNvPr id="111" name="Shape 111"/>
          <p:cNvSpPr txBox="1"/>
          <p:nvPr>
            <p:ph idx="1" type="body"/>
          </p:nvPr>
        </p:nvSpPr>
        <p:spPr>
          <a:xfrm>
            <a:off x="311700" y="1152475"/>
            <a:ext cx="3467100" cy="3416400"/>
          </a:xfrm>
          <a:prstGeom prst="rect">
            <a:avLst/>
          </a:prstGeom>
        </p:spPr>
        <p:txBody>
          <a:bodyPr anchorCtr="0" anchor="t" bIns="91425" lIns="91425" rIns="91425" wrap="square" tIns="91425">
            <a:noAutofit/>
          </a:bodyPr>
          <a:lstStyle/>
          <a:p>
            <a:pPr lvl="0">
              <a:spcBef>
                <a:spcPts val="100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 split function</a:t>
            </a:r>
          </a:p>
          <a:p>
            <a:pPr lvl="0">
              <a:spcBef>
                <a:spcPts val="100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s = "I am teaching a class"</a:t>
            </a:r>
          </a:p>
          <a:p>
            <a:pPr lvl="0">
              <a:spcBef>
                <a:spcPts val="100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print(s.split())</a:t>
            </a:r>
          </a:p>
          <a:p>
            <a:pPr lvl="0">
              <a:spcBef>
                <a:spcPts val="1000"/>
              </a:spcBef>
              <a:spcAft>
                <a:spcPts val="0"/>
              </a:spcAft>
              <a:buClr>
                <a:schemeClr val="dk1"/>
              </a:buClr>
              <a:buSzPct val="91666"/>
              <a:buFont typeface="Arial"/>
              <a:buNone/>
            </a:pPr>
            <a:r>
              <a:t/>
            </a:r>
            <a:endParaRPr sz="1200">
              <a:solidFill>
                <a:srgbClr val="000000"/>
              </a:solidFill>
              <a:highlight>
                <a:srgbClr val="EFEFEF"/>
              </a:highlight>
              <a:latin typeface="Merriweather"/>
              <a:ea typeface="Merriweather"/>
              <a:cs typeface="Merriweather"/>
              <a:sym typeface="Merriweather"/>
            </a:endParaRPr>
          </a:p>
          <a:p>
            <a:pPr lvl="0">
              <a:spcBef>
                <a:spcPts val="100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 replace function</a:t>
            </a:r>
          </a:p>
          <a:p>
            <a:pPr lvl="0">
              <a:spcBef>
                <a:spcPts val="100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s = s.replace(" ", "/")</a:t>
            </a:r>
          </a:p>
          <a:p>
            <a:pPr lvl="0">
              <a:spcBef>
                <a:spcPts val="100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print(s)</a:t>
            </a:r>
          </a:p>
          <a:p>
            <a:pPr lvl="0">
              <a:spcBef>
                <a:spcPts val="1000"/>
              </a:spcBef>
              <a:spcAft>
                <a:spcPts val="0"/>
              </a:spcAft>
              <a:buClr>
                <a:schemeClr val="dk1"/>
              </a:buClr>
              <a:buSzPct val="91666"/>
              <a:buFont typeface="Arial"/>
              <a:buNone/>
            </a:pPr>
            <a:r>
              <a:t/>
            </a:r>
            <a:endParaRPr sz="1200">
              <a:solidFill>
                <a:srgbClr val="000000"/>
              </a:solidFill>
              <a:highlight>
                <a:srgbClr val="EFEFEF"/>
              </a:highlight>
              <a:latin typeface="Merriweather"/>
              <a:ea typeface="Merriweather"/>
              <a:cs typeface="Merriweather"/>
              <a:sym typeface="Merriweather"/>
            </a:endParaRPr>
          </a:p>
          <a:p>
            <a:pPr lvl="0">
              <a:spcBef>
                <a:spcPts val="100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 split revisited</a:t>
            </a:r>
          </a:p>
          <a:p>
            <a:pPr lvl="0">
              <a:spcBef>
                <a:spcPts val="1000"/>
              </a:spcBef>
              <a:spcAft>
                <a:spcPts val="0"/>
              </a:spcAft>
              <a:buClr>
                <a:schemeClr val="dk1"/>
              </a:buClr>
              <a:buSzPct val="91666"/>
              <a:buFont typeface="Arial"/>
              <a:buNone/>
            </a:pPr>
            <a:r>
              <a:rPr lang="en-GB" sz="1200">
                <a:solidFill>
                  <a:srgbClr val="000000"/>
                </a:solidFill>
                <a:highlight>
                  <a:srgbClr val="EFEFEF"/>
                </a:highlight>
                <a:latin typeface="Merriweather"/>
                <a:ea typeface="Merriweather"/>
                <a:cs typeface="Merriweather"/>
                <a:sym typeface="Merriweather"/>
              </a:rPr>
              <a:t>print(s.split("/"))</a:t>
            </a:r>
          </a:p>
          <a:p>
            <a:pPr lvl="0">
              <a:spcBef>
                <a:spcPts val="1000"/>
              </a:spcBef>
              <a:spcAft>
                <a:spcPts val="0"/>
              </a:spcAft>
              <a:buNone/>
            </a:pPr>
            <a:r>
              <a:t/>
            </a:r>
            <a:endParaRPr sz="1200">
              <a:solidFill>
                <a:srgbClr val="000000"/>
              </a:solidFill>
              <a:highlight>
                <a:srgbClr val="EFEFEF"/>
              </a:highlight>
              <a:latin typeface="Merriweather"/>
              <a:ea typeface="Merriweather"/>
              <a:cs typeface="Merriweather"/>
              <a:sym typeface="Merriweather"/>
            </a:endParaRPr>
          </a:p>
        </p:txBody>
      </p:sp>
      <p:sp>
        <p:nvSpPr>
          <p:cNvPr id="112" name="Shape 112"/>
          <p:cNvSpPr txBox="1"/>
          <p:nvPr/>
        </p:nvSpPr>
        <p:spPr>
          <a:xfrm>
            <a:off x="4175450" y="1376275"/>
            <a:ext cx="4502100" cy="2927400"/>
          </a:xfrm>
          <a:prstGeom prst="rect">
            <a:avLst/>
          </a:prstGeom>
          <a:noFill/>
          <a:ln>
            <a:noFill/>
          </a:ln>
        </p:spPr>
        <p:txBody>
          <a:bodyPr anchorCtr="0" anchor="t" bIns="91425" lIns="91425" rIns="91425" wrap="square" tIns="91425">
            <a:noAutofit/>
          </a:bodyPr>
          <a:lstStyle/>
          <a:p>
            <a:pPr lvl="0">
              <a:spcBef>
                <a:spcPts val="0"/>
              </a:spcBef>
              <a:buNone/>
            </a:pPr>
            <a:r>
              <a:rPr lang="en-GB" sz="1600">
                <a:latin typeface="Merriweather"/>
                <a:ea typeface="Merriweather"/>
                <a:cs typeface="Merriweather"/>
                <a:sym typeface="Merriweather"/>
              </a:rPr>
              <a:t>Results:</a:t>
            </a:r>
          </a:p>
          <a:p>
            <a:pPr lvl="0">
              <a:spcBef>
                <a:spcPts val="0"/>
              </a:spcBef>
              <a:buNone/>
            </a:pPr>
            <a:r>
              <a:t/>
            </a:r>
            <a:endParaRPr sz="1600">
              <a:latin typeface="Merriweather"/>
              <a:ea typeface="Merriweather"/>
              <a:cs typeface="Merriweather"/>
              <a:sym typeface="Merriweather"/>
            </a:endParaRPr>
          </a:p>
          <a:p>
            <a:pPr lvl="0" rtl="0">
              <a:lnSpc>
                <a:spcPct val="115000"/>
              </a:lnSpc>
              <a:spcBef>
                <a:spcPts val="0"/>
              </a:spcBef>
              <a:buClr>
                <a:schemeClr val="dk1"/>
              </a:buClr>
              <a:buSzPct val="68750"/>
              <a:buFont typeface="Arial"/>
              <a:buNone/>
            </a:pPr>
            <a:r>
              <a:rPr lang="en-GB" sz="1600">
                <a:highlight>
                  <a:srgbClr val="FFFFFF"/>
                </a:highlight>
                <a:latin typeface="Merriweather"/>
                <a:ea typeface="Merriweather"/>
                <a:cs typeface="Merriweather"/>
                <a:sym typeface="Merriweather"/>
              </a:rPr>
              <a:t>['I', 'am', 'teaching', 'a', 'class']</a:t>
            </a:r>
            <a:br>
              <a:rPr lang="en-GB" sz="1600">
                <a:highlight>
                  <a:srgbClr val="FFFFFF"/>
                </a:highlight>
                <a:latin typeface="Merriweather"/>
                <a:ea typeface="Merriweather"/>
                <a:cs typeface="Merriweather"/>
                <a:sym typeface="Merriweather"/>
              </a:rPr>
            </a:br>
            <a:r>
              <a:rPr lang="en-GB" sz="1600">
                <a:highlight>
                  <a:srgbClr val="FFFFFF"/>
                </a:highlight>
                <a:latin typeface="Merriweather"/>
                <a:ea typeface="Merriweather"/>
                <a:cs typeface="Merriweather"/>
                <a:sym typeface="Merriweather"/>
              </a:rPr>
              <a:t>I/am/teaching/a/class</a:t>
            </a:r>
            <a:br>
              <a:rPr lang="en-GB" sz="1600">
                <a:highlight>
                  <a:srgbClr val="FFFFFF"/>
                </a:highlight>
                <a:latin typeface="Merriweather"/>
                <a:ea typeface="Merriweather"/>
                <a:cs typeface="Merriweather"/>
                <a:sym typeface="Merriweather"/>
              </a:rPr>
            </a:br>
            <a:r>
              <a:rPr lang="en-GB" sz="1600">
                <a:highlight>
                  <a:srgbClr val="FFFFFF"/>
                </a:highlight>
                <a:latin typeface="Merriweather"/>
                <a:ea typeface="Merriweather"/>
                <a:cs typeface="Merriweather"/>
                <a:sym typeface="Merriweather"/>
              </a:rPr>
              <a:t>['I', 'am', 'teaching', 'a', 'class']</a:t>
            </a:r>
          </a:p>
          <a:p>
            <a:pPr lvl="0">
              <a:spcBef>
                <a:spcPts val="0"/>
              </a:spcBef>
              <a:buNone/>
            </a:pPr>
            <a:r>
              <a:t/>
            </a:r>
            <a:endParaRPr sz="1600">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