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6"/>
  </p:notesMasterIdLst>
  <p:sldIdLst>
    <p:sldId id="269" r:id="rId3"/>
    <p:sldId id="262" r:id="rId4"/>
    <p:sldId id="315" r:id="rId5"/>
    <p:sldId id="327" r:id="rId6"/>
    <p:sldId id="316" r:id="rId7"/>
    <p:sldId id="317" r:id="rId8"/>
    <p:sldId id="318" r:id="rId9"/>
    <p:sldId id="319" r:id="rId10"/>
    <p:sldId id="321" r:id="rId11"/>
    <p:sldId id="322" r:id="rId12"/>
    <p:sldId id="326" r:id="rId13"/>
    <p:sldId id="323" r:id="rId14"/>
    <p:sldId id="329" r:id="rId15"/>
    <p:sldId id="328" r:id="rId16"/>
    <p:sldId id="313" r:id="rId17"/>
    <p:sldId id="311" r:id="rId18"/>
    <p:sldId id="312" r:id="rId19"/>
    <p:sldId id="309" r:id="rId20"/>
    <p:sldId id="308" r:id="rId21"/>
    <p:sldId id="310" r:id="rId22"/>
    <p:sldId id="325" r:id="rId23"/>
    <p:sldId id="314"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inkya Kunjir" initials="AK" lastIdx="1" clrIdx="0">
    <p:extLst>
      <p:ext uri="{19B8F6BF-5375-455C-9EA6-DF929625EA0E}">
        <p15:presenceInfo xmlns:p15="http://schemas.microsoft.com/office/powerpoint/2012/main" userId="f63f13743a39b7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946"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0B6A2-C78A-4B9B-AC42-5CCC91C11FC8}"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7C2F0-275F-47A9-84DF-1AD4733232EA}" type="slidenum">
              <a:rPr lang="en-US" smtClean="0"/>
              <a:t>‹#›</a:t>
            </a:fld>
            <a:endParaRPr lang="en-US"/>
          </a:p>
        </p:txBody>
      </p:sp>
    </p:spTree>
    <p:extLst>
      <p:ext uri="{BB962C8B-B14F-4D97-AF65-F5344CB8AC3E}">
        <p14:creationId xmlns:p14="http://schemas.microsoft.com/office/powerpoint/2010/main" val="170432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BA94-8C32-48C4-B24F-54CF8CACB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AD37EA-8625-4E32-BF52-0DA37F95C2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23A3E-18C4-4036-9C75-023A37C5C50E}"/>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04BDB042-6887-4F61-8F61-79F6D93DB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0D992-F7E5-426F-B0D5-1C82B28443C6}"/>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45584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0FFD-57C0-4102-A70E-545B3C5A4C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0D7FF-F851-48C6-9D39-0A5B82B53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946E2-0CF2-4444-9D6D-10E0043FC1A4}"/>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7283112B-2FE3-491D-B020-AE3BE26B7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9050-C58D-47AD-8F2F-2780F5DB33CD}"/>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278376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577D7-3D44-4961-8A83-0ED9B826A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CABD4-1413-47AE-AFCB-99CD4F93D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3C784-2446-4BC2-BF0E-88F9EEC013FA}"/>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15A5A55C-249D-4377-A39D-D22903B09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AB5DB-AA18-419F-8D72-FB97E0073BC0}"/>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277330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885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57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85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120573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F657-1A20-4A12-AC12-CA7141641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3EBC10-F5EA-468E-B700-D1A25C1F8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EC9B5-592E-440E-85C5-DD53A7416C47}"/>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889FC1F5-AACB-4329-BFFF-C54C83B79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39852-884E-4D42-97B4-958A957FE447}"/>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36170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2DA5-A878-40CF-9F09-4309BA3D68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11DC1-4200-456D-B71E-4474466B0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521EBF-4C25-4732-B3AF-621AA3553755}"/>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6C0C57C1-748D-4890-AB74-380945BA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7AFC-6BAA-42FB-B9AD-9B857ABBB3A4}"/>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12167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267C-2288-442B-8B33-82301893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78D67-ACCE-4129-81EE-37ED82B01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4F266-4151-4261-84C8-763EB0952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124BB-E74B-47AF-8CDB-337FAF23C9FE}"/>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6" name="Footer Placeholder 5">
            <a:extLst>
              <a:ext uri="{FF2B5EF4-FFF2-40B4-BE49-F238E27FC236}">
                <a16:creationId xmlns:a16="http://schemas.microsoft.com/office/drawing/2014/main" id="{036C3AB6-CAEB-4824-83F1-47016D16B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F4AA5-3540-440A-8AC4-9D785E1F221D}"/>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267327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669D-87AD-4B7C-A19E-C83FF25E55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0B1A58-19A3-416F-908F-8CE48D0B3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C560C-44F9-4BEF-8E91-D8C9C541F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C3ABF4-968F-4101-910C-494E92BC97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04AD6-E776-40F9-9095-6FEDDE86B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B28640-AA42-49CD-A24B-6B7E2B151475}"/>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8" name="Footer Placeholder 7">
            <a:extLst>
              <a:ext uri="{FF2B5EF4-FFF2-40B4-BE49-F238E27FC236}">
                <a16:creationId xmlns:a16="http://schemas.microsoft.com/office/drawing/2014/main" id="{B99A440C-341A-498E-9B07-F2398C638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80916-BF3C-42C5-858B-7B84EAF49991}"/>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172388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C2B-A8ED-4F05-B1CE-201CC47CE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43C75-94D4-4225-A6AB-1FC6347D8CCF}"/>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4" name="Footer Placeholder 3">
            <a:extLst>
              <a:ext uri="{FF2B5EF4-FFF2-40B4-BE49-F238E27FC236}">
                <a16:creationId xmlns:a16="http://schemas.microsoft.com/office/drawing/2014/main" id="{D88EF270-8BE6-43A0-B1B2-86E5FF336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E6497-6374-4E15-BA27-90B6049F7177}"/>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206792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29A3C-2171-4EF9-8880-A8E7AC9D4926}"/>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3" name="Footer Placeholder 2">
            <a:extLst>
              <a:ext uri="{FF2B5EF4-FFF2-40B4-BE49-F238E27FC236}">
                <a16:creationId xmlns:a16="http://schemas.microsoft.com/office/drawing/2014/main" id="{F4904934-01ED-4FE1-970B-4474600EB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D3CFC-A3DA-4443-BF53-9DAC71E2AB7C}"/>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1361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F6FA-C37B-414F-AE4C-145E82088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B4BD7E-C460-46A9-8869-CED18F2AB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649FA-1F50-4751-B95C-77535F75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CA982-526E-4526-9490-F8614D7461DA}"/>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6" name="Footer Placeholder 5">
            <a:extLst>
              <a:ext uri="{FF2B5EF4-FFF2-40B4-BE49-F238E27FC236}">
                <a16:creationId xmlns:a16="http://schemas.microsoft.com/office/drawing/2014/main" id="{3F2F2ADA-DED0-40A4-8A3F-65B4392AD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EA31E-DACD-4E20-928A-B057A4898CF7}"/>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139066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5644-ADC0-4A5B-80CC-062457DAE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6CBD0-6429-45C5-ABCB-D6AA19367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A46344-9E8F-4008-8918-0A340E893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F97C1B-9B3E-4510-B63D-98E595E1CD6A}"/>
              </a:ext>
            </a:extLst>
          </p:cNvPr>
          <p:cNvSpPr>
            <a:spLocks noGrp="1"/>
          </p:cNvSpPr>
          <p:nvPr>
            <p:ph type="dt" sz="half" idx="10"/>
          </p:nvPr>
        </p:nvSpPr>
        <p:spPr/>
        <p:txBody>
          <a:bodyPr/>
          <a:lstStyle/>
          <a:p>
            <a:fld id="{4908D0A2-5C30-4994-AB56-A4620B678B96}" type="datetimeFigureOut">
              <a:rPr lang="en-US" smtClean="0"/>
              <a:t>12/1/2019</a:t>
            </a:fld>
            <a:endParaRPr lang="en-US"/>
          </a:p>
        </p:txBody>
      </p:sp>
      <p:sp>
        <p:nvSpPr>
          <p:cNvPr id="6" name="Footer Placeholder 5">
            <a:extLst>
              <a:ext uri="{FF2B5EF4-FFF2-40B4-BE49-F238E27FC236}">
                <a16:creationId xmlns:a16="http://schemas.microsoft.com/office/drawing/2014/main" id="{EBC338F3-DF80-491B-8FF8-2DBEEECA8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C303B-99CE-472E-A5DC-E0A261586C9F}"/>
              </a:ext>
            </a:extLst>
          </p:cNvPr>
          <p:cNvSpPr>
            <a:spLocks noGrp="1"/>
          </p:cNvSpPr>
          <p:nvPr>
            <p:ph type="sldNum" sz="quarter" idx="12"/>
          </p:nvPr>
        </p:nvSpPr>
        <p:spPr/>
        <p:txBody>
          <a:bodyPr/>
          <a:lstStyle/>
          <a:p>
            <a:fld id="{21BF5A9D-32EE-443F-B453-F4AAF56C5E31}" type="slidenum">
              <a:rPr lang="en-US" smtClean="0"/>
              <a:t>‹#›</a:t>
            </a:fld>
            <a:endParaRPr lang="en-US"/>
          </a:p>
        </p:txBody>
      </p:sp>
    </p:spTree>
    <p:extLst>
      <p:ext uri="{BB962C8B-B14F-4D97-AF65-F5344CB8AC3E}">
        <p14:creationId xmlns:p14="http://schemas.microsoft.com/office/powerpoint/2010/main" val="289397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4FA68-DC5E-4388-895C-58EE79CBB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56788-097F-448A-8D26-804829BAE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3C87D-6D7E-4233-BB6A-7F8FB3250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8D0A2-5C30-4994-AB56-A4620B678B96}" type="datetimeFigureOut">
              <a:rPr lang="en-US" smtClean="0"/>
              <a:t>12/1/2019</a:t>
            </a:fld>
            <a:endParaRPr lang="en-US"/>
          </a:p>
        </p:txBody>
      </p:sp>
      <p:sp>
        <p:nvSpPr>
          <p:cNvPr id="5" name="Footer Placeholder 4">
            <a:extLst>
              <a:ext uri="{FF2B5EF4-FFF2-40B4-BE49-F238E27FC236}">
                <a16:creationId xmlns:a16="http://schemas.microsoft.com/office/drawing/2014/main" id="{F137AF39-B645-46A6-83D2-EE79DDABC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057732-CA29-448E-84C3-8C6E657F7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F5A9D-32EE-443F-B453-F4AAF56C5E31}" type="slidenum">
              <a:rPr lang="en-US" smtClean="0"/>
              <a:t>‹#›</a:t>
            </a:fld>
            <a:endParaRPr lang="en-US"/>
          </a:p>
        </p:txBody>
      </p:sp>
    </p:spTree>
    <p:extLst>
      <p:ext uri="{BB962C8B-B14F-4D97-AF65-F5344CB8AC3E}">
        <p14:creationId xmlns:p14="http://schemas.microsoft.com/office/powerpoint/2010/main" val="378983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90196"/>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hyperlink" Target="https://medium.com/auquan/pairs-trading-data-science-7dbedafcfe5a" TargetMode="External"/><Relationship Id="rId3" Type="http://schemas.openxmlformats.org/officeDocument/2006/relationships/hyperlink" Target="https://www.thebalance.com/know-when-to-buy-or-sell-any-stock-4023014" TargetMode="External"/><Relationship Id="rId7" Type="http://schemas.openxmlformats.org/officeDocument/2006/relationships/hyperlink" Target="https://medium.com/datadriveninvestor/machine-learning-for-stock-market-investing-f90ad3478b64" TargetMode="External"/><Relationship Id="rId2" Type="http://schemas.openxmlformats.org/officeDocument/2006/relationships/hyperlink" Target="https://towardsdatascience.com/time-series-forecasting-arima-models-7f221e9eee06" TargetMode="External"/><Relationship Id="rId1" Type="http://schemas.openxmlformats.org/officeDocument/2006/relationships/slideLayout" Target="../slideLayouts/slideLayout15.xml"/><Relationship Id="rId6" Type="http://schemas.openxmlformats.org/officeDocument/2006/relationships/hyperlink" Target="https://datascienceplus.com/knn-classifier-to-predict-price-of-stock/" TargetMode="External"/><Relationship Id="rId5" Type="http://schemas.openxmlformats.org/officeDocument/2006/relationships/hyperlink" Target="https://www.analyticsvidhya.com/blog/2018/10/predicting-stock-price-machine-learningnd-deep-learning-techniques-python/" TargetMode="External"/><Relationship Id="rId4" Type="http://schemas.openxmlformats.org/officeDocument/2006/relationships/hyperlink" Target="https://www.kaggle.com/ravishankars/nyse-stock-data-arima-mode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17751-16AD-4EBD-B1E4-9D4A2FB56604}"/>
              </a:ext>
            </a:extLst>
          </p:cNvPr>
          <p:cNvSpPr/>
          <p:nvPr/>
        </p:nvSpPr>
        <p:spPr>
          <a:xfrm>
            <a:off x="0" y="4535055"/>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hlinkClick r:id="rId2"/>
          </p:cNvPr>
          <p:cNvSpPr txBox="1"/>
          <p:nvPr/>
        </p:nvSpPr>
        <p:spPr>
          <a:xfrm>
            <a:off x="0" y="6597853"/>
            <a:ext cx="11887056"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0" y="4613948"/>
            <a:ext cx="11887200" cy="923330"/>
          </a:xfrm>
          <a:prstGeom prst="rect">
            <a:avLst/>
          </a:prstGeom>
          <a:noFill/>
        </p:spPr>
        <p:txBody>
          <a:bodyPr wrap="square" rtlCol="0" anchor="ctr">
            <a:spAutoFit/>
          </a:bodyPr>
          <a:lstStyle/>
          <a:p>
            <a:pPr algn="r"/>
            <a:r>
              <a:rPr lang="en-US" altLang="ko-KR" sz="5400" dirty="0">
                <a:solidFill>
                  <a:schemeClr val="bg1"/>
                </a:solidFill>
                <a:cs typeface="Arial" pitchFamily="34" charset="0"/>
              </a:rPr>
              <a:t>Stock Market Prediction</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4686301" y="5616171"/>
            <a:ext cx="7200755" cy="379656"/>
          </a:xfrm>
          <a:prstGeom prst="rect">
            <a:avLst/>
          </a:prstGeom>
          <a:noFill/>
        </p:spPr>
        <p:txBody>
          <a:bodyPr wrap="square" rtlCol="0" anchor="ctr">
            <a:spAutoFit/>
          </a:bodyPr>
          <a:lstStyle/>
          <a:p>
            <a:pPr algn="r"/>
            <a:r>
              <a:rPr lang="en-US" altLang="ko-KR" dirty="0">
                <a:cs typeface="Arial" pitchFamily="34" charset="0"/>
              </a:rPr>
              <a:t>Akshay Gavandi	   Ajinkya Kunjir 	 Kruti Lakhani 	Neelam Babel</a:t>
            </a:r>
            <a:endParaRPr lang="ko-KR" altLang="en-US" dirty="0">
              <a:cs typeface="Arial" pitchFamily="34" charset="0"/>
            </a:endParaRPr>
          </a:p>
        </p:txBody>
      </p:sp>
      <p:sp>
        <p:nvSpPr>
          <p:cNvPr id="3" name="TextBox 2">
            <a:extLst>
              <a:ext uri="{FF2B5EF4-FFF2-40B4-BE49-F238E27FC236}">
                <a16:creationId xmlns:a16="http://schemas.microsoft.com/office/drawing/2014/main" id="{BA3C9867-7CDF-4DF7-A476-90EE855BB9DA}"/>
              </a:ext>
            </a:extLst>
          </p:cNvPr>
          <p:cNvSpPr txBox="1"/>
          <p:nvPr/>
        </p:nvSpPr>
        <p:spPr>
          <a:xfrm>
            <a:off x="4229099" y="5945228"/>
            <a:ext cx="7781925" cy="379656"/>
          </a:xfrm>
          <a:prstGeom prst="rect">
            <a:avLst/>
          </a:prstGeom>
          <a:noFill/>
        </p:spPr>
        <p:txBody>
          <a:bodyPr wrap="square" rtlCol="0">
            <a:spAutoFit/>
          </a:bodyPr>
          <a:lstStyle/>
          <a:p>
            <a:r>
              <a:rPr lang="en-US" dirty="0"/>
              <a:t>	001825055	 001869353	001883036	001837464</a:t>
            </a:r>
          </a:p>
        </p:txBody>
      </p:sp>
    </p:spTree>
    <p:extLst>
      <p:ext uri="{BB962C8B-B14F-4D97-AF65-F5344CB8AC3E}">
        <p14:creationId xmlns:p14="http://schemas.microsoft.com/office/powerpoint/2010/main" val="407777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84272882-1414-4B9F-B6F3-907FAC4EE97C}"/>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Results</a:t>
            </a:r>
          </a:p>
        </p:txBody>
      </p:sp>
      <p:sp>
        <p:nvSpPr>
          <p:cNvPr id="2" name="TextBox 1">
            <a:extLst>
              <a:ext uri="{FF2B5EF4-FFF2-40B4-BE49-F238E27FC236}">
                <a16:creationId xmlns:a16="http://schemas.microsoft.com/office/drawing/2014/main" id="{16536C80-0DE1-44AF-AAF2-9CF1A8826C77}"/>
              </a:ext>
            </a:extLst>
          </p:cNvPr>
          <p:cNvSpPr txBox="1"/>
          <p:nvPr/>
        </p:nvSpPr>
        <p:spPr>
          <a:xfrm>
            <a:off x="357764" y="1047666"/>
            <a:ext cx="11554347" cy="400110"/>
          </a:xfrm>
          <a:prstGeom prst="rect">
            <a:avLst/>
          </a:prstGeom>
          <a:noFill/>
        </p:spPr>
        <p:txBody>
          <a:bodyPr wrap="square" rtlCol="0">
            <a:spAutoFit/>
          </a:bodyPr>
          <a:lstStyle/>
          <a:p>
            <a:pPr algn="just"/>
            <a:r>
              <a:rPr lang="en-US" sz="2000" dirty="0">
                <a:solidFill>
                  <a:schemeClr val="bg1"/>
                </a:solidFill>
              </a:rPr>
              <a:t>The results clearly states that Linear Regression does not work efficiently for our purpose</a:t>
            </a:r>
          </a:p>
        </p:txBody>
      </p:sp>
      <p:pic>
        <p:nvPicPr>
          <p:cNvPr id="3" name="Picture 2">
            <a:extLst>
              <a:ext uri="{FF2B5EF4-FFF2-40B4-BE49-F238E27FC236}">
                <a16:creationId xmlns:a16="http://schemas.microsoft.com/office/drawing/2014/main" id="{88402E97-EE1A-4CE6-BCCF-1FDF9370C4AD}"/>
              </a:ext>
            </a:extLst>
          </p:cNvPr>
          <p:cNvPicPr>
            <a:picLocks noChangeAspect="1"/>
          </p:cNvPicPr>
          <p:nvPr/>
        </p:nvPicPr>
        <p:blipFill>
          <a:blip r:embed="rId2"/>
          <a:stretch>
            <a:fillRect/>
          </a:stretch>
        </p:blipFill>
        <p:spPr>
          <a:xfrm>
            <a:off x="581773" y="1689047"/>
            <a:ext cx="6178539" cy="1657350"/>
          </a:xfrm>
          <a:prstGeom prst="rect">
            <a:avLst/>
          </a:prstGeom>
        </p:spPr>
      </p:pic>
      <p:pic>
        <p:nvPicPr>
          <p:cNvPr id="4" name="Picture 3">
            <a:extLst>
              <a:ext uri="{FF2B5EF4-FFF2-40B4-BE49-F238E27FC236}">
                <a16:creationId xmlns:a16="http://schemas.microsoft.com/office/drawing/2014/main" id="{607DEE75-A389-4F53-948D-5B0536A68EFE}"/>
              </a:ext>
            </a:extLst>
          </p:cNvPr>
          <p:cNvPicPr>
            <a:picLocks noChangeAspect="1"/>
          </p:cNvPicPr>
          <p:nvPr/>
        </p:nvPicPr>
        <p:blipFill>
          <a:blip r:embed="rId3"/>
          <a:stretch>
            <a:fillRect/>
          </a:stretch>
        </p:blipFill>
        <p:spPr>
          <a:xfrm>
            <a:off x="7396529" y="1615806"/>
            <a:ext cx="3295650" cy="4660602"/>
          </a:xfrm>
          <a:prstGeom prst="rect">
            <a:avLst/>
          </a:prstGeom>
        </p:spPr>
      </p:pic>
    </p:spTree>
    <p:extLst>
      <p:ext uri="{BB962C8B-B14F-4D97-AF65-F5344CB8AC3E}">
        <p14:creationId xmlns:p14="http://schemas.microsoft.com/office/powerpoint/2010/main" val="106405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2EA9EAF5-5BB1-479F-AB2D-16CB3B29E052}"/>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K-Nearest Neighbor</a:t>
            </a:r>
          </a:p>
        </p:txBody>
      </p:sp>
      <p:sp>
        <p:nvSpPr>
          <p:cNvPr id="2" name="Rectangle 1">
            <a:extLst>
              <a:ext uri="{FF2B5EF4-FFF2-40B4-BE49-F238E27FC236}">
                <a16:creationId xmlns:a16="http://schemas.microsoft.com/office/drawing/2014/main" id="{5B07521C-E451-4B9E-B98F-E9640B5F4F65}"/>
              </a:ext>
            </a:extLst>
          </p:cNvPr>
          <p:cNvSpPr/>
          <p:nvPr/>
        </p:nvSpPr>
        <p:spPr>
          <a:xfrm>
            <a:off x="7082832" y="1410655"/>
            <a:ext cx="4813160" cy="317009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1"/>
                </a:solidFill>
              </a:rPr>
              <a:t>There’s a reason k-nearest neighbors is more useful for classification problems and small-scale regression. </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This appears to be a classic case of overfitting. Because KNN is just calculating distances from each point to another, it was completely unable to figure out the trend of where the prices are going</a:t>
            </a:r>
          </a:p>
        </p:txBody>
      </p:sp>
      <p:pic>
        <p:nvPicPr>
          <p:cNvPr id="3" name="Picture 2">
            <a:extLst>
              <a:ext uri="{FF2B5EF4-FFF2-40B4-BE49-F238E27FC236}">
                <a16:creationId xmlns:a16="http://schemas.microsoft.com/office/drawing/2014/main" id="{440860EF-55AB-438E-9F75-23DDFC009310}"/>
              </a:ext>
            </a:extLst>
          </p:cNvPr>
          <p:cNvPicPr>
            <a:picLocks noChangeAspect="1"/>
          </p:cNvPicPr>
          <p:nvPr/>
        </p:nvPicPr>
        <p:blipFill>
          <a:blip r:embed="rId2"/>
          <a:stretch>
            <a:fillRect/>
          </a:stretch>
        </p:blipFill>
        <p:spPr>
          <a:xfrm>
            <a:off x="232474" y="1545241"/>
            <a:ext cx="6540116" cy="1609725"/>
          </a:xfrm>
          <a:prstGeom prst="rect">
            <a:avLst/>
          </a:prstGeom>
        </p:spPr>
      </p:pic>
    </p:spTree>
    <p:extLst>
      <p:ext uri="{BB962C8B-B14F-4D97-AF65-F5344CB8AC3E}">
        <p14:creationId xmlns:p14="http://schemas.microsoft.com/office/powerpoint/2010/main" val="289718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382E6C47-DE52-49C6-AB4C-E579A5DCE037}"/>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K-Nearest Neighbor</a:t>
            </a:r>
          </a:p>
        </p:txBody>
      </p:sp>
      <p:sp>
        <p:nvSpPr>
          <p:cNvPr id="8" name="TextBox 7">
            <a:extLst>
              <a:ext uri="{FF2B5EF4-FFF2-40B4-BE49-F238E27FC236}">
                <a16:creationId xmlns:a16="http://schemas.microsoft.com/office/drawing/2014/main" id="{259509A4-E830-4C24-948A-F4F7E20F2211}"/>
              </a:ext>
            </a:extLst>
          </p:cNvPr>
          <p:cNvSpPr txBox="1"/>
          <p:nvPr/>
        </p:nvSpPr>
        <p:spPr>
          <a:xfrm>
            <a:off x="713642" y="932081"/>
            <a:ext cx="10821133" cy="646331"/>
          </a:xfrm>
          <a:prstGeom prst="rect">
            <a:avLst/>
          </a:prstGeom>
          <a:noFill/>
        </p:spPr>
        <p:txBody>
          <a:bodyPr wrap="square" rtlCol="0">
            <a:spAutoFit/>
          </a:bodyPr>
          <a:lstStyle/>
          <a:p>
            <a:pPr algn="just"/>
            <a:r>
              <a:rPr lang="en-US" dirty="0">
                <a:solidFill>
                  <a:schemeClr val="bg1"/>
                </a:solidFill>
              </a:rPr>
              <a:t>The results states that even K-Nearest Neighbor does not work efficiently for our purpose as it gives close prediction value only for some points</a:t>
            </a:r>
          </a:p>
        </p:txBody>
      </p:sp>
      <p:pic>
        <p:nvPicPr>
          <p:cNvPr id="2" name="Picture 1">
            <a:extLst>
              <a:ext uri="{FF2B5EF4-FFF2-40B4-BE49-F238E27FC236}">
                <a16:creationId xmlns:a16="http://schemas.microsoft.com/office/drawing/2014/main" id="{A11E109C-63DD-471A-8401-31923CEE58DF}"/>
              </a:ext>
            </a:extLst>
          </p:cNvPr>
          <p:cNvPicPr>
            <a:picLocks noChangeAspect="1"/>
          </p:cNvPicPr>
          <p:nvPr/>
        </p:nvPicPr>
        <p:blipFill>
          <a:blip r:embed="rId2"/>
          <a:stretch>
            <a:fillRect/>
          </a:stretch>
        </p:blipFill>
        <p:spPr>
          <a:xfrm>
            <a:off x="819150" y="1830105"/>
            <a:ext cx="10715625" cy="4557626"/>
          </a:xfrm>
          <a:prstGeom prst="rect">
            <a:avLst/>
          </a:prstGeom>
        </p:spPr>
      </p:pic>
    </p:spTree>
    <p:extLst>
      <p:ext uri="{BB962C8B-B14F-4D97-AF65-F5344CB8AC3E}">
        <p14:creationId xmlns:p14="http://schemas.microsoft.com/office/powerpoint/2010/main" val="107769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0EBA3DC7-2C51-4708-BE19-1CF5F54D7C66}"/>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Support Vector Machine (SVM)</a:t>
            </a:r>
          </a:p>
        </p:txBody>
      </p:sp>
      <p:sp>
        <p:nvSpPr>
          <p:cNvPr id="2" name="TextBox 1">
            <a:extLst>
              <a:ext uri="{FF2B5EF4-FFF2-40B4-BE49-F238E27FC236}">
                <a16:creationId xmlns:a16="http://schemas.microsoft.com/office/drawing/2014/main" id="{AEBA9786-0330-418E-9BFE-9CCB46494E18}"/>
              </a:ext>
            </a:extLst>
          </p:cNvPr>
          <p:cNvSpPr txBox="1"/>
          <p:nvPr/>
        </p:nvSpPr>
        <p:spPr>
          <a:xfrm>
            <a:off x="7094135" y="1674674"/>
            <a:ext cx="480185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Support Vector Machine is used to find a Hyperplane in an N Dimensional Space (where N is the number of features) that distinctly classifies the data points.</a:t>
            </a:r>
            <a:endParaRPr lang="en-US" b="0" dirty="0">
              <a:solidFill>
                <a:schemeClr val="bg1"/>
              </a:solidFill>
              <a:effectLst/>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Support vectors are data points that are closer to the hyperplane and influence the position and orientation of the hyperplane. Using these support vectors, we maximize the margin of the classifier.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Deleting the support vectors will change the position of the hyperplane. These are the points that help us build our SVM.</a:t>
            </a:r>
            <a:endParaRPr lang="en-US" b="0" dirty="0">
              <a:solidFill>
                <a:schemeClr val="bg1"/>
              </a:solidFill>
              <a:effectLst/>
            </a:endParaRPr>
          </a:p>
          <a:p>
            <a:br>
              <a:rPr lang="en-US" dirty="0"/>
            </a:br>
            <a:endParaRPr lang="en-US" dirty="0">
              <a:solidFill>
                <a:schemeClr val="bg1"/>
              </a:solidFill>
            </a:endParaRPr>
          </a:p>
        </p:txBody>
      </p:sp>
      <p:pic>
        <p:nvPicPr>
          <p:cNvPr id="1026" name="Picture 2" descr="https://lh6.googleusercontent.com/bkFjVa4Zw9Kdm02cFHsqcWgSZAGJjewkepy2DOHUIr6wyoGH66Ryazk52qF42BvTGUAgierHOQJGGkThlLeG9L93HOgUY-id5imOKfDdZKHIQpmjIQqYJR4WE6IW9yIpBep9LfH1">
            <a:extLst>
              <a:ext uri="{FF2B5EF4-FFF2-40B4-BE49-F238E27FC236}">
                <a16:creationId xmlns:a16="http://schemas.microsoft.com/office/drawing/2014/main" id="{0E399CBC-3FAF-46E3-A8A0-1975DDCE2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69" y="1673289"/>
            <a:ext cx="59436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3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6C4720F5-DA58-4300-88D8-82C0BEDBC5C0}"/>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Support Vector Machine (SVM)</a:t>
            </a:r>
          </a:p>
        </p:txBody>
      </p:sp>
      <p:pic>
        <p:nvPicPr>
          <p:cNvPr id="3" name="Picture 2" descr="A close up of a map&#10;&#10;Description automatically generated">
            <a:extLst>
              <a:ext uri="{FF2B5EF4-FFF2-40B4-BE49-F238E27FC236}">
                <a16:creationId xmlns:a16="http://schemas.microsoft.com/office/drawing/2014/main" id="{CB65BC3A-D7DE-4E73-BB74-6542B28A0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78" y="1232934"/>
            <a:ext cx="10248167" cy="5066510"/>
          </a:xfrm>
          <a:prstGeom prst="rect">
            <a:avLst/>
          </a:prstGeom>
        </p:spPr>
      </p:pic>
    </p:spTree>
    <p:extLst>
      <p:ext uri="{BB962C8B-B14F-4D97-AF65-F5344CB8AC3E}">
        <p14:creationId xmlns:p14="http://schemas.microsoft.com/office/powerpoint/2010/main" val="40931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grpSp>
      <p:grpSp>
        <p:nvGrpSpPr>
          <p:cNvPr id="7" name="Group 6">
            <a:extLst>
              <a:ext uri="{FF2B5EF4-FFF2-40B4-BE49-F238E27FC236}">
                <a16:creationId xmlns:a16="http://schemas.microsoft.com/office/drawing/2014/main" id="{D670CE74-C2BB-416E-A528-3F3B4098A947}"/>
              </a:ext>
            </a:extLst>
          </p:cNvPr>
          <p:cNvGrpSpPr/>
          <p:nvPr/>
        </p:nvGrpSpPr>
        <p:grpSpPr>
          <a:xfrm>
            <a:off x="4332305" y="1391773"/>
            <a:ext cx="7617038" cy="4412248"/>
            <a:chOff x="5885015" y="651509"/>
            <a:chExt cx="6028351" cy="3928309"/>
          </a:xfrm>
        </p:grpSpPr>
        <p:sp>
          <p:nvSpPr>
            <p:cNvPr id="8" name="TextBox 7">
              <a:extLst>
                <a:ext uri="{FF2B5EF4-FFF2-40B4-BE49-F238E27FC236}">
                  <a16:creationId xmlns:a16="http://schemas.microsoft.com/office/drawing/2014/main" id="{BD9FAE9F-48D5-451F-8B7A-68D24F31C7B8}"/>
                </a:ext>
              </a:extLst>
            </p:cNvPr>
            <p:cNvSpPr txBox="1"/>
            <p:nvPr/>
          </p:nvSpPr>
          <p:spPr>
            <a:xfrm>
              <a:off x="5904302" y="651509"/>
              <a:ext cx="5725723" cy="904264"/>
            </a:xfrm>
            <a:prstGeom prst="rect">
              <a:avLst/>
            </a:prstGeom>
            <a:noFill/>
          </p:spPr>
          <p:txBody>
            <a:bodyPr wrap="square" lIns="108000" rIns="108000" rtlCol="0">
              <a:spAutoFit/>
            </a:bodyPr>
            <a:lstStyle/>
            <a:p>
              <a:pPr marL="457200" indent="-457200" algn="just">
                <a:buFont typeface="Arial" panose="020B0604020202020204" pitchFamily="34" charset="0"/>
                <a:buChar char="•"/>
              </a:pPr>
              <a:r>
                <a:rPr lang="en-US" altLang="ko-KR" sz="2000" dirty="0">
                  <a:solidFill>
                    <a:schemeClr val="bg1"/>
                  </a:solidFill>
                  <a:cs typeface="Arial" pitchFamily="34" charset="0"/>
                </a:rPr>
                <a:t>Arima (Auto Regressive Integrated Moving Average) models are widely used in time series forecasting which provides complementary approaches to the problem </a:t>
              </a:r>
              <a:endParaRPr lang="ko-KR" altLang="en-US" sz="2000" dirty="0">
                <a:solidFill>
                  <a:schemeClr val="bg1"/>
                </a:solidFill>
                <a:cs typeface="Arial" pitchFamily="34" charset="0"/>
              </a:endParaRPr>
            </a:p>
          </p:txBody>
        </p:sp>
        <p:sp>
          <p:nvSpPr>
            <p:cNvPr id="9" name="TextBox 8">
              <a:extLst>
                <a:ext uri="{FF2B5EF4-FFF2-40B4-BE49-F238E27FC236}">
                  <a16:creationId xmlns:a16="http://schemas.microsoft.com/office/drawing/2014/main" id="{9986F61F-7A04-4F42-8F81-5B3BECDD66C1}"/>
                </a:ext>
              </a:extLst>
            </p:cNvPr>
            <p:cNvSpPr txBox="1"/>
            <p:nvPr/>
          </p:nvSpPr>
          <p:spPr>
            <a:xfrm>
              <a:off x="5885015" y="2020247"/>
              <a:ext cx="5725723" cy="904264"/>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000" dirty="0">
                  <a:solidFill>
                    <a:schemeClr val="bg1"/>
                  </a:solidFill>
                  <a:cs typeface="Arial" pitchFamily="34" charset="0"/>
                </a:rPr>
                <a:t>They are of 2 types:</a:t>
              </a:r>
            </a:p>
            <a:p>
              <a:pPr marL="914400" lvl="1" indent="-457200">
                <a:buFont typeface="Arial" panose="020B0604020202020204" pitchFamily="34" charset="0"/>
                <a:buChar char="•"/>
              </a:pPr>
              <a:r>
                <a:rPr lang="en-US" altLang="ko-KR" sz="2000" dirty="0">
                  <a:solidFill>
                    <a:schemeClr val="bg1"/>
                  </a:solidFill>
                  <a:cs typeface="Arial" pitchFamily="34" charset="0"/>
                </a:rPr>
                <a:t>Seasonal  model</a:t>
              </a:r>
            </a:p>
            <a:p>
              <a:pPr marL="914400" lvl="1" indent="-457200">
                <a:buFont typeface="Arial" panose="020B0604020202020204" pitchFamily="34" charset="0"/>
                <a:buChar char="•"/>
              </a:pPr>
              <a:r>
                <a:rPr lang="en-US" altLang="ko-KR" sz="2000" dirty="0">
                  <a:solidFill>
                    <a:schemeClr val="bg1"/>
                  </a:solidFill>
                  <a:cs typeface="Arial" pitchFamily="34" charset="0"/>
                </a:rPr>
                <a:t>Non-seasonal model</a:t>
              </a:r>
              <a:endParaRPr lang="ko-KR" altLang="en-US" sz="2000" dirty="0">
                <a:solidFill>
                  <a:schemeClr val="bg1"/>
                </a:solidFill>
                <a:cs typeface="Arial" pitchFamily="34" charset="0"/>
              </a:endParaRPr>
            </a:p>
          </p:txBody>
        </p:sp>
        <p:sp>
          <p:nvSpPr>
            <p:cNvPr id="10" name="TextBox 9">
              <a:extLst>
                <a:ext uri="{FF2B5EF4-FFF2-40B4-BE49-F238E27FC236}">
                  <a16:creationId xmlns:a16="http://schemas.microsoft.com/office/drawing/2014/main" id="{3F74CCC0-6AE3-4F39-A410-02D958081A03}"/>
                </a:ext>
              </a:extLst>
            </p:cNvPr>
            <p:cNvSpPr txBox="1"/>
            <p:nvPr/>
          </p:nvSpPr>
          <p:spPr>
            <a:xfrm>
              <a:off x="5885015" y="3127515"/>
              <a:ext cx="6028351" cy="1452303"/>
            </a:xfrm>
            <a:prstGeom prst="rect">
              <a:avLst/>
            </a:prstGeom>
            <a:noFill/>
          </p:spPr>
          <p:txBody>
            <a:bodyPr wrap="square" lIns="108000" rIns="108000" rtlCol="0">
              <a:spAutoFit/>
            </a:bodyPr>
            <a:lstStyle/>
            <a:p>
              <a:pPr marL="457200" indent="-457200" algn="just">
                <a:buFont typeface="Arial" panose="020B0604020202020204" pitchFamily="34" charset="0"/>
                <a:buChar char="•"/>
              </a:pPr>
              <a:r>
                <a:rPr lang="en-US" altLang="ko-KR" sz="2000" dirty="0">
                  <a:solidFill>
                    <a:schemeClr val="bg1"/>
                  </a:solidFill>
                  <a:cs typeface="Arial" pitchFamily="34" charset="0"/>
                </a:rPr>
                <a:t>We have used Non-seasonal ARIMA model which consists of 3 variables namely:</a:t>
              </a:r>
            </a:p>
            <a:p>
              <a:pPr marL="914400" lvl="1" indent="-457200" algn="just">
                <a:buFont typeface="Arial" panose="020B0604020202020204" pitchFamily="34" charset="0"/>
                <a:buChar char="•"/>
              </a:pPr>
              <a:r>
                <a:rPr lang="en-US" altLang="ko-KR" sz="2000" dirty="0">
                  <a:solidFill>
                    <a:schemeClr val="bg1"/>
                  </a:solidFill>
                  <a:cs typeface="Arial" pitchFamily="34" charset="0"/>
                </a:rPr>
                <a:t>P = Periods to lag for</a:t>
              </a:r>
            </a:p>
            <a:p>
              <a:pPr marL="914400" lvl="1" indent="-457200" algn="just">
                <a:buFont typeface="Arial" panose="020B0604020202020204" pitchFamily="34" charset="0"/>
                <a:buChar char="•"/>
              </a:pPr>
              <a:r>
                <a:rPr lang="en-US" altLang="ko-KR" sz="2000" dirty="0">
                  <a:solidFill>
                    <a:schemeClr val="bg1"/>
                  </a:solidFill>
                  <a:cs typeface="Arial" pitchFamily="34" charset="0"/>
                </a:rPr>
                <a:t>D = Number of differencing transformations</a:t>
              </a:r>
            </a:p>
            <a:p>
              <a:pPr marL="914400" lvl="1" indent="-457200" algn="just">
                <a:buFont typeface="Arial" panose="020B0604020202020204" pitchFamily="34" charset="0"/>
                <a:buChar char="•"/>
              </a:pPr>
              <a:r>
                <a:rPr lang="en-US" altLang="ko-KR" sz="2000" dirty="0">
                  <a:solidFill>
                    <a:schemeClr val="bg1"/>
                  </a:solidFill>
                  <a:cs typeface="Arial" pitchFamily="34" charset="0"/>
                </a:rPr>
                <a:t>Q = Variable denoting lag of error component</a:t>
              </a:r>
              <a:endParaRPr lang="ko-KR" altLang="en-US" sz="2000"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4DD09A04-002F-45BC-8D11-F680CB8907FA}"/>
              </a:ext>
            </a:extLst>
          </p:cNvPr>
          <p:cNvSpPr txBox="1"/>
          <p:nvPr/>
        </p:nvSpPr>
        <p:spPr>
          <a:xfrm>
            <a:off x="238126" y="552247"/>
            <a:ext cx="10591386"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ARIMA</a:t>
            </a:r>
            <a:endParaRPr lang="ko-KR" altLang="en-US" sz="3600" b="1" dirty="0">
              <a:solidFill>
                <a:schemeClr val="bg1"/>
              </a:solidFill>
              <a:cs typeface="Arial" pitchFamily="34" charset="0"/>
            </a:endParaRPr>
          </a:p>
        </p:txBody>
      </p:sp>
      <p:grpSp>
        <p:nvGrpSpPr>
          <p:cNvPr id="12" name="Group 11">
            <a:extLst>
              <a:ext uri="{FF2B5EF4-FFF2-40B4-BE49-F238E27FC236}">
                <a16:creationId xmlns:a16="http://schemas.microsoft.com/office/drawing/2014/main" id="{D27B6122-BC1C-4343-830F-BF28653FE01A}"/>
              </a:ext>
            </a:extLst>
          </p:cNvPr>
          <p:cNvGrpSpPr/>
          <p:nvPr/>
        </p:nvGrpSpPr>
        <p:grpSpPr>
          <a:xfrm>
            <a:off x="600668" y="1381725"/>
            <a:ext cx="3114082" cy="4203902"/>
            <a:chOff x="5568642" y="590386"/>
            <a:chExt cx="1119554" cy="1014288"/>
          </a:xfrm>
        </p:grpSpPr>
        <p:grpSp>
          <p:nvGrpSpPr>
            <p:cNvPr id="13" name="Group 12">
              <a:extLst>
                <a:ext uri="{FF2B5EF4-FFF2-40B4-BE49-F238E27FC236}">
                  <a16:creationId xmlns:a16="http://schemas.microsoft.com/office/drawing/2014/main" id="{99FB7172-4391-4D4C-855C-8AA7170C41C0}"/>
                </a:ext>
              </a:extLst>
            </p:cNvPr>
            <p:cNvGrpSpPr/>
            <p:nvPr/>
          </p:nvGrpSpPr>
          <p:grpSpPr>
            <a:xfrm>
              <a:off x="5568642" y="803828"/>
              <a:ext cx="1119554" cy="800846"/>
              <a:chOff x="3734285" y="3060373"/>
              <a:chExt cx="1119554" cy="800846"/>
            </a:xfrm>
            <a:solidFill>
              <a:schemeClr val="accent5"/>
            </a:solidFill>
          </p:grpSpPr>
          <p:sp>
            <p:nvSpPr>
              <p:cNvPr id="23" name="Rectangle 22">
                <a:extLst>
                  <a:ext uri="{FF2B5EF4-FFF2-40B4-BE49-F238E27FC236}">
                    <a16:creationId xmlns:a16="http://schemas.microsoft.com/office/drawing/2014/main" id="{28D9C8C1-906C-459E-8F97-EF41DBAA4C60}"/>
                  </a:ext>
                </a:extLst>
              </p:cNvPr>
              <p:cNvSpPr/>
              <p:nvPr/>
            </p:nvSpPr>
            <p:spPr>
              <a:xfrm>
                <a:off x="3734285" y="3585834"/>
                <a:ext cx="158262" cy="2753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7153C4-1EF4-403D-B7C0-2B9D066B8C41}"/>
                  </a:ext>
                </a:extLst>
              </p:cNvPr>
              <p:cNvSpPr/>
              <p:nvPr/>
            </p:nvSpPr>
            <p:spPr>
              <a:xfrm>
                <a:off x="3974608" y="3317251"/>
                <a:ext cx="158262" cy="543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29150D-6341-4C5E-83D4-24E1F8B276CA}"/>
                  </a:ext>
                </a:extLst>
              </p:cNvPr>
              <p:cNvSpPr/>
              <p:nvPr/>
            </p:nvSpPr>
            <p:spPr>
              <a:xfrm>
                <a:off x="4214931" y="3455681"/>
                <a:ext cx="158262" cy="405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23564E-EB29-4C8A-9CF1-3809FD6F5D1A}"/>
                  </a:ext>
                </a:extLst>
              </p:cNvPr>
              <p:cNvSpPr/>
              <p:nvPr/>
            </p:nvSpPr>
            <p:spPr>
              <a:xfrm>
                <a:off x="4455254" y="3326642"/>
                <a:ext cx="158262" cy="534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1FD9A13-B76F-42C2-99D9-40DE627DE047}"/>
                  </a:ext>
                </a:extLst>
              </p:cNvPr>
              <p:cNvSpPr/>
              <p:nvPr/>
            </p:nvSpPr>
            <p:spPr>
              <a:xfrm>
                <a:off x="4695577" y="3060373"/>
                <a:ext cx="158262" cy="8008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95B76C1-7B69-451D-B934-7DFFC0413D71}"/>
                </a:ext>
              </a:extLst>
            </p:cNvPr>
            <p:cNvGrpSpPr/>
            <p:nvPr/>
          </p:nvGrpSpPr>
          <p:grpSpPr>
            <a:xfrm>
              <a:off x="5601500" y="590386"/>
              <a:ext cx="1053838" cy="635103"/>
              <a:chOff x="3767143" y="2846931"/>
              <a:chExt cx="1053838" cy="635103"/>
            </a:xfrm>
            <a:solidFill>
              <a:schemeClr val="accent1"/>
            </a:solidFill>
          </p:grpSpPr>
          <p:sp>
            <p:nvSpPr>
              <p:cNvPr id="15" name="Freeform: Shape 14">
                <a:extLst>
                  <a:ext uri="{FF2B5EF4-FFF2-40B4-BE49-F238E27FC236}">
                    <a16:creationId xmlns:a16="http://schemas.microsoft.com/office/drawing/2014/main" id="{088D99F0-07B1-4CFB-85D3-7C20FBA40CAD}"/>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E626069-E341-4DE8-A01C-FCB1ECE5B2BD}"/>
                  </a:ext>
                </a:extLst>
              </p:cNvPr>
              <p:cNvSpPr/>
              <p:nvPr/>
            </p:nvSpPr>
            <p:spPr>
              <a:xfrm>
                <a:off x="3767143" y="3389488"/>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23E908-7FDA-4FD3-81B3-0F26099CE85D}"/>
                  </a:ext>
                </a:extLst>
              </p:cNvPr>
              <p:cNvSpPr/>
              <p:nvPr/>
            </p:nvSpPr>
            <p:spPr>
              <a:xfrm>
                <a:off x="4000642" y="3081351"/>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C49811-8F72-4F17-8754-1ADE73437D1A}"/>
                  </a:ext>
                </a:extLst>
              </p:cNvPr>
              <p:cNvSpPr/>
              <p:nvPr/>
            </p:nvSpPr>
            <p:spPr>
              <a:xfrm>
                <a:off x="4247789" y="3267775"/>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C8DA1E3-DEB6-4DD7-AF81-BF4D409234E2}"/>
                  </a:ext>
                </a:extLst>
              </p:cNvPr>
              <p:cNvSpPr/>
              <p:nvPr/>
            </p:nvSpPr>
            <p:spPr>
              <a:xfrm>
                <a:off x="4488112" y="3127624"/>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BD7BB06-F19C-408B-BE32-9305087C2756}"/>
                  </a:ext>
                </a:extLst>
              </p:cNvPr>
              <p:cNvSpPr/>
              <p:nvPr/>
            </p:nvSpPr>
            <p:spPr>
              <a:xfrm>
                <a:off x="4728435" y="2846931"/>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62433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grpSp>
      <p:pic>
        <p:nvPicPr>
          <p:cNvPr id="2" name="Picture 1">
            <a:extLst>
              <a:ext uri="{FF2B5EF4-FFF2-40B4-BE49-F238E27FC236}">
                <a16:creationId xmlns:a16="http://schemas.microsoft.com/office/drawing/2014/main" id="{A858D82B-3D09-49B4-BC0D-51076C67592C}"/>
              </a:ext>
            </a:extLst>
          </p:cNvPr>
          <p:cNvPicPr>
            <a:picLocks noChangeAspect="1"/>
          </p:cNvPicPr>
          <p:nvPr/>
        </p:nvPicPr>
        <p:blipFill>
          <a:blip r:embed="rId2"/>
          <a:stretch>
            <a:fillRect/>
          </a:stretch>
        </p:blipFill>
        <p:spPr>
          <a:xfrm>
            <a:off x="657225" y="1008329"/>
            <a:ext cx="10868025" cy="5300639"/>
          </a:xfrm>
          <a:prstGeom prst="rect">
            <a:avLst/>
          </a:prstGeom>
        </p:spPr>
      </p:pic>
      <p:sp>
        <p:nvSpPr>
          <p:cNvPr id="3" name="TextBox 2">
            <a:extLst>
              <a:ext uri="{FF2B5EF4-FFF2-40B4-BE49-F238E27FC236}">
                <a16:creationId xmlns:a16="http://schemas.microsoft.com/office/drawing/2014/main" id="{64665E19-C3B6-4E81-A87C-635F57FDADFE}"/>
              </a:ext>
            </a:extLst>
          </p:cNvPr>
          <p:cNvSpPr txBox="1"/>
          <p:nvPr/>
        </p:nvSpPr>
        <p:spPr>
          <a:xfrm>
            <a:off x="504825" y="314325"/>
            <a:ext cx="11306175" cy="646331"/>
          </a:xfrm>
          <a:prstGeom prst="rect">
            <a:avLst/>
          </a:prstGeom>
          <a:noFill/>
        </p:spPr>
        <p:txBody>
          <a:bodyPr wrap="square" rtlCol="0">
            <a:spAutoFit/>
          </a:bodyPr>
          <a:lstStyle/>
          <a:p>
            <a:pPr algn="ctr"/>
            <a:r>
              <a:rPr lang="en-US" sz="3600" b="1" dirty="0">
                <a:solidFill>
                  <a:schemeClr val="bg1"/>
                </a:solidFill>
              </a:rPr>
              <a:t>Adjacent Close Price VS Predicted Price</a:t>
            </a:r>
          </a:p>
        </p:txBody>
      </p:sp>
    </p:spTree>
    <p:extLst>
      <p:ext uri="{BB962C8B-B14F-4D97-AF65-F5344CB8AC3E}">
        <p14:creationId xmlns:p14="http://schemas.microsoft.com/office/powerpoint/2010/main" val="399971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4" name="TextBox 3">
            <a:extLst>
              <a:ext uri="{FF2B5EF4-FFF2-40B4-BE49-F238E27FC236}">
                <a16:creationId xmlns:a16="http://schemas.microsoft.com/office/drawing/2014/main" id="{BB4F08AD-FFFB-49A3-9203-055C28EF8878}"/>
              </a:ext>
            </a:extLst>
          </p:cNvPr>
          <p:cNvSpPr txBox="1"/>
          <p:nvPr/>
        </p:nvSpPr>
        <p:spPr>
          <a:xfrm>
            <a:off x="695325" y="295275"/>
            <a:ext cx="10734675" cy="646331"/>
          </a:xfrm>
          <a:prstGeom prst="rect">
            <a:avLst/>
          </a:prstGeom>
          <a:noFill/>
        </p:spPr>
        <p:txBody>
          <a:bodyPr wrap="square" rtlCol="0">
            <a:spAutoFit/>
          </a:bodyPr>
          <a:lstStyle/>
          <a:p>
            <a:pPr algn="ctr"/>
            <a:r>
              <a:rPr lang="en-US" sz="3600" b="1" dirty="0">
                <a:solidFill>
                  <a:schemeClr val="bg1"/>
                </a:solidFill>
              </a:rPr>
              <a:t>Z score graph</a:t>
            </a:r>
          </a:p>
        </p:txBody>
      </p:sp>
      <p:pic>
        <p:nvPicPr>
          <p:cNvPr id="5" name="Picture 4">
            <a:extLst>
              <a:ext uri="{FF2B5EF4-FFF2-40B4-BE49-F238E27FC236}">
                <a16:creationId xmlns:a16="http://schemas.microsoft.com/office/drawing/2014/main" id="{8C7F0E69-28E6-4E6D-91D3-57C92411FDD7}"/>
              </a:ext>
            </a:extLst>
          </p:cNvPr>
          <p:cNvPicPr>
            <a:picLocks noChangeAspect="1"/>
          </p:cNvPicPr>
          <p:nvPr/>
        </p:nvPicPr>
        <p:blipFill>
          <a:blip r:embed="rId2"/>
          <a:stretch>
            <a:fillRect/>
          </a:stretch>
        </p:blipFill>
        <p:spPr>
          <a:xfrm>
            <a:off x="526256" y="1024926"/>
            <a:ext cx="11072812" cy="5274518"/>
          </a:xfrm>
          <a:prstGeom prst="rect">
            <a:avLst/>
          </a:prstGeom>
        </p:spPr>
      </p:pic>
    </p:spTree>
    <p:extLst>
      <p:ext uri="{BB962C8B-B14F-4D97-AF65-F5344CB8AC3E}">
        <p14:creationId xmlns:p14="http://schemas.microsoft.com/office/powerpoint/2010/main" val="136686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grpSp>
      <p:sp>
        <p:nvSpPr>
          <p:cNvPr id="6" name="TextBox 5">
            <a:extLst>
              <a:ext uri="{FF2B5EF4-FFF2-40B4-BE49-F238E27FC236}">
                <a16:creationId xmlns:a16="http://schemas.microsoft.com/office/drawing/2014/main" id="{98403665-5F29-4E1C-86B7-93E5A24B41AA}"/>
              </a:ext>
            </a:extLst>
          </p:cNvPr>
          <p:cNvSpPr txBox="1"/>
          <p:nvPr/>
        </p:nvSpPr>
        <p:spPr>
          <a:xfrm>
            <a:off x="383219" y="325664"/>
            <a:ext cx="11425562" cy="646331"/>
          </a:xfrm>
          <a:prstGeom prst="rect">
            <a:avLst/>
          </a:prstGeom>
          <a:noFill/>
        </p:spPr>
        <p:txBody>
          <a:bodyPr wrap="square" rtlCol="0">
            <a:spAutoFit/>
          </a:bodyPr>
          <a:lstStyle/>
          <a:p>
            <a:pPr algn="ctr"/>
            <a:r>
              <a:rPr lang="en-US" sz="3600" b="1" dirty="0">
                <a:solidFill>
                  <a:schemeClr val="bg1"/>
                </a:solidFill>
              </a:rPr>
              <a:t>When to buy, sell or hold ?</a:t>
            </a:r>
          </a:p>
        </p:txBody>
      </p:sp>
      <p:grpSp>
        <p:nvGrpSpPr>
          <p:cNvPr id="13" name="Group 12">
            <a:extLst>
              <a:ext uri="{FF2B5EF4-FFF2-40B4-BE49-F238E27FC236}">
                <a16:creationId xmlns:a16="http://schemas.microsoft.com/office/drawing/2014/main" id="{F96B45FD-EF46-4238-98A7-572B9362D576}"/>
              </a:ext>
            </a:extLst>
          </p:cNvPr>
          <p:cNvGrpSpPr/>
          <p:nvPr/>
        </p:nvGrpSpPr>
        <p:grpSpPr>
          <a:xfrm>
            <a:off x="3279805" y="2586846"/>
            <a:ext cx="5632390" cy="2591736"/>
            <a:chOff x="2245828" y="2111063"/>
            <a:chExt cx="7700344" cy="3543302"/>
          </a:xfrm>
        </p:grpSpPr>
        <p:sp>
          <p:nvSpPr>
            <p:cNvPr id="14" name="Freeform: Shape 13">
              <a:extLst>
                <a:ext uri="{FF2B5EF4-FFF2-40B4-BE49-F238E27FC236}">
                  <a16:creationId xmlns:a16="http://schemas.microsoft.com/office/drawing/2014/main" id="{5143A75F-87FA-48F6-9BED-45567466C66F}"/>
                </a:ext>
              </a:extLst>
            </p:cNvPr>
            <p:cNvSpPr/>
            <p:nvPr/>
          </p:nvSpPr>
          <p:spPr>
            <a:xfrm rot="20829115" flipH="1">
              <a:off x="2387548" y="2111063"/>
              <a:ext cx="2915765" cy="2538898"/>
            </a:xfrm>
            <a:custGeom>
              <a:avLst/>
              <a:gdLst>
                <a:gd name="connsiteX0" fmla="*/ 3387857 w 3391285"/>
                <a:gd name="connsiteY0" fmla="*/ 2317148 h 2952956"/>
                <a:gd name="connsiteX1" fmla="*/ 3368939 w 3391285"/>
                <a:gd name="connsiteY1" fmla="*/ 2283927 h 2952956"/>
                <a:gd name="connsiteX2" fmla="*/ 3343562 w 3391285"/>
                <a:gd name="connsiteY2" fmla="*/ 2247015 h 2952956"/>
                <a:gd name="connsiteX3" fmla="*/ 3346792 w 3391285"/>
                <a:gd name="connsiteY3" fmla="*/ 2224868 h 2952956"/>
                <a:gd name="connsiteX4" fmla="*/ 3350483 w 3391285"/>
                <a:gd name="connsiteY4" fmla="*/ 2200414 h 2952956"/>
                <a:gd name="connsiteX5" fmla="*/ 3297884 w 3391285"/>
                <a:gd name="connsiteY5" fmla="*/ 2112748 h 2952956"/>
                <a:gd name="connsiteX6" fmla="*/ 3242516 w 3391285"/>
                <a:gd name="connsiteY6" fmla="*/ 1912500 h 2952956"/>
                <a:gd name="connsiteX7" fmla="*/ 3230519 w 3391285"/>
                <a:gd name="connsiteY7" fmla="*/ 1788384 h 2952956"/>
                <a:gd name="connsiteX8" fmla="*/ 3216216 w 3391285"/>
                <a:gd name="connsiteY8" fmla="*/ 1769467 h 2952956"/>
                <a:gd name="connsiteX9" fmla="*/ 3137778 w 3391285"/>
                <a:gd name="connsiteY9" fmla="*/ 1700718 h 2952956"/>
                <a:gd name="connsiteX10" fmla="*/ 3157157 w 3391285"/>
                <a:gd name="connsiteY10" fmla="*/ 1637506 h 2952956"/>
                <a:gd name="connsiteX11" fmla="*/ 3182534 w 3391285"/>
                <a:gd name="connsiteY11" fmla="*/ 1611207 h 2952956"/>
                <a:gd name="connsiteX12" fmla="*/ 3177459 w 3391285"/>
                <a:gd name="connsiteY12" fmla="*/ 1454792 h 2952956"/>
                <a:gd name="connsiteX13" fmla="*/ 3104097 w 3391285"/>
                <a:gd name="connsiteY13" fmla="*/ 1081520 h 2952956"/>
                <a:gd name="connsiteX14" fmla="*/ 3089331 w 3391285"/>
                <a:gd name="connsiteY14" fmla="*/ 941716 h 2952956"/>
                <a:gd name="connsiteX15" fmla="*/ 3003511 w 3391285"/>
                <a:gd name="connsiteY15" fmla="*/ 788070 h 2952956"/>
                <a:gd name="connsiteX16" fmla="*/ 2788499 w 3391285"/>
                <a:gd name="connsiteY16" fmla="*/ 735932 h 2952956"/>
                <a:gd name="connsiteX17" fmla="*/ 2612706 w 3391285"/>
                <a:gd name="connsiteY17" fmla="*/ 813447 h 2952956"/>
                <a:gd name="connsiteX18" fmla="*/ 2555031 w 3391285"/>
                <a:gd name="connsiteY18" fmla="*/ 838824 h 2952956"/>
                <a:gd name="connsiteX19" fmla="*/ 2493665 w 3391285"/>
                <a:gd name="connsiteY19" fmla="*/ 849898 h 2952956"/>
                <a:gd name="connsiteX20" fmla="*/ 2263427 w 3391285"/>
                <a:gd name="connsiteY20" fmla="*/ 879889 h 2952956"/>
                <a:gd name="connsiteX21" fmla="*/ 1903535 w 3391285"/>
                <a:gd name="connsiteY21" fmla="*/ 851743 h 2952956"/>
                <a:gd name="connsiteX22" fmla="*/ 1690369 w 3391285"/>
                <a:gd name="connsiteY22" fmla="*/ 770076 h 2952956"/>
                <a:gd name="connsiteX23" fmla="*/ 1531186 w 3391285"/>
                <a:gd name="connsiteY23" fmla="*/ 681487 h 2952956"/>
                <a:gd name="connsiteX24" fmla="*/ 1447673 w 3391285"/>
                <a:gd name="connsiteY24" fmla="*/ 631656 h 2952956"/>
                <a:gd name="connsiteX25" fmla="*/ 1354931 w 3391285"/>
                <a:gd name="connsiteY25" fmla="*/ 569367 h 2952956"/>
                <a:gd name="connsiteX26" fmla="*/ 1205899 w 3391285"/>
                <a:gd name="connsiteY26" fmla="*/ 485854 h 2952956"/>
                <a:gd name="connsiteX27" fmla="*/ 1115927 w 3391285"/>
                <a:gd name="connsiteY27" fmla="*/ 432793 h 2952956"/>
                <a:gd name="connsiteX28" fmla="*/ 1122386 w 3391285"/>
                <a:gd name="connsiteY28" fmla="*/ 429101 h 2952956"/>
                <a:gd name="connsiteX29" fmla="*/ 1204515 w 3391285"/>
                <a:gd name="connsiteY29" fmla="*/ 402340 h 2952956"/>
                <a:gd name="connsiteX30" fmla="*/ 1261729 w 3391285"/>
                <a:gd name="connsiteY30" fmla="*/ 339129 h 2952956"/>
                <a:gd name="connsiteX31" fmla="*/ 1196210 w 3391285"/>
                <a:gd name="connsiteY31" fmla="*/ 213167 h 2952956"/>
                <a:gd name="connsiteX32" fmla="*/ 1152838 w 3391285"/>
                <a:gd name="connsiteY32" fmla="*/ 196556 h 2952956"/>
                <a:gd name="connsiteX33" fmla="*/ 795715 w 3391285"/>
                <a:gd name="connsiteY33" fmla="*/ 13842 h 2952956"/>
                <a:gd name="connsiteX34" fmla="*/ 760649 w 3391285"/>
                <a:gd name="connsiteY34" fmla="*/ 0 h 2952956"/>
                <a:gd name="connsiteX35" fmla="*/ 750037 w 3391285"/>
                <a:gd name="connsiteY35" fmla="*/ 11535 h 2952956"/>
                <a:gd name="connsiteX36" fmla="*/ 775414 w 3391285"/>
                <a:gd name="connsiteY36" fmla="*/ 59521 h 2952956"/>
                <a:gd name="connsiteX37" fmla="*/ 922139 w 3391285"/>
                <a:gd name="connsiteY37" fmla="*/ 180869 h 2952956"/>
                <a:gd name="connsiteX38" fmla="*/ 1057328 w 3391285"/>
                <a:gd name="connsiteY38" fmla="*/ 269457 h 2952956"/>
                <a:gd name="connsiteX39" fmla="*/ 1075784 w 3391285"/>
                <a:gd name="connsiteY39" fmla="*/ 288375 h 2952956"/>
                <a:gd name="connsiteX40" fmla="*/ 1013496 w 3391285"/>
                <a:gd name="connsiteY40" fmla="*/ 288375 h 2952956"/>
                <a:gd name="connsiteX41" fmla="*/ 996885 w 3391285"/>
                <a:gd name="connsiteY41" fmla="*/ 279608 h 2952956"/>
                <a:gd name="connsiteX42" fmla="*/ 943363 w 3391285"/>
                <a:gd name="connsiteY42" fmla="*/ 259306 h 2952956"/>
                <a:gd name="connsiteX43" fmla="*/ 915218 w 3391285"/>
                <a:gd name="connsiteY43" fmla="*/ 266227 h 2952956"/>
                <a:gd name="connsiteX44" fmla="*/ 886149 w 3391285"/>
                <a:gd name="connsiteY44" fmla="*/ 262075 h 2952956"/>
                <a:gd name="connsiteX45" fmla="*/ 838626 w 3391285"/>
                <a:gd name="connsiteY45" fmla="*/ 252385 h 2952956"/>
                <a:gd name="connsiteX46" fmla="*/ 780489 w 3391285"/>
                <a:gd name="connsiteY46" fmla="*/ 262998 h 2952956"/>
                <a:gd name="connsiteX47" fmla="*/ 676674 w 3391285"/>
                <a:gd name="connsiteY47" fmla="*/ 278685 h 2952956"/>
                <a:gd name="connsiteX48" fmla="*/ 487039 w 3391285"/>
                <a:gd name="connsiteY48" fmla="*/ 357585 h 2952956"/>
                <a:gd name="connsiteX49" fmla="*/ 458894 w 3391285"/>
                <a:gd name="connsiteY49" fmla="*/ 374195 h 2952956"/>
                <a:gd name="connsiteX50" fmla="*/ 229117 w 3391285"/>
                <a:gd name="connsiteY50" fmla="*/ 382500 h 2952956"/>
                <a:gd name="connsiteX51" fmla="*/ 90697 w 3391285"/>
                <a:gd name="connsiteY51" fmla="*/ 351125 h 2952956"/>
                <a:gd name="connsiteX52" fmla="*/ 70395 w 3391285"/>
                <a:gd name="connsiteY52" fmla="*/ 326671 h 2952956"/>
                <a:gd name="connsiteX53" fmla="*/ 72702 w 3391285"/>
                <a:gd name="connsiteY53" fmla="*/ 269457 h 2952956"/>
                <a:gd name="connsiteX54" fmla="*/ 83776 w 3391285"/>
                <a:gd name="connsiteY54" fmla="*/ 188712 h 2952956"/>
                <a:gd name="connsiteX55" fmla="*/ 58860 w 3391285"/>
                <a:gd name="connsiteY55" fmla="*/ 152262 h 2952956"/>
                <a:gd name="connsiteX56" fmla="*/ 65320 w 3391285"/>
                <a:gd name="connsiteY56" fmla="*/ 164258 h 2952956"/>
                <a:gd name="connsiteX57" fmla="*/ 45480 w 3391285"/>
                <a:gd name="connsiteY57" fmla="*/ 166104 h 2952956"/>
                <a:gd name="connsiteX58" fmla="*/ 724 w 3391285"/>
                <a:gd name="connsiteY58" fmla="*/ 318366 h 2952956"/>
                <a:gd name="connsiteX59" fmla="*/ 21948 w 3391285"/>
                <a:gd name="connsiteY59" fmla="*/ 412491 h 2952956"/>
                <a:gd name="connsiteX60" fmla="*/ 103155 w 3391285"/>
                <a:gd name="connsiteY60" fmla="*/ 475703 h 2952956"/>
                <a:gd name="connsiteX61" fmla="*/ 269259 w 3391285"/>
                <a:gd name="connsiteY61" fmla="*/ 520458 h 2952956"/>
                <a:gd name="connsiteX62" fmla="*/ 350004 w 3391285"/>
                <a:gd name="connsiteY62" fmla="*/ 527380 h 2952956"/>
                <a:gd name="connsiteX63" fmla="*/ 367998 w 3391285"/>
                <a:gd name="connsiteY63" fmla="*/ 537992 h 2952956"/>
                <a:gd name="connsiteX64" fmla="*/ 369382 w 3391285"/>
                <a:gd name="connsiteY64" fmla="*/ 553218 h 2952956"/>
                <a:gd name="connsiteX65" fmla="*/ 348619 w 3391285"/>
                <a:gd name="connsiteY65" fmla="*/ 553679 h 2952956"/>
                <a:gd name="connsiteX66" fmla="*/ 319551 w 3391285"/>
                <a:gd name="connsiteY66" fmla="*/ 546297 h 2952956"/>
                <a:gd name="connsiteX67" fmla="*/ 303402 w 3391285"/>
                <a:gd name="connsiteY67" fmla="*/ 567060 h 2952956"/>
                <a:gd name="connsiteX68" fmla="*/ 351849 w 3391285"/>
                <a:gd name="connsiteY68" fmla="*/ 653342 h 2952956"/>
                <a:gd name="connsiteX69" fmla="*/ 349080 w 3391285"/>
                <a:gd name="connsiteY69" fmla="*/ 725320 h 2952956"/>
                <a:gd name="connsiteX70" fmla="*/ 331086 w 3391285"/>
                <a:gd name="connsiteY70" fmla="*/ 747928 h 2952956"/>
                <a:gd name="connsiteX71" fmla="*/ 318628 w 3391285"/>
                <a:gd name="connsiteY71" fmla="*/ 768230 h 2952956"/>
                <a:gd name="connsiteX72" fmla="*/ 278025 w 3391285"/>
                <a:gd name="connsiteY72" fmla="*/ 822214 h 2952956"/>
                <a:gd name="connsiteX73" fmla="*/ 248034 w 3391285"/>
                <a:gd name="connsiteY73" fmla="*/ 868354 h 2952956"/>
                <a:gd name="connsiteX74" fmla="*/ 255417 w 3391285"/>
                <a:gd name="connsiteY74" fmla="*/ 991086 h 2952956"/>
                <a:gd name="connsiteX75" fmla="*/ 313092 w 3391285"/>
                <a:gd name="connsiteY75" fmla="*/ 1069985 h 2952956"/>
                <a:gd name="connsiteX76" fmla="*/ 340776 w 3391285"/>
                <a:gd name="connsiteY76" fmla="*/ 1093978 h 2952956"/>
                <a:gd name="connsiteX77" fmla="*/ 408140 w 3391285"/>
                <a:gd name="connsiteY77" fmla="*/ 1116125 h 2952956"/>
                <a:gd name="connsiteX78" fmla="*/ 501804 w 3391285"/>
                <a:gd name="connsiteY78" fmla="*/ 1111511 h 2952956"/>
                <a:gd name="connsiteX79" fmla="*/ 626382 w 3391285"/>
                <a:gd name="connsiteY79" fmla="*/ 1176568 h 2952956"/>
                <a:gd name="connsiteX80" fmla="*/ 657295 w 3391285"/>
                <a:gd name="connsiteY80" fmla="*/ 1208866 h 2952956"/>
                <a:gd name="connsiteX81" fmla="*/ 708972 w 3391285"/>
                <a:gd name="connsiteY81" fmla="*/ 1229629 h 2952956"/>
                <a:gd name="connsiteX82" fmla="*/ 751421 w 3391285"/>
                <a:gd name="connsiteY82" fmla="*/ 1258698 h 2952956"/>
                <a:gd name="connsiteX83" fmla="*/ 763879 w 3391285"/>
                <a:gd name="connsiteY83" fmla="*/ 1288227 h 2952956"/>
                <a:gd name="connsiteX84" fmla="*/ 878767 w 3391285"/>
                <a:gd name="connsiteY84" fmla="*/ 1515697 h 2952956"/>
                <a:gd name="connsiteX85" fmla="*/ 949361 w 3391285"/>
                <a:gd name="connsiteY85" fmla="*/ 1677187 h 2952956"/>
                <a:gd name="connsiteX86" fmla="*/ 1006575 w 3391285"/>
                <a:gd name="connsiteY86" fmla="*/ 1776849 h 2952956"/>
                <a:gd name="connsiteX87" fmla="*/ 1111313 w 3391285"/>
                <a:gd name="connsiteY87" fmla="*/ 1921728 h 2952956"/>
                <a:gd name="connsiteX88" fmla="*/ 1175447 w 3391285"/>
                <a:gd name="connsiteY88" fmla="*/ 2003858 h 2952956"/>
                <a:gd name="connsiteX89" fmla="*/ 1199901 w 3391285"/>
                <a:gd name="connsiteY89" fmla="*/ 2026928 h 2952956"/>
                <a:gd name="connsiteX90" fmla="*/ 1199440 w 3391285"/>
                <a:gd name="connsiteY90" fmla="*/ 2046306 h 2952956"/>
                <a:gd name="connsiteX91" fmla="*/ 1153300 w 3391285"/>
                <a:gd name="connsiteY91" fmla="*/ 2088755 h 2952956"/>
                <a:gd name="connsiteX92" fmla="*/ 1105314 w 3391285"/>
                <a:gd name="connsiteY92" fmla="*/ 2219793 h 2952956"/>
                <a:gd name="connsiteX93" fmla="*/ 1090550 w 3391285"/>
                <a:gd name="connsiteY93" fmla="*/ 2314841 h 2952956"/>
                <a:gd name="connsiteX94" fmla="*/ 1041179 w 3391285"/>
                <a:gd name="connsiteY94" fmla="*/ 2454645 h 2952956"/>
                <a:gd name="connsiteX95" fmla="*/ 990426 w 3391285"/>
                <a:gd name="connsiteY95" fmla="*/ 2567226 h 2952956"/>
                <a:gd name="connsiteX96" fmla="*/ 977507 w 3391285"/>
                <a:gd name="connsiteY96" fmla="*/ 2613828 h 2952956"/>
                <a:gd name="connsiteX97" fmla="*/ 981659 w 3391285"/>
                <a:gd name="connsiteY97" fmla="*/ 2656738 h 2952956"/>
                <a:gd name="connsiteX98" fmla="*/ 962280 w 3391285"/>
                <a:gd name="connsiteY98" fmla="*/ 2746711 h 2952956"/>
                <a:gd name="connsiteX99" fmla="*/ 953052 w 3391285"/>
                <a:gd name="connsiteY99" fmla="*/ 2773933 h 2952956"/>
                <a:gd name="connsiteX100" fmla="*/ 957666 w 3391285"/>
                <a:gd name="connsiteY100" fmla="*/ 2824687 h 2952956"/>
                <a:gd name="connsiteX101" fmla="*/ 957666 w 3391285"/>
                <a:gd name="connsiteY101" fmla="*/ 2908200 h 2952956"/>
                <a:gd name="connsiteX102" fmla="*/ 981198 w 3391285"/>
                <a:gd name="connsiteY102" fmla="*/ 2936346 h 2952956"/>
                <a:gd name="connsiteX103" fmla="*/ 984889 w 3391285"/>
                <a:gd name="connsiteY103" fmla="*/ 2939114 h 2952956"/>
                <a:gd name="connsiteX104" fmla="*/ 1053176 w 3391285"/>
                <a:gd name="connsiteY104" fmla="*/ 2946958 h 2952956"/>
                <a:gd name="connsiteX105" fmla="*/ 1180984 w 3391285"/>
                <a:gd name="connsiteY105" fmla="*/ 2823303 h 2952956"/>
                <a:gd name="connsiteX106" fmla="*/ 1179599 w 3391285"/>
                <a:gd name="connsiteY106" fmla="*/ 2776240 h 2952956"/>
                <a:gd name="connsiteX107" fmla="*/ 1165296 w 3391285"/>
                <a:gd name="connsiteY107" fmla="*/ 2749479 h 2952956"/>
                <a:gd name="connsiteX108" fmla="*/ 1141765 w 3391285"/>
                <a:gd name="connsiteY108" fmla="*/ 2720411 h 2952956"/>
                <a:gd name="connsiteX109" fmla="*/ 1130691 w 3391285"/>
                <a:gd name="connsiteY109" fmla="*/ 2686729 h 2952956"/>
                <a:gd name="connsiteX110" fmla="*/ 1150993 w 3391285"/>
                <a:gd name="connsiteY110" fmla="*/ 2675194 h 2952956"/>
                <a:gd name="connsiteX111" fmla="*/ 1172217 w 3391285"/>
                <a:gd name="connsiteY111" fmla="*/ 2651201 h 2952956"/>
                <a:gd name="connsiteX112" fmla="*/ 1191134 w 3391285"/>
                <a:gd name="connsiteY112" fmla="*/ 2415426 h 2952956"/>
                <a:gd name="connsiteX113" fmla="*/ 1289874 w 3391285"/>
                <a:gd name="connsiteY113" fmla="*/ 2261318 h 2952956"/>
                <a:gd name="connsiteX114" fmla="*/ 1334630 w 3391285"/>
                <a:gd name="connsiteY114" fmla="*/ 2211949 h 2952956"/>
                <a:gd name="connsiteX115" fmla="*/ 1374771 w 3391285"/>
                <a:gd name="connsiteY115" fmla="*/ 2153812 h 2952956"/>
                <a:gd name="connsiteX116" fmla="*/ 1441213 w 3391285"/>
                <a:gd name="connsiteY116" fmla="*/ 2102597 h 2952956"/>
                <a:gd name="connsiteX117" fmla="*/ 1464744 w 3391285"/>
                <a:gd name="connsiteY117" fmla="*/ 2106288 h 2952956"/>
                <a:gd name="connsiteX118" fmla="*/ 1589322 w 3391285"/>
                <a:gd name="connsiteY118" fmla="*/ 2300999 h 2952956"/>
                <a:gd name="connsiteX119" fmla="*/ 1603625 w 3391285"/>
                <a:gd name="connsiteY119" fmla="*/ 2330067 h 2952956"/>
                <a:gd name="connsiteX120" fmla="*/ 1627619 w 3391285"/>
                <a:gd name="connsiteY120" fmla="*/ 2371593 h 2952956"/>
                <a:gd name="connsiteX121" fmla="*/ 1620236 w 3391285"/>
                <a:gd name="connsiteY121" fmla="*/ 2522009 h 2952956"/>
                <a:gd name="connsiteX122" fmla="*/ 1622081 w 3391285"/>
                <a:gd name="connsiteY122" fmla="*/ 2529853 h 2952956"/>
                <a:gd name="connsiteX123" fmla="*/ 1694060 w 3391285"/>
                <a:gd name="connsiteY123" fmla="*/ 2542311 h 2952956"/>
                <a:gd name="connsiteX124" fmla="*/ 1792799 w 3391285"/>
                <a:gd name="connsiteY124" fmla="*/ 2461566 h 2952956"/>
                <a:gd name="connsiteX125" fmla="*/ 1793722 w 3391285"/>
                <a:gd name="connsiteY125" fmla="*/ 2423270 h 2952956"/>
                <a:gd name="connsiteX126" fmla="*/ 1779880 w 3391285"/>
                <a:gd name="connsiteY126" fmla="*/ 2393279 h 2952956"/>
                <a:gd name="connsiteX127" fmla="*/ 1754965 w 3391285"/>
                <a:gd name="connsiteY127" fmla="*/ 2363749 h 2952956"/>
                <a:gd name="connsiteX128" fmla="*/ 1740200 w 3391285"/>
                <a:gd name="connsiteY128" fmla="*/ 2336527 h 2952956"/>
                <a:gd name="connsiteX129" fmla="*/ 1752196 w 3391285"/>
                <a:gd name="connsiteY129" fmla="*/ 2314379 h 2952956"/>
                <a:gd name="connsiteX130" fmla="*/ 1757272 w 3391285"/>
                <a:gd name="connsiteY130" fmla="*/ 2281159 h 2952956"/>
                <a:gd name="connsiteX131" fmla="*/ 1668683 w 3391285"/>
                <a:gd name="connsiteY131" fmla="*/ 2177805 h 2952956"/>
                <a:gd name="connsiteX132" fmla="*/ 1603164 w 3391285"/>
                <a:gd name="connsiteY132" fmla="*/ 2006165 h 2952956"/>
                <a:gd name="connsiteX133" fmla="*/ 1605471 w 3391285"/>
                <a:gd name="connsiteY133" fmla="*/ 1991400 h 2952956"/>
                <a:gd name="connsiteX134" fmla="*/ 1666837 w 3391285"/>
                <a:gd name="connsiteY134" fmla="*/ 1962332 h 2952956"/>
                <a:gd name="connsiteX135" fmla="*/ 1702365 w 3391285"/>
                <a:gd name="connsiteY135" fmla="*/ 1944798 h 2952956"/>
                <a:gd name="connsiteX136" fmla="*/ 1722205 w 3391285"/>
                <a:gd name="connsiteY136" fmla="*/ 1924035 h 2952956"/>
                <a:gd name="connsiteX137" fmla="*/ 1745275 w 3391285"/>
                <a:gd name="connsiteY137" fmla="*/ 1911116 h 2952956"/>
                <a:gd name="connsiteX138" fmla="*/ 1815408 w 3391285"/>
                <a:gd name="connsiteY138" fmla="*/ 1904195 h 2952956"/>
                <a:gd name="connsiteX139" fmla="*/ 1966285 w 3391285"/>
                <a:gd name="connsiteY139" fmla="*/ 1904657 h 2952956"/>
                <a:gd name="connsiteX140" fmla="*/ 2093632 w 3391285"/>
                <a:gd name="connsiteY140" fmla="*/ 1894044 h 2952956"/>
                <a:gd name="connsiteX141" fmla="*/ 2138849 w 3391285"/>
                <a:gd name="connsiteY141" fmla="*/ 1918960 h 2952956"/>
                <a:gd name="connsiteX142" fmla="*/ 2147154 w 3391285"/>
                <a:gd name="connsiteY142" fmla="*/ 1949874 h 2952956"/>
                <a:gd name="connsiteX143" fmla="*/ 2185912 w 3391285"/>
                <a:gd name="connsiteY143" fmla="*/ 1999705 h 2952956"/>
                <a:gd name="connsiteX144" fmla="*/ 2221439 w 3391285"/>
                <a:gd name="connsiteY144" fmla="*/ 2053689 h 2952956"/>
                <a:gd name="connsiteX145" fmla="*/ 2226515 w 3391285"/>
                <a:gd name="connsiteY145" fmla="*/ 2074913 h 2952956"/>
                <a:gd name="connsiteX146" fmla="*/ 2260197 w 3391285"/>
                <a:gd name="connsiteY146" fmla="*/ 2109057 h 2952956"/>
                <a:gd name="connsiteX147" fmla="*/ 2280499 w 3391285"/>
                <a:gd name="connsiteY147" fmla="*/ 2116439 h 2952956"/>
                <a:gd name="connsiteX148" fmla="*/ 2289265 w 3391285"/>
                <a:gd name="connsiteY148" fmla="*/ 2109980 h 2952956"/>
                <a:gd name="connsiteX149" fmla="*/ 2282806 w 3391285"/>
                <a:gd name="connsiteY149" fmla="*/ 2102597 h 2952956"/>
                <a:gd name="connsiteX150" fmla="*/ 2270348 w 3391285"/>
                <a:gd name="connsiteY150" fmla="*/ 2079527 h 2952956"/>
                <a:gd name="connsiteX151" fmla="*/ 2273578 w 3391285"/>
                <a:gd name="connsiteY151" fmla="*/ 2050920 h 2952956"/>
                <a:gd name="connsiteX152" fmla="*/ 2244048 w 3391285"/>
                <a:gd name="connsiteY152" fmla="*/ 1938339 h 2952956"/>
                <a:gd name="connsiteX153" fmla="*/ 2222362 w 3391285"/>
                <a:gd name="connsiteY153" fmla="*/ 1896351 h 2952956"/>
                <a:gd name="connsiteX154" fmla="*/ 2235743 w 3391285"/>
                <a:gd name="connsiteY154" fmla="*/ 1858517 h 2952956"/>
                <a:gd name="connsiteX155" fmla="*/ 2320640 w 3391285"/>
                <a:gd name="connsiteY155" fmla="*/ 1811454 h 2952956"/>
                <a:gd name="connsiteX156" fmla="*/ 2334482 w 3391285"/>
                <a:gd name="connsiteY156" fmla="*/ 1818836 h 2952956"/>
                <a:gd name="connsiteX157" fmla="*/ 2324793 w 3391285"/>
                <a:gd name="connsiteY157" fmla="*/ 2061533 h 2952956"/>
                <a:gd name="connsiteX158" fmla="*/ 2239434 w 3391285"/>
                <a:gd name="connsiteY158" fmla="*/ 2245169 h 2952956"/>
                <a:gd name="connsiteX159" fmla="*/ 2199754 w 3391285"/>
                <a:gd name="connsiteY159" fmla="*/ 2283004 h 2952956"/>
                <a:gd name="connsiteX160" fmla="*/ 2192833 w 3391285"/>
                <a:gd name="connsiteY160" fmla="*/ 2288080 h 2952956"/>
                <a:gd name="connsiteX161" fmla="*/ 2154536 w 3391285"/>
                <a:gd name="connsiteY161" fmla="*/ 2354521 h 2952956"/>
                <a:gd name="connsiteX162" fmla="*/ 2173454 w 3391285"/>
                <a:gd name="connsiteY162" fmla="*/ 2412196 h 2952956"/>
                <a:gd name="connsiteX163" fmla="*/ 2309566 w 3391285"/>
                <a:gd name="connsiteY163" fmla="*/ 2409889 h 2952956"/>
                <a:gd name="connsiteX164" fmla="*/ 2327100 w 3391285"/>
                <a:gd name="connsiteY164" fmla="*/ 2390972 h 2952956"/>
                <a:gd name="connsiteX165" fmla="*/ 2340481 w 3391285"/>
                <a:gd name="connsiteY165" fmla="*/ 2311150 h 2952956"/>
                <a:gd name="connsiteX166" fmla="*/ 2362627 w 3391285"/>
                <a:gd name="connsiteY166" fmla="*/ 2295001 h 2952956"/>
                <a:gd name="connsiteX167" fmla="*/ 2379238 w 3391285"/>
                <a:gd name="connsiteY167" fmla="*/ 2284388 h 2952956"/>
                <a:gd name="connsiteX168" fmla="*/ 2391235 w 3391285"/>
                <a:gd name="connsiteY168" fmla="*/ 2205489 h 2952956"/>
                <a:gd name="connsiteX169" fmla="*/ 2468288 w 3391285"/>
                <a:gd name="connsiteY169" fmla="*/ 1995091 h 2952956"/>
                <a:gd name="connsiteX170" fmla="*/ 2500586 w 3391285"/>
                <a:gd name="connsiteY170" fmla="*/ 1914346 h 2952956"/>
                <a:gd name="connsiteX171" fmla="*/ 2506584 w 3391285"/>
                <a:gd name="connsiteY171" fmla="*/ 1901427 h 2952956"/>
                <a:gd name="connsiteX172" fmla="*/ 2510275 w 3391285"/>
                <a:gd name="connsiteY172" fmla="*/ 1801303 h 2952956"/>
                <a:gd name="connsiteX173" fmla="*/ 2530577 w 3391285"/>
                <a:gd name="connsiteY173" fmla="*/ 1649964 h 2952956"/>
                <a:gd name="connsiteX174" fmla="*/ 2611783 w 3391285"/>
                <a:gd name="connsiteY174" fmla="*/ 1604286 h 2952956"/>
                <a:gd name="connsiteX175" fmla="*/ 2674533 w 3391285"/>
                <a:gd name="connsiteY175" fmla="*/ 1666113 h 2952956"/>
                <a:gd name="connsiteX176" fmla="*/ 2732670 w 3391285"/>
                <a:gd name="connsiteY176" fmla="*/ 1634738 h 2952956"/>
                <a:gd name="connsiteX177" fmla="*/ 2753894 w 3391285"/>
                <a:gd name="connsiteY177" fmla="*/ 1629663 h 2952956"/>
                <a:gd name="connsiteX178" fmla="*/ 2844790 w 3391285"/>
                <a:gd name="connsiteY178" fmla="*/ 1704871 h 2952956"/>
                <a:gd name="connsiteX179" fmla="*/ 2939838 w 3391285"/>
                <a:gd name="connsiteY179" fmla="*/ 1787923 h 2952956"/>
                <a:gd name="connsiteX180" fmla="*/ 3131319 w 3391285"/>
                <a:gd name="connsiteY180" fmla="*/ 1990938 h 2952956"/>
                <a:gd name="connsiteX181" fmla="*/ 3132703 w 3391285"/>
                <a:gd name="connsiteY181" fmla="*/ 1993707 h 2952956"/>
                <a:gd name="connsiteX182" fmla="*/ 3190839 w 3391285"/>
                <a:gd name="connsiteY182" fmla="*/ 2171346 h 2952956"/>
                <a:gd name="connsiteX183" fmla="*/ 3195915 w 3391285"/>
                <a:gd name="connsiteY183" fmla="*/ 2207335 h 2952956"/>
                <a:gd name="connsiteX184" fmla="*/ 3218985 w 3391285"/>
                <a:gd name="connsiteY184" fmla="*/ 2297769 h 2952956"/>
                <a:gd name="connsiteX185" fmla="*/ 3213448 w 3391285"/>
                <a:gd name="connsiteY185" fmla="*/ 2420963 h 2952956"/>
                <a:gd name="connsiteX186" fmla="*/ 3224522 w 3391285"/>
                <a:gd name="connsiteY186" fmla="*/ 2433882 h 2952956"/>
                <a:gd name="connsiteX187" fmla="*/ 3259127 w 3391285"/>
                <a:gd name="connsiteY187" fmla="*/ 2440341 h 2952956"/>
                <a:gd name="connsiteX188" fmla="*/ 3342178 w 3391285"/>
                <a:gd name="connsiteY188" fmla="*/ 2419117 h 2952956"/>
                <a:gd name="connsiteX189" fmla="*/ 3385550 w 3391285"/>
                <a:gd name="connsiteY189" fmla="*/ 2365595 h 2952956"/>
                <a:gd name="connsiteX190" fmla="*/ 3387857 w 3391285"/>
                <a:gd name="connsiteY190" fmla="*/ 2317148 h 2952956"/>
                <a:gd name="connsiteX191" fmla="*/ 3065339 w 3391285"/>
                <a:gd name="connsiteY191" fmla="*/ 1182105 h 2952956"/>
                <a:gd name="connsiteX192" fmla="*/ 3026120 w 3391285"/>
                <a:gd name="connsiteY192" fmla="*/ 1099976 h 2952956"/>
                <a:gd name="connsiteX193" fmla="*/ 2812492 w 3391285"/>
                <a:gd name="connsiteY193" fmla="*/ 926029 h 2952956"/>
                <a:gd name="connsiteX194" fmla="*/ 2743743 w 3391285"/>
                <a:gd name="connsiteY194" fmla="*/ 872968 h 2952956"/>
                <a:gd name="connsiteX195" fmla="*/ 2748819 w 3391285"/>
                <a:gd name="connsiteY195" fmla="*/ 834210 h 2952956"/>
                <a:gd name="connsiteX196" fmla="*/ 2948605 w 3391285"/>
                <a:gd name="connsiteY196" fmla="*/ 807449 h 2952956"/>
                <a:gd name="connsiteX197" fmla="*/ 3037655 w 3391285"/>
                <a:gd name="connsiteY197" fmla="*/ 914955 h 2952956"/>
                <a:gd name="connsiteX198" fmla="*/ 3065339 w 3391285"/>
                <a:gd name="connsiteY198" fmla="*/ 1020615 h 2952956"/>
                <a:gd name="connsiteX199" fmla="*/ 3065339 w 3391285"/>
                <a:gd name="connsiteY199" fmla="*/ 1182105 h 295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3391285" h="2952956">
                  <a:moveTo>
                    <a:pt x="3387857" y="2317148"/>
                  </a:moveTo>
                  <a:cubicBezTo>
                    <a:pt x="3382320" y="2305613"/>
                    <a:pt x="3375860" y="2294539"/>
                    <a:pt x="3368939" y="2283927"/>
                  </a:cubicBezTo>
                  <a:cubicBezTo>
                    <a:pt x="3360634" y="2271469"/>
                    <a:pt x="3352329" y="2259473"/>
                    <a:pt x="3343562" y="2247015"/>
                  </a:cubicBezTo>
                  <a:cubicBezTo>
                    <a:pt x="3337564" y="2238710"/>
                    <a:pt x="3338026" y="2230405"/>
                    <a:pt x="3346792" y="2224868"/>
                  </a:cubicBezTo>
                  <a:cubicBezTo>
                    <a:pt x="3357404" y="2217947"/>
                    <a:pt x="3356482" y="2210103"/>
                    <a:pt x="3350483" y="2200414"/>
                  </a:cubicBezTo>
                  <a:cubicBezTo>
                    <a:pt x="3332489" y="2171346"/>
                    <a:pt x="3315417" y="2141816"/>
                    <a:pt x="3297884" y="2112748"/>
                  </a:cubicBezTo>
                  <a:cubicBezTo>
                    <a:pt x="3260972" y="2050920"/>
                    <a:pt x="3238825" y="1985863"/>
                    <a:pt x="3242516" y="1912500"/>
                  </a:cubicBezTo>
                  <a:cubicBezTo>
                    <a:pt x="3244361" y="1870974"/>
                    <a:pt x="3238825" y="1829449"/>
                    <a:pt x="3230519" y="1788384"/>
                  </a:cubicBezTo>
                  <a:cubicBezTo>
                    <a:pt x="3228674" y="1778695"/>
                    <a:pt x="3224522" y="1773619"/>
                    <a:pt x="3216216" y="1769467"/>
                  </a:cubicBezTo>
                  <a:cubicBezTo>
                    <a:pt x="3184380" y="1753318"/>
                    <a:pt x="3155773" y="1732555"/>
                    <a:pt x="3137778" y="1700718"/>
                  </a:cubicBezTo>
                  <a:cubicBezTo>
                    <a:pt x="3114247" y="1659654"/>
                    <a:pt x="3111018" y="1656424"/>
                    <a:pt x="3157157" y="1637506"/>
                  </a:cubicBezTo>
                  <a:cubicBezTo>
                    <a:pt x="3169615" y="1632431"/>
                    <a:pt x="3176997" y="1624587"/>
                    <a:pt x="3182534" y="1611207"/>
                  </a:cubicBezTo>
                  <a:cubicBezTo>
                    <a:pt x="3205604" y="1557684"/>
                    <a:pt x="3199606" y="1505546"/>
                    <a:pt x="3177459" y="1454792"/>
                  </a:cubicBezTo>
                  <a:cubicBezTo>
                    <a:pt x="3125321" y="1335751"/>
                    <a:pt x="3098098" y="1212558"/>
                    <a:pt x="3104097" y="1081520"/>
                  </a:cubicBezTo>
                  <a:cubicBezTo>
                    <a:pt x="3106404" y="1034919"/>
                    <a:pt x="3101790" y="987395"/>
                    <a:pt x="3089331" y="941716"/>
                  </a:cubicBezTo>
                  <a:cubicBezTo>
                    <a:pt x="3073644" y="883118"/>
                    <a:pt x="3051497" y="828212"/>
                    <a:pt x="3003511" y="788070"/>
                  </a:cubicBezTo>
                  <a:cubicBezTo>
                    <a:pt x="2940761" y="735009"/>
                    <a:pt x="2869244" y="717015"/>
                    <a:pt x="2788499" y="735932"/>
                  </a:cubicBezTo>
                  <a:cubicBezTo>
                    <a:pt x="2724826" y="750697"/>
                    <a:pt x="2661614" y="765462"/>
                    <a:pt x="2612706" y="813447"/>
                  </a:cubicBezTo>
                  <a:cubicBezTo>
                    <a:pt x="2597019" y="828673"/>
                    <a:pt x="2576256" y="835133"/>
                    <a:pt x="2555031" y="838824"/>
                  </a:cubicBezTo>
                  <a:cubicBezTo>
                    <a:pt x="2534730" y="842515"/>
                    <a:pt x="2513967" y="846206"/>
                    <a:pt x="2493665" y="849898"/>
                  </a:cubicBezTo>
                  <a:cubicBezTo>
                    <a:pt x="2417534" y="863278"/>
                    <a:pt x="2340942" y="876197"/>
                    <a:pt x="2263427" y="879889"/>
                  </a:cubicBezTo>
                  <a:cubicBezTo>
                    <a:pt x="2142540" y="885887"/>
                    <a:pt x="2022115" y="875736"/>
                    <a:pt x="1903535" y="851743"/>
                  </a:cubicBezTo>
                  <a:cubicBezTo>
                    <a:pt x="1827865" y="836517"/>
                    <a:pt x="1755887" y="812986"/>
                    <a:pt x="1690369" y="770076"/>
                  </a:cubicBezTo>
                  <a:cubicBezTo>
                    <a:pt x="1639615" y="736855"/>
                    <a:pt x="1587015" y="706402"/>
                    <a:pt x="1531186" y="681487"/>
                  </a:cubicBezTo>
                  <a:cubicBezTo>
                    <a:pt x="1501195" y="668106"/>
                    <a:pt x="1472588" y="654726"/>
                    <a:pt x="1447673" y="631656"/>
                  </a:cubicBezTo>
                  <a:cubicBezTo>
                    <a:pt x="1420450" y="606740"/>
                    <a:pt x="1387229" y="588284"/>
                    <a:pt x="1354931" y="569367"/>
                  </a:cubicBezTo>
                  <a:cubicBezTo>
                    <a:pt x="1306023" y="540299"/>
                    <a:pt x="1255269" y="513538"/>
                    <a:pt x="1205899" y="485854"/>
                  </a:cubicBezTo>
                  <a:cubicBezTo>
                    <a:pt x="1175908" y="468782"/>
                    <a:pt x="1144994" y="453094"/>
                    <a:pt x="1115927" y="432793"/>
                  </a:cubicBezTo>
                  <a:cubicBezTo>
                    <a:pt x="1118695" y="431408"/>
                    <a:pt x="1120541" y="430024"/>
                    <a:pt x="1122386" y="429101"/>
                  </a:cubicBezTo>
                  <a:cubicBezTo>
                    <a:pt x="1149608" y="420335"/>
                    <a:pt x="1177292" y="412030"/>
                    <a:pt x="1204515" y="402340"/>
                  </a:cubicBezTo>
                  <a:cubicBezTo>
                    <a:pt x="1234506" y="391728"/>
                    <a:pt x="1255269" y="371427"/>
                    <a:pt x="1261729" y="339129"/>
                  </a:cubicBezTo>
                  <a:cubicBezTo>
                    <a:pt x="1271879" y="288375"/>
                    <a:pt x="1244657" y="234852"/>
                    <a:pt x="1196210" y="213167"/>
                  </a:cubicBezTo>
                  <a:cubicBezTo>
                    <a:pt x="1182368" y="206707"/>
                    <a:pt x="1167603" y="202093"/>
                    <a:pt x="1152838" y="196556"/>
                  </a:cubicBezTo>
                  <a:cubicBezTo>
                    <a:pt x="1025492" y="151800"/>
                    <a:pt x="897684" y="108429"/>
                    <a:pt x="795715" y="13842"/>
                  </a:cubicBezTo>
                  <a:cubicBezTo>
                    <a:pt x="786026" y="5075"/>
                    <a:pt x="774491" y="461"/>
                    <a:pt x="760649" y="0"/>
                  </a:cubicBezTo>
                  <a:cubicBezTo>
                    <a:pt x="751882" y="0"/>
                    <a:pt x="750037" y="3230"/>
                    <a:pt x="750037" y="11535"/>
                  </a:cubicBezTo>
                  <a:cubicBezTo>
                    <a:pt x="750498" y="31837"/>
                    <a:pt x="761572" y="46601"/>
                    <a:pt x="775414" y="59521"/>
                  </a:cubicBezTo>
                  <a:cubicBezTo>
                    <a:pt x="822015" y="102892"/>
                    <a:pt x="869078" y="144879"/>
                    <a:pt x="922139" y="180869"/>
                  </a:cubicBezTo>
                  <a:cubicBezTo>
                    <a:pt x="966894" y="210860"/>
                    <a:pt x="1014880" y="235775"/>
                    <a:pt x="1057328" y="269457"/>
                  </a:cubicBezTo>
                  <a:cubicBezTo>
                    <a:pt x="1063788" y="274533"/>
                    <a:pt x="1071632" y="279147"/>
                    <a:pt x="1075784" y="288375"/>
                  </a:cubicBezTo>
                  <a:cubicBezTo>
                    <a:pt x="1054099" y="288375"/>
                    <a:pt x="1033797" y="287913"/>
                    <a:pt x="1013496" y="288375"/>
                  </a:cubicBezTo>
                  <a:cubicBezTo>
                    <a:pt x="1005652" y="288375"/>
                    <a:pt x="1001038" y="286529"/>
                    <a:pt x="996885" y="279608"/>
                  </a:cubicBezTo>
                  <a:cubicBezTo>
                    <a:pt x="984428" y="259306"/>
                    <a:pt x="965972" y="253308"/>
                    <a:pt x="943363" y="259306"/>
                  </a:cubicBezTo>
                  <a:cubicBezTo>
                    <a:pt x="934135" y="261613"/>
                    <a:pt x="924907" y="263920"/>
                    <a:pt x="915218" y="266227"/>
                  </a:cubicBezTo>
                  <a:cubicBezTo>
                    <a:pt x="905067" y="268996"/>
                    <a:pt x="894916" y="268534"/>
                    <a:pt x="886149" y="262075"/>
                  </a:cubicBezTo>
                  <a:cubicBezTo>
                    <a:pt x="871846" y="251463"/>
                    <a:pt x="855697" y="250540"/>
                    <a:pt x="838626" y="252385"/>
                  </a:cubicBezTo>
                  <a:cubicBezTo>
                    <a:pt x="818785" y="254692"/>
                    <a:pt x="799868" y="258845"/>
                    <a:pt x="780489" y="262998"/>
                  </a:cubicBezTo>
                  <a:cubicBezTo>
                    <a:pt x="746346" y="270841"/>
                    <a:pt x="712202" y="280531"/>
                    <a:pt x="676674" y="278685"/>
                  </a:cubicBezTo>
                  <a:cubicBezTo>
                    <a:pt x="601005" y="274533"/>
                    <a:pt x="536870" y="299448"/>
                    <a:pt x="487039" y="357585"/>
                  </a:cubicBezTo>
                  <a:cubicBezTo>
                    <a:pt x="479195" y="366351"/>
                    <a:pt x="470890" y="371888"/>
                    <a:pt x="458894" y="374195"/>
                  </a:cubicBezTo>
                  <a:cubicBezTo>
                    <a:pt x="382763" y="388498"/>
                    <a:pt x="305709" y="389882"/>
                    <a:pt x="229117" y="382500"/>
                  </a:cubicBezTo>
                  <a:cubicBezTo>
                    <a:pt x="182054" y="377886"/>
                    <a:pt x="134991" y="369581"/>
                    <a:pt x="90697" y="351125"/>
                  </a:cubicBezTo>
                  <a:cubicBezTo>
                    <a:pt x="79162" y="346511"/>
                    <a:pt x="73164" y="338667"/>
                    <a:pt x="70395" y="326671"/>
                  </a:cubicBezTo>
                  <a:cubicBezTo>
                    <a:pt x="65320" y="307292"/>
                    <a:pt x="69473" y="288375"/>
                    <a:pt x="72702" y="269457"/>
                  </a:cubicBezTo>
                  <a:cubicBezTo>
                    <a:pt x="76855" y="242696"/>
                    <a:pt x="85160" y="216396"/>
                    <a:pt x="83776" y="188712"/>
                  </a:cubicBezTo>
                  <a:cubicBezTo>
                    <a:pt x="82853" y="168411"/>
                    <a:pt x="75009" y="157337"/>
                    <a:pt x="58860" y="152262"/>
                  </a:cubicBezTo>
                  <a:cubicBezTo>
                    <a:pt x="55631" y="158721"/>
                    <a:pt x="64859" y="159183"/>
                    <a:pt x="65320" y="164258"/>
                  </a:cubicBezTo>
                  <a:cubicBezTo>
                    <a:pt x="48710" y="160567"/>
                    <a:pt x="48248" y="160106"/>
                    <a:pt x="45480" y="166104"/>
                  </a:cubicBezTo>
                  <a:cubicBezTo>
                    <a:pt x="22410" y="214551"/>
                    <a:pt x="3954" y="264382"/>
                    <a:pt x="724" y="318366"/>
                  </a:cubicBezTo>
                  <a:cubicBezTo>
                    <a:pt x="-1122" y="351586"/>
                    <a:pt x="-1122" y="383884"/>
                    <a:pt x="21948" y="412491"/>
                  </a:cubicBezTo>
                  <a:cubicBezTo>
                    <a:pt x="44557" y="440175"/>
                    <a:pt x="71318" y="460938"/>
                    <a:pt x="103155" y="475703"/>
                  </a:cubicBezTo>
                  <a:cubicBezTo>
                    <a:pt x="155754" y="500157"/>
                    <a:pt x="212506" y="510769"/>
                    <a:pt x="269259" y="520458"/>
                  </a:cubicBezTo>
                  <a:cubicBezTo>
                    <a:pt x="296019" y="525073"/>
                    <a:pt x="322320" y="531993"/>
                    <a:pt x="350004" y="527380"/>
                  </a:cubicBezTo>
                  <a:cubicBezTo>
                    <a:pt x="357847" y="525995"/>
                    <a:pt x="364768" y="530148"/>
                    <a:pt x="367998" y="537992"/>
                  </a:cubicBezTo>
                  <a:cubicBezTo>
                    <a:pt x="369843" y="543067"/>
                    <a:pt x="371689" y="550911"/>
                    <a:pt x="369382" y="553218"/>
                  </a:cubicBezTo>
                  <a:cubicBezTo>
                    <a:pt x="363846" y="558755"/>
                    <a:pt x="355540" y="555525"/>
                    <a:pt x="348619" y="553679"/>
                  </a:cubicBezTo>
                  <a:cubicBezTo>
                    <a:pt x="338930" y="550911"/>
                    <a:pt x="329241" y="547220"/>
                    <a:pt x="319551" y="546297"/>
                  </a:cubicBezTo>
                  <a:cubicBezTo>
                    <a:pt x="303864" y="544913"/>
                    <a:pt x="298326" y="552756"/>
                    <a:pt x="303402" y="567060"/>
                  </a:cubicBezTo>
                  <a:cubicBezTo>
                    <a:pt x="314937" y="598435"/>
                    <a:pt x="333393" y="625658"/>
                    <a:pt x="351849" y="653342"/>
                  </a:cubicBezTo>
                  <a:cubicBezTo>
                    <a:pt x="374919" y="687485"/>
                    <a:pt x="374919" y="691638"/>
                    <a:pt x="349080" y="725320"/>
                  </a:cubicBezTo>
                  <a:cubicBezTo>
                    <a:pt x="343083" y="733164"/>
                    <a:pt x="336623" y="740085"/>
                    <a:pt x="331086" y="747928"/>
                  </a:cubicBezTo>
                  <a:cubicBezTo>
                    <a:pt x="326472" y="754388"/>
                    <a:pt x="320935" y="760848"/>
                    <a:pt x="318628" y="768230"/>
                  </a:cubicBezTo>
                  <a:cubicBezTo>
                    <a:pt x="311246" y="790839"/>
                    <a:pt x="296481" y="808372"/>
                    <a:pt x="278025" y="822214"/>
                  </a:cubicBezTo>
                  <a:cubicBezTo>
                    <a:pt x="262338" y="834210"/>
                    <a:pt x="254032" y="849898"/>
                    <a:pt x="248034" y="868354"/>
                  </a:cubicBezTo>
                  <a:cubicBezTo>
                    <a:pt x="234654" y="910341"/>
                    <a:pt x="245266" y="950483"/>
                    <a:pt x="255417" y="991086"/>
                  </a:cubicBezTo>
                  <a:cubicBezTo>
                    <a:pt x="264183" y="1025229"/>
                    <a:pt x="281716" y="1052452"/>
                    <a:pt x="313092" y="1069985"/>
                  </a:cubicBezTo>
                  <a:cubicBezTo>
                    <a:pt x="323703" y="1075983"/>
                    <a:pt x="333393" y="1083827"/>
                    <a:pt x="340776" y="1093978"/>
                  </a:cubicBezTo>
                  <a:cubicBezTo>
                    <a:pt x="358308" y="1117048"/>
                    <a:pt x="381840" y="1121662"/>
                    <a:pt x="408140" y="1116125"/>
                  </a:cubicBezTo>
                  <a:cubicBezTo>
                    <a:pt x="439053" y="1109204"/>
                    <a:pt x="469967" y="1108281"/>
                    <a:pt x="501804" y="1111511"/>
                  </a:cubicBezTo>
                  <a:cubicBezTo>
                    <a:pt x="552558" y="1116125"/>
                    <a:pt x="595929" y="1133197"/>
                    <a:pt x="626382" y="1176568"/>
                  </a:cubicBezTo>
                  <a:cubicBezTo>
                    <a:pt x="635148" y="1188565"/>
                    <a:pt x="646222" y="1198716"/>
                    <a:pt x="657295" y="1208866"/>
                  </a:cubicBezTo>
                  <a:cubicBezTo>
                    <a:pt x="672060" y="1222247"/>
                    <a:pt x="689593" y="1233321"/>
                    <a:pt x="708972" y="1229629"/>
                  </a:cubicBezTo>
                  <a:cubicBezTo>
                    <a:pt x="735272" y="1225015"/>
                    <a:pt x="744500" y="1238396"/>
                    <a:pt x="751421" y="1258698"/>
                  </a:cubicBezTo>
                  <a:cubicBezTo>
                    <a:pt x="755112" y="1268848"/>
                    <a:pt x="760188" y="1278076"/>
                    <a:pt x="763879" y="1288227"/>
                  </a:cubicBezTo>
                  <a:cubicBezTo>
                    <a:pt x="792947" y="1368972"/>
                    <a:pt x="831243" y="1444180"/>
                    <a:pt x="878767" y="1515697"/>
                  </a:cubicBezTo>
                  <a:cubicBezTo>
                    <a:pt x="911526" y="1565067"/>
                    <a:pt x="937826" y="1618128"/>
                    <a:pt x="949361" y="1677187"/>
                  </a:cubicBezTo>
                  <a:cubicBezTo>
                    <a:pt x="957205" y="1716867"/>
                    <a:pt x="976122" y="1751011"/>
                    <a:pt x="1006575" y="1776849"/>
                  </a:cubicBezTo>
                  <a:cubicBezTo>
                    <a:pt x="1053638" y="1816991"/>
                    <a:pt x="1087781" y="1864976"/>
                    <a:pt x="1111313" y="1921728"/>
                  </a:cubicBezTo>
                  <a:cubicBezTo>
                    <a:pt x="1125155" y="1954488"/>
                    <a:pt x="1145917" y="1982633"/>
                    <a:pt x="1175447" y="2003858"/>
                  </a:cubicBezTo>
                  <a:cubicBezTo>
                    <a:pt x="1184213" y="2010317"/>
                    <a:pt x="1191596" y="2019084"/>
                    <a:pt x="1199901" y="2026928"/>
                  </a:cubicBezTo>
                  <a:cubicBezTo>
                    <a:pt x="1206822" y="2033849"/>
                    <a:pt x="1207283" y="2039385"/>
                    <a:pt x="1199440" y="2046306"/>
                  </a:cubicBezTo>
                  <a:cubicBezTo>
                    <a:pt x="1183752" y="2060148"/>
                    <a:pt x="1168987" y="2074452"/>
                    <a:pt x="1153300" y="2088755"/>
                  </a:cubicBezTo>
                  <a:cubicBezTo>
                    <a:pt x="1114542" y="2124283"/>
                    <a:pt x="1097932" y="2168116"/>
                    <a:pt x="1105314" y="2219793"/>
                  </a:cubicBezTo>
                  <a:cubicBezTo>
                    <a:pt x="1109928" y="2253475"/>
                    <a:pt x="1103930" y="2284388"/>
                    <a:pt x="1090550" y="2314841"/>
                  </a:cubicBezTo>
                  <a:cubicBezTo>
                    <a:pt x="1069787" y="2360058"/>
                    <a:pt x="1052253" y="2406198"/>
                    <a:pt x="1041179" y="2454645"/>
                  </a:cubicBezTo>
                  <a:cubicBezTo>
                    <a:pt x="1031490" y="2495709"/>
                    <a:pt x="1018110" y="2534467"/>
                    <a:pt x="990426" y="2567226"/>
                  </a:cubicBezTo>
                  <a:cubicBezTo>
                    <a:pt x="979352" y="2580607"/>
                    <a:pt x="976584" y="2597217"/>
                    <a:pt x="977507" y="2613828"/>
                  </a:cubicBezTo>
                  <a:cubicBezTo>
                    <a:pt x="977968" y="2628131"/>
                    <a:pt x="979814" y="2642434"/>
                    <a:pt x="981659" y="2656738"/>
                  </a:cubicBezTo>
                  <a:cubicBezTo>
                    <a:pt x="985812" y="2689036"/>
                    <a:pt x="988119" y="2720411"/>
                    <a:pt x="962280" y="2746711"/>
                  </a:cubicBezTo>
                  <a:cubicBezTo>
                    <a:pt x="955359" y="2753632"/>
                    <a:pt x="949361" y="2763321"/>
                    <a:pt x="953052" y="2773933"/>
                  </a:cubicBezTo>
                  <a:cubicBezTo>
                    <a:pt x="958589" y="2790544"/>
                    <a:pt x="957666" y="2807615"/>
                    <a:pt x="957666" y="2824687"/>
                  </a:cubicBezTo>
                  <a:cubicBezTo>
                    <a:pt x="957666" y="2852371"/>
                    <a:pt x="953514" y="2880516"/>
                    <a:pt x="957666" y="2908200"/>
                  </a:cubicBezTo>
                  <a:cubicBezTo>
                    <a:pt x="959512" y="2921581"/>
                    <a:pt x="956744" y="2940960"/>
                    <a:pt x="981198" y="2936346"/>
                  </a:cubicBezTo>
                  <a:cubicBezTo>
                    <a:pt x="982121" y="2936346"/>
                    <a:pt x="983966" y="2937730"/>
                    <a:pt x="984889" y="2939114"/>
                  </a:cubicBezTo>
                  <a:cubicBezTo>
                    <a:pt x="1005191" y="2963107"/>
                    <a:pt x="1030106" y="2958493"/>
                    <a:pt x="1053176" y="2946958"/>
                  </a:cubicBezTo>
                  <a:cubicBezTo>
                    <a:pt x="1109006" y="2919735"/>
                    <a:pt x="1150531" y="2876825"/>
                    <a:pt x="1180984" y="2823303"/>
                  </a:cubicBezTo>
                  <a:cubicBezTo>
                    <a:pt x="1189750" y="2807615"/>
                    <a:pt x="1188827" y="2791928"/>
                    <a:pt x="1179599" y="2776240"/>
                  </a:cubicBezTo>
                  <a:cubicBezTo>
                    <a:pt x="1174524" y="2767474"/>
                    <a:pt x="1167603" y="2759169"/>
                    <a:pt x="1165296" y="2749479"/>
                  </a:cubicBezTo>
                  <a:cubicBezTo>
                    <a:pt x="1161605" y="2735637"/>
                    <a:pt x="1155145" y="2726409"/>
                    <a:pt x="1141765" y="2720411"/>
                  </a:cubicBezTo>
                  <a:cubicBezTo>
                    <a:pt x="1126538" y="2713951"/>
                    <a:pt x="1129307" y="2699187"/>
                    <a:pt x="1130691" y="2686729"/>
                  </a:cubicBezTo>
                  <a:cubicBezTo>
                    <a:pt x="1132076" y="2675655"/>
                    <a:pt x="1142687" y="2675194"/>
                    <a:pt x="1150993" y="2675194"/>
                  </a:cubicBezTo>
                  <a:cubicBezTo>
                    <a:pt x="1167603" y="2674732"/>
                    <a:pt x="1172678" y="2667811"/>
                    <a:pt x="1172217" y="2651201"/>
                  </a:cubicBezTo>
                  <a:cubicBezTo>
                    <a:pt x="1169910" y="2571840"/>
                    <a:pt x="1172217" y="2492941"/>
                    <a:pt x="1191134" y="2415426"/>
                  </a:cubicBezTo>
                  <a:cubicBezTo>
                    <a:pt x="1206361" y="2352675"/>
                    <a:pt x="1231276" y="2296385"/>
                    <a:pt x="1289874" y="2261318"/>
                  </a:cubicBezTo>
                  <a:cubicBezTo>
                    <a:pt x="1309253" y="2249783"/>
                    <a:pt x="1322172" y="2230405"/>
                    <a:pt x="1334630" y="2211949"/>
                  </a:cubicBezTo>
                  <a:cubicBezTo>
                    <a:pt x="1348010" y="2192570"/>
                    <a:pt x="1360468" y="2172730"/>
                    <a:pt x="1374771" y="2153812"/>
                  </a:cubicBezTo>
                  <a:cubicBezTo>
                    <a:pt x="1391843" y="2130742"/>
                    <a:pt x="1413529" y="2112748"/>
                    <a:pt x="1441213" y="2102597"/>
                  </a:cubicBezTo>
                  <a:cubicBezTo>
                    <a:pt x="1450441" y="2099367"/>
                    <a:pt x="1456901" y="2100752"/>
                    <a:pt x="1464744" y="2106288"/>
                  </a:cubicBezTo>
                  <a:cubicBezTo>
                    <a:pt x="1531186" y="2155197"/>
                    <a:pt x="1572712" y="2220254"/>
                    <a:pt x="1589322" y="2300999"/>
                  </a:cubicBezTo>
                  <a:cubicBezTo>
                    <a:pt x="1591629" y="2312072"/>
                    <a:pt x="1595782" y="2321300"/>
                    <a:pt x="1603625" y="2330067"/>
                  </a:cubicBezTo>
                  <a:cubicBezTo>
                    <a:pt x="1614238" y="2342063"/>
                    <a:pt x="1628541" y="2354982"/>
                    <a:pt x="1627619" y="2371593"/>
                  </a:cubicBezTo>
                  <a:cubicBezTo>
                    <a:pt x="1624388" y="2421885"/>
                    <a:pt x="1629002" y="2472178"/>
                    <a:pt x="1620236" y="2522009"/>
                  </a:cubicBezTo>
                  <a:cubicBezTo>
                    <a:pt x="1619774" y="2524777"/>
                    <a:pt x="1617006" y="2528007"/>
                    <a:pt x="1622081" y="2529853"/>
                  </a:cubicBezTo>
                  <a:cubicBezTo>
                    <a:pt x="1645613" y="2536774"/>
                    <a:pt x="1667760" y="2552923"/>
                    <a:pt x="1694060" y="2542311"/>
                  </a:cubicBezTo>
                  <a:cubicBezTo>
                    <a:pt x="1735586" y="2525700"/>
                    <a:pt x="1768345" y="2498939"/>
                    <a:pt x="1792799" y="2461566"/>
                  </a:cubicBezTo>
                  <a:cubicBezTo>
                    <a:pt x="1801105" y="2449108"/>
                    <a:pt x="1799720" y="2436189"/>
                    <a:pt x="1793722" y="2423270"/>
                  </a:cubicBezTo>
                  <a:cubicBezTo>
                    <a:pt x="1789108" y="2413119"/>
                    <a:pt x="1780342" y="2403429"/>
                    <a:pt x="1779880" y="2393279"/>
                  </a:cubicBezTo>
                  <a:cubicBezTo>
                    <a:pt x="1779418" y="2374823"/>
                    <a:pt x="1769729" y="2368363"/>
                    <a:pt x="1754965" y="2363749"/>
                  </a:cubicBezTo>
                  <a:cubicBezTo>
                    <a:pt x="1741584" y="2359596"/>
                    <a:pt x="1741584" y="2347600"/>
                    <a:pt x="1740200" y="2336527"/>
                  </a:cubicBezTo>
                  <a:cubicBezTo>
                    <a:pt x="1738816" y="2325914"/>
                    <a:pt x="1743430" y="2319455"/>
                    <a:pt x="1752196" y="2314379"/>
                  </a:cubicBezTo>
                  <a:cubicBezTo>
                    <a:pt x="1771114" y="2301922"/>
                    <a:pt x="1772036" y="2298692"/>
                    <a:pt x="1757272" y="2281159"/>
                  </a:cubicBezTo>
                  <a:cubicBezTo>
                    <a:pt x="1728203" y="2246554"/>
                    <a:pt x="1697290" y="2212872"/>
                    <a:pt x="1668683" y="2177805"/>
                  </a:cubicBezTo>
                  <a:cubicBezTo>
                    <a:pt x="1627619" y="2127974"/>
                    <a:pt x="1605932" y="2070761"/>
                    <a:pt x="1603164" y="2006165"/>
                  </a:cubicBezTo>
                  <a:cubicBezTo>
                    <a:pt x="1603164" y="2001089"/>
                    <a:pt x="1599473" y="1994168"/>
                    <a:pt x="1605471" y="1991400"/>
                  </a:cubicBezTo>
                  <a:cubicBezTo>
                    <a:pt x="1626695" y="1982633"/>
                    <a:pt x="1643306" y="1963254"/>
                    <a:pt x="1666837" y="1962332"/>
                  </a:cubicBezTo>
                  <a:cubicBezTo>
                    <a:pt x="1682525" y="1961870"/>
                    <a:pt x="1692676" y="1954949"/>
                    <a:pt x="1702365" y="1944798"/>
                  </a:cubicBezTo>
                  <a:cubicBezTo>
                    <a:pt x="1708825" y="1937877"/>
                    <a:pt x="1716668" y="1931418"/>
                    <a:pt x="1722205" y="1924035"/>
                  </a:cubicBezTo>
                  <a:cubicBezTo>
                    <a:pt x="1728203" y="1916192"/>
                    <a:pt x="1736047" y="1912500"/>
                    <a:pt x="1745275" y="1911116"/>
                  </a:cubicBezTo>
                  <a:cubicBezTo>
                    <a:pt x="1768345" y="1907425"/>
                    <a:pt x="1791877" y="1903734"/>
                    <a:pt x="1815408" y="1904195"/>
                  </a:cubicBezTo>
                  <a:cubicBezTo>
                    <a:pt x="1865700" y="1904195"/>
                    <a:pt x="1915993" y="1904657"/>
                    <a:pt x="1966285" y="1904657"/>
                  </a:cubicBezTo>
                  <a:cubicBezTo>
                    <a:pt x="2009196" y="1905118"/>
                    <a:pt x="2051644" y="1903272"/>
                    <a:pt x="2093632" y="1894044"/>
                  </a:cubicBezTo>
                  <a:cubicBezTo>
                    <a:pt x="2117163" y="1888508"/>
                    <a:pt x="2131466" y="1896351"/>
                    <a:pt x="2138849" y="1918960"/>
                  </a:cubicBezTo>
                  <a:cubicBezTo>
                    <a:pt x="2142079" y="1929111"/>
                    <a:pt x="2144847" y="1939262"/>
                    <a:pt x="2147154" y="1949874"/>
                  </a:cubicBezTo>
                  <a:cubicBezTo>
                    <a:pt x="2152229" y="1972482"/>
                    <a:pt x="2164226" y="1990477"/>
                    <a:pt x="2185912" y="1999705"/>
                  </a:cubicBezTo>
                  <a:cubicBezTo>
                    <a:pt x="2209904" y="2010317"/>
                    <a:pt x="2219594" y="2028773"/>
                    <a:pt x="2221439" y="2053689"/>
                  </a:cubicBezTo>
                  <a:cubicBezTo>
                    <a:pt x="2221901" y="2060610"/>
                    <a:pt x="2220055" y="2069838"/>
                    <a:pt x="2226515" y="2074913"/>
                  </a:cubicBezTo>
                  <a:cubicBezTo>
                    <a:pt x="2239434" y="2085064"/>
                    <a:pt x="2248201" y="2098445"/>
                    <a:pt x="2260197" y="2109057"/>
                  </a:cubicBezTo>
                  <a:cubicBezTo>
                    <a:pt x="2265734" y="2114132"/>
                    <a:pt x="2272193" y="2117823"/>
                    <a:pt x="2280499" y="2116439"/>
                  </a:cubicBezTo>
                  <a:cubicBezTo>
                    <a:pt x="2284190" y="2115516"/>
                    <a:pt x="2287881" y="2113671"/>
                    <a:pt x="2289265" y="2109980"/>
                  </a:cubicBezTo>
                  <a:cubicBezTo>
                    <a:pt x="2290649" y="2105366"/>
                    <a:pt x="2286497" y="2103059"/>
                    <a:pt x="2282806" y="2102597"/>
                  </a:cubicBezTo>
                  <a:cubicBezTo>
                    <a:pt x="2269425" y="2099829"/>
                    <a:pt x="2268502" y="2090601"/>
                    <a:pt x="2270348" y="2079527"/>
                  </a:cubicBezTo>
                  <a:cubicBezTo>
                    <a:pt x="2271732" y="2069838"/>
                    <a:pt x="2271732" y="2060148"/>
                    <a:pt x="2273578" y="2050920"/>
                  </a:cubicBezTo>
                  <a:cubicBezTo>
                    <a:pt x="2281883" y="2008472"/>
                    <a:pt x="2275423" y="1970637"/>
                    <a:pt x="2244048" y="1938339"/>
                  </a:cubicBezTo>
                  <a:cubicBezTo>
                    <a:pt x="2232974" y="1926804"/>
                    <a:pt x="2225131" y="1912500"/>
                    <a:pt x="2222362" y="1896351"/>
                  </a:cubicBezTo>
                  <a:cubicBezTo>
                    <a:pt x="2219594" y="1881125"/>
                    <a:pt x="2221901" y="1868668"/>
                    <a:pt x="2235743" y="1858517"/>
                  </a:cubicBezTo>
                  <a:cubicBezTo>
                    <a:pt x="2262043" y="1838677"/>
                    <a:pt x="2289727" y="1822528"/>
                    <a:pt x="2320640" y="1811454"/>
                  </a:cubicBezTo>
                  <a:cubicBezTo>
                    <a:pt x="2329407" y="1808224"/>
                    <a:pt x="2332175" y="1809147"/>
                    <a:pt x="2334482" y="1818836"/>
                  </a:cubicBezTo>
                  <a:cubicBezTo>
                    <a:pt x="2353399" y="1900504"/>
                    <a:pt x="2354323" y="1981710"/>
                    <a:pt x="2324793" y="2061533"/>
                  </a:cubicBezTo>
                  <a:cubicBezTo>
                    <a:pt x="2301262" y="2124744"/>
                    <a:pt x="2264350" y="2182419"/>
                    <a:pt x="2239434" y="2245169"/>
                  </a:cubicBezTo>
                  <a:cubicBezTo>
                    <a:pt x="2232513" y="2262703"/>
                    <a:pt x="2218671" y="2275622"/>
                    <a:pt x="2199754" y="2283004"/>
                  </a:cubicBezTo>
                  <a:cubicBezTo>
                    <a:pt x="2196985" y="2283927"/>
                    <a:pt x="2192833" y="2283927"/>
                    <a:pt x="2192833" y="2288080"/>
                  </a:cubicBezTo>
                  <a:cubicBezTo>
                    <a:pt x="2191910" y="2317148"/>
                    <a:pt x="2170224" y="2333758"/>
                    <a:pt x="2154536" y="2354521"/>
                  </a:cubicBezTo>
                  <a:cubicBezTo>
                    <a:pt x="2125930" y="2392356"/>
                    <a:pt x="2132389" y="2400661"/>
                    <a:pt x="2173454" y="2412196"/>
                  </a:cubicBezTo>
                  <a:cubicBezTo>
                    <a:pt x="2218671" y="2425115"/>
                    <a:pt x="2264350" y="2420040"/>
                    <a:pt x="2309566" y="2409889"/>
                  </a:cubicBezTo>
                  <a:cubicBezTo>
                    <a:pt x="2320640" y="2407582"/>
                    <a:pt x="2323408" y="2398815"/>
                    <a:pt x="2327100" y="2390972"/>
                  </a:cubicBezTo>
                  <a:cubicBezTo>
                    <a:pt x="2339096" y="2365595"/>
                    <a:pt x="2339557" y="2338372"/>
                    <a:pt x="2340481" y="2311150"/>
                  </a:cubicBezTo>
                  <a:cubicBezTo>
                    <a:pt x="2340942" y="2289925"/>
                    <a:pt x="2342788" y="2288541"/>
                    <a:pt x="2362627" y="2295001"/>
                  </a:cubicBezTo>
                  <a:cubicBezTo>
                    <a:pt x="2373701" y="2298230"/>
                    <a:pt x="2377854" y="2296385"/>
                    <a:pt x="2379238" y="2284388"/>
                  </a:cubicBezTo>
                  <a:cubicBezTo>
                    <a:pt x="2382468" y="2258089"/>
                    <a:pt x="2387082" y="2231789"/>
                    <a:pt x="2391235" y="2205489"/>
                  </a:cubicBezTo>
                  <a:cubicBezTo>
                    <a:pt x="2402769" y="2130281"/>
                    <a:pt x="2419380" y="2056919"/>
                    <a:pt x="2468288" y="1995091"/>
                  </a:cubicBezTo>
                  <a:cubicBezTo>
                    <a:pt x="2486744" y="1972021"/>
                    <a:pt x="2497818" y="1944798"/>
                    <a:pt x="2500586" y="1914346"/>
                  </a:cubicBezTo>
                  <a:cubicBezTo>
                    <a:pt x="2501047" y="1909271"/>
                    <a:pt x="2503354" y="1905118"/>
                    <a:pt x="2506584" y="1901427"/>
                  </a:cubicBezTo>
                  <a:cubicBezTo>
                    <a:pt x="2536575" y="1869129"/>
                    <a:pt x="2535191" y="1838215"/>
                    <a:pt x="2510275" y="1801303"/>
                  </a:cubicBezTo>
                  <a:cubicBezTo>
                    <a:pt x="2484437" y="1763469"/>
                    <a:pt x="2483976" y="1690567"/>
                    <a:pt x="2530577" y="1649964"/>
                  </a:cubicBezTo>
                  <a:cubicBezTo>
                    <a:pt x="2554569" y="1628740"/>
                    <a:pt x="2582253" y="1615821"/>
                    <a:pt x="2611783" y="1604286"/>
                  </a:cubicBezTo>
                  <a:cubicBezTo>
                    <a:pt x="2614090" y="1637506"/>
                    <a:pt x="2630239" y="1669343"/>
                    <a:pt x="2674533" y="1666113"/>
                  </a:cubicBezTo>
                  <a:cubicBezTo>
                    <a:pt x="2700833" y="1664268"/>
                    <a:pt x="2721596" y="1661038"/>
                    <a:pt x="2732670" y="1634738"/>
                  </a:cubicBezTo>
                  <a:cubicBezTo>
                    <a:pt x="2737284" y="1624126"/>
                    <a:pt x="2743743" y="1624126"/>
                    <a:pt x="2753894" y="1629663"/>
                  </a:cubicBezTo>
                  <a:cubicBezTo>
                    <a:pt x="2788961" y="1649041"/>
                    <a:pt x="2818951" y="1674880"/>
                    <a:pt x="2844790" y="1704871"/>
                  </a:cubicBezTo>
                  <a:cubicBezTo>
                    <a:pt x="2872935" y="1737169"/>
                    <a:pt x="2904772" y="1763930"/>
                    <a:pt x="2939838" y="1787923"/>
                  </a:cubicBezTo>
                  <a:cubicBezTo>
                    <a:pt x="3062109" y="1870513"/>
                    <a:pt x="3048729" y="1858055"/>
                    <a:pt x="3131319" y="1990938"/>
                  </a:cubicBezTo>
                  <a:cubicBezTo>
                    <a:pt x="3131780" y="1991861"/>
                    <a:pt x="3132242" y="1992784"/>
                    <a:pt x="3132703" y="1993707"/>
                  </a:cubicBezTo>
                  <a:cubicBezTo>
                    <a:pt x="3165462" y="2048613"/>
                    <a:pt x="3184841" y="2107673"/>
                    <a:pt x="3190839" y="2171346"/>
                  </a:cubicBezTo>
                  <a:cubicBezTo>
                    <a:pt x="3191762" y="2183342"/>
                    <a:pt x="3189455" y="2196723"/>
                    <a:pt x="3195915" y="2207335"/>
                  </a:cubicBezTo>
                  <a:cubicBezTo>
                    <a:pt x="3213448" y="2235019"/>
                    <a:pt x="3218062" y="2265932"/>
                    <a:pt x="3218985" y="2297769"/>
                  </a:cubicBezTo>
                  <a:cubicBezTo>
                    <a:pt x="3219908" y="2338834"/>
                    <a:pt x="3216216" y="2379898"/>
                    <a:pt x="3213448" y="2420963"/>
                  </a:cubicBezTo>
                  <a:cubicBezTo>
                    <a:pt x="3212987" y="2429729"/>
                    <a:pt x="3212987" y="2434805"/>
                    <a:pt x="3224522" y="2433882"/>
                  </a:cubicBezTo>
                  <a:cubicBezTo>
                    <a:pt x="3236057" y="2432959"/>
                    <a:pt x="3248053" y="2436189"/>
                    <a:pt x="3259127" y="2440341"/>
                  </a:cubicBezTo>
                  <a:cubicBezTo>
                    <a:pt x="3291886" y="2451876"/>
                    <a:pt x="3318647" y="2442187"/>
                    <a:pt x="3342178" y="2419117"/>
                  </a:cubicBezTo>
                  <a:cubicBezTo>
                    <a:pt x="3358789" y="2402968"/>
                    <a:pt x="3370324" y="2382666"/>
                    <a:pt x="3385550" y="2365595"/>
                  </a:cubicBezTo>
                  <a:cubicBezTo>
                    <a:pt x="3397085" y="2347600"/>
                    <a:pt x="3396162" y="2333758"/>
                    <a:pt x="3387857" y="2317148"/>
                  </a:cubicBezTo>
                  <a:close/>
                  <a:moveTo>
                    <a:pt x="3065339" y="1182105"/>
                  </a:moveTo>
                  <a:cubicBezTo>
                    <a:pt x="3047344" y="1153037"/>
                    <a:pt x="3036270" y="1126737"/>
                    <a:pt x="3026120" y="1099976"/>
                  </a:cubicBezTo>
                  <a:cubicBezTo>
                    <a:pt x="2988285" y="1000775"/>
                    <a:pt x="2915384" y="943100"/>
                    <a:pt x="2812492" y="926029"/>
                  </a:cubicBezTo>
                  <a:cubicBezTo>
                    <a:pt x="2777426" y="920030"/>
                    <a:pt x="2761277" y="896499"/>
                    <a:pt x="2743743" y="872968"/>
                  </a:cubicBezTo>
                  <a:cubicBezTo>
                    <a:pt x="2734515" y="860510"/>
                    <a:pt x="2738207" y="846206"/>
                    <a:pt x="2748819" y="834210"/>
                  </a:cubicBezTo>
                  <a:cubicBezTo>
                    <a:pt x="2795882" y="781611"/>
                    <a:pt x="2888623" y="771460"/>
                    <a:pt x="2948605" y="807449"/>
                  </a:cubicBezTo>
                  <a:cubicBezTo>
                    <a:pt x="2991976" y="833749"/>
                    <a:pt x="3012739" y="875736"/>
                    <a:pt x="3037655" y="914955"/>
                  </a:cubicBezTo>
                  <a:cubicBezTo>
                    <a:pt x="3057957" y="946792"/>
                    <a:pt x="3065339" y="983242"/>
                    <a:pt x="3065339" y="1020615"/>
                  </a:cubicBezTo>
                  <a:cubicBezTo>
                    <a:pt x="3065339" y="1073215"/>
                    <a:pt x="3065339" y="1124892"/>
                    <a:pt x="3065339" y="1182105"/>
                  </a:cubicBezTo>
                  <a:close/>
                </a:path>
              </a:pathLst>
            </a:custGeom>
            <a:solidFill>
              <a:schemeClr val="accent5"/>
            </a:solidFill>
            <a:ln w="461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6FB0899-E52A-47C3-9F53-E8124A4D02BE}"/>
                </a:ext>
              </a:extLst>
            </p:cNvPr>
            <p:cNvSpPr/>
            <p:nvPr/>
          </p:nvSpPr>
          <p:spPr>
            <a:xfrm>
              <a:off x="6722933" y="2802107"/>
              <a:ext cx="3118084" cy="1563009"/>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6"/>
            </a:solidFill>
            <a:ln w="461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2593B4-0AF7-42F0-A252-03A4C57A6C18}"/>
                </a:ext>
              </a:extLst>
            </p:cNvPr>
            <p:cNvSpPr/>
            <p:nvPr/>
          </p:nvSpPr>
          <p:spPr>
            <a:xfrm>
              <a:off x="2245828" y="3958917"/>
              <a:ext cx="7700344" cy="1695448"/>
            </a:xfrm>
            <a:custGeom>
              <a:avLst/>
              <a:gdLst>
                <a:gd name="connsiteX0" fmla="*/ 530390 w 7700344"/>
                <a:gd name="connsiteY0" fmla="*/ 1404103 h 1695448"/>
                <a:gd name="connsiteX1" fmla="*/ 7172737 w 7700344"/>
                <a:gd name="connsiteY1" fmla="*/ 1410460 h 1695448"/>
                <a:gd name="connsiteX2" fmla="*/ 7197061 w 7700344"/>
                <a:gd name="connsiteY2" fmla="*/ 1410460 h 1695448"/>
                <a:gd name="connsiteX3" fmla="*/ 7231723 w 7700344"/>
                <a:gd name="connsiteY3" fmla="*/ 1426492 h 1695448"/>
                <a:gd name="connsiteX4" fmla="*/ 7219561 w 7700344"/>
                <a:gd name="connsiteY4" fmla="*/ 1684945 h 1695448"/>
                <a:gd name="connsiteX5" fmla="*/ 7195237 w 7700344"/>
                <a:gd name="connsiteY5" fmla="*/ 1695448 h 1695448"/>
                <a:gd name="connsiteX6" fmla="*/ 6866859 w 7700344"/>
                <a:gd name="connsiteY6" fmla="*/ 1695448 h 1695448"/>
                <a:gd name="connsiteX7" fmla="*/ 6831589 w 7700344"/>
                <a:gd name="connsiteY7" fmla="*/ 1687432 h 1695448"/>
                <a:gd name="connsiteX8" fmla="*/ 6676523 w 7700344"/>
                <a:gd name="connsiteY8" fmla="*/ 1598978 h 1695448"/>
                <a:gd name="connsiteX9" fmla="*/ 6618143 w 7700344"/>
                <a:gd name="connsiteY9" fmla="*/ 1585710 h 1695448"/>
                <a:gd name="connsiteX10" fmla="*/ 1024172 w 7700344"/>
                <a:gd name="connsiteY10" fmla="*/ 1587922 h 1695448"/>
                <a:gd name="connsiteX11" fmla="*/ 971875 w 7700344"/>
                <a:gd name="connsiteY11" fmla="*/ 1598702 h 1695448"/>
                <a:gd name="connsiteX12" fmla="*/ 797956 w 7700344"/>
                <a:gd name="connsiteY12" fmla="*/ 1685497 h 1695448"/>
                <a:gd name="connsiteX13" fmla="*/ 765119 w 7700344"/>
                <a:gd name="connsiteY13" fmla="*/ 1692684 h 1695448"/>
                <a:gd name="connsiteX14" fmla="*/ 506674 w 7700344"/>
                <a:gd name="connsiteY14" fmla="*/ 1689091 h 1695448"/>
                <a:gd name="connsiteX15" fmla="*/ 479309 w 7700344"/>
                <a:gd name="connsiteY15" fmla="*/ 1676928 h 1695448"/>
                <a:gd name="connsiteX16" fmla="*/ 465323 w 7700344"/>
                <a:gd name="connsiteY16" fmla="*/ 1422899 h 1695448"/>
                <a:gd name="connsiteX17" fmla="*/ 509106 w 7700344"/>
                <a:gd name="connsiteY17" fmla="*/ 1404379 h 1695448"/>
                <a:gd name="connsiteX18" fmla="*/ 530390 w 7700344"/>
                <a:gd name="connsiteY18" fmla="*/ 1404103 h 1695448"/>
                <a:gd name="connsiteX19" fmla="*/ 1075862 w 7700344"/>
                <a:gd name="connsiteY19" fmla="*/ 1123814 h 1695448"/>
                <a:gd name="connsiteX20" fmla="*/ 5502268 w 7700344"/>
                <a:gd name="connsiteY20" fmla="*/ 1131277 h 1695448"/>
                <a:gd name="connsiteX21" fmla="*/ 6761049 w 7700344"/>
                <a:gd name="connsiteY21" fmla="*/ 1132107 h 1695448"/>
                <a:gd name="connsiteX22" fmla="*/ 6807872 w 7700344"/>
                <a:gd name="connsiteY22" fmla="*/ 1145928 h 1695448"/>
                <a:gd name="connsiteX23" fmla="*/ 7035304 w 7700344"/>
                <a:gd name="connsiteY23" fmla="*/ 1356835 h 1695448"/>
                <a:gd name="connsiteX24" fmla="*/ 7099155 w 7700344"/>
                <a:gd name="connsiteY24" fmla="*/ 1385859 h 1695448"/>
                <a:gd name="connsiteX25" fmla="*/ 7157533 w 7700344"/>
                <a:gd name="connsiteY25" fmla="*/ 1398574 h 1695448"/>
                <a:gd name="connsiteX26" fmla="*/ 7156317 w 7700344"/>
                <a:gd name="connsiteY26" fmla="*/ 1400786 h 1695448"/>
                <a:gd name="connsiteX27" fmla="*/ 538903 w 7700344"/>
                <a:gd name="connsiteY27" fmla="*/ 1394704 h 1695448"/>
                <a:gd name="connsiteX28" fmla="*/ 664173 w 7700344"/>
                <a:gd name="connsiteY28" fmla="*/ 1361811 h 1695448"/>
                <a:gd name="connsiteX29" fmla="*/ 712822 w 7700344"/>
                <a:gd name="connsiteY29" fmla="*/ 1341908 h 1695448"/>
                <a:gd name="connsiteX30" fmla="*/ 1027214 w 7700344"/>
                <a:gd name="connsiteY30" fmla="*/ 1135700 h 1695448"/>
                <a:gd name="connsiteX31" fmla="*/ 1075862 w 7700344"/>
                <a:gd name="connsiteY31" fmla="*/ 1123814 h 1695448"/>
                <a:gd name="connsiteX32" fmla="*/ 6273954 w 7700344"/>
                <a:gd name="connsiteY32" fmla="*/ 907655 h 1695448"/>
                <a:gd name="connsiteX33" fmla="*/ 6295846 w 7700344"/>
                <a:gd name="connsiteY33" fmla="*/ 917606 h 1695448"/>
                <a:gd name="connsiteX34" fmla="*/ 6312873 w 7700344"/>
                <a:gd name="connsiteY34" fmla="*/ 1100871 h 1695448"/>
                <a:gd name="connsiteX35" fmla="*/ 6289157 w 7700344"/>
                <a:gd name="connsiteY35" fmla="*/ 1112758 h 1695448"/>
                <a:gd name="connsiteX36" fmla="*/ 6158413 w 7700344"/>
                <a:gd name="connsiteY36" fmla="*/ 1112758 h 1695448"/>
                <a:gd name="connsiteX37" fmla="*/ 6135306 w 7700344"/>
                <a:gd name="connsiteY37" fmla="*/ 1101977 h 1695448"/>
                <a:gd name="connsiteX38" fmla="*/ 6137130 w 7700344"/>
                <a:gd name="connsiteY38" fmla="*/ 918159 h 1695448"/>
                <a:gd name="connsiteX39" fmla="*/ 6158413 w 7700344"/>
                <a:gd name="connsiteY39" fmla="*/ 907931 h 1695448"/>
                <a:gd name="connsiteX40" fmla="*/ 6273954 w 7700344"/>
                <a:gd name="connsiteY40" fmla="*/ 907655 h 1695448"/>
                <a:gd name="connsiteX41" fmla="*/ 1492416 w 7700344"/>
                <a:gd name="connsiteY41" fmla="*/ 905720 h 1695448"/>
                <a:gd name="connsiteX42" fmla="*/ 1635320 w 7700344"/>
                <a:gd name="connsiteY42" fmla="*/ 905720 h 1695448"/>
                <a:gd name="connsiteX43" fmla="*/ 1655388 w 7700344"/>
                <a:gd name="connsiteY43" fmla="*/ 915118 h 1695448"/>
                <a:gd name="connsiteX44" fmla="*/ 1655388 w 7700344"/>
                <a:gd name="connsiteY44" fmla="*/ 1006337 h 1695448"/>
                <a:gd name="connsiteX45" fmla="*/ 1665118 w 7700344"/>
                <a:gd name="connsiteY45" fmla="*/ 1006060 h 1695448"/>
                <a:gd name="connsiteX46" fmla="*/ 1665726 w 7700344"/>
                <a:gd name="connsiteY46" fmla="*/ 1093132 h 1695448"/>
                <a:gd name="connsiteX47" fmla="*/ 1642617 w 7700344"/>
                <a:gd name="connsiteY47" fmla="*/ 1103912 h 1695448"/>
                <a:gd name="connsiteX48" fmla="*/ 1505792 w 7700344"/>
                <a:gd name="connsiteY48" fmla="*/ 1103912 h 1695448"/>
                <a:gd name="connsiteX49" fmla="*/ 1482078 w 7700344"/>
                <a:gd name="connsiteY49" fmla="*/ 1094514 h 1695448"/>
                <a:gd name="connsiteX50" fmla="*/ 1472347 w 7700344"/>
                <a:gd name="connsiteY50" fmla="*/ 915118 h 1695448"/>
                <a:gd name="connsiteX51" fmla="*/ 1492416 w 7700344"/>
                <a:gd name="connsiteY51" fmla="*/ 905720 h 1695448"/>
                <a:gd name="connsiteX52" fmla="*/ 4281191 w 7700344"/>
                <a:gd name="connsiteY52" fmla="*/ 704211 h 1695448"/>
                <a:gd name="connsiteX53" fmla="*/ 5001188 w 7700344"/>
                <a:gd name="connsiteY53" fmla="*/ 704211 h 1695448"/>
                <a:gd name="connsiteX54" fmla="*/ 5002406 w 7700344"/>
                <a:gd name="connsiteY54" fmla="*/ 705869 h 1695448"/>
                <a:gd name="connsiteX55" fmla="*/ 5734566 w 7700344"/>
                <a:gd name="connsiteY55" fmla="*/ 705593 h 1695448"/>
                <a:gd name="connsiteX56" fmla="*/ 5764971 w 7700344"/>
                <a:gd name="connsiteY56" fmla="*/ 719137 h 1695448"/>
                <a:gd name="connsiteX57" fmla="*/ 5770444 w 7700344"/>
                <a:gd name="connsiteY57" fmla="*/ 797917 h 1695448"/>
                <a:gd name="connsiteX58" fmla="*/ 5748552 w 7700344"/>
                <a:gd name="connsiteY58" fmla="*/ 810079 h 1695448"/>
                <a:gd name="connsiteX59" fmla="*/ 5288216 w 7700344"/>
                <a:gd name="connsiteY59" fmla="*/ 844355 h 1695448"/>
                <a:gd name="connsiteX60" fmla="*/ 4874094 w 7700344"/>
                <a:gd name="connsiteY60" fmla="*/ 870338 h 1695448"/>
                <a:gd name="connsiteX61" fmla="*/ 4515311 w 7700344"/>
                <a:gd name="connsiteY61" fmla="*/ 888306 h 1695448"/>
                <a:gd name="connsiteX62" fmla="*/ 4306731 w 7700344"/>
                <a:gd name="connsiteY62" fmla="*/ 896598 h 1695448"/>
                <a:gd name="connsiteX63" fmla="*/ 4267812 w 7700344"/>
                <a:gd name="connsiteY63" fmla="*/ 881672 h 1695448"/>
                <a:gd name="connsiteX64" fmla="*/ 4245312 w 7700344"/>
                <a:gd name="connsiteY64" fmla="*/ 721901 h 1695448"/>
                <a:gd name="connsiteX65" fmla="*/ 4281191 w 7700344"/>
                <a:gd name="connsiteY65" fmla="*/ 704211 h 1695448"/>
                <a:gd name="connsiteX66" fmla="*/ 2014169 w 7700344"/>
                <a:gd name="connsiteY66" fmla="*/ 703658 h 1695448"/>
                <a:gd name="connsiteX67" fmla="*/ 2712883 w 7700344"/>
                <a:gd name="connsiteY67" fmla="*/ 703934 h 1695448"/>
                <a:gd name="connsiteX68" fmla="*/ 3408559 w 7700344"/>
                <a:gd name="connsiteY68" fmla="*/ 703658 h 1695448"/>
                <a:gd name="connsiteX69" fmla="*/ 3437139 w 7700344"/>
                <a:gd name="connsiteY69" fmla="*/ 717202 h 1695448"/>
                <a:gd name="connsiteX70" fmla="*/ 3412814 w 7700344"/>
                <a:gd name="connsiteY70" fmla="*/ 894940 h 1695448"/>
                <a:gd name="connsiteX71" fmla="*/ 3397004 w 7700344"/>
                <a:gd name="connsiteY71" fmla="*/ 901574 h 1695448"/>
                <a:gd name="connsiteX72" fmla="*/ 2992004 w 7700344"/>
                <a:gd name="connsiteY72" fmla="*/ 884713 h 1695448"/>
                <a:gd name="connsiteX73" fmla="*/ 2506127 w 7700344"/>
                <a:gd name="connsiteY73" fmla="*/ 853201 h 1695448"/>
                <a:gd name="connsiteX74" fmla="*/ 2088967 w 7700344"/>
                <a:gd name="connsiteY74" fmla="*/ 826941 h 1695448"/>
                <a:gd name="connsiteX75" fmla="*/ 2007480 w 7700344"/>
                <a:gd name="connsiteY75" fmla="*/ 823071 h 1695448"/>
                <a:gd name="connsiteX76" fmla="*/ 1986804 w 7700344"/>
                <a:gd name="connsiteY76" fmla="*/ 812291 h 1695448"/>
                <a:gd name="connsiteX77" fmla="*/ 1987412 w 7700344"/>
                <a:gd name="connsiteY77" fmla="*/ 715544 h 1695448"/>
                <a:gd name="connsiteX78" fmla="*/ 2014169 w 7700344"/>
                <a:gd name="connsiteY78" fmla="*/ 703658 h 1695448"/>
                <a:gd name="connsiteX79" fmla="*/ 3850172 w 7700344"/>
                <a:gd name="connsiteY79" fmla="*/ 702109 h 1695448"/>
                <a:gd name="connsiteX80" fmla="*/ 3679665 w 7700344"/>
                <a:gd name="connsiteY80" fmla="*/ 872616 h 1695448"/>
                <a:gd name="connsiteX81" fmla="*/ 3850172 w 7700344"/>
                <a:gd name="connsiteY81" fmla="*/ 1043123 h 1695448"/>
                <a:gd name="connsiteX82" fmla="*/ 4020679 w 7700344"/>
                <a:gd name="connsiteY82" fmla="*/ 872616 h 1695448"/>
                <a:gd name="connsiteX83" fmla="*/ 3850172 w 7700344"/>
                <a:gd name="connsiteY83" fmla="*/ 702109 h 1695448"/>
                <a:gd name="connsiteX84" fmla="*/ 6585305 w 7700344"/>
                <a:gd name="connsiteY84" fmla="*/ 598342 h 1695448"/>
                <a:gd name="connsiteX85" fmla="*/ 6616925 w 7700344"/>
                <a:gd name="connsiteY85" fmla="*/ 612440 h 1695448"/>
                <a:gd name="connsiteX86" fmla="*/ 6613277 w 7700344"/>
                <a:gd name="connsiteY86" fmla="*/ 850160 h 1695448"/>
                <a:gd name="connsiteX87" fmla="*/ 6511115 w 7700344"/>
                <a:gd name="connsiteY87" fmla="*/ 897151 h 1695448"/>
                <a:gd name="connsiteX88" fmla="*/ 5890847 w 7700344"/>
                <a:gd name="connsiteY88" fmla="*/ 899639 h 1695448"/>
                <a:gd name="connsiteX89" fmla="*/ 5828820 w 7700344"/>
                <a:gd name="connsiteY89" fmla="*/ 894663 h 1695448"/>
                <a:gd name="connsiteX90" fmla="*/ 5794158 w 7700344"/>
                <a:gd name="connsiteY90" fmla="*/ 865916 h 1695448"/>
                <a:gd name="connsiteX91" fmla="*/ 5782604 w 7700344"/>
                <a:gd name="connsiteY91" fmla="*/ 682374 h 1695448"/>
                <a:gd name="connsiteX92" fmla="*/ 5782346 w 7700344"/>
                <a:gd name="connsiteY92" fmla="*/ 680811 h 1695448"/>
                <a:gd name="connsiteX93" fmla="*/ 5777512 w 7700344"/>
                <a:gd name="connsiteY93" fmla="*/ 656805 h 1695448"/>
                <a:gd name="connsiteX94" fmla="*/ 5778348 w 7700344"/>
                <a:gd name="connsiteY94" fmla="*/ 631513 h 1695448"/>
                <a:gd name="connsiteX95" fmla="*/ 5778347 w 7700344"/>
                <a:gd name="connsiteY95" fmla="*/ 631513 h 1695448"/>
                <a:gd name="connsiteX96" fmla="*/ 5846455 w 7700344"/>
                <a:gd name="connsiteY96" fmla="*/ 598619 h 1695448"/>
                <a:gd name="connsiteX97" fmla="*/ 6585305 w 7700344"/>
                <a:gd name="connsiteY97" fmla="*/ 598342 h 1695448"/>
                <a:gd name="connsiteX98" fmla="*/ 1943020 w 7700344"/>
                <a:gd name="connsiteY98" fmla="*/ 598066 h 1695448"/>
                <a:gd name="connsiteX99" fmla="*/ 1967953 w 7700344"/>
                <a:gd name="connsiteY99" fmla="*/ 609122 h 1695448"/>
                <a:gd name="connsiteX100" fmla="*/ 1965520 w 7700344"/>
                <a:gd name="connsiteY100" fmla="*/ 859005 h 1695448"/>
                <a:gd name="connsiteX101" fmla="*/ 1888291 w 7700344"/>
                <a:gd name="connsiteY101" fmla="*/ 893557 h 1695448"/>
                <a:gd name="connsiteX102" fmla="*/ 1201738 w 7700344"/>
                <a:gd name="connsiteY102" fmla="*/ 896598 h 1695448"/>
                <a:gd name="connsiteX103" fmla="*/ 1131198 w 7700344"/>
                <a:gd name="connsiteY103" fmla="*/ 866745 h 1695448"/>
                <a:gd name="connsiteX104" fmla="*/ 1130589 w 7700344"/>
                <a:gd name="connsiteY104" fmla="*/ 865363 h 1695448"/>
                <a:gd name="connsiteX105" fmla="*/ 1129982 w 7700344"/>
                <a:gd name="connsiteY105" fmla="*/ 600830 h 1695448"/>
                <a:gd name="connsiteX106" fmla="*/ 1132414 w 7700344"/>
                <a:gd name="connsiteY106" fmla="*/ 598895 h 1695448"/>
                <a:gd name="connsiteX107" fmla="*/ 1600048 w 7700344"/>
                <a:gd name="connsiteY107" fmla="*/ 598342 h 1695448"/>
                <a:gd name="connsiteX108" fmla="*/ 1943020 w 7700344"/>
                <a:gd name="connsiteY108" fmla="*/ 598066 h 1695448"/>
                <a:gd name="connsiteX109" fmla="*/ 4731189 w 7700344"/>
                <a:gd name="connsiteY109" fmla="*/ 446865 h 1695448"/>
                <a:gd name="connsiteX110" fmla="*/ 7675031 w 7700344"/>
                <a:gd name="connsiteY110" fmla="*/ 447141 h 1695448"/>
                <a:gd name="connsiteX111" fmla="*/ 7437263 w 7700344"/>
                <a:gd name="connsiteY111" fmla="*/ 570425 h 1695448"/>
                <a:gd name="connsiteX112" fmla="*/ 7389830 w 7700344"/>
                <a:gd name="connsiteY112" fmla="*/ 578993 h 1695448"/>
                <a:gd name="connsiteX113" fmla="*/ 5063823 w 7700344"/>
                <a:gd name="connsiteY113" fmla="*/ 578164 h 1695448"/>
                <a:gd name="connsiteX114" fmla="*/ 4953148 w 7700344"/>
                <a:gd name="connsiteY114" fmla="*/ 575953 h 1695448"/>
                <a:gd name="connsiteX115" fmla="*/ 4881999 w 7700344"/>
                <a:gd name="connsiteY115" fmla="*/ 537531 h 1695448"/>
                <a:gd name="connsiteX116" fmla="*/ 4731797 w 7700344"/>
                <a:gd name="connsiteY116" fmla="*/ 449076 h 1695448"/>
                <a:gd name="connsiteX117" fmla="*/ 4731189 w 7700344"/>
                <a:gd name="connsiteY117" fmla="*/ 446865 h 1695448"/>
                <a:gd name="connsiteX118" fmla="*/ 20796 w 7700344"/>
                <a:gd name="connsiteY118" fmla="*/ 446588 h 1695448"/>
                <a:gd name="connsiteX119" fmla="*/ 2969504 w 7700344"/>
                <a:gd name="connsiteY119" fmla="*/ 446588 h 1695448"/>
                <a:gd name="connsiteX120" fmla="*/ 2898965 w 7700344"/>
                <a:gd name="connsiteY120" fmla="*/ 483075 h 1695448"/>
                <a:gd name="connsiteX121" fmla="*/ 2728694 w 7700344"/>
                <a:gd name="connsiteY121" fmla="*/ 571253 h 1695448"/>
                <a:gd name="connsiteX122" fmla="*/ 2689775 w 7700344"/>
                <a:gd name="connsiteY122" fmla="*/ 578993 h 1695448"/>
                <a:gd name="connsiteX123" fmla="*/ 270119 w 7700344"/>
                <a:gd name="connsiteY123" fmla="*/ 578440 h 1695448"/>
                <a:gd name="connsiteX124" fmla="*/ 229984 w 7700344"/>
                <a:gd name="connsiteY124" fmla="*/ 569595 h 1695448"/>
                <a:gd name="connsiteX125" fmla="*/ 20796 w 7700344"/>
                <a:gd name="connsiteY125" fmla="*/ 446588 h 1695448"/>
                <a:gd name="connsiteX126" fmla="*/ 7668951 w 7700344"/>
                <a:gd name="connsiteY126" fmla="*/ 345419 h 1695448"/>
                <a:gd name="connsiteX127" fmla="*/ 7699965 w 7700344"/>
                <a:gd name="connsiteY127" fmla="*/ 359240 h 1695448"/>
                <a:gd name="connsiteX128" fmla="*/ 7694492 w 7700344"/>
                <a:gd name="connsiteY128" fmla="*/ 424199 h 1695448"/>
                <a:gd name="connsiteX129" fmla="*/ 7664695 w 7700344"/>
                <a:gd name="connsiteY129" fmla="*/ 436361 h 1695448"/>
                <a:gd name="connsiteX130" fmla="*/ 6770779 w 7700344"/>
                <a:gd name="connsiteY130" fmla="*/ 436085 h 1695448"/>
                <a:gd name="connsiteX131" fmla="*/ 4743351 w 7700344"/>
                <a:gd name="connsiteY131" fmla="*/ 436361 h 1695448"/>
                <a:gd name="connsiteX132" fmla="*/ 4706256 w 7700344"/>
                <a:gd name="connsiteY132" fmla="*/ 420329 h 1695448"/>
                <a:gd name="connsiteX133" fmla="*/ 4705648 w 7700344"/>
                <a:gd name="connsiteY133" fmla="*/ 359517 h 1695448"/>
                <a:gd name="connsiteX134" fmla="*/ 4734837 w 7700344"/>
                <a:gd name="connsiteY134" fmla="*/ 345972 h 1695448"/>
                <a:gd name="connsiteX135" fmla="*/ 5799023 w 7700344"/>
                <a:gd name="connsiteY135" fmla="*/ 345972 h 1695448"/>
                <a:gd name="connsiteX136" fmla="*/ 6203414 w 7700344"/>
                <a:gd name="connsiteY136" fmla="*/ 345972 h 1695448"/>
                <a:gd name="connsiteX137" fmla="*/ 6204023 w 7700344"/>
                <a:gd name="connsiteY137" fmla="*/ 345695 h 1695448"/>
                <a:gd name="connsiteX138" fmla="*/ 7668951 w 7700344"/>
                <a:gd name="connsiteY138" fmla="*/ 345419 h 1695448"/>
                <a:gd name="connsiteX139" fmla="*/ 2964640 w 7700344"/>
                <a:gd name="connsiteY139" fmla="*/ 345419 h 1695448"/>
                <a:gd name="connsiteX140" fmla="*/ 2993222 w 7700344"/>
                <a:gd name="connsiteY140" fmla="*/ 358687 h 1695448"/>
                <a:gd name="connsiteX141" fmla="*/ 2987749 w 7700344"/>
                <a:gd name="connsiteY141" fmla="*/ 427793 h 1695448"/>
                <a:gd name="connsiteX142" fmla="*/ 2968897 w 7700344"/>
                <a:gd name="connsiteY142" fmla="*/ 436361 h 1695448"/>
                <a:gd name="connsiteX143" fmla="*/ 2953694 w 7700344"/>
                <a:gd name="connsiteY143" fmla="*/ 436361 h 1695448"/>
                <a:gd name="connsiteX144" fmla="*/ 39039 w 7700344"/>
                <a:gd name="connsiteY144" fmla="*/ 436638 h 1695448"/>
                <a:gd name="connsiteX145" fmla="*/ 728 w 7700344"/>
                <a:gd name="connsiteY145" fmla="*/ 419500 h 1695448"/>
                <a:gd name="connsiteX146" fmla="*/ 120 w 7700344"/>
                <a:gd name="connsiteY146" fmla="*/ 358687 h 1695448"/>
                <a:gd name="connsiteX147" fmla="*/ 28701 w 7700344"/>
                <a:gd name="connsiteY147" fmla="*/ 346248 h 1695448"/>
                <a:gd name="connsiteX148" fmla="*/ 1496671 w 7700344"/>
                <a:gd name="connsiteY148" fmla="*/ 346525 h 1695448"/>
                <a:gd name="connsiteX149" fmla="*/ 1496671 w 7700344"/>
                <a:gd name="connsiteY149" fmla="*/ 345695 h 1695448"/>
                <a:gd name="connsiteX150" fmla="*/ 2964640 w 7700344"/>
                <a:gd name="connsiteY150" fmla="*/ 345419 h 1695448"/>
                <a:gd name="connsiteX151" fmla="*/ 3850172 w 7700344"/>
                <a:gd name="connsiteY151" fmla="*/ 103055 h 1695448"/>
                <a:gd name="connsiteX152" fmla="*/ 3679665 w 7700344"/>
                <a:gd name="connsiteY152" fmla="*/ 273562 h 1695448"/>
                <a:gd name="connsiteX153" fmla="*/ 3679665 w 7700344"/>
                <a:gd name="connsiteY153" fmla="*/ 599054 h 1695448"/>
                <a:gd name="connsiteX154" fmla="*/ 3738485 w 7700344"/>
                <a:gd name="connsiteY154" fmla="*/ 599054 h 1695448"/>
                <a:gd name="connsiteX155" fmla="*/ 3850173 w 7700344"/>
                <a:gd name="connsiteY155" fmla="*/ 223783 h 1695448"/>
                <a:gd name="connsiteX156" fmla="*/ 3961861 w 7700344"/>
                <a:gd name="connsiteY156" fmla="*/ 599054 h 1695448"/>
                <a:gd name="connsiteX157" fmla="*/ 4020679 w 7700344"/>
                <a:gd name="connsiteY157" fmla="*/ 599054 h 1695448"/>
                <a:gd name="connsiteX158" fmla="*/ 4020679 w 7700344"/>
                <a:gd name="connsiteY158" fmla="*/ 273562 h 1695448"/>
                <a:gd name="connsiteX159" fmla="*/ 3850172 w 7700344"/>
                <a:gd name="connsiteY159" fmla="*/ 103055 h 1695448"/>
                <a:gd name="connsiteX160" fmla="*/ 3841577 w 7700344"/>
                <a:gd name="connsiteY160" fmla="*/ 133 h 1695448"/>
                <a:gd name="connsiteX161" fmla="*/ 3922407 w 7700344"/>
                <a:gd name="connsiteY161" fmla="*/ 4042 h 1695448"/>
                <a:gd name="connsiteX162" fmla="*/ 4098758 w 7700344"/>
                <a:gd name="connsiteY162" fmla="*/ 77845 h 1695448"/>
                <a:gd name="connsiteX163" fmla="*/ 4121866 w 7700344"/>
                <a:gd name="connsiteY163" fmla="*/ 134235 h 1695448"/>
                <a:gd name="connsiteX164" fmla="*/ 4154704 w 7700344"/>
                <a:gd name="connsiteY164" fmla="*/ 366979 h 1695448"/>
                <a:gd name="connsiteX165" fmla="*/ 4189366 w 7700344"/>
                <a:gd name="connsiteY165" fmla="*/ 601106 h 1695448"/>
                <a:gd name="connsiteX166" fmla="*/ 4215515 w 7700344"/>
                <a:gd name="connsiteY166" fmla="*/ 789900 h 1695448"/>
                <a:gd name="connsiteX167" fmla="*/ 4250177 w 7700344"/>
                <a:gd name="connsiteY167" fmla="*/ 1024026 h 1695448"/>
                <a:gd name="connsiteX168" fmla="*/ 4261122 w 7700344"/>
                <a:gd name="connsiteY168" fmla="*/ 1103911 h 1695448"/>
                <a:gd name="connsiteX169" fmla="*/ 4248960 w 7700344"/>
                <a:gd name="connsiteY169" fmla="*/ 1110269 h 1695448"/>
                <a:gd name="connsiteX170" fmla="*/ 4230718 w 7700344"/>
                <a:gd name="connsiteY170" fmla="*/ 1110269 h 1695448"/>
                <a:gd name="connsiteX171" fmla="*/ 3841530 w 7700344"/>
                <a:gd name="connsiteY171" fmla="*/ 1110269 h 1695448"/>
                <a:gd name="connsiteX172" fmla="*/ 3840921 w 7700344"/>
                <a:gd name="connsiteY172" fmla="*/ 1109716 h 1695448"/>
                <a:gd name="connsiteX173" fmla="*/ 3451733 w 7700344"/>
                <a:gd name="connsiteY173" fmla="*/ 1109992 h 1695448"/>
                <a:gd name="connsiteX174" fmla="*/ 3423760 w 7700344"/>
                <a:gd name="connsiteY174" fmla="*/ 1097554 h 1695448"/>
                <a:gd name="connsiteX175" fmla="*/ 3459031 w 7700344"/>
                <a:gd name="connsiteY175" fmla="*/ 853753 h 1695448"/>
                <a:gd name="connsiteX176" fmla="*/ 3485178 w 7700344"/>
                <a:gd name="connsiteY176" fmla="*/ 658048 h 1695448"/>
                <a:gd name="connsiteX177" fmla="*/ 3519233 w 7700344"/>
                <a:gd name="connsiteY177" fmla="*/ 414247 h 1695448"/>
                <a:gd name="connsiteX178" fmla="*/ 3539639 w 7700344"/>
                <a:gd name="connsiteY178" fmla="*/ 266043 h 1695448"/>
                <a:gd name="connsiteX179" fmla="*/ 3539639 w 7700344"/>
                <a:gd name="connsiteY179" fmla="*/ 199174 h 1695448"/>
                <a:gd name="connsiteX180" fmla="*/ 3553869 w 7700344"/>
                <a:gd name="connsiteY180" fmla="*/ 128694 h 1695448"/>
                <a:gd name="connsiteX181" fmla="*/ 3559957 w 7700344"/>
                <a:gd name="connsiteY181" fmla="*/ 119664 h 1695448"/>
                <a:gd name="connsiteX182" fmla="*/ 3560584 w 7700344"/>
                <a:gd name="connsiteY182" fmla="*/ 115162 h 1695448"/>
                <a:gd name="connsiteX183" fmla="*/ 3579381 w 7700344"/>
                <a:gd name="connsiteY183" fmla="*/ 90855 h 1695448"/>
                <a:gd name="connsiteX184" fmla="*/ 3592673 w 7700344"/>
                <a:gd name="connsiteY184" fmla="*/ 71140 h 1695448"/>
                <a:gd name="connsiteX185" fmla="*/ 3720707 w 7700344"/>
                <a:gd name="connsiteY185" fmla="*/ 18106 h 1695448"/>
                <a:gd name="connsiteX186" fmla="*/ 3723033 w 7700344"/>
                <a:gd name="connsiteY186" fmla="*/ 18106 h 1695448"/>
                <a:gd name="connsiteX187" fmla="*/ 3734353 w 7700344"/>
                <a:gd name="connsiteY187" fmla="*/ 14005 h 1695448"/>
                <a:gd name="connsiteX188" fmla="*/ 3841577 w 7700344"/>
                <a:gd name="connsiteY188" fmla="*/ 133 h 169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700344" h="1695448">
                  <a:moveTo>
                    <a:pt x="530390" y="1404103"/>
                  </a:moveTo>
                  <a:lnTo>
                    <a:pt x="7172737" y="1410460"/>
                  </a:lnTo>
                  <a:lnTo>
                    <a:pt x="7197061" y="1410460"/>
                  </a:lnTo>
                  <a:cubicBezTo>
                    <a:pt x="7221385" y="1410184"/>
                    <a:pt x="7232331" y="1413777"/>
                    <a:pt x="7231723" y="1426492"/>
                  </a:cubicBezTo>
                  <a:cubicBezTo>
                    <a:pt x="7226249" y="1512459"/>
                    <a:pt x="7222601" y="1598702"/>
                    <a:pt x="7219561" y="1684945"/>
                  </a:cubicBezTo>
                  <a:cubicBezTo>
                    <a:pt x="7218953" y="1693514"/>
                    <a:pt x="7214087" y="1695448"/>
                    <a:pt x="7195237" y="1695448"/>
                  </a:cubicBezTo>
                  <a:lnTo>
                    <a:pt x="6866859" y="1695448"/>
                  </a:lnTo>
                  <a:cubicBezTo>
                    <a:pt x="6850440" y="1695448"/>
                    <a:pt x="6840711" y="1692961"/>
                    <a:pt x="6831589" y="1687432"/>
                  </a:cubicBezTo>
                  <a:lnTo>
                    <a:pt x="6676523" y="1598978"/>
                  </a:lnTo>
                  <a:cubicBezTo>
                    <a:pt x="6660711" y="1589856"/>
                    <a:pt x="6644293" y="1585710"/>
                    <a:pt x="6618143" y="1585710"/>
                  </a:cubicBezTo>
                  <a:lnTo>
                    <a:pt x="1024172" y="1587922"/>
                  </a:lnTo>
                  <a:cubicBezTo>
                    <a:pt x="1001673" y="1587922"/>
                    <a:pt x="986471" y="1591238"/>
                    <a:pt x="971875" y="1598702"/>
                  </a:cubicBezTo>
                  <a:cubicBezTo>
                    <a:pt x="914715" y="1628002"/>
                    <a:pt x="855727" y="1656473"/>
                    <a:pt x="797956" y="1685497"/>
                  </a:cubicBezTo>
                  <a:cubicBezTo>
                    <a:pt x="788835" y="1690197"/>
                    <a:pt x="780321" y="1693237"/>
                    <a:pt x="765119" y="1692684"/>
                  </a:cubicBezTo>
                  <a:cubicBezTo>
                    <a:pt x="679377" y="1691026"/>
                    <a:pt x="593025" y="1689920"/>
                    <a:pt x="506674" y="1689091"/>
                  </a:cubicBezTo>
                  <a:cubicBezTo>
                    <a:pt x="486607" y="1688815"/>
                    <a:pt x="479918" y="1686603"/>
                    <a:pt x="479309" y="1676928"/>
                  </a:cubicBezTo>
                  <a:cubicBezTo>
                    <a:pt x="475661" y="1592068"/>
                    <a:pt x="470797" y="1507484"/>
                    <a:pt x="465323" y="1422899"/>
                  </a:cubicBezTo>
                  <a:cubicBezTo>
                    <a:pt x="464715" y="1408249"/>
                    <a:pt x="490864" y="1408525"/>
                    <a:pt x="509106" y="1404379"/>
                  </a:cubicBezTo>
                  <a:cubicBezTo>
                    <a:pt x="514580" y="1402997"/>
                    <a:pt x="523093" y="1404103"/>
                    <a:pt x="530390" y="1404103"/>
                  </a:cubicBezTo>
                  <a:close/>
                  <a:moveTo>
                    <a:pt x="1075862" y="1123814"/>
                  </a:moveTo>
                  <a:cubicBezTo>
                    <a:pt x="2551127" y="1126578"/>
                    <a:pt x="4027002" y="1129066"/>
                    <a:pt x="5502268" y="1131277"/>
                  </a:cubicBezTo>
                  <a:cubicBezTo>
                    <a:pt x="5921861" y="1131830"/>
                    <a:pt x="6341455" y="1132107"/>
                    <a:pt x="6761049" y="1132107"/>
                  </a:cubicBezTo>
                  <a:cubicBezTo>
                    <a:pt x="6785981" y="1132107"/>
                    <a:pt x="6797534" y="1135977"/>
                    <a:pt x="6807872" y="1145928"/>
                  </a:cubicBezTo>
                  <a:cubicBezTo>
                    <a:pt x="6883277" y="1216414"/>
                    <a:pt x="6960507" y="1286348"/>
                    <a:pt x="7035304" y="1356835"/>
                  </a:cubicBezTo>
                  <a:cubicBezTo>
                    <a:pt x="7049898" y="1370379"/>
                    <a:pt x="7067533" y="1380331"/>
                    <a:pt x="7099155" y="1385859"/>
                  </a:cubicBezTo>
                  <a:cubicBezTo>
                    <a:pt x="7119223" y="1389176"/>
                    <a:pt x="7138074" y="1394428"/>
                    <a:pt x="7157533" y="1398574"/>
                  </a:cubicBezTo>
                  <a:cubicBezTo>
                    <a:pt x="7157533" y="1399127"/>
                    <a:pt x="7156926" y="1399956"/>
                    <a:pt x="7156317" y="1400786"/>
                  </a:cubicBezTo>
                  <a:cubicBezTo>
                    <a:pt x="4953756" y="1398851"/>
                    <a:pt x="2751194" y="1396916"/>
                    <a:pt x="538903" y="1394704"/>
                  </a:cubicBezTo>
                  <a:cubicBezTo>
                    <a:pt x="585728" y="1382266"/>
                    <a:pt x="624647" y="1371762"/>
                    <a:pt x="664173" y="1361811"/>
                  </a:cubicBezTo>
                  <a:cubicBezTo>
                    <a:pt x="684241" y="1356835"/>
                    <a:pt x="699445" y="1350477"/>
                    <a:pt x="712822" y="1341908"/>
                  </a:cubicBezTo>
                  <a:cubicBezTo>
                    <a:pt x="817416" y="1273080"/>
                    <a:pt x="922619" y="1204528"/>
                    <a:pt x="1027214" y="1135700"/>
                  </a:cubicBezTo>
                  <a:cubicBezTo>
                    <a:pt x="1039982" y="1127407"/>
                    <a:pt x="1052753" y="1123814"/>
                    <a:pt x="1075862" y="1123814"/>
                  </a:cubicBezTo>
                  <a:close/>
                  <a:moveTo>
                    <a:pt x="6273954" y="907655"/>
                  </a:moveTo>
                  <a:cubicBezTo>
                    <a:pt x="6291589" y="907378"/>
                    <a:pt x="6295846" y="910142"/>
                    <a:pt x="6295846" y="917606"/>
                  </a:cubicBezTo>
                  <a:cubicBezTo>
                    <a:pt x="6302332" y="949808"/>
                    <a:pt x="6313987" y="1068346"/>
                    <a:pt x="6312873" y="1100871"/>
                  </a:cubicBezTo>
                  <a:cubicBezTo>
                    <a:pt x="6313481" y="1109440"/>
                    <a:pt x="6310441" y="1113034"/>
                    <a:pt x="6289157" y="1112758"/>
                  </a:cubicBezTo>
                  <a:cubicBezTo>
                    <a:pt x="6245373" y="1111928"/>
                    <a:pt x="6202197" y="1111928"/>
                    <a:pt x="6158413" y="1112758"/>
                  </a:cubicBezTo>
                  <a:cubicBezTo>
                    <a:pt x="6138955" y="1113034"/>
                    <a:pt x="6135306" y="1109993"/>
                    <a:pt x="6135306" y="1101977"/>
                  </a:cubicBezTo>
                  <a:cubicBezTo>
                    <a:pt x="6136522" y="1040612"/>
                    <a:pt x="6137130" y="979524"/>
                    <a:pt x="6137130" y="918159"/>
                  </a:cubicBezTo>
                  <a:cubicBezTo>
                    <a:pt x="6137130" y="910695"/>
                    <a:pt x="6140171" y="907655"/>
                    <a:pt x="6158413" y="907931"/>
                  </a:cubicBezTo>
                  <a:cubicBezTo>
                    <a:pt x="6196725" y="908484"/>
                    <a:pt x="6235644" y="908207"/>
                    <a:pt x="6273954" y="907655"/>
                  </a:cubicBezTo>
                  <a:close/>
                  <a:moveTo>
                    <a:pt x="1492416" y="905720"/>
                  </a:moveTo>
                  <a:cubicBezTo>
                    <a:pt x="1539846" y="905996"/>
                    <a:pt x="1587888" y="906273"/>
                    <a:pt x="1635320" y="905720"/>
                  </a:cubicBezTo>
                  <a:cubicBezTo>
                    <a:pt x="1652348" y="905443"/>
                    <a:pt x="1655388" y="908484"/>
                    <a:pt x="1655388" y="915118"/>
                  </a:cubicBezTo>
                  <a:cubicBezTo>
                    <a:pt x="1654780" y="945524"/>
                    <a:pt x="1655388" y="975930"/>
                    <a:pt x="1655388" y="1006337"/>
                  </a:cubicBezTo>
                  <a:cubicBezTo>
                    <a:pt x="1659036" y="1006060"/>
                    <a:pt x="1662077" y="1006060"/>
                    <a:pt x="1665118" y="1006060"/>
                  </a:cubicBezTo>
                  <a:cubicBezTo>
                    <a:pt x="1665118" y="1035084"/>
                    <a:pt x="1664511" y="1064108"/>
                    <a:pt x="1665726" y="1093132"/>
                  </a:cubicBezTo>
                  <a:cubicBezTo>
                    <a:pt x="1666334" y="1101701"/>
                    <a:pt x="1661469" y="1104189"/>
                    <a:pt x="1642617" y="1103912"/>
                  </a:cubicBezTo>
                  <a:cubicBezTo>
                    <a:pt x="1597009" y="1103360"/>
                    <a:pt x="1551401" y="1103360"/>
                    <a:pt x="1505792" y="1103912"/>
                  </a:cubicBezTo>
                  <a:cubicBezTo>
                    <a:pt x="1489982" y="1103912"/>
                    <a:pt x="1482685" y="1102807"/>
                    <a:pt x="1482078" y="1094514"/>
                  </a:cubicBezTo>
                  <a:cubicBezTo>
                    <a:pt x="1479644" y="1034808"/>
                    <a:pt x="1476604" y="974825"/>
                    <a:pt x="1472347" y="915118"/>
                  </a:cubicBezTo>
                  <a:cubicBezTo>
                    <a:pt x="1471739" y="907655"/>
                    <a:pt x="1476604" y="905720"/>
                    <a:pt x="1492416" y="905720"/>
                  </a:cubicBezTo>
                  <a:close/>
                  <a:moveTo>
                    <a:pt x="4281191" y="704211"/>
                  </a:moveTo>
                  <a:cubicBezTo>
                    <a:pt x="4521392" y="704211"/>
                    <a:pt x="4761595" y="704211"/>
                    <a:pt x="5001188" y="704211"/>
                  </a:cubicBezTo>
                  <a:cubicBezTo>
                    <a:pt x="5002406" y="705040"/>
                    <a:pt x="5002406" y="705316"/>
                    <a:pt x="5002406" y="705869"/>
                  </a:cubicBezTo>
                  <a:cubicBezTo>
                    <a:pt x="5246257" y="705869"/>
                    <a:pt x="5490715" y="706146"/>
                    <a:pt x="5734566" y="705593"/>
                  </a:cubicBezTo>
                  <a:cubicBezTo>
                    <a:pt x="5758283" y="705593"/>
                    <a:pt x="5764971" y="708357"/>
                    <a:pt x="5764971" y="719137"/>
                  </a:cubicBezTo>
                  <a:cubicBezTo>
                    <a:pt x="5764971" y="745397"/>
                    <a:pt x="5767404" y="771657"/>
                    <a:pt x="5770444" y="797917"/>
                  </a:cubicBezTo>
                  <a:cubicBezTo>
                    <a:pt x="5771661" y="806210"/>
                    <a:pt x="5766188" y="808697"/>
                    <a:pt x="5748552" y="810079"/>
                  </a:cubicBezTo>
                  <a:cubicBezTo>
                    <a:pt x="5595309" y="821413"/>
                    <a:pt x="5442066" y="833575"/>
                    <a:pt x="5288216" y="844355"/>
                  </a:cubicBezTo>
                  <a:cubicBezTo>
                    <a:pt x="5150175" y="854030"/>
                    <a:pt x="5012135" y="862599"/>
                    <a:pt x="4874094" y="870338"/>
                  </a:cubicBezTo>
                  <a:cubicBezTo>
                    <a:pt x="4754905" y="877249"/>
                    <a:pt x="4635108" y="882778"/>
                    <a:pt x="4515311" y="888306"/>
                  </a:cubicBezTo>
                  <a:cubicBezTo>
                    <a:pt x="4445988" y="891623"/>
                    <a:pt x="4376055" y="893281"/>
                    <a:pt x="4306731" y="896598"/>
                  </a:cubicBezTo>
                  <a:cubicBezTo>
                    <a:pt x="4279366" y="897980"/>
                    <a:pt x="4269029" y="896046"/>
                    <a:pt x="4267812" y="881672"/>
                  </a:cubicBezTo>
                  <a:cubicBezTo>
                    <a:pt x="4262339" y="828323"/>
                    <a:pt x="4252610" y="775251"/>
                    <a:pt x="4245312" y="721901"/>
                  </a:cubicBezTo>
                  <a:cubicBezTo>
                    <a:pt x="4242880" y="704211"/>
                    <a:pt x="4243488" y="704211"/>
                    <a:pt x="4281191" y="704211"/>
                  </a:cubicBezTo>
                  <a:close/>
                  <a:moveTo>
                    <a:pt x="2014169" y="703658"/>
                  </a:moveTo>
                  <a:cubicBezTo>
                    <a:pt x="2247074" y="703934"/>
                    <a:pt x="2479978" y="703934"/>
                    <a:pt x="2712883" y="703934"/>
                  </a:cubicBezTo>
                  <a:cubicBezTo>
                    <a:pt x="2944572" y="703934"/>
                    <a:pt x="3176870" y="704211"/>
                    <a:pt x="3408559" y="703658"/>
                  </a:cubicBezTo>
                  <a:cubicBezTo>
                    <a:pt x="3432274" y="703658"/>
                    <a:pt x="3438964" y="706146"/>
                    <a:pt x="3437139" y="717202"/>
                  </a:cubicBezTo>
                  <a:cubicBezTo>
                    <a:pt x="3428018" y="776357"/>
                    <a:pt x="3420112" y="835510"/>
                    <a:pt x="3412814" y="894940"/>
                  </a:cubicBezTo>
                  <a:cubicBezTo>
                    <a:pt x="3412207" y="900192"/>
                    <a:pt x="3409166" y="901850"/>
                    <a:pt x="3397004" y="901574"/>
                  </a:cubicBezTo>
                  <a:cubicBezTo>
                    <a:pt x="3261397" y="897980"/>
                    <a:pt x="3127004" y="891900"/>
                    <a:pt x="2992004" y="884713"/>
                  </a:cubicBezTo>
                  <a:cubicBezTo>
                    <a:pt x="2829640" y="875867"/>
                    <a:pt x="2667883" y="863981"/>
                    <a:pt x="2506127" y="853201"/>
                  </a:cubicBezTo>
                  <a:cubicBezTo>
                    <a:pt x="2367479" y="843802"/>
                    <a:pt x="2228222" y="835510"/>
                    <a:pt x="2088967" y="826941"/>
                  </a:cubicBezTo>
                  <a:cubicBezTo>
                    <a:pt x="2062210" y="825283"/>
                    <a:pt x="2034844" y="823624"/>
                    <a:pt x="2007480" y="823071"/>
                  </a:cubicBezTo>
                  <a:cubicBezTo>
                    <a:pt x="1989237" y="822795"/>
                    <a:pt x="1986804" y="819754"/>
                    <a:pt x="1986804" y="812291"/>
                  </a:cubicBezTo>
                  <a:cubicBezTo>
                    <a:pt x="1988021" y="779950"/>
                    <a:pt x="1988628" y="747885"/>
                    <a:pt x="1987412" y="715544"/>
                  </a:cubicBezTo>
                  <a:cubicBezTo>
                    <a:pt x="1986804" y="705869"/>
                    <a:pt x="1992885" y="703381"/>
                    <a:pt x="2014169" y="703658"/>
                  </a:cubicBezTo>
                  <a:close/>
                  <a:moveTo>
                    <a:pt x="3850172" y="702109"/>
                  </a:moveTo>
                  <a:cubicBezTo>
                    <a:pt x="3756004" y="702109"/>
                    <a:pt x="3679665" y="778448"/>
                    <a:pt x="3679665" y="872616"/>
                  </a:cubicBezTo>
                  <a:cubicBezTo>
                    <a:pt x="3679665" y="966784"/>
                    <a:pt x="3756004" y="1043123"/>
                    <a:pt x="3850172" y="1043123"/>
                  </a:cubicBezTo>
                  <a:cubicBezTo>
                    <a:pt x="3944340" y="1043123"/>
                    <a:pt x="4020679" y="966784"/>
                    <a:pt x="4020679" y="872616"/>
                  </a:cubicBezTo>
                  <a:cubicBezTo>
                    <a:pt x="4020679" y="778448"/>
                    <a:pt x="3944340" y="702109"/>
                    <a:pt x="3850172" y="702109"/>
                  </a:cubicBezTo>
                  <a:close/>
                  <a:moveTo>
                    <a:pt x="6585305" y="598342"/>
                  </a:moveTo>
                  <a:cubicBezTo>
                    <a:pt x="6610237" y="598342"/>
                    <a:pt x="6617535" y="600830"/>
                    <a:pt x="6616925" y="612440"/>
                  </a:cubicBezTo>
                  <a:cubicBezTo>
                    <a:pt x="6614494" y="691772"/>
                    <a:pt x="6614494" y="770828"/>
                    <a:pt x="6613277" y="850160"/>
                  </a:cubicBezTo>
                  <a:cubicBezTo>
                    <a:pt x="6612670" y="881119"/>
                    <a:pt x="6578615" y="896875"/>
                    <a:pt x="6511115" y="897151"/>
                  </a:cubicBezTo>
                  <a:cubicBezTo>
                    <a:pt x="6304359" y="897980"/>
                    <a:pt x="6097603" y="898810"/>
                    <a:pt x="5890847" y="899639"/>
                  </a:cubicBezTo>
                  <a:cubicBezTo>
                    <a:pt x="5869563" y="899639"/>
                    <a:pt x="5848279" y="899086"/>
                    <a:pt x="5828820" y="894663"/>
                  </a:cubicBezTo>
                  <a:cubicBezTo>
                    <a:pt x="5803280" y="888582"/>
                    <a:pt x="5795375" y="877802"/>
                    <a:pt x="5794158" y="865916"/>
                  </a:cubicBezTo>
                  <a:cubicBezTo>
                    <a:pt x="5789901" y="804827"/>
                    <a:pt x="5786253" y="743462"/>
                    <a:pt x="5782604" y="682374"/>
                  </a:cubicBezTo>
                  <a:lnTo>
                    <a:pt x="5782346" y="680811"/>
                  </a:lnTo>
                  <a:lnTo>
                    <a:pt x="5777512" y="656805"/>
                  </a:lnTo>
                  <a:lnTo>
                    <a:pt x="5778348" y="631513"/>
                  </a:lnTo>
                  <a:lnTo>
                    <a:pt x="5778347" y="631513"/>
                  </a:lnTo>
                  <a:cubicBezTo>
                    <a:pt x="5773483" y="598619"/>
                    <a:pt x="5773483" y="598619"/>
                    <a:pt x="5846455" y="598619"/>
                  </a:cubicBezTo>
                  <a:cubicBezTo>
                    <a:pt x="6092738" y="598619"/>
                    <a:pt x="6339021" y="598895"/>
                    <a:pt x="6585305" y="598342"/>
                  </a:cubicBezTo>
                  <a:close/>
                  <a:moveTo>
                    <a:pt x="1943020" y="598066"/>
                  </a:moveTo>
                  <a:cubicBezTo>
                    <a:pt x="1962479" y="598066"/>
                    <a:pt x="1968560" y="600001"/>
                    <a:pt x="1967953" y="609122"/>
                  </a:cubicBezTo>
                  <a:cubicBezTo>
                    <a:pt x="1966127" y="692325"/>
                    <a:pt x="1966127" y="775804"/>
                    <a:pt x="1965520" y="859005"/>
                  </a:cubicBezTo>
                  <a:cubicBezTo>
                    <a:pt x="1965520" y="884713"/>
                    <a:pt x="1945452" y="893557"/>
                    <a:pt x="1888291" y="893557"/>
                  </a:cubicBezTo>
                  <a:cubicBezTo>
                    <a:pt x="1659641" y="894663"/>
                    <a:pt x="1430994" y="895492"/>
                    <a:pt x="1201738" y="896598"/>
                  </a:cubicBezTo>
                  <a:cubicBezTo>
                    <a:pt x="1158562" y="896875"/>
                    <a:pt x="1137279" y="888029"/>
                    <a:pt x="1131198" y="866745"/>
                  </a:cubicBezTo>
                  <a:cubicBezTo>
                    <a:pt x="1130589" y="864810"/>
                    <a:pt x="1130589" y="867298"/>
                    <a:pt x="1130589" y="865363"/>
                  </a:cubicBezTo>
                  <a:cubicBezTo>
                    <a:pt x="1128157" y="777186"/>
                    <a:pt x="1129373" y="689008"/>
                    <a:pt x="1129982" y="600830"/>
                  </a:cubicBezTo>
                  <a:cubicBezTo>
                    <a:pt x="1129373" y="600554"/>
                    <a:pt x="1131198" y="599724"/>
                    <a:pt x="1132414" y="598895"/>
                  </a:cubicBezTo>
                  <a:cubicBezTo>
                    <a:pt x="1288089" y="598619"/>
                    <a:pt x="1444373" y="598619"/>
                    <a:pt x="1600048" y="598342"/>
                  </a:cubicBezTo>
                  <a:cubicBezTo>
                    <a:pt x="1714372" y="598342"/>
                    <a:pt x="1828696" y="598619"/>
                    <a:pt x="1943020" y="598066"/>
                  </a:cubicBezTo>
                  <a:close/>
                  <a:moveTo>
                    <a:pt x="4731189" y="446865"/>
                  </a:moveTo>
                  <a:cubicBezTo>
                    <a:pt x="5711457" y="447141"/>
                    <a:pt x="6691723" y="447141"/>
                    <a:pt x="7675031" y="447141"/>
                  </a:cubicBezTo>
                  <a:cubicBezTo>
                    <a:pt x="7594153" y="488880"/>
                    <a:pt x="7515100" y="529515"/>
                    <a:pt x="7437263" y="570425"/>
                  </a:cubicBezTo>
                  <a:cubicBezTo>
                    <a:pt x="7423275" y="577611"/>
                    <a:pt x="7409289" y="578993"/>
                    <a:pt x="7389830" y="578993"/>
                  </a:cubicBezTo>
                  <a:cubicBezTo>
                    <a:pt x="6614494" y="578717"/>
                    <a:pt x="5839159" y="578440"/>
                    <a:pt x="5063823" y="578164"/>
                  </a:cubicBezTo>
                  <a:cubicBezTo>
                    <a:pt x="5026728" y="578164"/>
                    <a:pt x="4983553" y="582587"/>
                    <a:pt x="4953148" y="575953"/>
                  </a:cubicBezTo>
                  <a:cubicBezTo>
                    <a:pt x="4922743" y="569042"/>
                    <a:pt x="4904499" y="551075"/>
                    <a:pt x="4881999" y="537531"/>
                  </a:cubicBezTo>
                  <a:cubicBezTo>
                    <a:pt x="4831526" y="508231"/>
                    <a:pt x="4781662" y="478653"/>
                    <a:pt x="4731797" y="449076"/>
                  </a:cubicBezTo>
                  <a:cubicBezTo>
                    <a:pt x="4731189" y="448800"/>
                    <a:pt x="4731797" y="448247"/>
                    <a:pt x="4731189" y="446865"/>
                  </a:cubicBezTo>
                  <a:close/>
                  <a:moveTo>
                    <a:pt x="20796" y="446588"/>
                  </a:moveTo>
                  <a:cubicBezTo>
                    <a:pt x="1005928" y="446588"/>
                    <a:pt x="1985588" y="446588"/>
                    <a:pt x="2969504" y="446588"/>
                  </a:cubicBezTo>
                  <a:cubicBezTo>
                    <a:pt x="2944572" y="459580"/>
                    <a:pt x="2921464" y="471189"/>
                    <a:pt x="2898965" y="483075"/>
                  </a:cubicBezTo>
                  <a:cubicBezTo>
                    <a:pt x="2841802" y="512376"/>
                    <a:pt x="2784640" y="541676"/>
                    <a:pt x="2728694" y="571253"/>
                  </a:cubicBezTo>
                  <a:cubicBezTo>
                    <a:pt x="2717748" y="577058"/>
                    <a:pt x="2706194" y="578993"/>
                    <a:pt x="2689775" y="578993"/>
                  </a:cubicBezTo>
                  <a:cubicBezTo>
                    <a:pt x="1883427" y="578717"/>
                    <a:pt x="1076469" y="578440"/>
                    <a:pt x="270119" y="578440"/>
                  </a:cubicBezTo>
                  <a:cubicBezTo>
                    <a:pt x="252485" y="578440"/>
                    <a:pt x="240932" y="576229"/>
                    <a:pt x="229984" y="569595"/>
                  </a:cubicBezTo>
                  <a:cubicBezTo>
                    <a:pt x="161877" y="528962"/>
                    <a:pt x="93161" y="488880"/>
                    <a:pt x="20796" y="446588"/>
                  </a:cubicBezTo>
                  <a:close/>
                  <a:moveTo>
                    <a:pt x="7668951" y="345419"/>
                  </a:moveTo>
                  <a:cubicBezTo>
                    <a:pt x="7693275" y="345419"/>
                    <a:pt x="7702397" y="347354"/>
                    <a:pt x="7699965" y="359240"/>
                  </a:cubicBezTo>
                  <a:cubicBezTo>
                    <a:pt x="7695709" y="380801"/>
                    <a:pt x="7693885" y="402362"/>
                    <a:pt x="7694492" y="424199"/>
                  </a:cubicBezTo>
                  <a:cubicBezTo>
                    <a:pt x="7695101" y="435256"/>
                    <a:pt x="7685979" y="436638"/>
                    <a:pt x="7664695" y="436361"/>
                  </a:cubicBezTo>
                  <a:cubicBezTo>
                    <a:pt x="7366723" y="436085"/>
                    <a:pt x="7068751" y="436085"/>
                    <a:pt x="6770779" y="436085"/>
                  </a:cubicBezTo>
                  <a:cubicBezTo>
                    <a:pt x="6095172" y="436085"/>
                    <a:pt x="5418957" y="436085"/>
                    <a:pt x="4743351" y="436361"/>
                  </a:cubicBezTo>
                  <a:cubicBezTo>
                    <a:pt x="4715378" y="436361"/>
                    <a:pt x="4704431" y="434150"/>
                    <a:pt x="4706256" y="420329"/>
                  </a:cubicBezTo>
                  <a:cubicBezTo>
                    <a:pt x="4709297" y="400151"/>
                    <a:pt x="4707473" y="379696"/>
                    <a:pt x="4705648" y="359517"/>
                  </a:cubicBezTo>
                  <a:cubicBezTo>
                    <a:pt x="4704431" y="348736"/>
                    <a:pt x="4710513" y="345972"/>
                    <a:pt x="4734837" y="345972"/>
                  </a:cubicBezTo>
                  <a:cubicBezTo>
                    <a:pt x="5089363" y="346248"/>
                    <a:pt x="5443889" y="346248"/>
                    <a:pt x="5799023" y="345972"/>
                  </a:cubicBezTo>
                  <a:cubicBezTo>
                    <a:pt x="5934023" y="345972"/>
                    <a:pt x="6068415" y="345972"/>
                    <a:pt x="6203414" y="345972"/>
                  </a:cubicBezTo>
                  <a:cubicBezTo>
                    <a:pt x="6204023" y="346248"/>
                    <a:pt x="6204023" y="345972"/>
                    <a:pt x="6204023" y="345695"/>
                  </a:cubicBezTo>
                  <a:cubicBezTo>
                    <a:pt x="6692333" y="345695"/>
                    <a:pt x="7180642" y="345695"/>
                    <a:pt x="7668951" y="345419"/>
                  </a:cubicBezTo>
                  <a:close/>
                  <a:moveTo>
                    <a:pt x="2964640" y="345419"/>
                  </a:moveTo>
                  <a:cubicBezTo>
                    <a:pt x="2988356" y="345419"/>
                    <a:pt x="2995046" y="347907"/>
                    <a:pt x="2993222" y="358687"/>
                  </a:cubicBezTo>
                  <a:cubicBezTo>
                    <a:pt x="2989573" y="381631"/>
                    <a:pt x="2988965" y="404573"/>
                    <a:pt x="2987749" y="427793"/>
                  </a:cubicBezTo>
                  <a:cubicBezTo>
                    <a:pt x="2987749" y="434150"/>
                    <a:pt x="2983492" y="437191"/>
                    <a:pt x="2968897" y="436361"/>
                  </a:cubicBezTo>
                  <a:cubicBezTo>
                    <a:pt x="2964032" y="436085"/>
                    <a:pt x="2958559" y="436361"/>
                    <a:pt x="2953694" y="436361"/>
                  </a:cubicBezTo>
                  <a:cubicBezTo>
                    <a:pt x="1981939" y="436361"/>
                    <a:pt x="1010185" y="436361"/>
                    <a:pt x="39039" y="436638"/>
                  </a:cubicBezTo>
                  <a:cubicBezTo>
                    <a:pt x="8634" y="436638"/>
                    <a:pt x="-1096" y="433597"/>
                    <a:pt x="728" y="419500"/>
                  </a:cubicBezTo>
                  <a:cubicBezTo>
                    <a:pt x="3161" y="399322"/>
                    <a:pt x="2553" y="378866"/>
                    <a:pt x="120" y="358687"/>
                  </a:cubicBezTo>
                  <a:cubicBezTo>
                    <a:pt x="-1096" y="347630"/>
                    <a:pt x="6809" y="346248"/>
                    <a:pt x="28701" y="346248"/>
                  </a:cubicBezTo>
                  <a:cubicBezTo>
                    <a:pt x="518227" y="346525"/>
                    <a:pt x="1007144" y="346525"/>
                    <a:pt x="1496671" y="346525"/>
                  </a:cubicBezTo>
                  <a:cubicBezTo>
                    <a:pt x="1496671" y="346248"/>
                    <a:pt x="1496671" y="345972"/>
                    <a:pt x="1496671" y="345695"/>
                  </a:cubicBezTo>
                  <a:cubicBezTo>
                    <a:pt x="1986195" y="345695"/>
                    <a:pt x="2475115" y="345695"/>
                    <a:pt x="2964640" y="345419"/>
                  </a:cubicBezTo>
                  <a:close/>
                  <a:moveTo>
                    <a:pt x="3850172" y="103055"/>
                  </a:moveTo>
                  <a:cubicBezTo>
                    <a:pt x="3756004" y="103055"/>
                    <a:pt x="3679665" y="179394"/>
                    <a:pt x="3679665" y="273562"/>
                  </a:cubicBezTo>
                  <a:lnTo>
                    <a:pt x="3679665" y="599054"/>
                  </a:lnTo>
                  <a:lnTo>
                    <a:pt x="3738485" y="599054"/>
                  </a:lnTo>
                  <a:lnTo>
                    <a:pt x="3850173" y="223783"/>
                  </a:lnTo>
                  <a:lnTo>
                    <a:pt x="3961861" y="599054"/>
                  </a:lnTo>
                  <a:lnTo>
                    <a:pt x="4020679" y="599054"/>
                  </a:lnTo>
                  <a:lnTo>
                    <a:pt x="4020679" y="273562"/>
                  </a:lnTo>
                  <a:cubicBezTo>
                    <a:pt x="4020679" y="179394"/>
                    <a:pt x="3944340" y="103055"/>
                    <a:pt x="3850172" y="103055"/>
                  </a:cubicBezTo>
                  <a:close/>
                  <a:moveTo>
                    <a:pt x="3841577" y="133"/>
                  </a:moveTo>
                  <a:cubicBezTo>
                    <a:pt x="3867222" y="-433"/>
                    <a:pt x="3894131" y="793"/>
                    <a:pt x="3922407" y="4042"/>
                  </a:cubicBezTo>
                  <a:cubicBezTo>
                    <a:pt x="4009975" y="13992"/>
                    <a:pt x="4061056" y="42740"/>
                    <a:pt x="4098758" y="77845"/>
                  </a:cubicBezTo>
                  <a:cubicBezTo>
                    <a:pt x="4118217" y="95812"/>
                    <a:pt x="4118826" y="115162"/>
                    <a:pt x="4121866" y="134235"/>
                  </a:cubicBezTo>
                  <a:cubicBezTo>
                    <a:pt x="4133420" y="211908"/>
                    <a:pt x="4143150" y="289582"/>
                    <a:pt x="4154704" y="366979"/>
                  </a:cubicBezTo>
                  <a:cubicBezTo>
                    <a:pt x="4165650" y="444929"/>
                    <a:pt x="4177813" y="523156"/>
                    <a:pt x="4189366" y="601106"/>
                  </a:cubicBezTo>
                  <a:cubicBezTo>
                    <a:pt x="4198488" y="664129"/>
                    <a:pt x="4206393" y="726876"/>
                    <a:pt x="4215515" y="789900"/>
                  </a:cubicBezTo>
                  <a:cubicBezTo>
                    <a:pt x="4226461" y="867850"/>
                    <a:pt x="4238623" y="946076"/>
                    <a:pt x="4250177" y="1024026"/>
                  </a:cubicBezTo>
                  <a:cubicBezTo>
                    <a:pt x="4253826" y="1050562"/>
                    <a:pt x="4256867" y="1077375"/>
                    <a:pt x="4261122" y="1103911"/>
                  </a:cubicBezTo>
                  <a:cubicBezTo>
                    <a:pt x="4261731" y="1108887"/>
                    <a:pt x="4259298" y="1110545"/>
                    <a:pt x="4248960" y="1110269"/>
                  </a:cubicBezTo>
                  <a:cubicBezTo>
                    <a:pt x="4242880" y="1109992"/>
                    <a:pt x="4236799" y="1110269"/>
                    <a:pt x="4230718" y="1110269"/>
                  </a:cubicBezTo>
                  <a:cubicBezTo>
                    <a:pt x="4101191" y="1110269"/>
                    <a:pt x="3971056" y="1110269"/>
                    <a:pt x="3841530" y="1110269"/>
                  </a:cubicBezTo>
                  <a:cubicBezTo>
                    <a:pt x="3840921" y="1109992"/>
                    <a:pt x="3840921" y="1109716"/>
                    <a:pt x="3840921" y="1109716"/>
                  </a:cubicBezTo>
                  <a:cubicBezTo>
                    <a:pt x="3711394" y="1109716"/>
                    <a:pt x="3581260" y="1109439"/>
                    <a:pt x="3451733" y="1109992"/>
                  </a:cubicBezTo>
                  <a:cubicBezTo>
                    <a:pt x="3430450" y="1109992"/>
                    <a:pt x="3421936" y="1108610"/>
                    <a:pt x="3423760" y="1097554"/>
                  </a:cubicBezTo>
                  <a:cubicBezTo>
                    <a:pt x="3435922" y="1016287"/>
                    <a:pt x="3447476" y="935020"/>
                    <a:pt x="3459031" y="853753"/>
                  </a:cubicBezTo>
                  <a:cubicBezTo>
                    <a:pt x="3468152" y="788517"/>
                    <a:pt x="3476666" y="723283"/>
                    <a:pt x="3485178" y="658048"/>
                  </a:cubicBezTo>
                  <a:cubicBezTo>
                    <a:pt x="3496125" y="576781"/>
                    <a:pt x="3508287" y="495514"/>
                    <a:pt x="3519233" y="414247"/>
                  </a:cubicBezTo>
                  <a:lnTo>
                    <a:pt x="3539639" y="266043"/>
                  </a:lnTo>
                  <a:lnTo>
                    <a:pt x="3539639" y="199174"/>
                  </a:lnTo>
                  <a:cubicBezTo>
                    <a:pt x="3539639" y="174174"/>
                    <a:pt x="3544706" y="150357"/>
                    <a:pt x="3553869" y="128694"/>
                  </a:cubicBezTo>
                  <a:lnTo>
                    <a:pt x="3559957" y="119664"/>
                  </a:lnTo>
                  <a:lnTo>
                    <a:pt x="3560584" y="115162"/>
                  </a:lnTo>
                  <a:lnTo>
                    <a:pt x="3579381" y="90855"/>
                  </a:lnTo>
                  <a:lnTo>
                    <a:pt x="3592673" y="71140"/>
                  </a:lnTo>
                  <a:cubicBezTo>
                    <a:pt x="3625440" y="38373"/>
                    <a:pt x="3670707" y="18106"/>
                    <a:pt x="3720707" y="18106"/>
                  </a:cubicBezTo>
                  <a:lnTo>
                    <a:pt x="3723033" y="18106"/>
                  </a:lnTo>
                  <a:lnTo>
                    <a:pt x="3734353" y="14005"/>
                  </a:lnTo>
                  <a:cubicBezTo>
                    <a:pt x="3767486" y="5863"/>
                    <a:pt x="3803110" y="982"/>
                    <a:pt x="3841577" y="133"/>
                  </a:cubicBezTo>
                  <a:close/>
                </a:path>
              </a:pathLst>
            </a:custGeom>
            <a:solidFill>
              <a:schemeClr val="accent2"/>
            </a:solidFill>
            <a:ln w="5254" cap="flat">
              <a:noFill/>
              <a:prstDash val="solid"/>
              <a:miter/>
            </a:ln>
          </p:spPr>
          <p:txBody>
            <a:bodyPr wrap="square" rtlCol="0" anchor="ctr">
              <a:noAutofit/>
            </a:bodyPr>
            <a:lstStyle/>
            <a:p>
              <a:endParaRPr lang="en-US" dirty="0"/>
            </a:p>
          </p:txBody>
        </p:sp>
      </p:grpSp>
      <p:sp>
        <p:nvSpPr>
          <p:cNvPr id="17" name="TextBox 16">
            <a:extLst>
              <a:ext uri="{FF2B5EF4-FFF2-40B4-BE49-F238E27FC236}">
                <a16:creationId xmlns:a16="http://schemas.microsoft.com/office/drawing/2014/main" id="{5F5C970F-2EB2-4A3C-B1E9-7235B0DAD460}"/>
              </a:ext>
            </a:extLst>
          </p:cNvPr>
          <p:cNvSpPr txBox="1"/>
          <p:nvPr/>
        </p:nvSpPr>
        <p:spPr>
          <a:xfrm>
            <a:off x="3681799" y="5308225"/>
            <a:ext cx="1166333"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BUY</a:t>
            </a:r>
            <a:endParaRPr lang="ko-KR" altLang="en-US" sz="2800" b="1" dirty="0">
              <a:solidFill>
                <a:schemeClr val="accent5"/>
              </a:solidFill>
              <a:cs typeface="Arial" pitchFamily="34" charset="0"/>
            </a:endParaRPr>
          </a:p>
        </p:txBody>
      </p:sp>
      <p:sp>
        <p:nvSpPr>
          <p:cNvPr id="18" name="TextBox 17">
            <a:extLst>
              <a:ext uri="{FF2B5EF4-FFF2-40B4-BE49-F238E27FC236}">
                <a16:creationId xmlns:a16="http://schemas.microsoft.com/office/drawing/2014/main" id="{70BACA17-5391-41D2-992A-CFE166CB3B8B}"/>
              </a:ext>
            </a:extLst>
          </p:cNvPr>
          <p:cNvSpPr txBox="1"/>
          <p:nvPr/>
        </p:nvSpPr>
        <p:spPr>
          <a:xfrm>
            <a:off x="7343869" y="5308225"/>
            <a:ext cx="1166333" cy="523220"/>
          </a:xfrm>
          <a:prstGeom prst="rect">
            <a:avLst/>
          </a:prstGeom>
          <a:noFill/>
        </p:spPr>
        <p:txBody>
          <a:bodyPr wrap="square" rtlCol="0">
            <a:spAutoFit/>
          </a:bodyPr>
          <a:lstStyle/>
          <a:p>
            <a:pPr algn="ctr"/>
            <a:r>
              <a:rPr lang="en-US" altLang="ko-KR" sz="2800" b="1" dirty="0">
                <a:solidFill>
                  <a:schemeClr val="accent6"/>
                </a:solidFill>
                <a:cs typeface="Arial" pitchFamily="34" charset="0"/>
              </a:rPr>
              <a:t>SELL</a:t>
            </a:r>
            <a:endParaRPr lang="ko-KR" altLang="en-US" sz="2800" b="1" dirty="0">
              <a:solidFill>
                <a:schemeClr val="accent6"/>
              </a:solidFill>
              <a:cs typeface="Arial" pitchFamily="34" charset="0"/>
            </a:endParaRPr>
          </a:p>
        </p:txBody>
      </p:sp>
      <p:grpSp>
        <p:nvGrpSpPr>
          <p:cNvPr id="21" name="Group 20">
            <a:extLst>
              <a:ext uri="{FF2B5EF4-FFF2-40B4-BE49-F238E27FC236}">
                <a16:creationId xmlns:a16="http://schemas.microsoft.com/office/drawing/2014/main" id="{6387A53F-65E9-4B67-98DF-271EDCFEBA17}"/>
              </a:ext>
            </a:extLst>
          </p:cNvPr>
          <p:cNvGrpSpPr/>
          <p:nvPr/>
        </p:nvGrpSpPr>
        <p:grpSpPr>
          <a:xfrm flipV="1">
            <a:off x="1113751" y="3378862"/>
            <a:ext cx="1744617" cy="2847976"/>
            <a:chOff x="1128049" y="3525517"/>
            <a:chExt cx="1744617" cy="2847976"/>
          </a:xfrm>
        </p:grpSpPr>
        <p:sp>
          <p:nvSpPr>
            <p:cNvPr id="22" name="Up Arrow 7">
              <a:extLst>
                <a:ext uri="{FF2B5EF4-FFF2-40B4-BE49-F238E27FC236}">
                  <a16:creationId xmlns:a16="http://schemas.microsoft.com/office/drawing/2014/main" id="{243A8C16-DADE-4E6C-86AF-BD666F921F4B}"/>
                </a:ext>
              </a:extLst>
            </p:cNvPr>
            <p:cNvSpPr/>
            <p:nvPr/>
          </p:nvSpPr>
          <p:spPr>
            <a:xfrm rot="10800000">
              <a:off x="1245024" y="4242957"/>
              <a:ext cx="1510669" cy="2130536"/>
            </a:xfrm>
            <a:prstGeom prst="upArrow">
              <a:avLst>
                <a:gd name="adj1" fmla="val 50000"/>
                <a:gd name="adj2" fmla="val 619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TextBox 22">
              <a:extLst>
                <a:ext uri="{FF2B5EF4-FFF2-40B4-BE49-F238E27FC236}">
                  <a16:creationId xmlns:a16="http://schemas.microsoft.com/office/drawing/2014/main" id="{112FCAD8-E5C1-41F0-B030-98162F785E03}"/>
                </a:ext>
              </a:extLst>
            </p:cNvPr>
            <p:cNvSpPr txBox="1"/>
            <p:nvPr/>
          </p:nvSpPr>
          <p:spPr>
            <a:xfrm flipV="1">
              <a:off x="1128049" y="3525517"/>
              <a:ext cx="1744617" cy="523220"/>
            </a:xfrm>
            <a:prstGeom prst="rect">
              <a:avLst/>
            </a:prstGeom>
            <a:noFill/>
          </p:spPr>
          <p:txBody>
            <a:bodyPr wrap="square" rtlCol="0" anchor="ctr">
              <a:spAutoFit/>
            </a:bodyPr>
            <a:lstStyle/>
            <a:p>
              <a:pPr algn="ctr"/>
              <a:r>
                <a:rPr lang="en-US" altLang="ko-KR" sz="2800" b="1" dirty="0">
                  <a:solidFill>
                    <a:schemeClr val="accent5"/>
                  </a:solidFill>
                  <a:cs typeface="Arial" pitchFamily="34" charset="0"/>
                </a:rPr>
                <a:t>$100.50</a:t>
              </a:r>
              <a:endParaRPr lang="ko-KR" altLang="en-US" sz="2700" b="1" dirty="0">
                <a:solidFill>
                  <a:schemeClr val="accent5"/>
                </a:solidFill>
                <a:cs typeface="Arial" pitchFamily="34" charset="0"/>
              </a:endParaRPr>
            </a:p>
          </p:txBody>
        </p:sp>
      </p:grpSp>
      <p:grpSp>
        <p:nvGrpSpPr>
          <p:cNvPr id="24" name="Group 23">
            <a:extLst>
              <a:ext uri="{FF2B5EF4-FFF2-40B4-BE49-F238E27FC236}">
                <a16:creationId xmlns:a16="http://schemas.microsoft.com/office/drawing/2014/main" id="{BE1E1D13-73C9-492F-B186-FBFDD7D7110C}"/>
              </a:ext>
            </a:extLst>
          </p:cNvPr>
          <p:cNvGrpSpPr/>
          <p:nvPr/>
        </p:nvGrpSpPr>
        <p:grpSpPr>
          <a:xfrm flipV="1">
            <a:off x="9333632" y="3359696"/>
            <a:ext cx="1744617" cy="3013797"/>
            <a:chOff x="9347930" y="3117532"/>
            <a:chExt cx="1744617" cy="3013797"/>
          </a:xfrm>
        </p:grpSpPr>
        <p:sp>
          <p:nvSpPr>
            <p:cNvPr id="28" name="Up Arrow 4">
              <a:extLst>
                <a:ext uri="{FF2B5EF4-FFF2-40B4-BE49-F238E27FC236}">
                  <a16:creationId xmlns:a16="http://schemas.microsoft.com/office/drawing/2014/main" id="{AEDF7986-6E2B-4B11-B47E-17FF17799AAE}"/>
                </a:ext>
              </a:extLst>
            </p:cNvPr>
            <p:cNvSpPr/>
            <p:nvPr/>
          </p:nvSpPr>
          <p:spPr>
            <a:xfrm>
              <a:off x="9464904" y="3117532"/>
              <a:ext cx="1510669" cy="2130536"/>
            </a:xfrm>
            <a:prstGeom prst="upArrow">
              <a:avLst>
                <a:gd name="adj1" fmla="val 50000"/>
                <a:gd name="adj2" fmla="val 6193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TextBox 28">
              <a:extLst>
                <a:ext uri="{FF2B5EF4-FFF2-40B4-BE49-F238E27FC236}">
                  <a16:creationId xmlns:a16="http://schemas.microsoft.com/office/drawing/2014/main" id="{AE31A0A5-12F0-415B-8F9E-20B2CD338876}"/>
                </a:ext>
              </a:extLst>
            </p:cNvPr>
            <p:cNvSpPr txBox="1"/>
            <p:nvPr/>
          </p:nvSpPr>
          <p:spPr>
            <a:xfrm flipV="1">
              <a:off x="9347930" y="5608109"/>
              <a:ext cx="1744617" cy="523220"/>
            </a:xfrm>
            <a:prstGeom prst="rect">
              <a:avLst/>
            </a:prstGeom>
            <a:noFill/>
          </p:spPr>
          <p:txBody>
            <a:bodyPr wrap="square" rtlCol="0" anchor="ctr">
              <a:spAutoFit/>
            </a:bodyPr>
            <a:lstStyle/>
            <a:p>
              <a:pPr algn="ctr"/>
              <a:r>
                <a:rPr lang="en-US" altLang="ko-KR" sz="2800" b="1" dirty="0">
                  <a:solidFill>
                    <a:schemeClr val="accent6"/>
                  </a:solidFill>
                  <a:cs typeface="Arial" pitchFamily="34" charset="0"/>
                </a:rPr>
                <a:t>$203.00</a:t>
              </a:r>
              <a:endParaRPr lang="ko-KR" altLang="en-US" sz="2700" b="1" dirty="0">
                <a:solidFill>
                  <a:schemeClr val="accent6"/>
                </a:solidFill>
                <a:cs typeface="Arial" pitchFamily="34" charset="0"/>
              </a:endParaRPr>
            </a:p>
          </p:txBody>
        </p:sp>
      </p:grpSp>
      <p:grpSp>
        <p:nvGrpSpPr>
          <p:cNvPr id="30" name="Group 29">
            <a:extLst>
              <a:ext uri="{FF2B5EF4-FFF2-40B4-BE49-F238E27FC236}">
                <a16:creationId xmlns:a16="http://schemas.microsoft.com/office/drawing/2014/main" id="{291A02E0-F68D-418C-AEC7-AD08558DE41B}"/>
              </a:ext>
            </a:extLst>
          </p:cNvPr>
          <p:cNvGrpSpPr/>
          <p:nvPr/>
        </p:nvGrpSpPr>
        <p:grpSpPr>
          <a:xfrm>
            <a:off x="1703119" y="1393907"/>
            <a:ext cx="9715681" cy="1133859"/>
            <a:chOff x="1585424" y="1393908"/>
            <a:chExt cx="9715681" cy="320795"/>
          </a:xfrm>
        </p:grpSpPr>
        <p:sp>
          <p:nvSpPr>
            <p:cNvPr id="45" name="TextBox 44">
              <a:extLst>
                <a:ext uri="{FF2B5EF4-FFF2-40B4-BE49-F238E27FC236}">
                  <a16:creationId xmlns:a16="http://schemas.microsoft.com/office/drawing/2014/main" id="{DBEB1F7F-4D8C-405F-8F8A-9EF4F3BD2B0F}"/>
                </a:ext>
              </a:extLst>
            </p:cNvPr>
            <p:cNvSpPr txBox="1"/>
            <p:nvPr/>
          </p:nvSpPr>
          <p:spPr>
            <a:xfrm>
              <a:off x="1585424" y="1401225"/>
              <a:ext cx="4537882" cy="313478"/>
            </a:xfrm>
            <a:prstGeom prst="rect">
              <a:avLst/>
            </a:prstGeom>
            <a:noFill/>
          </p:spPr>
          <p:txBody>
            <a:bodyPr wrap="square" rtlCol="0">
              <a:spAutoFit/>
            </a:bodyPr>
            <a:lstStyle/>
            <a:p>
              <a:pPr marL="171450" indent="-171450">
                <a:buFont typeface="Arial" panose="020B0604020202020204" pitchFamily="34" charset="0"/>
                <a:buChar char="•"/>
              </a:pPr>
              <a:r>
                <a:rPr lang="en-US" altLang="ko-KR" b="1" dirty="0">
                  <a:solidFill>
                    <a:srgbClr val="92D050"/>
                  </a:solidFill>
                  <a:cs typeface="Arial" pitchFamily="34" charset="0"/>
                </a:rPr>
                <a:t>The stock hits your buy value</a:t>
              </a:r>
            </a:p>
            <a:p>
              <a:pPr marL="171450" indent="-171450">
                <a:buFont typeface="Arial" panose="020B0604020202020204" pitchFamily="34" charset="0"/>
                <a:buChar char="•"/>
              </a:pPr>
              <a:r>
                <a:rPr lang="en-US" altLang="ko-KR" b="1" dirty="0">
                  <a:solidFill>
                    <a:srgbClr val="92D050"/>
                  </a:solidFill>
                  <a:cs typeface="Arial" pitchFamily="34" charset="0"/>
                </a:rPr>
                <a:t>When it is undervalued</a:t>
              </a:r>
            </a:p>
            <a:p>
              <a:pPr marL="171450" indent="-171450">
                <a:buFont typeface="Arial" panose="020B0604020202020204" pitchFamily="34" charset="0"/>
                <a:buChar char="•"/>
              </a:pPr>
              <a:r>
                <a:rPr lang="en-US" altLang="ko-KR" b="1" dirty="0">
                  <a:solidFill>
                    <a:srgbClr val="92D050"/>
                  </a:solidFill>
                  <a:cs typeface="Arial" pitchFamily="34" charset="0"/>
                </a:rPr>
                <a:t>When a stock goes on sale</a:t>
              </a:r>
            </a:p>
            <a:p>
              <a:pPr marL="171450" indent="-171450">
                <a:buFont typeface="Arial" panose="020B0604020202020204" pitchFamily="34" charset="0"/>
                <a:buChar char="•"/>
              </a:pP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A813B113-5C0F-4180-8DF2-D9A886D539F3}"/>
                </a:ext>
              </a:extLst>
            </p:cNvPr>
            <p:cNvSpPr txBox="1"/>
            <p:nvPr/>
          </p:nvSpPr>
          <p:spPr>
            <a:xfrm>
              <a:off x="6682601" y="1393908"/>
              <a:ext cx="4618504" cy="261231"/>
            </a:xfrm>
            <a:prstGeom prst="rect">
              <a:avLst/>
            </a:prstGeom>
            <a:noFill/>
          </p:spPr>
          <p:txBody>
            <a:bodyPr wrap="square" rtlCol="0">
              <a:spAutoFit/>
            </a:bodyPr>
            <a:lstStyle/>
            <a:p>
              <a:pPr marL="171450" indent="-171450">
                <a:buFont typeface="Arial" panose="020B0604020202020204" pitchFamily="34" charset="0"/>
                <a:buChar char="•"/>
              </a:pPr>
              <a:r>
                <a:rPr lang="en-US" altLang="ko-KR" b="1" dirty="0">
                  <a:solidFill>
                    <a:srgbClr val="FF0000"/>
                  </a:solidFill>
                  <a:cs typeface="Arial" pitchFamily="34" charset="0"/>
                </a:rPr>
                <a:t>The stock hits the target price</a:t>
              </a:r>
            </a:p>
            <a:p>
              <a:pPr marL="171450" indent="-171450">
                <a:buFont typeface="Arial" panose="020B0604020202020204" pitchFamily="34" charset="0"/>
                <a:buChar char="•"/>
              </a:pPr>
              <a:r>
                <a:rPr lang="en-US" altLang="ko-KR" b="1" dirty="0">
                  <a:solidFill>
                    <a:srgbClr val="FF0000"/>
                  </a:solidFill>
                  <a:cs typeface="Arial" pitchFamily="34" charset="0"/>
                </a:rPr>
                <a:t>You achieve a specific goal</a:t>
              </a:r>
            </a:p>
            <a:p>
              <a:pPr marL="171450" indent="-171450">
                <a:buFont typeface="Arial" panose="020B0604020202020204" pitchFamily="34" charset="0"/>
                <a:buChar char="•"/>
              </a:pPr>
              <a:r>
                <a:rPr lang="en-US" altLang="ko-KR" b="1" dirty="0">
                  <a:solidFill>
                    <a:srgbClr val="FF0000"/>
                  </a:solidFill>
                  <a:cs typeface="Arial" pitchFamily="34" charset="0"/>
                </a:rPr>
                <a:t>You need money for an emergency</a:t>
              </a:r>
              <a:endParaRPr lang="ko-KR" altLang="en-US" b="1" dirty="0">
                <a:solidFill>
                  <a:srgbClr val="FF0000"/>
                </a:solidFill>
                <a:cs typeface="Arial" pitchFamily="34" charset="0"/>
              </a:endParaRPr>
            </a:p>
          </p:txBody>
        </p:sp>
      </p:grpSp>
      <p:grpSp>
        <p:nvGrpSpPr>
          <p:cNvPr id="48" name="Group 47">
            <a:extLst>
              <a:ext uri="{FF2B5EF4-FFF2-40B4-BE49-F238E27FC236}">
                <a16:creationId xmlns:a16="http://schemas.microsoft.com/office/drawing/2014/main" id="{6273C56B-3347-4BAC-A878-3DB2CBA1BEA5}"/>
              </a:ext>
            </a:extLst>
          </p:cNvPr>
          <p:cNvGrpSpPr/>
          <p:nvPr/>
        </p:nvGrpSpPr>
        <p:grpSpPr>
          <a:xfrm flipV="1">
            <a:off x="5252960" y="2002512"/>
            <a:ext cx="1744617" cy="1792215"/>
            <a:chOff x="9449977" y="3757764"/>
            <a:chExt cx="1744617" cy="1792215"/>
          </a:xfrm>
        </p:grpSpPr>
        <p:sp>
          <p:nvSpPr>
            <p:cNvPr id="49" name="Up Arrow 4">
              <a:extLst>
                <a:ext uri="{FF2B5EF4-FFF2-40B4-BE49-F238E27FC236}">
                  <a16:creationId xmlns:a16="http://schemas.microsoft.com/office/drawing/2014/main" id="{A52B5F55-52C2-4A67-A867-6831B216507F}"/>
                </a:ext>
              </a:extLst>
            </p:cNvPr>
            <p:cNvSpPr/>
            <p:nvPr/>
          </p:nvSpPr>
          <p:spPr>
            <a:xfrm>
              <a:off x="9765266" y="3757764"/>
              <a:ext cx="1023309" cy="1143258"/>
            </a:xfrm>
            <a:prstGeom prst="upArrow">
              <a:avLst>
                <a:gd name="adj1" fmla="val 50000"/>
                <a:gd name="adj2" fmla="val 619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TextBox 49">
              <a:extLst>
                <a:ext uri="{FF2B5EF4-FFF2-40B4-BE49-F238E27FC236}">
                  <a16:creationId xmlns:a16="http://schemas.microsoft.com/office/drawing/2014/main" id="{F7A1B772-9CEA-4E58-8FD0-7735DD8F38CB}"/>
                </a:ext>
              </a:extLst>
            </p:cNvPr>
            <p:cNvSpPr txBox="1"/>
            <p:nvPr/>
          </p:nvSpPr>
          <p:spPr>
            <a:xfrm flipV="1">
              <a:off x="9449977" y="5026759"/>
              <a:ext cx="1744617"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HOLD</a:t>
              </a:r>
              <a:endParaRPr lang="ko-KR" altLang="en-US" sz="2700" b="1" dirty="0">
                <a:solidFill>
                  <a:schemeClr val="bg1"/>
                </a:solidFill>
                <a:cs typeface="Arial" pitchFamily="34" charset="0"/>
              </a:endParaRPr>
            </a:p>
          </p:txBody>
        </p:sp>
      </p:grpSp>
    </p:spTree>
    <p:extLst>
      <p:ext uri="{BB962C8B-B14F-4D97-AF65-F5344CB8AC3E}">
        <p14:creationId xmlns:p14="http://schemas.microsoft.com/office/powerpoint/2010/main" val="315311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8" name="Rectangle 7">
            <a:extLst>
              <a:ext uri="{FF2B5EF4-FFF2-40B4-BE49-F238E27FC236}">
                <a16:creationId xmlns:a16="http://schemas.microsoft.com/office/drawing/2014/main" id="{B876D18E-E364-46D3-B2E2-FE9E7F50E42B}"/>
              </a:ext>
            </a:extLst>
          </p:cNvPr>
          <p:cNvSpPr/>
          <p:nvPr/>
        </p:nvSpPr>
        <p:spPr>
          <a:xfrm>
            <a:off x="5106696" y="614154"/>
            <a:ext cx="6096000" cy="1754326"/>
          </a:xfrm>
          <a:prstGeom prst="rect">
            <a:avLst/>
          </a:prstGeom>
        </p:spPr>
        <p:txBody>
          <a:bodyPr>
            <a:spAutoFit/>
          </a:bodyPr>
          <a:lstStyle/>
          <a:p>
            <a:pPr marL="285750" indent="-285750">
              <a:buFont typeface="Arial" panose="020B0604020202020204" pitchFamily="34" charset="0"/>
              <a:buChar char="•"/>
            </a:pPr>
            <a:r>
              <a:rPr lang="en-US" dirty="0">
                <a:solidFill>
                  <a:srgbClr val="92D050"/>
                </a:solidFill>
              </a:rPr>
              <a:t>Buy when stock is underpriced testZScores['Z Score'] &lt;=-1.00 </a:t>
            </a:r>
          </a:p>
          <a:p>
            <a:pPr marL="285750" indent="-285750">
              <a:buFont typeface="Arial" panose="020B0604020202020204" pitchFamily="34" charset="0"/>
              <a:buChar char="•"/>
            </a:pPr>
            <a:r>
              <a:rPr lang="en-US" dirty="0">
                <a:solidFill>
                  <a:srgbClr val="FF0000"/>
                </a:solidFill>
              </a:rPr>
              <a:t>Sell when stock is overpriced testZScores['Z Score'] &gt;= 1.00 </a:t>
            </a:r>
          </a:p>
          <a:p>
            <a:pPr marL="285750" indent="-285750">
              <a:buFont typeface="Arial" panose="020B0604020202020204" pitchFamily="34" charset="0"/>
              <a:buChar char="•"/>
            </a:pPr>
            <a:r>
              <a:rPr lang="en-US" dirty="0">
                <a:solidFill>
                  <a:schemeClr val="bg1"/>
                </a:solidFill>
              </a:rPr>
              <a:t>Hold otherwise (testZScores['Z Score'] &lt;  1.00) &amp; (testZScores['Z Score'] &gt; -1.00)</a:t>
            </a:r>
          </a:p>
        </p:txBody>
      </p:sp>
      <p:grpSp>
        <p:nvGrpSpPr>
          <p:cNvPr id="126" name="Group 125">
            <a:extLst>
              <a:ext uri="{FF2B5EF4-FFF2-40B4-BE49-F238E27FC236}">
                <a16:creationId xmlns:a16="http://schemas.microsoft.com/office/drawing/2014/main" id="{8C2CB9D0-C295-4C9E-9781-49A969019B40}"/>
              </a:ext>
            </a:extLst>
          </p:cNvPr>
          <p:cNvGrpSpPr/>
          <p:nvPr/>
        </p:nvGrpSpPr>
        <p:grpSpPr>
          <a:xfrm>
            <a:off x="5022909" y="2423966"/>
            <a:ext cx="5383089" cy="3796702"/>
            <a:chOff x="1102808" y="1419517"/>
            <a:chExt cx="5383089" cy="3796702"/>
          </a:xfrm>
        </p:grpSpPr>
        <p:grpSp>
          <p:nvGrpSpPr>
            <p:cNvPr id="127" name="Group 126">
              <a:extLst>
                <a:ext uri="{FF2B5EF4-FFF2-40B4-BE49-F238E27FC236}">
                  <a16:creationId xmlns:a16="http://schemas.microsoft.com/office/drawing/2014/main" id="{3CDC1EBA-11F6-46A6-B435-68E67D85CFD9}"/>
                </a:ext>
              </a:extLst>
            </p:cNvPr>
            <p:cNvGrpSpPr/>
            <p:nvPr/>
          </p:nvGrpSpPr>
          <p:grpSpPr>
            <a:xfrm>
              <a:off x="3564744" y="2898363"/>
              <a:ext cx="188449" cy="1471350"/>
              <a:chOff x="10641180" y="438150"/>
              <a:chExt cx="247650" cy="1828800"/>
            </a:xfrm>
            <a:solidFill>
              <a:schemeClr val="accent6"/>
            </a:solidFill>
          </p:grpSpPr>
          <p:sp>
            <p:nvSpPr>
              <p:cNvPr id="200" name="Rectangle: Rounded Corners 199">
                <a:extLst>
                  <a:ext uri="{FF2B5EF4-FFF2-40B4-BE49-F238E27FC236}">
                    <a16:creationId xmlns:a16="http://schemas.microsoft.com/office/drawing/2014/main" id="{815FB5C4-EFEE-4B6E-BEF7-B79B3B99ACB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8123DA95-836C-4ACC-A64C-8E3FC81BA6A0}"/>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777E7936-5468-42E6-A156-96F0A766BAB1}"/>
                </a:ext>
              </a:extLst>
            </p:cNvPr>
            <p:cNvGrpSpPr/>
            <p:nvPr/>
          </p:nvGrpSpPr>
          <p:grpSpPr>
            <a:xfrm>
              <a:off x="1537138" y="3468044"/>
              <a:ext cx="188449" cy="1391622"/>
              <a:chOff x="10641180" y="-97372"/>
              <a:chExt cx="247650" cy="1828800"/>
            </a:xfrm>
            <a:solidFill>
              <a:schemeClr val="accent6"/>
            </a:solidFill>
          </p:grpSpPr>
          <p:sp>
            <p:nvSpPr>
              <p:cNvPr id="198" name="Rectangle: Rounded Corners 197">
                <a:extLst>
                  <a:ext uri="{FF2B5EF4-FFF2-40B4-BE49-F238E27FC236}">
                    <a16:creationId xmlns:a16="http://schemas.microsoft.com/office/drawing/2014/main" id="{9DA97803-51E8-49A2-A063-AB4E99EC5E14}"/>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Rounded Corners 198">
                <a:extLst>
                  <a:ext uri="{FF2B5EF4-FFF2-40B4-BE49-F238E27FC236}">
                    <a16:creationId xmlns:a16="http://schemas.microsoft.com/office/drawing/2014/main" id="{D83BB624-BE28-4DAB-803D-96D515085647}"/>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B1CC9B53-6299-4137-AD84-12F8C3C08D7B}"/>
                </a:ext>
              </a:extLst>
            </p:cNvPr>
            <p:cNvGrpSpPr/>
            <p:nvPr/>
          </p:nvGrpSpPr>
          <p:grpSpPr>
            <a:xfrm>
              <a:off x="4244956" y="2379454"/>
              <a:ext cx="188449" cy="1600365"/>
              <a:chOff x="10641180" y="362514"/>
              <a:chExt cx="247650" cy="1989158"/>
            </a:xfrm>
          </p:grpSpPr>
          <p:sp>
            <p:nvSpPr>
              <p:cNvPr id="196" name="Rectangle: Rounded Corners 195">
                <a:extLst>
                  <a:ext uri="{FF2B5EF4-FFF2-40B4-BE49-F238E27FC236}">
                    <a16:creationId xmlns:a16="http://schemas.microsoft.com/office/drawing/2014/main" id="{4B4C29D2-D8F7-4E95-B5FA-F2F743983D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C5071D97-9EB3-4EA9-BA0C-521567163EF7}"/>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BDBE36DE-7935-4EF4-8045-28C549A87F6F}"/>
                </a:ext>
              </a:extLst>
            </p:cNvPr>
            <p:cNvGrpSpPr/>
            <p:nvPr/>
          </p:nvGrpSpPr>
          <p:grpSpPr>
            <a:xfrm>
              <a:off x="4916748" y="1757491"/>
              <a:ext cx="188449" cy="1600365"/>
              <a:chOff x="10641180" y="362514"/>
              <a:chExt cx="247650" cy="1989158"/>
            </a:xfrm>
          </p:grpSpPr>
          <p:sp>
            <p:nvSpPr>
              <p:cNvPr id="194" name="Rectangle: Rounded Corners 193">
                <a:extLst>
                  <a:ext uri="{FF2B5EF4-FFF2-40B4-BE49-F238E27FC236}">
                    <a16:creationId xmlns:a16="http://schemas.microsoft.com/office/drawing/2014/main" id="{80E86477-7D4C-42C7-8D0B-6676B3FA028C}"/>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Rounded Corners 194">
                <a:extLst>
                  <a:ext uri="{FF2B5EF4-FFF2-40B4-BE49-F238E27FC236}">
                    <a16:creationId xmlns:a16="http://schemas.microsoft.com/office/drawing/2014/main" id="{F25D31BF-E9A3-4BEE-97C8-4F6137EFC210}"/>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09BC4EC1-5D87-431F-88D4-25D2940C701B}"/>
                </a:ext>
              </a:extLst>
            </p:cNvPr>
            <p:cNvGrpSpPr/>
            <p:nvPr/>
          </p:nvGrpSpPr>
          <p:grpSpPr>
            <a:xfrm>
              <a:off x="1976173" y="3527844"/>
              <a:ext cx="188449" cy="834973"/>
              <a:chOff x="10641180" y="500718"/>
              <a:chExt cx="247650" cy="1097280"/>
            </a:xfrm>
          </p:grpSpPr>
          <p:sp>
            <p:nvSpPr>
              <p:cNvPr id="192" name="Rectangle: Rounded Corners 191">
                <a:extLst>
                  <a:ext uri="{FF2B5EF4-FFF2-40B4-BE49-F238E27FC236}">
                    <a16:creationId xmlns:a16="http://schemas.microsoft.com/office/drawing/2014/main" id="{E2A9F1FB-F434-49B1-9E85-0C9A166CE9D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B6FFBF89-5E42-4CDB-949B-74541E58D38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7D4AAE7-93AB-48EA-9BDD-BCF4C8404FB0}"/>
                </a:ext>
              </a:extLst>
            </p:cNvPr>
            <p:cNvGrpSpPr/>
            <p:nvPr/>
          </p:nvGrpSpPr>
          <p:grpSpPr>
            <a:xfrm>
              <a:off x="2673093" y="3824597"/>
              <a:ext cx="188449" cy="1391622"/>
              <a:chOff x="10630391" y="1182550"/>
              <a:chExt cx="247650" cy="1828800"/>
            </a:xfrm>
          </p:grpSpPr>
          <p:sp>
            <p:nvSpPr>
              <p:cNvPr id="190" name="Rectangle: Rounded Corners 189">
                <a:extLst>
                  <a:ext uri="{FF2B5EF4-FFF2-40B4-BE49-F238E27FC236}">
                    <a16:creationId xmlns:a16="http://schemas.microsoft.com/office/drawing/2014/main" id="{A6441EA7-8EEC-4D86-AE02-1F6D440E7817}"/>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6E24FBF3-3A38-40DE-B39A-363795CEACC8}"/>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3" name="Group 132">
              <a:extLst>
                <a:ext uri="{FF2B5EF4-FFF2-40B4-BE49-F238E27FC236}">
                  <a16:creationId xmlns:a16="http://schemas.microsoft.com/office/drawing/2014/main" id="{E17B8B22-1D6F-4771-84DF-6D2E4D2171E9}"/>
                </a:ext>
              </a:extLst>
            </p:cNvPr>
            <p:cNvGrpSpPr/>
            <p:nvPr/>
          </p:nvGrpSpPr>
          <p:grpSpPr>
            <a:xfrm>
              <a:off x="4916748" y="1881571"/>
              <a:ext cx="188449" cy="1391622"/>
              <a:chOff x="10662618" y="438150"/>
              <a:chExt cx="247650" cy="1828800"/>
            </a:xfrm>
          </p:grpSpPr>
          <p:sp>
            <p:nvSpPr>
              <p:cNvPr id="188" name="Rectangle: Rounded Corners 187">
                <a:extLst>
                  <a:ext uri="{FF2B5EF4-FFF2-40B4-BE49-F238E27FC236}">
                    <a16:creationId xmlns:a16="http://schemas.microsoft.com/office/drawing/2014/main" id="{34A1E5E0-216E-4F03-B798-CD8512D68F4E}"/>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69116C34-9025-4A01-95F2-6E2CA467F4D3}"/>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a:extLst>
                <a:ext uri="{FF2B5EF4-FFF2-40B4-BE49-F238E27FC236}">
                  <a16:creationId xmlns:a16="http://schemas.microsoft.com/office/drawing/2014/main" id="{7FF3B8DE-7365-4471-8E95-C8F7364EC8D2}"/>
                </a:ext>
              </a:extLst>
            </p:cNvPr>
            <p:cNvGrpSpPr/>
            <p:nvPr/>
          </p:nvGrpSpPr>
          <p:grpSpPr>
            <a:xfrm>
              <a:off x="4469241" y="2121847"/>
              <a:ext cx="188449" cy="834973"/>
              <a:chOff x="10641180" y="500718"/>
              <a:chExt cx="247650" cy="1097280"/>
            </a:xfrm>
          </p:grpSpPr>
          <p:sp>
            <p:nvSpPr>
              <p:cNvPr id="186" name="Rectangle: Rounded Corners 185">
                <a:extLst>
                  <a:ext uri="{FF2B5EF4-FFF2-40B4-BE49-F238E27FC236}">
                    <a16:creationId xmlns:a16="http://schemas.microsoft.com/office/drawing/2014/main" id="{1C748F25-E317-4F81-BC1B-16E18613607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Rounded Corners 186">
                <a:extLst>
                  <a:ext uri="{FF2B5EF4-FFF2-40B4-BE49-F238E27FC236}">
                    <a16:creationId xmlns:a16="http://schemas.microsoft.com/office/drawing/2014/main" id="{D31C48CF-0A0A-4607-8181-4187C0773046}"/>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5DCDA22E-2B57-4A13-BA15-1E292D4E05FF}"/>
                </a:ext>
              </a:extLst>
            </p:cNvPr>
            <p:cNvGrpSpPr/>
            <p:nvPr/>
          </p:nvGrpSpPr>
          <p:grpSpPr>
            <a:xfrm>
              <a:off x="4685783" y="2027235"/>
              <a:ext cx="188449" cy="1391622"/>
              <a:chOff x="10641180" y="438150"/>
              <a:chExt cx="247650" cy="1828800"/>
            </a:xfrm>
            <a:solidFill>
              <a:schemeClr val="accent6"/>
            </a:solidFill>
          </p:grpSpPr>
          <p:sp>
            <p:nvSpPr>
              <p:cNvPr id="184" name="Rectangle: Rounded Corners 183">
                <a:extLst>
                  <a:ext uri="{FF2B5EF4-FFF2-40B4-BE49-F238E27FC236}">
                    <a16:creationId xmlns:a16="http://schemas.microsoft.com/office/drawing/2014/main" id="{92795F44-FE15-40CA-B18F-2729EA21581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Rounded Corners 184">
                <a:extLst>
                  <a:ext uri="{FF2B5EF4-FFF2-40B4-BE49-F238E27FC236}">
                    <a16:creationId xmlns:a16="http://schemas.microsoft.com/office/drawing/2014/main" id="{6234F6C6-3380-4D34-8C6C-09AAE721CC9C}"/>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4BE8EBB0-9003-4DB3-942F-53F37F12F3E1}"/>
                </a:ext>
              </a:extLst>
            </p:cNvPr>
            <p:cNvGrpSpPr/>
            <p:nvPr/>
          </p:nvGrpSpPr>
          <p:grpSpPr>
            <a:xfrm>
              <a:off x="2217350" y="3528766"/>
              <a:ext cx="188449" cy="1391622"/>
              <a:chOff x="10653055" y="438150"/>
              <a:chExt cx="247650" cy="1828800"/>
            </a:xfrm>
            <a:solidFill>
              <a:schemeClr val="accent6"/>
            </a:solidFill>
          </p:grpSpPr>
          <p:sp>
            <p:nvSpPr>
              <p:cNvPr id="182" name="Rectangle: Rounded Corners 181">
                <a:extLst>
                  <a:ext uri="{FF2B5EF4-FFF2-40B4-BE49-F238E27FC236}">
                    <a16:creationId xmlns:a16="http://schemas.microsoft.com/office/drawing/2014/main" id="{E9C6B544-4E30-4A98-BB40-2C80CC8A997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542388EE-3FC4-4379-9796-0CD279BC2E63}"/>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8DF73B44-12F4-4EA3-BDFD-0B2F617A5333}"/>
                </a:ext>
              </a:extLst>
            </p:cNvPr>
            <p:cNvGrpSpPr/>
            <p:nvPr/>
          </p:nvGrpSpPr>
          <p:grpSpPr>
            <a:xfrm>
              <a:off x="2440455" y="3979819"/>
              <a:ext cx="188449" cy="834973"/>
              <a:chOff x="10641180" y="500718"/>
              <a:chExt cx="247650" cy="1097280"/>
            </a:xfrm>
            <a:solidFill>
              <a:schemeClr val="accent6"/>
            </a:solidFill>
          </p:grpSpPr>
          <p:sp>
            <p:nvSpPr>
              <p:cNvPr id="180" name="Rectangle: Rounded Corners 179">
                <a:extLst>
                  <a:ext uri="{FF2B5EF4-FFF2-40B4-BE49-F238E27FC236}">
                    <a16:creationId xmlns:a16="http://schemas.microsoft.com/office/drawing/2014/main" id="{8FAA6ED9-B1FD-4C90-924E-E5D9AC30A9E1}"/>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8ABB7209-FB03-4B1F-964F-2172523976E0}"/>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208D7D5C-4FFF-4804-8B8C-487DB48669AE}"/>
                </a:ext>
              </a:extLst>
            </p:cNvPr>
            <p:cNvGrpSpPr/>
            <p:nvPr/>
          </p:nvGrpSpPr>
          <p:grpSpPr>
            <a:xfrm>
              <a:off x="1317620" y="3801808"/>
              <a:ext cx="188449" cy="834973"/>
              <a:chOff x="10641180" y="278676"/>
              <a:chExt cx="247650" cy="1097280"/>
            </a:xfrm>
          </p:grpSpPr>
          <p:sp>
            <p:nvSpPr>
              <p:cNvPr id="178" name="Rectangle: Rounded Corners 177">
                <a:extLst>
                  <a:ext uri="{FF2B5EF4-FFF2-40B4-BE49-F238E27FC236}">
                    <a16:creationId xmlns:a16="http://schemas.microsoft.com/office/drawing/2014/main" id="{3FEC8BCB-7BF0-4F6D-9BE1-94884F4AA430}"/>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2B26D74F-EB2B-46CC-B626-6006F9492A6F}"/>
                  </a:ext>
                </a:extLst>
              </p:cNvPr>
              <p:cNvSpPr/>
              <p:nvPr/>
            </p:nvSpPr>
            <p:spPr>
              <a:xfrm>
                <a:off x="10641180" y="519299"/>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F756BFAD-9581-41C0-9AED-3497CB2D6327}"/>
                </a:ext>
              </a:extLst>
            </p:cNvPr>
            <p:cNvGrpSpPr/>
            <p:nvPr/>
          </p:nvGrpSpPr>
          <p:grpSpPr>
            <a:xfrm>
              <a:off x="1102808" y="4055614"/>
              <a:ext cx="188449" cy="834973"/>
              <a:chOff x="10641180" y="278676"/>
              <a:chExt cx="247650" cy="1097280"/>
            </a:xfrm>
          </p:grpSpPr>
          <p:sp>
            <p:nvSpPr>
              <p:cNvPr id="176" name="Rectangle: Rounded Corners 175">
                <a:extLst>
                  <a:ext uri="{FF2B5EF4-FFF2-40B4-BE49-F238E27FC236}">
                    <a16:creationId xmlns:a16="http://schemas.microsoft.com/office/drawing/2014/main" id="{B5E27F07-99FC-461E-8E5C-376005EAA7F0}"/>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Rounded Corners 176">
                <a:extLst>
                  <a:ext uri="{FF2B5EF4-FFF2-40B4-BE49-F238E27FC236}">
                    <a16:creationId xmlns:a16="http://schemas.microsoft.com/office/drawing/2014/main" id="{9EE6395C-68EA-4E7E-A238-18DFBD88DB00}"/>
                  </a:ext>
                </a:extLst>
              </p:cNvPr>
              <p:cNvSpPr/>
              <p:nvPr/>
            </p:nvSpPr>
            <p:spPr>
              <a:xfrm>
                <a:off x="10641180" y="357773"/>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765A137B-1600-41BA-9DE6-CAE9ABE173F4}"/>
                </a:ext>
              </a:extLst>
            </p:cNvPr>
            <p:cNvGrpSpPr/>
            <p:nvPr/>
          </p:nvGrpSpPr>
          <p:grpSpPr>
            <a:xfrm>
              <a:off x="6297448" y="1419517"/>
              <a:ext cx="188449" cy="834973"/>
              <a:chOff x="10641180" y="605206"/>
              <a:chExt cx="247650" cy="1097280"/>
            </a:xfrm>
          </p:grpSpPr>
          <p:sp>
            <p:nvSpPr>
              <p:cNvPr id="174" name="Rectangle: Rounded Corners 173">
                <a:extLst>
                  <a:ext uri="{FF2B5EF4-FFF2-40B4-BE49-F238E27FC236}">
                    <a16:creationId xmlns:a16="http://schemas.microsoft.com/office/drawing/2014/main" id="{ECCBABA7-0047-462A-96CA-D95BF84EB70B}"/>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1C97157-55B8-42FA-8D6E-0D81154225C5}"/>
                  </a:ext>
                </a:extLst>
              </p:cNvPr>
              <p:cNvSpPr/>
              <p:nvPr/>
            </p:nvSpPr>
            <p:spPr>
              <a:xfrm>
                <a:off x="10641180" y="684304"/>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6586BF64-AE3A-4461-A3DD-5E3E006017DF}"/>
                </a:ext>
              </a:extLst>
            </p:cNvPr>
            <p:cNvGrpSpPr/>
            <p:nvPr/>
          </p:nvGrpSpPr>
          <p:grpSpPr>
            <a:xfrm>
              <a:off x="5615340" y="1500297"/>
              <a:ext cx="188449" cy="1471350"/>
              <a:chOff x="10641180" y="438150"/>
              <a:chExt cx="247650" cy="1828800"/>
            </a:xfrm>
            <a:solidFill>
              <a:schemeClr val="accent6"/>
            </a:solidFill>
          </p:grpSpPr>
          <p:sp>
            <p:nvSpPr>
              <p:cNvPr id="172" name="Rectangle: Rounded Corners 171">
                <a:extLst>
                  <a:ext uri="{FF2B5EF4-FFF2-40B4-BE49-F238E27FC236}">
                    <a16:creationId xmlns:a16="http://schemas.microsoft.com/office/drawing/2014/main" id="{779B1623-5708-4567-B22B-2D93B9775CD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a:extLst>
                  <a:ext uri="{FF2B5EF4-FFF2-40B4-BE49-F238E27FC236}">
                    <a16:creationId xmlns:a16="http://schemas.microsoft.com/office/drawing/2014/main" id="{14FD1409-B27E-4CBB-B98B-842CFBF3292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a:extLst>
                <a:ext uri="{FF2B5EF4-FFF2-40B4-BE49-F238E27FC236}">
                  <a16:creationId xmlns:a16="http://schemas.microsoft.com/office/drawing/2014/main" id="{8E74AD67-D3AC-42F3-9BE6-665E3762A8CD}"/>
                </a:ext>
              </a:extLst>
            </p:cNvPr>
            <p:cNvGrpSpPr/>
            <p:nvPr/>
          </p:nvGrpSpPr>
          <p:grpSpPr>
            <a:xfrm>
              <a:off x="5378386" y="1777351"/>
              <a:ext cx="188449" cy="834973"/>
              <a:chOff x="10641180" y="500718"/>
              <a:chExt cx="247650" cy="1097280"/>
            </a:xfrm>
            <a:solidFill>
              <a:schemeClr val="accent6"/>
            </a:solidFill>
          </p:grpSpPr>
          <p:sp>
            <p:nvSpPr>
              <p:cNvPr id="170" name="Rectangle: Rounded Corners 169">
                <a:extLst>
                  <a:ext uri="{FF2B5EF4-FFF2-40B4-BE49-F238E27FC236}">
                    <a16:creationId xmlns:a16="http://schemas.microsoft.com/office/drawing/2014/main" id="{D90B5C73-AD13-42F1-9F08-8D676171160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Rounded Corners 170">
                <a:extLst>
                  <a:ext uri="{FF2B5EF4-FFF2-40B4-BE49-F238E27FC236}">
                    <a16:creationId xmlns:a16="http://schemas.microsoft.com/office/drawing/2014/main" id="{95213B9E-C155-4FAF-9498-6B5A5F5DB12C}"/>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55805DA6-E161-4C26-A637-E69BEDAE2499}"/>
                </a:ext>
              </a:extLst>
            </p:cNvPr>
            <p:cNvGrpSpPr/>
            <p:nvPr/>
          </p:nvGrpSpPr>
          <p:grpSpPr>
            <a:xfrm>
              <a:off x="5836292" y="1859500"/>
              <a:ext cx="188449" cy="834973"/>
              <a:chOff x="10641180" y="500718"/>
              <a:chExt cx="247650" cy="1097280"/>
            </a:xfrm>
          </p:grpSpPr>
          <p:sp>
            <p:nvSpPr>
              <p:cNvPr id="168" name="Rectangle: Rounded Corners 167">
                <a:extLst>
                  <a:ext uri="{FF2B5EF4-FFF2-40B4-BE49-F238E27FC236}">
                    <a16:creationId xmlns:a16="http://schemas.microsoft.com/office/drawing/2014/main" id="{49EBCD1C-2336-4721-842E-053933A0438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1FF36648-0220-4C46-A85C-EC97A7E115DE}"/>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DC71595D-716A-4386-9158-03B966185766}"/>
                </a:ext>
              </a:extLst>
            </p:cNvPr>
            <p:cNvGrpSpPr/>
            <p:nvPr/>
          </p:nvGrpSpPr>
          <p:grpSpPr>
            <a:xfrm>
              <a:off x="5161382" y="1476120"/>
              <a:ext cx="188449" cy="1391622"/>
              <a:chOff x="10641180" y="438150"/>
              <a:chExt cx="247650" cy="1828800"/>
            </a:xfrm>
          </p:grpSpPr>
          <p:sp>
            <p:nvSpPr>
              <p:cNvPr id="166" name="Rectangle: Rounded Corners 165">
                <a:extLst>
                  <a:ext uri="{FF2B5EF4-FFF2-40B4-BE49-F238E27FC236}">
                    <a16:creationId xmlns:a16="http://schemas.microsoft.com/office/drawing/2014/main" id="{69145CAC-EA94-41B2-BC00-AD317B0FD55A}"/>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Rounded Corners 166">
                <a:extLst>
                  <a:ext uri="{FF2B5EF4-FFF2-40B4-BE49-F238E27FC236}">
                    <a16:creationId xmlns:a16="http://schemas.microsoft.com/office/drawing/2014/main" id="{F4BDDBC0-B79C-4C34-8792-96FB7696832D}"/>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0EF48CB7-4A00-4CAC-8BB9-AF7778686AED}"/>
                </a:ext>
              </a:extLst>
            </p:cNvPr>
            <p:cNvGrpSpPr/>
            <p:nvPr/>
          </p:nvGrpSpPr>
          <p:grpSpPr>
            <a:xfrm>
              <a:off x="1758760" y="3523581"/>
              <a:ext cx="188449" cy="1391622"/>
              <a:chOff x="10641180" y="438150"/>
              <a:chExt cx="247650" cy="1828800"/>
            </a:xfrm>
          </p:grpSpPr>
          <p:sp>
            <p:nvSpPr>
              <p:cNvPr id="164" name="Rectangle: Rounded Corners 163">
                <a:extLst>
                  <a:ext uri="{FF2B5EF4-FFF2-40B4-BE49-F238E27FC236}">
                    <a16:creationId xmlns:a16="http://schemas.microsoft.com/office/drawing/2014/main" id="{C08F8C5A-5E9C-4E26-AE43-8E1F9465E7C6}"/>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DCA479B5-D227-4F33-88EC-605EBEBA411E}"/>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4D5AC48B-44C4-41A3-AC93-59D7671BDE2F}"/>
                </a:ext>
              </a:extLst>
            </p:cNvPr>
            <p:cNvGrpSpPr/>
            <p:nvPr/>
          </p:nvGrpSpPr>
          <p:grpSpPr>
            <a:xfrm>
              <a:off x="2890003" y="3736385"/>
              <a:ext cx="188449" cy="834973"/>
              <a:chOff x="10641180" y="500718"/>
              <a:chExt cx="247650" cy="1097280"/>
            </a:xfrm>
          </p:grpSpPr>
          <p:sp>
            <p:nvSpPr>
              <p:cNvPr id="162" name="Rectangle: Rounded Corners 161">
                <a:extLst>
                  <a:ext uri="{FF2B5EF4-FFF2-40B4-BE49-F238E27FC236}">
                    <a16:creationId xmlns:a16="http://schemas.microsoft.com/office/drawing/2014/main" id="{8A73D810-24FB-4432-A8D0-7CB0A5570BC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F1F94358-D948-45C0-978A-DA455C2DFCAF}"/>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F28BDFF3-F43C-4501-9B00-59679EEDCF6E}"/>
                </a:ext>
              </a:extLst>
            </p:cNvPr>
            <p:cNvGrpSpPr/>
            <p:nvPr/>
          </p:nvGrpSpPr>
          <p:grpSpPr>
            <a:xfrm>
              <a:off x="3127455" y="3327948"/>
              <a:ext cx="188449" cy="834973"/>
              <a:chOff x="10641180" y="500718"/>
              <a:chExt cx="247650" cy="1097280"/>
            </a:xfrm>
          </p:grpSpPr>
          <p:sp>
            <p:nvSpPr>
              <p:cNvPr id="160" name="Rectangle: Rounded Corners 159">
                <a:extLst>
                  <a:ext uri="{FF2B5EF4-FFF2-40B4-BE49-F238E27FC236}">
                    <a16:creationId xmlns:a16="http://schemas.microsoft.com/office/drawing/2014/main" id="{8B77CFAB-1F00-4962-92AE-04A5098F7B3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5CC59577-9BF2-49C4-8C09-FAA3C7D14C55}"/>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17210E8A-8C51-4068-A472-CD243EACD145}"/>
                </a:ext>
              </a:extLst>
            </p:cNvPr>
            <p:cNvGrpSpPr/>
            <p:nvPr/>
          </p:nvGrpSpPr>
          <p:grpSpPr>
            <a:xfrm>
              <a:off x="3351373" y="3111280"/>
              <a:ext cx="188449" cy="834973"/>
              <a:chOff x="10641180" y="500718"/>
              <a:chExt cx="247650" cy="1097280"/>
            </a:xfrm>
            <a:solidFill>
              <a:schemeClr val="accent6"/>
            </a:solidFill>
          </p:grpSpPr>
          <p:sp>
            <p:nvSpPr>
              <p:cNvPr id="158" name="Rectangle: Rounded Corners 157">
                <a:extLst>
                  <a:ext uri="{FF2B5EF4-FFF2-40B4-BE49-F238E27FC236}">
                    <a16:creationId xmlns:a16="http://schemas.microsoft.com/office/drawing/2014/main" id="{1CC72C5C-9FB0-43B8-85D0-581E0FC117A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Rounded Corners 158">
                <a:extLst>
                  <a:ext uri="{FF2B5EF4-FFF2-40B4-BE49-F238E27FC236}">
                    <a16:creationId xmlns:a16="http://schemas.microsoft.com/office/drawing/2014/main" id="{BA5D0503-E5A2-42B5-AC41-EFA89E6BB0F9}"/>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5376B727-93F8-4DAE-BC88-7CA99CE67B9C}"/>
                </a:ext>
              </a:extLst>
            </p:cNvPr>
            <p:cNvGrpSpPr/>
            <p:nvPr/>
          </p:nvGrpSpPr>
          <p:grpSpPr>
            <a:xfrm>
              <a:off x="4028873" y="3339995"/>
              <a:ext cx="188449" cy="834973"/>
              <a:chOff x="10641180" y="500718"/>
              <a:chExt cx="247650" cy="1097280"/>
            </a:xfrm>
          </p:grpSpPr>
          <p:sp>
            <p:nvSpPr>
              <p:cNvPr id="156" name="Rectangle: Rounded Corners 155">
                <a:extLst>
                  <a:ext uri="{FF2B5EF4-FFF2-40B4-BE49-F238E27FC236}">
                    <a16:creationId xmlns:a16="http://schemas.microsoft.com/office/drawing/2014/main" id="{932E8561-74EC-4C1B-83F7-9294D484643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156">
                <a:extLst>
                  <a:ext uri="{FF2B5EF4-FFF2-40B4-BE49-F238E27FC236}">
                    <a16:creationId xmlns:a16="http://schemas.microsoft.com/office/drawing/2014/main" id="{DAE16E72-1856-44AA-8F06-ECD9620727A2}"/>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B4280E35-53E2-4373-B6C9-10D779F5232C}"/>
                </a:ext>
              </a:extLst>
            </p:cNvPr>
            <p:cNvGrpSpPr/>
            <p:nvPr/>
          </p:nvGrpSpPr>
          <p:grpSpPr>
            <a:xfrm>
              <a:off x="3780152" y="3424981"/>
              <a:ext cx="188449" cy="1391622"/>
              <a:chOff x="10641180" y="438150"/>
              <a:chExt cx="247650" cy="1828800"/>
            </a:xfrm>
          </p:grpSpPr>
          <p:sp>
            <p:nvSpPr>
              <p:cNvPr id="154" name="Rectangle: Rounded Corners 153">
                <a:extLst>
                  <a:ext uri="{FF2B5EF4-FFF2-40B4-BE49-F238E27FC236}">
                    <a16:creationId xmlns:a16="http://schemas.microsoft.com/office/drawing/2014/main" id="{0D4BA681-BB32-4BE3-B9CF-1400EE91EC87}"/>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BCD72E97-38F4-476B-82E4-C1FDDB41C00B}"/>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EBEE67A2-A9B8-4714-9BD9-E7F0B82619F3}"/>
                </a:ext>
              </a:extLst>
            </p:cNvPr>
            <p:cNvGrpSpPr/>
            <p:nvPr/>
          </p:nvGrpSpPr>
          <p:grpSpPr>
            <a:xfrm>
              <a:off x="6056432" y="1499565"/>
              <a:ext cx="188449" cy="834973"/>
              <a:chOff x="10641180" y="605206"/>
              <a:chExt cx="247650" cy="1097280"/>
            </a:xfrm>
          </p:grpSpPr>
          <p:sp>
            <p:nvSpPr>
              <p:cNvPr id="152" name="Rectangle: Rounded Corners 151">
                <a:extLst>
                  <a:ext uri="{FF2B5EF4-FFF2-40B4-BE49-F238E27FC236}">
                    <a16:creationId xmlns:a16="http://schemas.microsoft.com/office/drawing/2014/main" id="{22749D5C-7ED2-49C5-B34A-385984ACF9C1}"/>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4DB74A34-C23F-4DD4-90C5-F67035AFD77E}"/>
                  </a:ext>
                </a:extLst>
              </p:cNvPr>
              <p:cNvSpPr/>
              <p:nvPr/>
            </p:nvSpPr>
            <p:spPr>
              <a:xfrm>
                <a:off x="10641180" y="684304"/>
                <a:ext cx="247650" cy="82577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2" name="Group 201">
            <a:extLst>
              <a:ext uri="{FF2B5EF4-FFF2-40B4-BE49-F238E27FC236}">
                <a16:creationId xmlns:a16="http://schemas.microsoft.com/office/drawing/2014/main" id="{9FFC3532-158B-4537-B5AA-4D32E002F8A4}"/>
              </a:ext>
            </a:extLst>
          </p:cNvPr>
          <p:cNvGrpSpPr/>
          <p:nvPr/>
        </p:nvGrpSpPr>
        <p:grpSpPr>
          <a:xfrm>
            <a:off x="9923968" y="3345575"/>
            <a:ext cx="1023769" cy="369332"/>
            <a:chOff x="6409688" y="3227337"/>
            <a:chExt cx="1023769" cy="369332"/>
          </a:xfrm>
        </p:grpSpPr>
        <p:sp>
          <p:nvSpPr>
            <p:cNvPr id="203" name="Arrow: Pentagon 202">
              <a:extLst>
                <a:ext uri="{FF2B5EF4-FFF2-40B4-BE49-F238E27FC236}">
                  <a16:creationId xmlns:a16="http://schemas.microsoft.com/office/drawing/2014/main" id="{B0F020AC-9C8E-4AD7-91BE-0BD9EB62DE75}"/>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a:extLst>
                <a:ext uri="{FF2B5EF4-FFF2-40B4-BE49-F238E27FC236}">
                  <a16:creationId xmlns:a16="http://schemas.microsoft.com/office/drawing/2014/main" id="{11F35E4A-1936-4B86-B50A-9EF41C10CF0A}"/>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grpSp>
        <p:nvGrpSpPr>
          <p:cNvPr id="205" name="Group 204">
            <a:extLst>
              <a:ext uri="{FF2B5EF4-FFF2-40B4-BE49-F238E27FC236}">
                <a16:creationId xmlns:a16="http://schemas.microsoft.com/office/drawing/2014/main" id="{548D6C2F-7C31-4686-AD9E-E40C7C47115B}"/>
              </a:ext>
            </a:extLst>
          </p:cNvPr>
          <p:cNvGrpSpPr/>
          <p:nvPr/>
        </p:nvGrpSpPr>
        <p:grpSpPr>
          <a:xfrm>
            <a:off x="6527504" y="3673628"/>
            <a:ext cx="1023769" cy="369332"/>
            <a:chOff x="6607592" y="3846877"/>
            <a:chExt cx="1023769" cy="369332"/>
          </a:xfrm>
        </p:grpSpPr>
        <p:sp>
          <p:nvSpPr>
            <p:cNvPr id="206" name="Arrow: Pentagon 205">
              <a:extLst>
                <a:ext uri="{FF2B5EF4-FFF2-40B4-BE49-F238E27FC236}">
                  <a16:creationId xmlns:a16="http://schemas.microsoft.com/office/drawing/2014/main" id="{726048B6-1814-46AC-B1B0-04088838D297}"/>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D18B3E01-0033-4DD3-90AE-D64C65696F3C}"/>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208" name="Group 207">
            <a:extLst>
              <a:ext uri="{FF2B5EF4-FFF2-40B4-BE49-F238E27FC236}">
                <a16:creationId xmlns:a16="http://schemas.microsoft.com/office/drawing/2014/main" id="{F264A298-3833-4179-BEC2-4AABD7DFA17D}"/>
              </a:ext>
            </a:extLst>
          </p:cNvPr>
          <p:cNvGrpSpPr/>
          <p:nvPr/>
        </p:nvGrpSpPr>
        <p:grpSpPr>
          <a:xfrm>
            <a:off x="5193651" y="4279922"/>
            <a:ext cx="1023769" cy="369332"/>
            <a:chOff x="6607592" y="3846877"/>
            <a:chExt cx="1023769" cy="369332"/>
          </a:xfrm>
        </p:grpSpPr>
        <p:sp>
          <p:nvSpPr>
            <p:cNvPr id="209" name="Arrow: Pentagon 208">
              <a:extLst>
                <a:ext uri="{FF2B5EF4-FFF2-40B4-BE49-F238E27FC236}">
                  <a16:creationId xmlns:a16="http://schemas.microsoft.com/office/drawing/2014/main" id="{38527568-CFE0-41A6-BDA6-A6B133F0D92F}"/>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FF8F0D86-810C-4525-AF54-CEC41CBB5C25}"/>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211" name="Group 210">
            <a:extLst>
              <a:ext uri="{FF2B5EF4-FFF2-40B4-BE49-F238E27FC236}">
                <a16:creationId xmlns:a16="http://schemas.microsoft.com/office/drawing/2014/main" id="{8AE0E2FA-C2BC-4158-93F0-3E7C42EC1216}"/>
              </a:ext>
            </a:extLst>
          </p:cNvPr>
          <p:cNvGrpSpPr/>
          <p:nvPr/>
        </p:nvGrpSpPr>
        <p:grpSpPr>
          <a:xfrm>
            <a:off x="6701246" y="5626157"/>
            <a:ext cx="1023769" cy="369332"/>
            <a:chOff x="6409688" y="3227337"/>
            <a:chExt cx="1023769" cy="369332"/>
          </a:xfrm>
        </p:grpSpPr>
        <p:sp>
          <p:nvSpPr>
            <p:cNvPr id="212" name="Arrow: Pentagon 211">
              <a:extLst>
                <a:ext uri="{FF2B5EF4-FFF2-40B4-BE49-F238E27FC236}">
                  <a16:creationId xmlns:a16="http://schemas.microsoft.com/office/drawing/2014/main" id="{2C5A79C0-516B-41AD-AC26-F61EDF6A4F93}"/>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908731E8-7B8D-476F-8BAB-1CC34EB52072}"/>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pic>
        <p:nvPicPr>
          <p:cNvPr id="4" name="Picture 3">
            <a:extLst>
              <a:ext uri="{FF2B5EF4-FFF2-40B4-BE49-F238E27FC236}">
                <a16:creationId xmlns:a16="http://schemas.microsoft.com/office/drawing/2014/main" id="{54FC9BD2-FD46-4D3A-9622-B464F5276BCC}"/>
              </a:ext>
            </a:extLst>
          </p:cNvPr>
          <p:cNvPicPr>
            <a:picLocks noChangeAspect="1"/>
          </p:cNvPicPr>
          <p:nvPr/>
        </p:nvPicPr>
        <p:blipFill>
          <a:blip r:embed="rId2"/>
          <a:stretch>
            <a:fillRect/>
          </a:stretch>
        </p:blipFill>
        <p:spPr>
          <a:xfrm>
            <a:off x="881070" y="963645"/>
            <a:ext cx="3400425" cy="2076450"/>
          </a:xfrm>
          <a:prstGeom prst="rect">
            <a:avLst/>
          </a:prstGeom>
        </p:spPr>
      </p:pic>
      <p:pic>
        <p:nvPicPr>
          <p:cNvPr id="5" name="Picture 4">
            <a:extLst>
              <a:ext uri="{FF2B5EF4-FFF2-40B4-BE49-F238E27FC236}">
                <a16:creationId xmlns:a16="http://schemas.microsoft.com/office/drawing/2014/main" id="{AA05B6E9-FF29-4BEA-BE75-06D4095AA285}"/>
              </a:ext>
            </a:extLst>
          </p:cNvPr>
          <p:cNvPicPr>
            <a:picLocks noChangeAspect="1"/>
          </p:cNvPicPr>
          <p:nvPr/>
        </p:nvPicPr>
        <p:blipFill>
          <a:blip r:embed="rId3"/>
          <a:stretch>
            <a:fillRect/>
          </a:stretch>
        </p:blipFill>
        <p:spPr>
          <a:xfrm>
            <a:off x="965498" y="3716896"/>
            <a:ext cx="2400300" cy="2047875"/>
          </a:xfrm>
          <a:prstGeom prst="rect">
            <a:avLst/>
          </a:prstGeom>
        </p:spPr>
      </p:pic>
    </p:spTree>
    <p:extLst>
      <p:ext uri="{BB962C8B-B14F-4D97-AF65-F5344CB8AC3E}">
        <p14:creationId xmlns:p14="http://schemas.microsoft.com/office/powerpoint/2010/main" val="19089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D6A2D45-FE71-45F3-BC5E-44FEBBFAC98A}"/>
              </a:ext>
            </a:extLst>
          </p:cNvPr>
          <p:cNvGrpSpPr/>
          <p:nvPr/>
        </p:nvGrpSpPr>
        <p:grpSpPr>
          <a:xfrm>
            <a:off x="4332305" y="1337079"/>
            <a:ext cx="7617038" cy="5909310"/>
            <a:chOff x="5885015" y="620764"/>
            <a:chExt cx="6028351" cy="3321771"/>
          </a:xfrm>
        </p:grpSpPr>
        <p:sp>
          <p:nvSpPr>
            <p:cNvPr id="16" name="TextBox 15">
              <a:extLst>
                <a:ext uri="{FF2B5EF4-FFF2-40B4-BE49-F238E27FC236}">
                  <a16:creationId xmlns:a16="http://schemas.microsoft.com/office/drawing/2014/main" id="{6256C016-2CE9-4A41-AAAD-479E0F70132F}"/>
                </a:ext>
              </a:extLst>
            </p:cNvPr>
            <p:cNvSpPr txBox="1"/>
            <p:nvPr/>
          </p:nvSpPr>
          <p:spPr>
            <a:xfrm>
              <a:off x="7202355" y="620764"/>
              <a:ext cx="4711011" cy="3321771"/>
            </a:xfrm>
            <a:prstGeom prst="rect">
              <a:avLst/>
            </a:prstGeom>
            <a:noFill/>
          </p:spPr>
          <p:txBody>
            <a:bodyPr wrap="square" lIns="108000" rIns="108000" rtlCol="0">
              <a:spAutoFit/>
            </a:bodyPr>
            <a:lstStyle/>
            <a:p>
              <a:pPr marL="457200" indent="-457200" algn="just">
                <a:buFont typeface="Arial" panose="020B0604020202020204" pitchFamily="34" charset="0"/>
                <a:buChar char="•"/>
              </a:pPr>
              <a:r>
                <a:rPr lang="en-US" altLang="ko-KR" sz="2700" b="1" dirty="0">
                  <a:solidFill>
                    <a:schemeClr val="bg1"/>
                  </a:solidFill>
                  <a:cs typeface="Arial" pitchFamily="34" charset="0"/>
                </a:rPr>
                <a:t>Introduction</a:t>
              </a:r>
            </a:p>
            <a:p>
              <a:pPr marL="457200" indent="-457200" algn="just">
                <a:buFont typeface="Arial" panose="020B0604020202020204" pitchFamily="34" charset="0"/>
                <a:buChar char="•"/>
              </a:pPr>
              <a:r>
                <a:rPr lang="en-US" altLang="ko-KR" sz="2700" b="1" dirty="0">
                  <a:solidFill>
                    <a:schemeClr val="bg1"/>
                  </a:solidFill>
                  <a:cs typeface="Arial" pitchFamily="34" charset="0"/>
                </a:rPr>
                <a:t>Machine Learning in stock prediction</a:t>
              </a:r>
            </a:p>
            <a:p>
              <a:pPr marL="457200" indent="-457200" algn="just">
                <a:buFont typeface="Arial" panose="020B0604020202020204" pitchFamily="34" charset="0"/>
                <a:buChar char="•"/>
              </a:pPr>
              <a:r>
                <a:rPr lang="en-US" altLang="ko-KR" sz="2700" b="1" dirty="0">
                  <a:solidFill>
                    <a:schemeClr val="bg1"/>
                  </a:solidFill>
                  <a:cs typeface="Arial" pitchFamily="34" charset="0"/>
                </a:rPr>
                <a:t>Objective</a:t>
              </a:r>
            </a:p>
            <a:p>
              <a:pPr marL="457200" indent="-457200" algn="just">
                <a:buFont typeface="Arial" panose="020B0604020202020204" pitchFamily="34" charset="0"/>
                <a:buChar char="•"/>
              </a:pPr>
              <a:r>
                <a:rPr lang="en-US" altLang="ko-KR" sz="2700" b="1" dirty="0">
                  <a:solidFill>
                    <a:schemeClr val="bg1"/>
                  </a:solidFill>
                  <a:cs typeface="Arial" pitchFamily="34" charset="0"/>
                </a:rPr>
                <a:t>Step by step process</a:t>
              </a:r>
            </a:p>
            <a:p>
              <a:pPr marL="457200" indent="-457200" algn="just">
                <a:buFont typeface="Arial" panose="020B0604020202020204" pitchFamily="34" charset="0"/>
                <a:buChar char="•"/>
              </a:pPr>
              <a:r>
                <a:rPr lang="en-US" altLang="ko-KR" sz="2700" b="1" dirty="0">
                  <a:solidFill>
                    <a:schemeClr val="bg1"/>
                  </a:solidFill>
                  <a:cs typeface="Arial" pitchFamily="34" charset="0"/>
                </a:rPr>
                <a:t>Data Acquisition and Dataset</a:t>
              </a:r>
            </a:p>
            <a:p>
              <a:pPr marL="457200" indent="-457200" algn="just">
                <a:buFont typeface="Arial" panose="020B0604020202020204" pitchFamily="34" charset="0"/>
                <a:buChar char="•"/>
              </a:pPr>
              <a:r>
                <a:rPr lang="en-US" altLang="ko-KR" sz="2700" b="1" dirty="0">
                  <a:solidFill>
                    <a:schemeClr val="bg1"/>
                  </a:solidFill>
                  <a:cs typeface="Arial" pitchFamily="34" charset="0"/>
                </a:rPr>
                <a:t>Linear Regression</a:t>
              </a:r>
            </a:p>
            <a:p>
              <a:pPr marL="457200" indent="-457200" algn="just">
                <a:buFont typeface="Arial" panose="020B0604020202020204" pitchFamily="34" charset="0"/>
                <a:buChar char="•"/>
              </a:pPr>
              <a:r>
                <a:rPr lang="en-US" altLang="ko-KR" sz="2700" b="1" dirty="0">
                  <a:solidFill>
                    <a:schemeClr val="bg1"/>
                  </a:solidFill>
                  <a:cs typeface="Arial" pitchFamily="34" charset="0"/>
                </a:rPr>
                <a:t>K-Nearest Neighbor</a:t>
              </a:r>
            </a:p>
            <a:p>
              <a:pPr marL="457200" indent="-457200" algn="just">
                <a:buFont typeface="Arial" panose="020B0604020202020204" pitchFamily="34" charset="0"/>
                <a:buChar char="•"/>
              </a:pPr>
              <a:r>
                <a:rPr lang="en-US" altLang="ko-KR" sz="2700" b="1" dirty="0">
                  <a:solidFill>
                    <a:schemeClr val="bg1"/>
                  </a:solidFill>
                  <a:cs typeface="Arial" pitchFamily="34" charset="0"/>
                </a:rPr>
                <a:t>Support Vector Machine (SVM)</a:t>
              </a:r>
            </a:p>
            <a:p>
              <a:pPr marL="457200" indent="-457200" algn="just">
                <a:buFont typeface="Arial" panose="020B0604020202020204" pitchFamily="34" charset="0"/>
                <a:buChar char="•"/>
              </a:pPr>
              <a:r>
                <a:rPr lang="en-US" altLang="ko-KR" sz="2700" b="1" dirty="0">
                  <a:solidFill>
                    <a:schemeClr val="bg1"/>
                  </a:solidFill>
                  <a:cs typeface="Arial" pitchFamily="34" charset="0"/>
                </a:rPr>
                <a:t>ARIMA</a:t>
              </a:r>
            </a:p>
            <a:p>
              <a:pPr marL="457200" indent="-457200" algn="just">
                <a:buFont typeface="Arial" panose="020B0604020202020204" pitchFamily="34" charset="0"/>
                <a:buChar char="•"/>
              </a:pPr>
              <a:r>
                <a:rPr lang="en-US" altLang="ko-KR" sz="2700" b="1" dirty="0">
                  <a:solidFill>
                    <a:schemeClr val="bg1"/>
                  </a:solidFill>
                  <a:cs typeface="Arial" pitchFamily="34" charset="0"/>
                </a:rPr>
                <a:t>When to buy, sell or hold ?</a:t>
              </a:r>
            </a:p>
            <a:p>
              <a:pPr marL="457200" indent="-457200" algn="just">
                <a:buFont typeface="Arial" panose="020B0604020202020204" pitchFamily="34" charset="0"/>
                <a:buChar char="•"/>
              </a:pPr>
              <a:r>
                <a:rPr lang="en-US" altLang="ko-KR" sz="2700" b="1" dirty="0">
                  <a:solidFill>
                    <a:schemeClr val="bg1"/>
                  </a:solidFill>
                  <a:cs typeface="Arial" pitchFamily="34" charset="0"/>
                </a:rPr>
                <a:t>Trading Simulation Model</a:t>
              </a:r>
            </a:p>
            <a:p>
              <a:pPr marL="457200" indent="-457200" algn="just">
                <a:buFont typeface="Arial" panose="020B0604020202020204" pitchFamily="34" charset="0"/>
                <a:buChar char="•"/>
              </a:pPr>
              <a:r>
                <a:rPr lang="en-US" altLang="ko-KR" sz="2700" b="1" dirty="0">
                  <a:solidFill>
                    <a:schemeClr val="bg1"/>
                  </a:solidFill>
                  <a:cs typeface="Arial" pitchFamily="34" charset="0"/>
                </a:rPr>
                <a:t>Conclusion</a:t>
              </a:r>
            </a:p>
            <a:p>
              <a:pPr marL="457200" indent="-457200" algn="just">
                <a:buFont typeface="Arial" panose="020B0604020202020204" pitchFamily="34" charset="0"/>
                <a:buChar char="•"/>
              </a:pPr>
              <a:r>
                <a:rPr lang="en-US" altLang="ko-KR" sz="2700" b="1" dirty="0">
                  <a:solidFill>
                    <a:schemeClr val="bg1"/>
                  </a:solidFill>
                  <a:cs typeface="Arial" pitchFamily="34" charset="0"/>
                </a:rPr>
                <a:t>References</a:t>
              </a:r>
            </a:p>
            <a:p>
              <a:pPr algn="just"/>
              <a:endParaRPr lang="ko-KR" altLang="en-US" sz="2700" b="1" dirty="0">
                <a:solidFill>
                  <a:schemeClr val="bg1"/>
                </a:solidFill>
                <a:cs typeface="Arial" pitchFamily="34" charset="0"/>
              </a:endParaRPr>
            </a:p>
          </p:txBody>
        </p:sp>
        <p:sp>
          <p:nvSpPr>
            <p:cNvPr id="24" name="TextBox 23">
              <a:extLst>
                <a:ext uri="{FF2B5EF4-FFF2-40B4-BE49-F238E27FC236}">
                  <a16:creationId xmlns:a16="http://schemas.microsoft.com/office/drawing/2014/main" id="{8E88DC5F-7B11-4BFE-A62A-1B2C2273B5B4}"/>
                </a:ext>
              </a:extLst>
            </p:cNvPr>
            <p:cNvSpPr txBox="1"/>
            <p:nvPr/>
          </p:nvSpPr>
          <p:spPr>
            <a:xfrm>
              <a:off x="5885015" y="3127515"/>
              <a:ext cx="6028351" cy="452132"/>
            </a:xfrm>
            <a:prstGeom prst="rect">
              <a:avLst/>
            </a:prstGeom>
            <a:noFill/>
          </p:spPr>
          <p:txBody>
            <a:bodyPr wrap="square" lIns="108000" rIns="108000" rtlCol="0">
              <a:spAutoFit/>
            </a:bodyPr>
            <a:lstStyle/>
            <a:p>
              <a:pPr marL="457200" indent="-457200" algn="just">
                <a:buFont typeface="Arial" panose="020B0604020202020204" pitchFamily="34" charset="0"/>
                <a:buChar char="•"/>
              </a:pPr>
              <a:endParaRPr lang="ko-KR" altLang="en-US" sz="2700" b="1" dirty="0">
                <a:solidFill>
                  <a:schemeClr val="bg1"/>
                </a:solidFill>
                <a:cs typeface="Arial" pitchFamily="34" charset="0"/>
              </a:endParaRPr>
            </a:p>
          </p:txBody>
        </p:sp>
      </p:grpSp>
      <p:sp>
        <p:nvSpPr>
          <p:cNvPr id="2" name="TextBox 1"/>
          <p:cNvSpPr txBox="1"/>
          <p:nvPr/>
        </p:nvSpPr>
        <p:spPr>
          <a:xfrm>
            <a:off x="257176" y="413748"/>
            <a:ext cx="10572336" cy="923330"/>
          </a:xfrm>
          <a:prstGeom prst="rect">
            <a:avLst/>
          </a:prstGeom>
          <a:noFill/>
        </p:spPr>
        <p:txBody>
          <a:bodyPr wrap="square" rtlCol="0" anchor="ctr">
            <a:spAutoFit/>
          </a:bodyPr>
          <a:lstStyle/>
          <a:p>
            <a:pPr algn="ctr"/>
            <a:r>
              <a:rPr lang="en-US" altLang="ko-KR" sz="5400" b="1" dirty="0">
                <a:solidFill>
                  <a:schemeClr val="bg1"/>
                </a:solidFill>
                <a:cs typeface="Arial" pitchFamily="34" charset="0"/>
              </a:rPr>
              <a:t>Agenda</a:t>
            </a:r>
            <a:endParaRPr lang="ko-KR" altLang="en-US" sz="5400" b="1"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2" name="Rectangle 1">
            <a:extLst>
              <a:ext uri="{FF2B5EF4-FFF2-40B4-BE49-F238E27FC236}">
                <a16:creationId xmlns:a16="http://schemas.microsoft.com/office/drawing/2014/main" id="{75782F79-2B6C-4245-909A-4FCB440918F2}"/>
              </a:ext>
            </a:extLst>
          </p:cNvPr>
          <p:cNvSpPr/>
          <p:nvPr/>
        </p:nvSpPr>
        <p:spPr>
          <a:xfrm>
            <a:off x="462286" y="281136"/>
            <a:ext cx="11443231" cy="646331"/>
          </a:xfrm>
          <a:prstGeom prst="rect">
            <a:avLst/>
          </a:prstGeom>
        </p:spPr>
        <p:txBody>
          <a:bodyPr wrap="square">
            <a:spAutoFit/>
          </a:bodyPr>
          <a:lstStyle/>
          <a:p>
            <a:pPr algn="ctr"/>
            <a:r>
              <a:rPr lang="en-US" sz="3600" b="1" dirty="0">
                <a:solidFill>
                  <a:schemeClr val="bg1"/>
                </a:solidFill>
              </a:rPr>
              <a:t>Trading Simulation Model</a:t>
            </a:r>
          </a:p>
        </p:txBody>
      </p:sp>
      <p:pic>
        <p:nvPicPr>
          <p:cNvPr id="3" name="Picture 2">
            <a:extLst>
              <a:ext uri="{FF2B5EF4-FFF2-40B4-BE49-F238E27FC236}">
                <a16:creationId xmlns:a16="http://schemas.microsoft.com/office/drawing/2014/main" id="{63B0FD7C-77A1-4121-A4F5-3E23EA49A1CA}"/>
              </a:ext>
            </a:extLst>
          </p:cNvPr>
          <p:cNvPicPr>
            <a:picLocks noChangeAspect="1"/>
          </p:cNvPicPr>
          <p:nvPr/>
        </p:nvPicPr>
        <p:blipFill>
          <a:blip r:embed="rId2"/>
          <a:stretch>
            <a:fillRect/>
          </a:stretch>
        </p:blipFill>
        <p:spPr>
          <a:xfrm>
            <a:off x="542925" y="1143001"/>
            <a:ext cx="4933950" cy="5083838"/>
          </a:xfrm>
          <a:prstGeom prst="rect">
            <a:avLst/>
          </a:prstGeom>
        </p:spPr>
      </p:pic>
      <p:sp>
        <p:nvSpPr>
          <p:cNvPr id="4" name="TextBox 3">
            <a:extLst>
              <a:ext uri="{FF2B5EF4-FFF2-40B4-BE49-F238E27FC236}">
                <a16:creationId xmlns:a16="http://schemas.microsoft.com/office/drawing/2014/main" id="{742EA80B-72FF-46D4-812A-1D9A358D69C0}"/>
              </a:ext>
            </a:extLst>
          </p:cNvPr>
          <p:cNvSpPr txBox="1"/>
          <p:nvPr/>
        </p:nvSpPr>
        <p:spPr>
          <a:xfrm>
            <a:off x="6019800" y="1185895"/>
            <a:ext cx="54169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 trading simulation model which helps the user to make a decision based on prediction.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model tells us about mainly 4 things:</a:t>
            </a:r>
          </a:p>
          <a:p>
            <a:pPr marL="742950" lvl="1" indent="-285750">
              <a:buFont typeface="Arial" panose="020B0604020202020204" pitchFamily="34" charset="0"/>
              <a:buChar char="•"/>
            </a:pPr>
            <a:r>
              <a:rPr lang="en-US" dirty="0">
                <a:solidFill>
                  <a:schemeClr val="bg1"/>
                </a:solidFill>
              </a:rPr>
              <a:t>Action: whether to buy, sell or hold stock</a:t>
            </a:r>
          </a:p>
          <a:p>
            <a:pPr marL="742950" lvl="1" indent="-285750">
              <a:buFont typeface="Arial" panose="020B0604020202020204" pitchFamily="34" charset="0"/>
              <a:buChar char="•"/>
            </a:pPr>
            <a:r>
              <a:rPr lang="en-US" dirty="0">
                <a:solidFill>
                  <a:schemeClr val="bg1"/>
                </a:solidFill>
              </a:rPr>
              <a:t>Money: Initial amount $1000 which changes over the time</a:t>
            </a:r>
          </a:p>
          <a:p>
            <a:pPr marL="742950" lvl="1" indent="-285750">
              <a:buFont typeface="Arial" panose="020B0604020202020204" pitchFamily="34" charset="0"/>
              <a:buChar char="•"/>
            </a:pPr>
            <a:r>
              <a:rPr lang="en-US" dirty="0">
                <a:solidFill>
                  <a:schemeClr val="bg1"/>
                </a:solidFill>
              </a:rPr>
              <a:t>Current: Current amount of money after every action</a:t>
            </a:r>
          </a:p>
          <a:p>
            <a:pPr marL="742950" lvl="1" indent="-285750">
              <a:buFont typeface="Arial" panose="020B0604020202020204" pitchFamily="34" charset="0"/>
              <a:buChar char="•"/>
            </a:pPr>
            <a:r>
              <a:rPr lang="en-US" dirty="0">
                <a:solidFill>
                  <a:schemeClr val="bg1"/>
                </a:solidFill>
              </a:rPr>
              <a:t>Price: Price of stock</a:t>
            </a:r>
          </a:p>
        </p:txBody>
      </p:sp>
      <p:sp>
        <p:nvSpPr>
          <p:cNvPr id="10" name="Freeform 4">
            <a:extLst>
              <a:ext uri="{FF2B5EF4-FFF2-40B4-BE49-F238E27FC236}">
                <a16:creationId xmlns:a16="http://schemas.microsoft.com/office/drawing/2014/main" id="{EF24DD57-7F8C-4872-8AFF-B28283A3ECE0}"/>
              </a:ext>
            </a:extLst>
          </p:cNvPr>
          <p:cNvSpPr/>
          <p:nvPr/>
        </p:nvSpPr>
        <p:spPr>
          <a:xfrm>
            <a:off x="7636948" y="4048217"/>
            <a:ext cx="3271840" cy="2228191"/>
          </a:xfrm>
          <a:custGeom>
            <a:avLst/>
            <a:gdLst>
              <a:gd name="connsiteX0" fmla="*/ 2186646 w 4678328"/>
              <a:gd name="connsiteY0" fmla="*/ 1274686 h 3401291"/>
              <a:gd name="connsiteX1" fmla="*/ 2336664 w 4678328"/>
              <a:gd name="connsiteY1" fmla="*/ 2146224 h 3401291"/>
              <a:gd name="connsiteX2" fmla="*/ 2393814 w 4678328"/>
              <a:gd name="connsiteY2" fmla="*/ 1929530 h 3401291"/>
              <a:gd name="connsiteX3" fmla="*/ 2474777 w 4678328"/>
              <a:gd name="connsiteY3" fmla="*/ 1710455 h 3401291"/>
              <a:gd name="connsiteX4" fmla="*/ 2346189 w 4678328"/>
              <a:gd name="connsiteY4" fmla="*/ 1579486 h 3401291"/>
              <a:gd name="connsiteX5" fmla="*/ 2396196 w 4678328"/>
              <a:gd name="connsiteY5" fmla="*/ 1527099 h 3401291"/>
              <a:gd name="connsiteX6" fmla="*/ 2186646 w 4678328"/>
              <a:gd name="connsiteY6" fmla="*/ 1274686 h 3401291"/>
              <a:gd name="connsiteX7" fmla="*/ 2784341 w 4678328"/>
              <a:gd name="connsiteY7" fmla="*/ 1174674 h 3401291"/>
              <a:gd name="connsiteX8" fmla="*/ 2570029 w 4678328"/>
              <a:gd name="connsiteY8" fmla="*/ 1512811 h 3401291"/>
              <a:gd name="connsiteX9" fmla="*/ 2627179 w 4678328"/>
              <a:gd name="connsiteY9" fmla="*/ 1555674 h 3401291"/>
              <a:gd name="connsiteX10" fmla="*/ 2581935 w 4678328"/>
              <a:gd name="connsiteY10" fmla="*/ 1698549 h 3401291"/>
              <a:gd name="connsiteX11" fmla="*/ 2655754 w 4678328"/>
              <a:gd name="connsiteY11" fmla="*/ 1881905 h 3401291"/>
              <a:gd name="connsiteX12" fmla="*/ 2667660 w 4678328"/>
              <a:gd name="connsiteY12" fmla="*/ 2248617 h 3401291"/>
              <a:gd name="connsiteX13" fmla="*/ 2784341 w 4678328"/>
              <a:gd name="connsiteY13" fmla="*/ 1174674 h 3401291"/>
              <a:gd name="connsiteX14" fmla="*/ 2443355 w 4678328"/>
              <a:gd name="connsiteY14" fmla="*/ 0 h 3401291"/>
              <a:gd name="connsiteX15" fmla="*/ 2829442 w 4678328"/>
              <a:gd name="connsiteY15" fmla="*/ 262774 h 3401291"/>
              <a:gd name="connsiteX16" fmla="*/ 2878765 w 4678328"/>
              <a:gd name="connsiteY16" fmla="*/ 644457 h 3401291"/>
              <a:gd name="connsiteX17" fmla="*/ 2830455 w 4678328"/>
              <a:gd name="connsiteY17" fmla="*/ 854031 h 3401291"/>
              <a:gd name="connsiteX18" fmla="*/ 2788464 w 4678328"/>
              <a:gd name="connsiteY18" fmla="*/ 922945 h 3401291"/>
              <a:gd name="connsiteX19" fmla="*/ 2757485 w 4678328"/>
              <a:gd name="connsiteY19" fmla="*/ 1098074 h 3401291"/>
              <a:gd name="connsiteX20" fmla="*/ 2960953 w 4678328"/>
              <a:gd name="connsiteY20" fmla="*/ 1273909 h 3401291"/>
              <a:gd name="connsiteX21" fmla="*/ 3155602 w 4678328"/>
              <a:gd name="connsiteY21" fmla="*/ 1337283 h 3401291"/>
              <a:gd name="connsiteX22" fmla="*/ 3504160 w 4678328"/>
              <a:gd name="connsiteY22" fmla="*/ 1436872 h 3401291"/>
              <a:gd name="connsiteX23" fmla="*/ 3703337 w 4678328"/>
              <a:gd name="connsiteY23" fmla="*/ 1658681 h 3401291"/>
              <a:gd name="connsiteX24" fmla="*/ 3755300 w 4678328"/>
              <a:gd name="connsiteY24" fmla="*/ 1870260 h 3401291"/>
              <a:gd name="connsiteX25" fmla="*/ 3857246 w 4678328"/>
              <a:gd name="connsiteY25" fmla="*/ 2197363 h 3401291"/>
              <a:gd name="connsiteX26" fmla="*/ 3912509 w 4678328"/>
              <a:gd name="connsiteY26" fmla="*/ 2546393 h 3401291"/>
              <a:gd name="connsiteX27" fmla="*/ 4032115 w 4678328"/>
              <a:gd name="connsiteY27" fmla="*/ 2715791 h 3401291"/>
              <a:gd name="connsiteX28" fmla="*/ 4293462 w 4678328"/>
              <a:gd name="connsiteY28" fmla="*/ 2597154 h 3401291"/>
              <a:gd name="connsiteX29" fmla="*/ 4378999 w 4678328"/>
              <a:gd name="connsiteY29" fmla="*/ 2353417 h 3401291"/>
              <a:gd name="connsiteX30" fmla="*/ 4540311 w 4678328"/>
              <a:gd name="connsiteY30" fmla="*/ 2071557 h 3401291"/>
              <a:gd name="connsiteX31" fmla="*/ 4554362 w 4678328"/>
              <a:gd name="connsiteY31" fmla="*/ 2270262 h 3401291"/>
              <a:gd name="connsiteX32" fmla="*/ 4659208 w 4678328"/>
              <a:gd name="connsiteY32" fmla="*/ 2297894 h 3401291"/>
              <a:gd name="connsiteX33" fmla="*/ 4640370 w 4678328"/>
              <a:gd name="connsiteY33" fmla="*/ 2455386 h 3401291"/>
              <a:gd name="connsiteX34" fmla="*/ 4634901 w 4678328"/>
              <a:gd name="connsiteY34" fmla="*/ 2541630 h 3401291"/>
              <a:gd name="connsiteX35" fmla="*/ 4535549 w 4678328"/>
              <a:gd name="connsiteY35" fmla="*/ 2780368 h 3401291"/>
              <a:gd name="connsiteX36" fmla="*/ 4489809 w 4678328"/>
              <a:gd name="connsiteY36" fmla="*/ 3177283 h 3401291"/>
              <a:gd name="connsiteX37" fmla="*/ 4232964 w 4678328"/>
              <a:gd name="connsiteY37" fmla="*/ 3315466 h 3401291"/>
              <a:gd name="connsiteX38" fmla="*/ 3818438 w 4678328"/>
              <a:gd name="connsiteY38" fmla="*/ 3394071 h 3401291"/>
              <a:gd name="connsiteX39" fmla="*/ 3605871 w 4678328"/>
              <a:gd name="connsiteY39" fmla="*/ 3291606 h 3401291"/>
              <a:gd name="connsiteX40" fmla="*/ 3481527 w 4678328"/>
              <a:gd name="connsiteY40" fmla="*/ 3188717 h 3401291"/>
              <a:gd name="connsiteX41" fmla="*/ 3464858 w 4678328"/>
              <a:gd name="connsiteY41" fmla="*/ 3381692 h 3401291"/>
              <a:gd name="connsiteX42" fmla="*/ 1512398 w 4678328"/>
              <a:gd name="connsiteY42" fmla="*/ 3377166 h 3401291"/>
              <a:gd name="connsiteX43" fmla="*/ 1503345 w 4678328"/>
              <a:gd name="connsiteY43" fmla="*/ 3169902 h 3401291"/>
              <a:gd name="connsiteX44" fmla="*/ 1179353 w 4678328"/>
              <a:gd name="connsiteY44" fmla="*/ 3278781 h 3401291"/>
              <a:gd name="connsiteX45" fmla="*/ 734673 w 4678328"/>
              <a:gd name="connsiteY45" fmla="*/ 3204182 h 3401291"/>
              <a:gd name="connsiteX46" fmla="*/ 586446 w 4678328"/>
              <a:gd name="connsiteY46" fmla="*/ 3134443 h 3401291"/>
              <a:gd name="connsiteX47" fmla="*/ 443618 w 4678328"/>
              <a:gd name="connsiteY47" fmla="*/ 3073168 h 3401291"/>
              <a:gd name="connsiteX48" fmla="*/ 432655 w 4678328"/>
              <a:gd name="connsiteY48" fmla="*/ 2752500 h 3401291"/>
              <a:gd name="connsiteX49" fmla="*/ 208699 w 4678328"/>
              <a:gd name="connsiteY49" fmla="*/ 2577608 h 3401291"/>
              <a:gd name="connsiteX50" fmla="*/ 116962 w 4678328"/>
              <a:gd name="connsiteY50" fmla="*/ 2489196 h 3401291"/>
              <a:gd name="connsiteX51" fmla="*/ 64952 w 4678328"/>
              <a:gd name="connsiteY51" fmla="*/ 2374824 h 3401291"/>
              <a:gd name="connsiteX52" fmla="*/ 27630 w 4678328"/>
              <a:gd name="connsiteY52" fmla="*/ 2221670 h 3401291"/>
              <a:gd name="connsiteX53" fmla="*/ 11669 w 4678328"/>
              <a:gd name="connsiteY53" fmla="*/ 2114915 h 3401291"/>
              <a:gd name="connsiteX54" fmla="*/ 303054 w 4678328"/>
              <a:gd name="connsiteY54" fmla="*/ 2227376 h 3401291"/>
              <a:gd name="connsiteX55" fmla="*/ 323070 w 4678328"/>
              <a:gd name="connsiteY55" fmla="*/ 1924085 h 3401291"/>
              <a:gd name="connsiteX56" fmla="*/ 503904 w 4678328"/>
              <a:gd name="connsiteY56" fmla="*/ 2297187 h 3401291"/>
              <a:gd name="connsiteX57" fmla="*/ 578690 w 4678328"/>
              <a:gd name="connsiteY57" fmla="*/ 2494689 h 3401291"/>
              <a:gd name="connsiteX58" fmla="*/ 891247 w 4678328"/>
              <a:gd name="connsiteY58" fmla="*/ 2641524 h 3401291"/>
              <a:gd name="connsiteX59" fmla="*/ 1102163 w 4678328"/>
              <a:gd name="connsiteY59" fmla="*/ 2655034 h 3401291"/>
              <a:gd name="connsiteX60" fmla="*/ 1171927 w 4678328"/>
              <a:gd name="connsiteY60" fmla="*/ 2481604 h 3401291"/>
              <a:gd name="connsiteX61" fmla="*/ 1344201 w 4678328"/>
              <a:gd name="connsiteY61" fmla="*/ 2194982 h 3401291"/>
              <a:gd name="connsiteX62" fmla="*/ 1326072 w 4678328"/>
              <a:gd name="connsiteY62" fmla="*/ 2079691 h 3401291"/>
              <a:gd name="connsiteX63" fmla="*/ 1516430 w 4678328"/>
              <a:gd name="connsiteY63" fmla="*/ 1580549 h 3401291"/>
              <a:gd name="connsiteX64" fmla="*/ 2014889 w 4678328"/>
              <a:gd name="connsiteY64" fmla="*/ 1373497 h 3401291"/>
              <a:gd name="connsiteX65" fmla="*/ 2161396 w 4678328"/>
              <a:gd name="connsiteY65" fmla="*/ 1188397 h 3401291"/>
              <a:gd name="connsiteX66" fmla="*/ 2128270 w 4678328"/>
              <a:gd name="connsiteY66" fmla="*/ 939638 h 3401291"/>
              <a:gd name="connsiteX67" fmla="*/ 2050844 w 4678328"/>
              <a:gd name="connsiteY67" fmla="*/ 872939 h 3401291"/>
              <a:gd name="connsiteX68" fmla="*/ 2014865 w 4678328"/>
              <a:gd name="connsiteY68" fmla="*/ 599426 h 3401291"/>
              <a:gd name="connsiteX69" fmla="*/ 2443355 w 4678328"/>
              <a:gd name="connsiteY69" fmla="*/ 0 h 3401291"/>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29442 w 4678328"/>
              <a:gd name="connsiteY15" fmla="*/ 263742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29442 w 4678328"/>
              <a:gd name="connsiteY15" fmla="*/ 263742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78328" h="3402259">
                <a:moveTo>
                  <a:pt x="2186646" y="1275654"/>
                </a:moveTo>
                <a:cubicBezTo>
                  <a:pt x="2177121" y="1578073"/>
                  <a:pt x="2265227" y="1863823"/>
                  <a:pt x="2336664" y="2147192"/>
                </a:cubicBezTo>
                <a:cubicBezTo>
                  <a:pt x="2355714" y="2074961"/>
                  <a:pt x="2379527" y="2012254"/>
                  <a:pt x="2393814" y="1930498"/>
                </a:cubicBezTo>
                <a:cubicBezTo>
                  <a:pt x="2408896" y="1840804"/>
                  <a:pt x="2452552" y="1796355"/>
                  <a:pt x="2474777" y="1711423"/>
                </a:cubicBezTo>
                <a:cubicBezTo>
                  <a:pt x="2450964" y="1663005"/>
                  <a:pt x="2389052" y="1624110"/>
                  <a:pt x="2346189" y="1580454"/>
                </a:cubicBezTo>
                <a:lnTo>
                  <a:pt x="2396196" y="1528067"/>
                </a:lnTo>
                <a:cubicBezTo>
                  <a:pt x="2302534" y="1451073"/>
                  <a:pt x="2242208" y="1378842"/>
                  <a:pt x="2186646" y="1275654"/>
                </a:cubicBezTo>
                <a:close/>
                <a:moveTo>
                  <a:pt x="2784341" y="1175642"/>
                </a:moveTo>
                <a:cubicBezTo>
                  <a:pt x="2724810" y="1340741"/>
                  <a:pt x="2641466" y="1401067"/>
                  <a:pt x="2570029" y="1513779"/>
                </a:cubicBezTo>
                <a:lnTo>
                  <a:pt x="2627179" y="1556642"/>
                </a:lnTo>
                <a:cubicBezTo>
                  <a:pt x="2600192" y="1609030"/>
                  <a:pt x="2597016" y="1651892"/>
                  <a:pt x="2581935" y="1699517"/>
                </a:cubicBezTo>
                <a:cubicBezTo>
                  <a:pt x="2632735" y="1765398"/>
                  <a:pt x="2654961" y="1809848"/>
                  <a:pt x="2655754" y="1882873"/>
                </a:cubicBezTo>
                <a:lnTo>
                  <a:pt x="2667660" y="2249585"/>
                </a:lnTo>
                <a:cubicBezTo>
                  <a:pt x="2754972" y="1925735"/>
                  <a:pt x="2844667" y="1654273"/>
                  <a:pt x="2784341" y="1175642"/>
                </a:cubicBezTo>
                <a:close/>
                <a:moveTo>
                  <a:pt x="2443355" y="968"/>
                </a:moveTo>
                <a:cubicBezTo>
                  <a:pt x="2813216" y="1635"/>
                  <a:pt x="2786681" y="116410"/>
                  <a:pt x="2864576" y="252031"/>
                </a:cubicBezTo>
                <a:cubicBezTo>
                  <a:pt x="2964555" y="425117"/>
                  <a:pt x="2912331" y="530897"/>
                  <a:pt x="2878765" y="645425"/>
                </a:cubicBezTo>
                <a:cubicBezTo>
                  <a:pt x="2938068" y="658134"/>
                  <a:pt x="2911646" y="782760"/>
                  <a:pt x="2830455" y="854999"/>
                </a:cubicBezTo>
                <a:lnTo>
                  <a:pt x="2788464" y="923913"/>
                </a:lnTo>
                <a:cubicBezTo>
                  <a:pt x="2767025" y="989432"/>
                  <a:pt x="2719393" y="1057334"/>
                  <a:pt x="2757485" y="1099042"/>
                </a:cubicBezTo>
                <a:cubicBezTo>
                  <a:pt x="2820546" y="1169560"/>
                  <a:pt x="2888368" y="1244840"/>
                  <a:pt x="2960953" y="1274877"/>
                </a:cubicBezTo>
                <a:cubicBezTo>
                  <a:pt x="3030598" y="1307908"/>
                  <a:pt x="3059763" y="1312363"/>
                  <a:pt x="3155602" y="1338251"/>
                </a:cubicBezTo>
                <a:cubicBezTo>
                  <a:pt x="3293219" y="1364303"/>
                  <a:pt x="3373686" y="1390356"/>
                  <a:pt x="3504160" y="1437840"/>
                </a:cubicBezTo>
                <a:cubicBezTo>
                  <a:pt x="3651514" y="1492726"/>
                  <a:pt x="3689333" y="1547614"/>
                  <a:pt x="3703337" y="1659649"/>
                </a:cubicBezTo>
                <a:cubicBezTo>
                  <a:pt x="3717484" y="1780977"/>
                  <a:pt x="3769728" y="1726089"/>
                  <a:pt x="3755300" y="1871228"/>
                </a:cubicBezTo>
                <a:cubicBezTo>
                  <a:pt x="3741657" y="1956450"/>
                  <a:pt x="3861364" y="1901177"/>
                  <a:pt x="3857246" y="2198331"/>
                </a:cubicBezTo>
                <a:cubicBezTo>
                  <a:pt x="3852648" y="2342455"/>
                  <a:pt x="3900438" y="2434193"/>
                  <a:pt x="3912509" y="2547361"/>
                </a:cubicBezTo>
                <a:cubicBezTo>
                  <a:pt x="3926977" y="2622083"/>
                  <a:pt x="3993834" y="2661087"/>
                  <a:pt x="4032115" y="2716759"/>
                </a:cubicBezTo>
                <a:cubicBezTo>
                  <a:pt x="4072399" y="2749444"/>
                  <a:pt x="4288896" y="2639255"/>
                  <a:pt x="4293462" y="2598122"/>
                </a:cubicBezTo>
                <a:cubicBezTo>
                  <a:pt x="4299750" y="2515288"/>
                  <a:pt x="4332230" y="2430074"/>
                  <a:pt x="4378999" y="2354385"/>
                </a:cubicBezTo>
                <a:cubicBezTo>
                  <a:pt x="4426420" y="2235032"/>
                  <a:pt x="4478603" y="2053765"/>
                  <a:pt x="4540311" y="2072525"/>
                </a:cubicBezTo>
                <a:cubicBezTo>
                  <a:pt x="4577539" y="2084785"/>
                  <a:pt x="4552853" y="2201820"/>
                  <a:pt x="4554362" y="2271230"/>
                </a:cubicBezTo>
                <a:cubicBezTo>
                  <a:pt x="4554386" y="2326479"/>
                  <a:pt x="4632991" y="2269808"/>
                  <a:pt x="4659208" y="2298862"/>
                </a:cubicBezTo>
                <a:cubicBezTo>
                  <a:pt x="4700554" y="2341834"/>
                  <a:pt x="4665699" y="2408620"/>
                  <a:pt x="4640370" y="2456354"/>
                </a:cubicBezTo>
                <a:cubicBezTo>
                  <a:pt x="4606797" y="2493040"/>
                  <a:pt x="4632755" y="2503531"/>
                  <a:pt x="4634901" y="2542598"/>
                </a:cubicBezTo>
                <a:cubicBezTo>
                  <a:pt x="4649408" y="2589633"/>
                  <a:pt x="4559142" y="2569994"/>
                  <a:pt x="4535549" y="2781336"/>
                </a:cubicBezTo>
                <a:cubicBezTo>
                  <a:pt x="4554434" y="2947773"/>
                  <a:pt x="4539981" y="3057058"/>
                  <a:pt x="4489809" y="3178251"/>
                </a:cubicBezTo>
                <a:cubicBezTo>
                  <a:pt x="4430388" y="3307656"/>
                  <a:pt x="4385254" y="3284661"/>
                  <a:pt x="4232964" y="3316434"/>
                </a:cubicBezTo>
                <a:cubicBezTo>
                  <a:pt x="4088438" y="3364862"/>
                  <a:pt x="4032019" y="3422813"/>
                  <a:pt x="3818438" y="3395039"/>
                </a:cubicBezTo>
                <a:cubicBezTo>
                  <a:pt x="3723050" y="3365265"/>
                  <a:pt x="3697742" y="3331562"/>
                  <a:pt x="3605871" y="3292574"/>
                </a:cubicBezTo>
                <a:cubicBezTo>
                  <a:pt x="3549719" y="3258348"/>
                  <a:pt x="3528047" y="3167526"/>
                  <a:pt x="3481527" y="3189685"/>
                </a:cubicBezTo>
                <a:cubicBezTo>
                  <a:pt x="3429139" y="3216704"/>
                  <a:pt x="3464858" y="3322304"/>
                  <a:pt x="3464858" y="3382660"/>
                </a:cubicBezTo>
                <a:lnTo>
                  <a:pt x="1512398" y="3378134"/>
                </a:lnTo>
                <a:lnTo>
                  <a:pt x="1503345" y="3170870"/>
                </a:lnTo>
                <a:cubicBezTo>
                  <a:pt x="1419954" y="3222244"/>
                  <a:pt x="1317513" y="3295050"/>
                  <a:pt x="1179353" y="3279749"/>
                </a:cubicBezTo>
                <a:cubicBezTo>
                  <a:pt x="965244" y="3258852"/>
                  <a:pt x="817813" y="3237953"/>
                  <a:pt x="734673" y="3205150"/>
                </a:cubicBezTo>
                <a:cubicBezTo>
                  <a:pt x="610852" y="3190221"/>
                  <a:pt x="643290" y="3127878"/>
                  <a:pt x="586446" y="3135411"/>
                </a:cubicBezTo>
                <a:cubicBezTo>
                  <a:pt x="503408" y="3123894"/>
                  <a:pt x="462900" y="3136602"/>
                  <a:pt x="443618" y="3074136"/>
                </a:cubicBezTo>
                <a:cubicBezTo>
                  <a:pt x="443139" y="3033127"/>
                  <a:pt x="406941" y="2873057"/>
                  <a:pt x="432655" y="2753468"/>
                </a:cubicBezTo>
                <a:cubicBezTo>
                  <a:pt x="343716" y="2704696"/>
                  <a:pt x="273826" y="2655923"/>
                  <a:pt x="208699" y="2578576"/>
                </a:cubicBezTo>
                <a:cubicBezTo>
                  <a:pt x="185263" y="2553868"/>
                  <a:pt x="145160" y="2543447"/>
                  <a:pt x="116962" y="2490164"/>
                </a:cubicBezTo>
                <a:cubicBezTo>
                  <a:pt x="94989" y="2455970"/>
                  <a:pt x="132229" y="2430302"/>
                  <a:pt x="64952" y="2375792"/>
                </a:cubicBezTo>
                <a:cubicBezTo>
                  <a:pt x="38157" y="2352239"/>
                  <a:pt x="28573" y="2269925"/>
                  <a:pt x="27630" y="2222638"/>
                </a:cubicBezTo>
                <a:cubicBezTo>
                  <a:pt x="35010" y="2192610"/>
                  <a:pt x="-24286" y="2141149"/>
                  <a:pt x="11669" y="2115883"/>
                </a:cubicBezTo>
                <a:cubicBezTo>
                  <a:pt x="46885" y="2082726"/>
                  <a:pt x="177350" y="2287695"/>
                  <a:pt x="303054" y="2228344"/>
                </a:cubicBezTo>
                <a:cubicBezTo>
                  <a:pt x="382752" y="2203447"/>
                  <a:pt x="219561" y="1961856"/>
                  <a:pt x="323070" y="1925053"/>
                </a:cubicBezTo>
                <a:cubicBezTo>
                  <a:pt x="415892" y="1900195"/>
                  <a:pt x="415846" y="2163469"/>
                  <a:pt x="503904" y="2298155"/>
                </a:cubicBezTo>
                <a:cubicBezTo>
                  <a:pt x="550264" y="2363195"/>
                  <a:pt x="565668" y="2423473"/>
                  <a:pt x="578690" y="2495657"/>
                </a:cubicBezTo>
                <a:cubicBezTo>
                  <a:pt x="709923" y="2548284"/>
                  <a:pt x="763521" y="2634024"/>
                  <a:pt x="891247" y="2642492"/>
                </a:cubicBezTo>
                <a:cubicBezTo>
                  <a:pt x="1009449" y="2641435"/>
                  <a:pt x="1057367" y="2674717"/>
                  <a:pt x="1102163" y="2656002"/>
                </a:cubicBezTo>
                <a:cubicBezTo>
                  <a:pt x="1185743" y="2625974"/>
                  <a:pt x="1157404" y="2534032"/>
                  <a:pt x="1171927" y="2482572"/>
                </a:cubicBezTo>
                <a:cubicBezTo>
                  <a:pt x="1230939" y="2381475"/>
                  <a:pt x="1280426" y="2313715"/>
                  <a:pt x="1344201" y="2195950"/>
                </a:cubicBezTo>
                <a:cubicBezTo>
                  <a:pt x="1364351" y="2156725"/>
                  <a:pt x="1303541" y="2160365"/>
                  <a:pt x="1326072" y="2080659"/>
                </a:cubicBezTo>
                <a:cubicBezTo>
                  <a:pt x="1413336" y="1841254"/>
                  <a:pt x="1455359" y="1608991"/>
                  <a:pt x="1516430" y="1581517"/>
                </a:cubicBezTo>
                <a:lnTo>
                  <a:pt x="2014889" y="1374465"/>
                </a:lnTo>
                <a:lnTo>
                  <a:pt x="2161396" y="1189365"/>
                </a:lnTo>
                <a:cubicBezTo>
                  <a:pt x="2225760" y="1076284"/>
                  <a:pt x="2144868" y="1029875"/>
                  <a:pt x="2128270" y="940606"/>
                </a:cubicBezTo>
                <a:lnTo>
                  <a:pt x="2050844" y="873907"/>
                </a:lnTo>
                <a:cubicBezTo>
                  <a:pt x="2029326" y="830361"/>
                  <a:pt x="2034003" y="689184"/>
                  <a:pt x="2014865" y="600394"/>
                </a:cubicBezTo>
                <a:cubicBezTo>
                  <a:pt x="1875314" y="208904"/>
                  <a:pt x="2133628" y="-16727"/>
                  <a:pt x="2443355" y="968"/>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11" name="Group 10">
            <a:extLst>
              <a:ext uri="{FF2B5EF4-FFF2-40B4-BE49-F238E27FC236}">
                <a16:creationId xmlns:a16="http://schemas.microsoft.com/office/drawing/2014/main" id="{58F502BC-1CC1-4903-8A5C-A90647FC3692}"/>
              </a:ext>
            </a:extLst>
          </p:cNvPr>
          <p:cNvGrpSpPr/>
          <p:nvPr/>
        </p:nvGrpSpPr>
        <p:grpSpPr>
          <a:xfrm flipH="1">
            <a:off x="10074580" y="4318235"/>
            <a:ext cx="1244292" cy="502340"/>
            <a:chOff x="6607592" y="3847770"/>
            <a:chExt cx="1023769" cy="365760"/>
          </a:xfrm>
          <a:solidFill>
            <a:srgbClr val="FF0000"/>
          </a:solidFill>
        </p:grpSpPr>
        <p:sp>
          <p:nvSpPr>
            <p:cNvPr id="12" name="Arrow: Pentagon 11">
              <a:extLst>
                <a:ext uri="{FF2B5EF4-FFF2-40B4-BE49-F238E27FC236}">
                  <a16:creationId xmlns:a16="http://schemas.microsoft.com/office/drawing/2014/main" id="{86DD7874-AFE5-4163-BA9C-C53FDE0E4DEC}"/>
                </a:ext>
              </a:extLst>
            </p:cNvPr>
            <p:cNvSpPr/>
            <p:nvPr/>
          </p:nvSpPr>
          <p:spPr>
            <a:xfrm>
              <a:off x="6607592" y="3847770"/>
              <a:ext cx="1023769" cy="36576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a:extLst>
                <a:ext uri="{FF2B5EF4-FFF2-40B4-BE49-F238E27FC236}">
                  <a16:creationId xmlns:a16="http://schemas.microsoft.com/office/drawing/2014/main" id="{FBE34C98-73C9-4C92-82AA-40982F96C451}"/>
                </a:ext>
              </a:extLst>
            </p:cNvPr>
            <p:cNvSpPr txBox="1"/>
            <p:nvPr/>
          </p:nvSpPr>
          <p:spPr>
            <a:xfrm>
              <a:off x="6650365" y="3886124"/>
              <a:ext cx="773241" cy="289052"/>
            </a:xfrm>
            <a:prstGeom prst="rect">
              <a:avLst/>
            </a:prstGeom>
            <a:grpFill/>
          </p:spPr>
          <p:txBody>
            <a:bodyPr wrap="square" rtlCol="0">
              <a:spAutoFit/>
            </a:bodyPr>
            <a:lstStyle/>
            <a:p>
              <a:pPr algn="ctr"/>
              <a:r>
                <a:rPr lang="en-US" altLang="ko-KR" sz="1600" b="1" dirty="0">
                  <a:solidFill>
                    <a:schemeClr val="bg1"/>
                  </a:solidFill>
                  <a:cs typeface="Arial" pitchFamily="34" charset="0"/>
                </a:rPr>
                <a:t>SELL</a:t>
              </a:r>
              <a:endParaRPr lang="ko-KR" altLang="en-US" sz="16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C2853B8B-7049-433D-854F-F03040174F23}"/>
              </a:ext>
            </a:extLst>
          </p:cNvPr>
          <p:cNvGrpSpPr/>
          <p:nvPr/>
        </p:nvGrpSpPr>
        <p:grpSpPr>
          <a:xfrm>
            <a:off x="7373351" y="4318236"/>
            <a:ext cx="1244291" cy="502340"/>
            <a:chOff x="6616874" y="3847770"/>
            <a:chExt cx="1023769" cy="365760"/>
          </a:xfrm>
          <a:solidFill>
            <a:srgbClr val="92D050"/>
          </a:solidFill>
        </p:grpSpPr>
        <p:sp>
          <p:nvSpPr>
            <p:cNvPr id="15" name="Arrow: Pentagon 14">
              <a:extLst>
                <a:ext uri="{FF2B5EF4-FFF2-40B4-BE49-F238E27FC236}">
                  <a16:creationId xmlns:a16="http://schemas.microsoft.com/office/drawing/2014/main" id="{86BF8203-7447-4009-9C2E-B35FE92A28DC}"/>
                </a:ext>
              </a:extLst>
            </p:cNvPr>
            <p:cNvSpPr/>
            <p:nvPr/>
          </p:nvSpPr>
          <p:spPr>
            <a:xfrm>
              <a:off x="6616874" y="3847770"/>
              <a:ext cx="1023769" cy="36576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15">
              <a:extLst>
                <a:ext uri="{FF2B5EF4-FFF2-40B4-BE49-F238E27FC236}">
                  <a16:creationId xmlns:a16="http://schemas.microsoft.com/office/drawing/2014/main" id="{93167CD9-3F72-4749-95AB-B9049FC93DF3}"/>
                </a:ext>
              </a:extLst>
            </p:cNvPr>
            <p:cNvSpPr txBox="1"/>
            <p:nvPr/>
          </p:nvSpPr>
          <p:spPr>
            <a:xfrm>
              <a:off x="6661131" y="3918425"/>
              <a:ext cx="773241" cy="224450"/>
            </a:xfrm>
            <a:prstGeom prst="rect">
              <a:avLst/>
            </a:prstGeom>
            <a:grpFill/>
          </p:spPr>
          <p:txBody>
            <a:bodyPr wrap="square" rtlCol="0">
              <a:spAutoFit/>
            </a:bodyPr>
            <a:lstStyle/>
            <a:p>
              <a:pPr algn="ctr"/>
              <a:r>
                <a:rPr lang="en-US" altLang="ko-KR" sz="1600" b="1" dirty="0">
                  <a:solidFill>
                    <a:schemeClr val="bg1"/>
                  </a:solidFill>
                  <a:cs typeface="Arial" pitchFamily="34" charset="0"/>
                </a:rPr>
                <a:t>BUY</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325892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B5C30527-DA9B-4ECA-B69D-3C2A092BF518}"/>
              </a:ext>
            </a:extLst>
          </p:cNvPr>
          <p:cNvSpPr txBox="1"/>
          <p:nvPr/>
        </p:nvSpPr>
        <p:spPr>
          <a:xfrm>
            <a:off x="504825" y="314325"/>
            <a:ext cx="11306175" cy="646331"/>
          </a:xfrm>
          <a:prstGeom prst="rect">
            <a:avLst/>
          </a:prstGeom>
          <a:noFill/>
        </p:spPr>
        <p:txBody>
          <a:bodyPr wrap="square" rtlCol="0">
            <a:spAutoFit/>
          </a:bodyPr>
          <a:lstStyle/>
          <a:p>
            <a:pPr algn="ctr"/>
            <a:r>
              <a:rPr lang="en-US" sz="3600" b="1" dirty="0">
                <a:solidFill>
                  <a:schemeClr val="bg1"/>
                </a:solidFill>
              </a:rPr>
              <a:t>Conclusion</a:t>
            </a:r>
          </a:p>
        </p:txBody>
      </p:sp>
      <p:sp>
        <p:nvSpPr>
          <p:cNvPr id="2" name="TextBox 1">
            <a:extLst>
              <a:ext uri="{FF2B5EF4-FFF2-40B4-BE49-F238E27FC236}">
                <a16:creationId xmlns:a16="http://schemas.microsoft.com/office/drawing/2014/main" id="{80517E16-EE5F-4F00-9E93-EFF86137210B}"/>
              </a:ext>
            </a:extLst>
          </p:cNvPr>
          <p:cNvSpPr txBox="1"/>
          <p:nvPr/>
        </p:nvSpPr>
        <p:spPr>
          <a:xfrm>
            <a:off x="6096000" y="1498224"/>
            <a:ext cx="558165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Linear Regression and K-Nearest Neighbor failed to give accurate results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ARIMA being time series forecasting model gave much more accurate results than regression algorithms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Trading Simulation model gave an overview of when to buy, sell and hold share</a:t>
            </a:r>
          </a:p>
          <a:p>
            <a:pPr marL="285750" indent="-285750">
              <a:buFont typeface="Arial" panose="020B0604020202020204" pitchFamily="34" charset="0"/>
              <a:buChar char="•"/>
            </a:pPr>
            <a:endParaRPr lang="en-US" sz="2000" dirty="0">
              <a:solidFill>
                <a:schemeClr val="bg1"/>
              </a:solidFill>
            </a:endParaRPr>
          </a:p>
        </p:txBody>
      </p:sp>
      <p:sp>
        <p:nvSpPr>
          <p:cNvPr id="10" name="Freeform: Shape 9">
            <a:extLst>
              <a:ext uri="{FF2B5EF4-FFF2-40B4-BE49-F238E27FC236}">
                <a16:creationId xmlns:a16="http://schemas.microsoft.com/office/drawing/2014/main" id="{4A12E819-9730-46BD-B4AF-A4E6A72ED3DF}"/>
              </a:ext>
            </a:extLst>
          </p:cNvPr>
          <p:cNvSpPr/>
          <p:nvPr/>
        </p:nvSpPr>
        <p:spPr>
          <a:xfrm>
            <a:off x="41263" y="1748413"/>
            <a:ext cx="4892478" cy="3611363"/>
          </a:xfrm>
          <a:custGeom>
            <a:avLst/>
            <a:gdLst>
              <a:gd name="connsiteX0" fmla="*/ 1634490 w 6400800"/>
              <a:gd name="connsiteY0" fmla="*/ 4672013 h 4695825"/>
              <a:gd name="connsiteX1" fmla="*/ 2747010 w 6400800"/>
              <a:gd name="connsiteY1" fmla="*/ 2950845 h 4695825"/>
              <a:gd name="connsiteX2" fmla="*/ 3359468 w 6400800"/>
              <a:gd name="connsiteY2" fmla="*/ 3642360 h 4695825"/>
              <a:gd name="connsiteX3" fmla="*/ 4717733 w 6400800"/>
              <a:gd name="connsiteY3" fmla="*/ 1831658 h 4695825"/>
              <a:gd name="connsiteX4" fmla="*/ 5797868 w 6400800"/>
              <a:gd name="connsiteY4" fmla="*/ 2167890 h 4695825"/>
              <a:gd name="connsiteX5" fmla="*/ 6219825 w 6400800"/>
              <a:gd name="connsiteY5" fmla="*/ 1724978 h 4695825"/>
              <a:gd name="connsiteX6" fmla="*/ 6405563 w 6400800"/>
              <a:gd name="connsiteY6" fmla="*/ 0 h 4695825"/>
              <a:gd name="connsiteX7" fmla="*/ 2615565 w 6400800"/>
              <a:gd name="connsiteY7" fmla="*/ 399098 h 4695825"/>
              <a:gd name="connsiteX8" fmla="*/ 3460433 w 6400800"/>
              <a:gd name="connsiteY8" fmla="*/ 1246823 h 4695825"/>
              <a:gd name="connsiteX9" fmla="*/ 0 w 6400800"/>
              <a:gd name="connsiteY9" fmla="*/ 4697730 h 4695825"/>
              <a:gd name="connsiteX10" fmla="*/ 963930 w 6400800"/>
              <a:gd name="connsiteY10" fmla="*/ 4102418 h 469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00800" h="4695825">
                <a:moveTo>
                  <a:pt x="1634490" y="4672013"/>
                </a:moveTo>
                <a:lnTo>
                  <a:pt x="2747010" y="2950845"/>
                </a:lnTo>
                <a:lnTo>
                  <a:pt x="3359468" y="3642360"/>
                </a:lnTo>
                <a:lnTo>
                  <a:pt x="4717733" y="1831658"/>
                </a:lnTo>
                <a:lnTo>
                  <a:pt x="5797868" y="2167890"/>
                </a:lnTo>
                <a:lnTo>
                  <a:pt x="6219825" y="1724978"/>
                </a:lnTo>
                <a:lnTo>
                  <a:pt x="6405563" y="0"/>
                </a:lnTo>
                <a:lnTo>
                  <a:pt x="2615565" y="399098"/>
                </a:lnTo>
                <a:lnTo>
                  <a:pt x="3460433" y="1246823"/>
                </a:lnTo>
                <a:lnTo>
                  <a:pt x="0" y="4697730"/>
                </a:lnTo>
                <a:lnTo>
                  <a:pt x="963930" y="4102418"/>
                </a:lnTo>
                <a:close/>
              </a:path>
            </a:pathLst>
          </a:custGeom>
          <a:solidFill>
            <a:srgbClr val="92D05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F71667F-FD3A-4E6B-BD4A-F5799B12498C}"/>
              </a:ext>
            </a:extLst>
          </p:cNvPr>
          <p:cNvSpPr/>
          <p:nvPr/>
        </p:nvSpPr>
        <p:spPr>
          <a:xfrm>
            <a:off x="55398" y="3083273"/>
            <a:ext cx="4736447" cy="4380927"/>
          </a:xfrm>
          <a:custGeom>
            <a:avLst/>
            <a:gdLst>
              <a:gd name="connsiteX0" fmla="*/ 1223446 w 6283871"/>
              <a:gd name="connsiteY0" fmla="*/ 4916615 h 5057775"/>
              <a:gd name="connsiteX1" fmla="*/ 1505754 w 6283871"/>
              <a:gd name="connsiteY1" fmla="*/ 4916615 h 5057775"/>
              <a:gd name="connsiteX2" fmla="*/ 1364209 w 6283871"/>
              <a:gd name="connsiteY2" fmla="*/ 5057775 h 5057775"/>
              <a:gd name="connsiteX3" fmla="*/ 6283871 w 6283871"/>
              <a:gd name="connsiteY3" fmla="*/ 0 h 5057775"/>
              <a:gd name="connsiteX4" fmla="*/ 6060034 w 6283871"/>
              <a:gd name="connsiteY4" fmla="*/ 2065020 h 5057775"/>
              <a:gd name="connsiteX5" fmla="*/ 5215166 w 6283871"/>
              <a:gd name="connsiteY5" fmla="*/ 1217295 h 5057775"/>
              <a:gd name="connsiteX6" fmla="*/ 2851834 w 6283871"/>
              <a:gd name="connsiteY6" fmla="*/ 3574198 h 5057775"/>
              <a:gd name="connsiteX7" fmla="*/ 0 w 6283871"/>
              <a:gd name="connsiteY7" fmla="*/ 3574198 h 5057775"/>
              <a:gd name="connsiteX8" fmla="*/ 0 w 6283871"/>
              <a:gd name="connsiteY8" fmla="*/ 3036643 h 5057775"/>
              <a:gd name="connsiteX9" fmla="*/ 64046 w 6283871"/>
              <a:gd name="connsiteY9" fmla="*/ 2972753 h 5057775"/>
              <a:gd name="connsiteX10" fmla="*/ 1027976 w 6283871"/>
              <a:gd name="connsiteY10" fmla="*/ 2377440 h 5057775"/>
              <a:gd name="connsiteX11" fmla="*/ 1698536 w 6283871"/>
              <a:gd name="connsiteY11" fmla="*/ 2947035 h 5057775"/>
              <a:gd name="connsiteX12" fmla="*/ 2811056 w 6283871"/>
              <a:gd name="connsiteY12" fmla="*/ 1225867 h 5057775"/>
              <a:gd name="connsiteX13" fmla="*/ 3423514 w 6283871"/>
              <a:gd name="connsiteY13" fmla="*/ 1917382 h 5057775"/>
              <a:gd name="connsiteX14" fmla="*/ 4781779 w 6283871"/>
              <a:gd name="connsiteY14" fmla="*/ 106680 h 5057775"/>
              <a:gd name="connsiteX15" fmla="*/ 5861914 w 6283871"/>
              <a:gd name="connsiteY15" fmla="*/ 442913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83871" h="5057775">
                <a:moveTo>
                  <a:pt x="1223446" y="4916615"/>
                </a:moveTo>
                <a:lnTo>
                  <a:pt x="1505754" y="4916615"/>
                </a:lnTo>
                <a:lnTo>
                  <a:pt x="1364209" y="5057775"/>
                </a:lnTo>
                <a:close/>
                <a:moveTo>
                  <a:pt x="6283871" y="0"/>
                </a:moveTo>
                <a:lnTo>
                  <a:pt x="6060034" y="2065020"/>
                </a:lnTo>
                <a:lnTo>
                  <a:pt x="5215166" y="1217295"/>
                </a:lnTo>
                <a:lnTo>
                  <a:pt x="2851834" y="3574198"/>
                </a:lnTo>
                <a:lnTo>
                  <a:pt x="0" y="3574198"/>
                </a:lnTo>
                <a:lnTo>
                  <a:pt x="0" y="3036643"/>
                </a:lnTo>
                <a:lnTo>
                  <a:pt x="64046" y="2972753"/>
                </a:lnTo>
                <a:lnTo>
                  <a:pt x="1027976" y="2377440"/>
                </a:lnTo>
                <a:lnTo>
                  <a:pt x="1698536" y="2947035"/>
                </a:lnTo>
                <a:lnTo>
                  <a:pt x="2811056" y="1225867"/>
                </a:lnTo>
                <a:lnTo>
                  <a:pt x="3423514" y="1917382"/>
                </a:lnTo>
                <a:lnTo>
                  <a:pt x="4781779" y="106680"/>
                </a:lnTo>
                <a:lnTo>
                  <a:pt x="5861914" y="442913"/>
                </a:lnTo>
                <a:close/>
              </a:path>
            </a:pathLst>
          </a:custGeom>
          <a:solidFill>
            <a:srgbClr val="FF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6563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Rectangle 6">
            <a:extLst>
              <a:ext uri="{FF2B5EF4-FFF2-40B4-BE49-F238E27FC236}">
                <a16:creationId xmlns:a16="http://schemas.microsoft.com/office/drawing/2014/main" id="{F287E851-FD99-4EBD-845F-10E556C79C00}"/>
              </a:ext>
            </a:extLst>
          </p:cNvPr>
          <p:cNvSpPr/>
          <p:nvPr/>
        </p:nvSpPr>
        <p:spPr>
          <a:xfrm>
            <a:off x="462286" y="281136"/>
            <a:ext cx="11443231" cy="646331"/>
          </a:xfrm>
          <a:prstGeom prst="rect">
            <a:avLst/>
          </a:prstGeom>
        </p:spPr>
        <p:txBody>
          <a:bodyPr wrap="square">
            <a:spAutoFit/>
          </a:bodyPr>
          <a:lstStyle/>
          <a:p>
            <a:pPr algn="ctr"/>
            <a:r>
              <a:rPr lang="en-US" sz="3600" b="1" dirty="0">
                <a:solidFill>
                  <a:schemeClr val="bg1"/>
                </a:solidFill>
              </a:rPr>
              <a:t>References</a:t>
            </a:r>
          </a:p>
        </p:txBody>
      </p:sp>
      <p:sp>
        <p:nvSpPr>
          <p:cNvPr id="8" name="Rectangle 9">
            <a:extLst>
              <a:ext uri="{FF2B5EF4-FFF2-40B4-BE49-F238E27FC236}">
                <a16:creationId xmlns:a16="http://schemas.microsoft.com/office/drawing/2014/main" id="{D2A4B4F5-73A6-4F46-A0C5-8BBA0D4A863D}"/>
              </a:ext>
            </a:extLst>
          </p:cNvPr>
          <p:cNvSpPr/>
          <p:nvPr/>
        </p:nvSpPr>
        <p:spPr>
          <a:xfrm>
            <a:off x="462286" y="2314575"/>
            <a:ext cx="3623939" cy="210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6D846D91-22C9-421A-AB17-43B392AAC365}"/>
              </a:ext>
            </a:extLst>
          </p:cNvPr>
          <p:cNvSpPr txBox="1"/>
          <p:nvPr/>
        </p:nvSpPr>
        <p:spPr>
          <a:xfrm>
            <a:off x="4443414" y="1001950"/>
            <a:ext cx="7324725"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hlinkClick r:id="rId2">
                  <a:extLst>
                    <a:ext uri="{A12FA001-AC4F-418D-AE19-62706E023703}">
                      <ahyp:hlinkClr xmlns:ahyp="http://schemas.microsoft.com/office/drawing/2018/hyperlinkcolor" val="tx"/>
                    </a:ext>
                  </a:extLst>
                </a:hlinkClick>
              </a:rPr>
              <a:t>https://towardsdatascience.com/time-series-forecasting-arima-models-7f221e9eee06</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extLst>
                    <a:ext uri="{A12FA001-AC4F-418D-AE19-62706E023703}">
                      <ahyp:hlinkClr xmlns:ahyp="http://schemas.microsoft.com/office/drawing/2018/hyperlinkcolor" val="tx"/>
                    </a:ext>
                  </a:extLst>
                </a:hlinkClick>
              </a:rPr>
              <a:t>https://www.thebalance.com/know-when-to-buy-or-sell-any-stock-4023014</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extLst>
                    <a:ext uri="{A12FA001-AC4F-418D-AE19-62706E023703}">
                      <ahyp:hlinkClr xmlns:ahyp="http://schemas.microsoft.com/office/drawing/2018/hyperlinkcolor" val="tx"/>
                    </a:ext>
                  </a:extLst>
                </a:hlinkClick>
              </a:rPr>
              <a:t>https://www.kaggle.com/ravishankars/nyse-stock-data-arima-model</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extLst>
                    <a:ext uri="{A12FA001-AC4F-418D-AE19-62706E023703}">
                      <ahyp:hlinkClr xmlns:ahyp="http://schemas.microsoft.com/office/drawing/2018/hyperlinkcolor" val="tx"/>
                    </a:ext>
                  </a:extLst>
                </a:hlinkClick>
              </a:rPr>
              <a:t>https://www.analyticsvidhya.com/blog/2018/10/predicting-stock-price-machine-learningnd-deep-learning-techniques-python/</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6">
                  <a:extLst>
                    <a:ext uri="{A12FA001-AC4F-418D-AE19-62706E023703}">
                      <ahyp:hlinkClr xmlns:ahyp="http://schemas.microsoft.com/office/drawing/2018/hyperlinkcolor" val="tx"/>
                    </a:ext>
                  </a:extLst>
                </a:hlinkClick>
              </a:rPr>
              <a:t>https://datascienceplus.com/knn-classifier-to-predict-price-of-stock/</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7">
                  <a:extLst>
                    <a:ext uri="{A12FA001-AC4F-418D-AE19-62706E023703}">
                      <ahyp:hlinkClr xmlns:ahyp="http://schemas.microsoft.com/office/drawing/2018/hyperlinkcolor" val="tx"/>
                    </a:ext>
                  </a:extLst>
                </a:hlinkClick>
              </a:rPr>
              <a:t>https://medium.com/datadriveninvestor/machine-learning-for-stock-market-investing-f90ad3478b64</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8">
                  <a:extLst>
                    <a:ext uri="{A12FA001-AC4F-418D-AE19-62706E023703}">
                      <ahyp:hlinkClr xmlns:ahyp="http://schemas.microsoft.com/office/drawing/2018/hyperlinkcolor" val="tx"/>
                    </a:ext>
                  </a:extLst>
                </a:hlinkClick>
              </a:rPr>
              <a:t>https://medium.com/auquan/pairs-trading-data-science-7dbedafcfe5a</a:t>
            </a:r>
            <a:endParaRPr lang="en-US" dirty="0">
              <a:solidFill>
                <a:schemeClr val="bg1"/>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040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7582213" y="3322687"/>
            <a:ext cx="4981575" cy="1015663"/>
          </a:xfrm>
          <a:prstGeom prst="rect">
            <a:avLst/>
          </a:prstGeom>
          <a:noFill/>
        </p:spPr>
        <p:txBody>
          <a:bodyPr wrap="square" rtlCol="0" anchor="ctr">
            <a:spAutoFit/>
          </a:bodyPr>
          <a:lstStyle/>
          <a:p>
            <a:r>
              <a:rPr lang="en-US" altLang="ko-KR" sz="6000" b="1" dirty="0">
                <a:solidFill>
                  <a:srgbClr val="92D050"/>
                </a:solidFill>
                <a:cs typeface="Arial" pitchFamily="34" charset="0"/>
              </a:rPr>
              <a:t>Thank You</a:t>
            </a:r>
            <a:endParaRPr lang="ko-KR" altLang="en-US" sz="6000" b="1" dirty="0">
              <a:solidFill>
                <a:srgbClr val="92D050"/>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ea typeface="Arial Unicode MS"/>
                <a:cs typeface="+mn-cs"/>
              </a:endParaRPr>
            </a:p>
          </p:txBody>
        </p:sp>
      </p:grpSp>
      <p:sp>
        <p:nvSpPr>
          <p:cNvPr id="7" name="Text Placeholder 1">
            <a:extLst>
              <a:ext uri="{FF2B5EF4-FFF2-40B4-BE49-F238E27FC236}">
                <a16:creationId xmlns:a16="http://schemas.microsoft.com/office/drawing/2014/main" id="{6B59A5C1-D0D3-4F86-A83E-7F3D15BC4757}"/>
              </a:ext>
            </a:extLst>
          </p:cNvPr>
          <p:cNvSpPr txBox="1">
            <a:spLocks/>
          </p:cNvSpPr>
          <p:nvPr/>
        </p:nvSpPr>
        <p:spPr>
          <a:xfrm>
            <a:off x="228600" y="479570"/>
            <a:ext cx="11667391"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bg1"/>
                </a:solidFill>
              </a:rPr>
              <a:t>Introduction</a:t>
            </a:r>
            <a:endParaRPr lang="en-US" sz="3600" b="1" dirty="0"/>
          </a:p>
        </p:txBody>
      </p:sp>
      <p:sp>
        <p:nvSpPr>
          <p:cNvPr id="8" name="Rectangle 7">
            <a:extLst>
              <a:ext uri="{FF2B5EF4-FFF2-40B4-BE49-F238E27FC236}">
                <a16:creationId xmlns:a16="http://schemas.microsoft.com/office/drawing/2014/main" id="{3F115612-E1E1-415E-9E1D-103D2EFA6C97}"/>
              </a:ext>
            </a:extLst>
          </p:cNvPr>
          <p:cNvSpPr/>
          <p:nvPr/>
        </p:nvSpPr>
        <p:spPr>
          <a:xfrm>
            <a:off x="4837044" y="1391478"/>
            <a:ext cx="7209182" cy="3493264"/>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solidFill>
              </a:rPr>
              <a:t>Stock price prediction is the process of predicting the future prices of a stock or any other financial instrument traded on an exchange</a:t>
            </a:r>
          </a:p>
          <a:p>
            <a:endParaRPr lang="en-US" sz="2300" dirty="0">
              <a:solidFill>
                <a:schemeClr val="bg1"/>
              </a:solidFill>
            </a:endParaRPr>
          </a:p>
          <a:p>
            <a:pPr marL="285750" indent="-285750">
              <a:buFont typeface="Arial" panose="020B0604020202020204" pitchFamily="34" charset="0"/>
              <a:buChar char="•"/>
            </a:pPr>
            <a:r>
              <a:rPr lang="en-US" sz="2000" dirty="0">
                <a:solidFill>
                  <a:schemeClr val="bg1"/>
                </a:solidFill>
              </a:rPr>
              <a:t>Stock price prediction has been a strong topic of discussion with many trying to predict prices to yield profits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Data mining techniques have been successfully shown to generate high forecasting accuracy of stock price Movement</a:t>
            </a:r>
          </a:p>
          <a:p>
            <a:endParaRPr lang="en-US" dirty="0">
              <a:solidFill>
                <a:schemeClr val="bg1"/>
              </a:solidFill>
            </a:endParaRPr>
          </a:p>
        </p:txBody>
      </p:sp>
      <p:sp>
        <p:nvSpPr>
          <p:cNvPr id="9" name="Rectangle 7">
            <a:extLst>
              <a:ext uri="{FF2B5EF4-FFF2-40B4-BE49-F238E27FC236}">
                <a16:creationId xmlns:a16="http://schemas.microsoft.com/office/drawing/2014/main" id="{85F2705F-3D6D-4E69-9932-876737A662F6}"/>
              </a:ext>
            </a:extLst>
          </p:cNvPr>
          <p:cNvSpPr/>
          <p:nvPr/>
        </p:nvSpPr>
        <p:spPr>
          <a:xfrm>
            <a:off x="695324" y="1828800"/>
            <a:ext cx="3286125" cy="3267075"/>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82881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 Placeholder 1">
            <a:extLst>
              <a:ext uri="{FF2B5EF4-FFF2-40B4-BE49-F238E27FC236}">
                <a16:creationId xmlns:a16="http://schemas.microsoft.com/office/drawing/2014/main" id="{F4EEE056-93CE-43E6-AFBB-610B645317C0}"/>
              </a:ext>
            </a:extLst>
          </p:cNvPr>
          <p:cNvSpPr txBox="1">
            <a:spLocks/>
          </p:cNvSpPr>
          <p:nvPr/>
        </p:nvSpPr>
        <p:spPr>
          <a:xfrm>
            <a:off x="228600" y="479570"/>
            <a:ext cx="11667391"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bg1"/>
                </a:solidFill>
              </a:rPr>
              <a:t>Machine learning in Stock Prediction</a:t>
            </a:r>
          </a:p>
        </p:txBody>
      </p:sp>
      <p:sp>
        <p:nvSpPr>
          <p:cNvPr id="3" name="TextBox 2">
            <a:extLst>
              <a:ext uri="{FF2B5EF4-FFF2-40B4-BE49-F238E27FC236}">
                <a16:creationId xmlns:a16="http://schemas.microsoft.com/office/drawing/2014/main" id="{360F1C5A-F1F8-45D9-B991-4CD0F4CDE545}"/>
              </a:ext>
            </a:extLst>
          </p:cNvPr>
          <p:cNvSpPr txBox="1"/>
          <p:nvPr/>
        </p:nvSpPr>
        <p:spPr>
          <a:xfrm>
            <a:off x="452176" y="1203817"/>
            <a:ext cx="1103309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The field of machine learning is vast and plays a key role in a wide range of critical applications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Predicting the stock market  involves predicting the closing prices of a company’s  stock for any given number of days ahead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 The advent of Machine Learning and eventually Deep Learning proved out to be a massive push in this field resulting in companies hiring Data Scientists for Time Series Forecast and Analysis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Machine learning has the potential to ease the whole process by analyzing large chunks of data, spotting significant patterns and generating a single output that navigates traders towards a decision based on predicted asset prices</a:t>
            </a:r>
          </a:p>
          <a:p>
            <a:endParaRPr lang="en-US" dirty="0"/>
          </a:p>
        </p:txBody>
      </p:sp>
      <p:grpSp>
        <p:nvGrpSpPr>
          <p:cNvPr id="10" name="Group 9">
            <a:extLst>
              <a:ext uri="{FF2B5EF4-FFF2-40B4-BE49-F238E27FC236}">
                <a16:creationId xmlns:a16="http://schemas.microsoft.com/office/drawing/2014/main" id="{32B56A17-ADCB-43C2-BD7B-3AC2014E4A43}"/>
              </a:ext>
            </a:extLst>
          </p:cNvPr>
          <p:cNvGrpSpPr/>
          <p:nvPr/>
        </p:nvGrpSpPr>
        <p:grpSpPr>
          <a:xfrm>
            <a:off x="5183903" y="4310430"/>
            <a:ext cx="4228539" cy="1913107"/>
            <a:chOff x="1102808" y="1419517"/>
            <a:chExt cx="5383089" cy="3796702"/>
          </a:xfrm>
        </p:grpSpPr>
        <p:grpSp>
          <p:nvGrpSpPr>
            <p:cNvPr id="11" name="Group 10">
              <a:extLst>
                <a:ext uri="{FF2B5EF4-FFF2-40B4-BE49-F238E27FC236}">
                  <a16:creationId xmlns:a16="http://schemas.microsoft.com/office/drawing/2014/main" id="{4ED504E5-7B75-41FF-AD59-E563130CD5C5}"/>
                </a:ext>
              </a:extLst>
            </p:cNvPr>
            <p:cNvGrpSpPr/>
            <p:nvPr/>
          </p:nvGrpSpPr>
          <p:grpSpPr>
            <a:xfrm>
              <a:off x="3564744" y="2898363"/>
              <a:ext cx="188449" cy="1471350"/>
              <a:chOff x="10641180" y="438150"/>
              <a:chExt cx="247650" cy="1828800"/>
            </a:xfrm>
            <a:solidFill>
              <a:schemeClr val="accent6"/>
            </a:solidFill>
          </p:grpSpPr>
          <p:sp>
            <p:nvSpPr>
              <p:cNvPr id="89" name="Rectangle: Rounded Corners 88">
                <a:extLst>
                  <a:ext uri="{FF2B5EF4-FFF2-40B4-BE49-F238E27FC236}">
                    <a16:creationId xmlns:a16="http://schemas.microsoft.com/office/drawing/2014/main" id="{C36C94FC-D609-4053-8769-A37D5B53B44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4AC7A3E3-F6C4-421B-891C-B212469C2FE8}"/>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1D855C3-3CE9-4303-BAB7-E5BDED072450}"/>
                </a:ext>
              </a:extLst>
            </p:cNvPr>
            <p:cNvGrpSpPr/>
            <p:nvPr/>
          </p:nvGrpSpPr>
          <p:grpSpPr>
            <a:xfrm>
              <a:off x="1537138" y="3468044"/>
              <a:ext cx="188449" cy="1391622"/>
              <a:chOff x="10641180" y="-97372"/>
              <a:chExt cx="247650" cy="1828800"/>
            </a:xfrm>
            <a:solidFill>
              <a:schemeClr val="accent6"/>
            </a:solidFill>
          </p:grpSpPr>
          <p:sp>
            <p:nvSpPr>
              <p:cNvPr id="87" name="Rectangle: Rounded Corners 86">
                <a:extLst>
                  <a:ext uri="{FF2B5EF4-FFF2-40B4-BE49-F238E27FC236}">
                    <a16:creationId xmlns:a16="http://schemas.microsoft.com/office/drawing/2014/main" id="{4EA08EDF-8E6D-4BCE-AC10-561D4E94F390}"/>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7828230E-4BC3-47AE-9CA9-2F490ABAC9E3}"/>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DDB59D5F-C992-4733-A95B-D3276B730E7C}"/>
                </a:ext>
              </a:extLst>
            </p:cNvPr>
            <p:cNvGrpSpPr/>
            <p:nvPr/>
          </p:nvGrpSpPr>
          <p:grpSpPr>
            <a:xfrm>
              <a:off x="4244956" y="2379454"/>
              <a:ext cx="188449" cy="1600365"/>
              <a:chOff x="10641180" y="362514"/>
              <a:chExt cx="247650" cy="1989158"/>
            </a:xfrm>
          </p:grpSpPr>
          <p:sp>
            <p:nvSpPr>
              <p:cNvPr id="85" name="Rectangle: Rounded Corners 84">
                <a:extLst>
                  <a:ext uri="{FF2B5EF4-FFF2-40B4-BE49-F238E27FC236}">
                    <a16:creationId xmlns:a16="http://schemas.microsoft.com/office/drawing/2014/main" id="{3D1C3CC1-0DF5-43BE-920D-BFA5F56B074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8920A9B-8D84-4DF2-BD71-DFBB0FE4AA09}"/>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908869D-5241-4A31-B9EC-7B1109EEE6FB}"/>
                </a:ext>
              </a:extLst>
            </p:cNvPr>
            <p:cNvGrpSpPr/>
            <p:nvPr/>
          </p:nvGrpSpPr>
          <p:grpSpPr>
            <a:xfrm>
              <a:off x="4916748" y="1757491"/>
              <a:ext cx="188449" cy="1600365"/>
              <a:chOff x="10641180" y="362514"/>
              <a:chExt cx="247650" cy="1989158"/>
            </a:xfrm>
          </p:grpSpPr>
          <p:sp>
            <p:nvSpPr>
              <p:cNvPr id="83" name="Rectangle: Rounded Corners 82">
                <a:extLst>
                  <a:ext uri="{FF2B5EF4-FFF2-40B4-BE49-F238E27FC236}">
                    <a16:creationId xmlns:a16="http://schemas.microsoft.com/office/drawing/2014/main" id="{E118D137-9B53-4C64-9586-F5FF3114BF01}"/>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C824B347-4DA6-4616-AB13-688229C9FC33}"/>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AB834C-30DA-4F8F-9BEB-AAFE6B27092F}"/>
                </a:ext>
              </a:extLst>
            </p:cNvPr>
            <p:cNvGrpSpPr/>
            <p:nvPr/>
          </p:nvGrpSpPr>
          <p:grpSpPr>
            <a:xfrm>
              <a:off x="1976173" y="3527844"/>
              <a:ext cx="188449" cy="834973"/>
              <a:chOff x="10641180" y="500718"/>
              <a:chExt cx="247650" cy="1097280"/>
            </a:xfrm>
          </p:grpSpPr>
          <p:sp>
            <p:nvSpPr>
              <p:cNvPr id="81" name="Rectangle: Rounded Corners 80">
                <a:extLst>
                  <a:ext uri="{FF2B5EF4-FFF2-40B4-BE49-F238E27FC236}">
                    <a16:creationId xmlns:a16="http://schemas.microsoft.com/office/drawing/2014/main" id="{49E0B24C-C71F-4BD9-82CC-4EAC452F1BE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1C4A70BB-12C1-4B5B-B1E0-1AAE4FAC62A9}"/>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18195C-EB2B-4108-8546-4E2C47E8F411}"/>
                </a:ext>
              </a:extLst>
            </p:cNvPr>
            <p:cNvGrpSpPr/>
            <p:nvPr/>
          </p:nvGrpSpPr>
          <p:grpSpPr>
            <a:xfrm>
              <a:off x="2673093" y="3824597"/>
              <a:ext cx="188449" cy="1391622"/>
              <a:chOff x="10630391" y="1182550"/>
              <a:chExt cx="247650" cy="1828800"/>
            </a:xfrm>
          </p:grpSpPr>
          <p:sp>
            <p:nvSpPr>
              <p:cNvPr id="79" name="Rectangle: Rounded Corners 78">
                <a:extLst>
                  <a:ext uri="{FF2B5EF4-FFF2-40B4-BE49-F238E27FC236}">
                    <a16:creationId xmlns:a16="http://schemas.microsoft.com/office/drawing/2014/main" id="{B2F0AD14-A894-4E35-B1B4-75E9CCC481DB}"/>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38C678B-8017-451C-8768-9C78CF7AE343}"/>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7047D92-2B08-43F9-BD76-1AFBF847D869}"/>
                </a:ext>
              </a:extLst>
            </p:cNvPr>
            <p:cNvGrpSpPr/>
            <p:nvPr/>
          </p:nvGrpSpPr>
          <p:grpSpPr>
            <a:xfrm>
              <a:off x="4916748" y="1881571"/>
              <a:ext cx="188449" cy="1391622"/>
              <a:chOff x="10662618" y="438150"/>
              <a:chExt cx="247650" cy="1828800"/>
            </a:xfrm>
          </p:grpSpPr>
          <p:sp>
            <p:nvSpPr>
              <p:cNvPr id="77" name="Rectangle: Rounded Corners 76">
                <a:extLst>
                  <a:ext uri="{FF2B5EF4-FFF2-40B4-BE49-F238E27FC236}">
                    <a16:creationId xmlns:a16="http://schemas.microsoft.com/office/drawing/2014/main" id="{B3B732AF-650C-4861-BE5D-70C57650E4C9}"/>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2416E3F-DBED-4C0D-98D2-13B23D4747F2}"/>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CA93CD95-7080-48BF-B317-F5BA6F97278D}"/>
                </a:ext>
              </a:extLst>
            </p:cNvPr>
            <p:cNvGrpSpPr/>
            <p:nvPr/>
          </p:nvGrpSpPr>
          <p:grpSpPr>
            <a:xfrm>
              <a:off x="4469241" y="2121847"/>
              <a:ext cx="188449" cy="834973"/>
              <a:chOff x="10641180" y="500718"/>
              <a:chExt cx="247650" cy="1097280"/>
            </a:xfrm>
          </p:grpSpPr>
          <p:sp>
            <p:nvSpPr>
              <p:cNvPr id="75" name="Rectangle: Rounded Corners 74">
                <a:extLst>
                  <a:ext uri="{FF2B5EF4-FFF2-40B4-BE49-F238E27FC236}">
                    <a16:creationId xmlns:a16="http://schemas.microsoft.com/office/drawing/2014/main" id="{336F83C2-3F05-4299-8858-91C0A705DC9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BE66081E-A4BD-46DA-BD1D-DAA5962577BF}"/>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19EA9B6-C9F3-42EF-BAFD-5CD321E1DDA0}"/>
                </a:ext>
              </a:extLst>
            </p:cNvPr>
            <p:cNvGrpSpPr/>
            <p:nvPr/>
          </p:nvGrpSpPr>
          <p:grpSpPr>
            <a:xfrm>
              <a:off x="4685783" y="2027235"/>
              <a:ext cx="188449" cy="1391622"/>
              <a:chOff x="10641180" y="438150"/>
              <a:chExt cx="247650" cy="1828800"/>
            </a:xfrm>
            <a:solidFill>
              <a:schemeClr val="accent6"/>
            </a:solidFill>
          </p:grpSpPr>
          <p:sp>
            <p:nvSpPr>
              <p:cNvPr id="73" name="Rectangle: Rounded Corners 72">
                <a:extLst>
                  <a:ext uri="{FF2B5EF4-FFF2-40B4-BE49-F238E27FC236}">
                    <a16:creationId xmlns:a16="http://schemas.microsoft.com/office/drawing/2014/main" id="{7F207D7F-8719-4DA9-8EC5-87C8BF6C24C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8A27279-9026-4339-9B67-B1A2B3171F52}"/>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3B4D9B3-D8FA-4CFB-9A70-70A78775019A}"/>
                </a:ext>
              </a:extLst>
            </p:cNvPr>
            <p:cNvGrpSpPr/>
            <p:nvPr/>
          </p:nvGrpSpPr>
          <p:grpSpPr>
            <a:xfrm>
              <a:off x="2217350" y="3528766"/>
              <a:ext cx="188449" cy="1391622"/>
              <a:chOff x="10653055" y="438150"/>
              <a:chExt cx="247650" cy="1828800"/>
            </a:xfrm>
            <a:solidFill>
              <a:schemeClr val="accent6"/>
            </a:solidFill>
          </p:grpSpPr>
          <p:sp>
            <p:nvSpPr>
              <p:cNvPr id="71" name="Rectangle: Rounded Corners 70">
                <a:extLst>
                  <a:ext uri="{FF2B5EF4-FFF2-40B4-BE49-F238E27FC236}">
                    <a16:creationId xmlns:a16="http://schemas.microsoft.com/office/drawing/2014/main" id="{1C58A48C-A675-4B47-9FE9-DD7A6113F94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A3C533E1-F3A9-44F3-BCA5-D259D48495F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13861E9D-8F30-459F-8FF9-EF6C7368274D}"/>
                </a:ext>
              </a:extLst>
            </p:cNvPr>
            <p:cNvGrpSpPr/>
            <p:nvPr/>
          </p:nvGrpSpPr>
          <p:grpSpPr>
            <a:xfrm>
              <a:off x="2440455" y="3979819"/>
              <a:ext cx="188449" cy="834973"/>
              <a:chOff x="10641180" y="500718"/>
              <a:chExt cx="247650" cy="1097280"/>
            </a:xfrm>
            <a:solidFill>
              <a:schemeClr val="accent6"/>
            </a:solidFill>
          </p:grpSpPr>
          <p:sp>
            <p:nvSpPr>
              <p:cNvPr id="69" name="Rectangle: Rounded Corners 68">
                <a:extLst>
                  <a:ext uri="{FF2B5EF4-FFF2-40B4-BE49-F238E27FC236}">
                    <a16:creationId xmlns:a16="http://schemas.microsoft.com/office/drawing/2014/main" id="{5B3A3F8A-C640-4399-854F-1A1B4DDF1D6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1ED97747-42AE-42C8-B977-149E536D424D}"/>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F431924-2C35-43E1-BDBE-A32050CFFAE2}"/>
                </a:ext>
              </a:extLst>
            </p:cNvPr>
            <p:cNvGrpSpPr/>
            <p:nvPr/>
          </p:nvGrpSpPr>
          <p:grpSpPr>
            <a:xfrm>
              <a:off x="1317620" y="3801808"/>
              <a:ext cx="188449" cy="834973"/>
              <a:chOff x="10641180" y="278676"/>
              <a:chExt cx="247650" cy="1097280"/>
            </a:xfrm>
          </p:grpSpPr>
          <p:sp>
            <p:nvSpPr>
              <p:cNvPr id="67" name="Rectangle: Rounded Corners 66">
                <a:extLst>
                  <a:ext uri="{FF2B5EF4-FFF2-40B4-BE49-F238E27FC236}">
                    <a16:creationId xmlns:a16="http://schemas.microsoft.com/office/drawing/2014/main" id="{FAFFF33D-F9BA-4EA1-AB1C-95941F4A779A}"/>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77C2BF75-3C53-4398-B076-EE55AEE5FE34}"/>
                  </a:ext>
                </a:extLst>
              </p:cNvPr>
              <p:cNvSpPr/>
              <p:nvPr/>
            </p:nvSpPr>
            <p:spPr>
              <a:xfrm>
                <a:off x="10641180" y="519299"/>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2681BED9-9DE1-4D38-A129-6266CE5C31BC}"/>
                </a:ext>
              </a:extLst>
            </p:cNvPr>
            <p:cNvGrpSpPr/>
            <p:nvPr/>
          </p:nvGrpSpPr>
          <p:grpSpPr>
            <a:xfrm>
              <a:off x="1102808" y="4055614"/>
              <a:ext cx="188449" cy="834973"/>
              <a:chOff x="10641180" y="278676"/>
              <a:chExt cx="247650" cy="1097280"/>
            </a:xfrm>
          </p:grpSpPr>
          <p:sp>
            <p:nvSpPr>
              <p:cNvPr id="65" name="Rectangle: Rounded Corners 64">
                <a:extLst>
                  <a:ext uri="{FF2B5EF4-FFF2-40B4-BE49-F238E27FC236}">
                    <a16:creationId xmlns:a16="http://schemas.microsoft.com/office/drawing/2014/main" id="{8A17CA16-D9E1-4EA2-A40B-5C1FAD7D5AA3}"/>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0C61E30C-62FE-4254-BE3E-2454BB4D0D01}"/>
                  </a:ext>
                </a:extLst>
              </p:cNvPr>
              <p:cNvSpPr/>
              <p:nvPr/>
            </p:nvSpPr>
            <p:spPr>
              <a:xfrm>
                <a:off x="10641180" y="357773"/>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D47EE7F-B733-4197-A29B-70F8E1DD57FE}"/>
                </a:ext>
              </a:extLst>
            </p:cNvPr>
            <p:cNvGrpSpPr/>
            <p:nvPr/>
          </p:nvGrpSpPr>
          <p:grpSpPr>
            <a:xfrm>
              <a:off x="6297448" y="1419517"/>
              <a:ext cx="188449" cy="834973"/>
              <a:chOff x="10641180" y="605206"/>
              <a:chExt cx="247650" cy="1097280"/>
            </a:xfrm>
          </p:grpSpPr>
          <p:sp>
            <p:nvSpPr>
              <p:cNvPr id="63" name="Rectangle: Rounded Corners 62">
                <a:extLst>
                  <a:ext uri="{FF2B5EF4-FFF2-40B4-BE49-F238E27FC236}">
                    <a16:creationId xmlns:a16="http://schemas.microsoft.com/office/drawing/2014/main" id="{94314583-D5F7-41EA-B0E4-C917A97DCFE1}"/>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A04EBCEC-B162-488E-8B0E-B2E94713CAD9}"/>
                  </a:ext>
                </a:extLst>
              </p:cNvPr>
              <p:cNvSpPr/>
              <p:nvPr/>
            </p:nvSpPr>
            <p:spPr>
              <a:xfrm>
                <a:off x="10641180" y="684304"/>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644D5DA-695F-4E13-BBC4-D1FA0A50B0A9}"/>
                </a:ext>
              </a:extLst>
            </p:cNvPr>
            <p:cNvGrpSpPr/>
            <p:nvPr/>
          </p:nvGrpSpPr>
          <p:grpSpPr>
            <a:xfrm>
              <a:off x="5615340" y="1500297"/>
              <a:ext cx="188449" cy="1471350"/>
              <a:chOff x="10641180" y="438150"/>
              <a:chExt cx="247650" cy="1828800"/>
            </a:xfrm>
            <a:solidFill>
              <a:schemeClr val="accent6"/>
            </a:solidFill>
          </p:grpSpPr>
          <p:sp>
            <p:nvSpPr>
              <p:cNvPr id="61" name="Rectangle: Rounded Corners 60">
                <a:extLst>
                  <a:ext uri="{FF2B5EF4-FFF2-40B4-BE49-F238E27FC236}">
                    <a16:creationId xmlns:a16="http://schemas.microsoft.com/office/drawing/2014/main" id="{8992B99E-B388-465F-B113-903B4A82F0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598826C2-B64A-4330-B924-DB550F76E9B0}"/>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3FA908C-BFB8-4191-89FE-B13AF010B5A9}"/>
                </a:ext>
              </a:extLst>
            </p:cNvPr>
            <p:cNvGrpSpPr/>
            <p:nvPr/>
          </p:nvGrpSpPr>
          <p:grpSpPr>
            <a:xfrm>
              <a:off x="5378386" y="1777351"/>
              <a:ext cx="188449" cy="834973"/>
              <a:chOff x="10641180" y="500718"/>
              <a:chExt cx="247650" cy="1097280"/>
            </a:xfrm>
            <a:solidFill>
              <a:schemeClr val="accent6"/>
            </a:solidFill>
          </p:grpSpPr>
          <p:sp>
            <p:nvSpPr>
              <p:cNvPr id="59" name="Rectangle: Rounded Corners 58">
                <a:extLst>
                  <a:ext uri="{FF2B5EF4-FFF2-40B4-BE49-F238E27FC236}">
                    <a16:creationId xmlns:a16="http://schemas.microsoft.com/office/drawing/2014/main" id="{5E601818-89DE-4499-943D-00C0B1BAEF0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565AC32-0684-47A2-81B9-FACCA1571AD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C7BB521-4D28-44D5-9F32-5BCD7FE38B2A}"/>
                </a:ext>
              </a:extLst>
            </p:cNvPr>
            <p:cNvGrpSpPr/>
            <p:nvPr/>
          </p:nvGrpSpPr>
          <p:grpSpPr>
            <a:xfrm>
              <a:off x="5836292" y="1859500"/>
              <a:ext cx="188449" cy="834973"/>
              <a:chOff x="10641180" y="500718"/>
              <a:chExt cx="247650" cy="1097280"/>
            </a:xfrm>
          </p:grpSpPr>
          <p:sp>
            <p:nvSpPr>
              <p:cNvPr id="57" name="Rectangle: Rounded Corners 56">
                <a:extLst>
                  <a:ext uri="{FF2B5EF4-FFF2-40B4-BE49-F238E27FC236}">
                    <a16:creationId xmlns:a16="http://schemas.microsoft.com/office/drawing/2014/main" id="{B2ABF437-633E-4AC9-B545-37F09BA5414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F374C935-C80D-4D0E-817E-593798C2D95F}"/>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A9932E53-B61D-46D1-8B54-A16AD960CC35}"/>
                </a:ext>
              </a:extLst>
            </p:cNvPr>
            <p:cNvGrpSpPr/>
            <p:nvPr/>
          </p:nvGrpSpPr>
          <p:grpSpPr>
            <a:xfrm>
              <a:off x="5161382" y="1476120"/>
              <a:ext cx="188449" cy="1391622"/>
              <a:chOff x="10641180" y="438150"/>
              <a:chExt cx="247650" cy="1828800"/>
            </a:xfrm>
          </p:grpSpPr>
          <p:sp>
            <p:nvSpPr>
              <p:cNvPr id="55" name="Rectangle: Rounded Corners 54">
                <a:extLst>
                  <a:ext uri="{FF2B5EF4-FFF2-40B4-BE49-F238E27FC236}">
                    <a16:creationId xmlns:a16="http://schemas.microsoft.com/office/drawing/2014/main" id="{5A2DE68B-551E-4EC0-AF94-1F12673AFFDD}"/>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ABFE007-747A-4BCF-9A8B-3ED16B068795}"/>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6993A7B-B26C-47D1-801A-65ADD1B7F19D}"/>
                </a:ext>
              </a:extLst>
            </p:cNvPr>
            <p:cNvGrpSpPr/>
            <p:nvPr/>
          </p:nvGrpSpPr>
          <p:grpSpPr>
            <a:xfrm>
              <a:off x="1758760" y="3523581"/>
              <a:ext cx="188449" cy="1391622"/>
              <a:chOff x="10641180" y="438150"/>
              <a:chExt cx="247650" cy="1828800"/>
            </a:xfrm>
          </p:grpSpPr>
          <p:sp>
            <p:nvSpPr>
              <p:cNvPr id="53" name="Rectangle: Rounded Corners 52">
                <a:extLst>
                  <a:ext uri="{FF2B5EF4-FFF2-40B4-BE49-F238E27FC236}">
                    <a16:creationId xmlns:a16="http://schemas.microsoft.com/office/drawing/2014/main" id="{8F12C188-1DB6-42E9-AE7D-056D0361033B}"/>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A70790F-5C13-4CDA-A8E6-01CE31F6EBC3}"/>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9C449DB-D3B6-45E0-B858-3642ABD45217}"/>
                </a:ext>
              </a:extLst>
            </p:cNvPr>
            <p:cNvGrpSpPr/>
            <p:nvPr/>
          </p:nvGrpSpPr>
          <p:grpSpPr>
            <a:xfrm>
              <a:off x="2890003" y="3736385"/>
              <a:ext cx="188449" cy="834973"/>
              <a:chOff x="10641180" y="500718"/>
              <a:chExt cx="247650" cy="1097280"/>
            </a:xfrm>
          </p:grpSpPr>
          <p:sp>
            <p:nvSpPr>
              <p:cNvPr id="51" name="Rectangle: Rounded Corners 50">
                <a:extLst>
                  <a:ext uri="{FF2B5EF4-FFF2-40B4-BE49-F238E27FC236}">
                    <a16:creationId xmlns:a16="http://schemas.microsoft.com/office/drawing/2014/main" id="{15AFCEAB-58F3-4A71-A26E-0368DB9E664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DC64F600-0499-46A2-B071-450F9D11BB7F}"/>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5B8E0C21-C432-4EF2-9896-89CD1F13A6A7}"/>
                </a:ext>
              </a:extLst>
            </p:cNvPr>
            <p:cNvGrpSpPr/>
            <p:nvPr/>
          </p:nvGrpSpPr>
          <p:grpSpPr>
            <a:xfrm>
              <a:off x="3127455" y="3327948"/>
              <a:ext cx="188449" cy="834973"/>
              <a:chOff x="10641180" y="500718"/>
              <a:chExt cx="247650" cy="1097280"/>
            </a:xfrm>
          </p:grpSpPr>
          <p:sp>
            <p:nvSpPr>
              <p:cNvPr id="49" name="Rectangle: Rounded Corners 48">
                <a:extLst>
                  <a:ext uri="{FF2B5EF4-FFF2-40B4-BE49-F238E27FC236}">
                    <a16:creationId xmlns:a16="http://schemas.microsoft.com/office/drawing/2014/main" id="{BB69095A-AD27-42F0-ABAA-70DF43E180A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58939F68-D197-46F3-8CB8-B2A5936BA66E}"/>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0C45234F-A902-4B75-B138-780624F47128}"/>
                </a:ext>
              </a:extLst>
            </p:cNvPr>
            <p:cNvGrpSpPr/>
            <p:nvPr/>
          </p:nvGrpSpPr>
          <p:grpSpPr>
            <a:xfrm>
              <a:off x="3351373" y="3111280"/>
              <a:ext cx="188449" cy="834973"/>
              <a:chOff x="10641180" y="500718"/>
              <a:chExt cx="247650" cy="1097280"/>
            </a:xfrm>
            <a:solidFill>
              <a:schemeClr val="accent6"/>
            </a:solidFill>
          </p:grpSpPr>
          <p:sp>
            <p:nvSpPr>
              <p:cNvPr id="47" name="Rectangle: Rounded Corners 46">
                <a:extLst>
                  <a:ext uri="{FF2B5EF4-FFF2-40B4-BE49-F238E27FC236}">
                    <a16:creationId xmlns:a16="http://schemas.microsoft.com/office/drawing/2014/main" id="{F7B6EDB4-9C54-48DB-9091-AF8D73D1664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716C621-1AFD-4B75-A55C-C360EC7DD403}"/>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9483AA4-1E12-450C-BC91-D4D645C58928}"/>
                </a:ext>
              </a:extLst>
            </p:cNvPr>
            <p:cNvGrpSpPr/>
            <p:nvPr/>
          </p:nvGrpSpPr>
          <p:grpSpPr>
            <a:xfrm>
              <a:off x="4028873" y="3339995"/>
              <a:ext cx="188449" cy="834973"/>
              <a:chOff x="10641180" y="500718"/>
              <a:chExt cx="247650" cy="1097280"/>
            </a:xfrm>
          </p:grpSpPr>
          <p:sp>
            <p:nvSpPr>
              <p:cNvPr id="45" name="Rectangle: Rounded Corners 44">
                <a:extLst>
                  <a:ext uri="{FF2B5EF4-FFF2-40B4-BE49-F238E27FC236}">
                    <a16:creationId xmlns:a16="http://schemas.microsoft.com/office/drawing/2014/main" id="{D75C0304-9F05-4084-B8F4-C016CFBAF4B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B090ECC3-A1A5-4844-9262-D7060421C5BF}"/>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153D327-E8D6-4EBD-A2D8-DF1B105CE8D4}"/>
                </a:ext>
              </a:extLst>
            </p:cNvPr>
            <p:cNvGrpSpPr/>
            <p:nvPr/>
          </p:nvGrpSpPr>
          <p:grpSpPr>
            <a:xfrm>
              <a:off x="3780152" y="3424981"/>
              <a:ext cx="188449" cy="1391622"/>
              <a:chOff x="10641180" y="438150"/>
              <a:chExt cx="247650" cy="1828800"/>
            </a:xfrm>
          </p:grpSpPr>
          <p:sp>
            <p:nvSpPr>
              <p:cNvPr id="43" name="Rectangle: Rounded Corners 42">
                <a:extLst>
                  <a:ext uri="{FF2B5EF4-FFF2-40B4-BE49-F238E27FC236}">
                    <a16:creationId xmlns:a16="http://schemas.microsoft.com/office/drawing/2014/main" id="{0A6BC72B-6313-424D-8757-F23A4EDB75EF}"/>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EF6117D-9371-4FC7-A3F0-598F19D27D60}"/>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629829C6-5A2B-4A2A-B222-559B905E155C}"/>
                </a:ext>
              </a:extLst>
            </p:cNvPr>
            <p:cNvGrpSpPr/>
            <p:nvPr/>
          </p:nvGrpSpPr>
          <p:grpSpPr>
            <a:xfrm>
              <a:off x="6056432" y="1499565"/>
              <a:ext cx="188449" cy="834973"/>
              <a:chOff x="10641180" y="605206"/>
              <a:chExt cx="247650" cy="1097280"/>
            </a:xfrm>
          </p:grpSpPr>
          <p:sp>
            <p:nvSpPr>
              <p:cNvPr id="41" name="Rectangle: Rounded Corners 40">
                <a:extLst>
                  <a:ext uri="{FF2B5EF4-FFF2-40B4-BE49-F238E27FC236}">
                    <a16:creationId xmlns:a16="http://schemas.microsoft.com/office/drawing/2014/main" id="{6489784D-50B5-4FF3-88A1-051592F30EA1}"/>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7BBF607-AAA6-4BC5-9460-11FB4388D0A6}"/>
                  </a:ext>
                </a:extLst>
              </p:cNvPr>
              <p:cNvSpPr/>
              <p:nvPr/>
            </p:nvSpPr>
            <p:spPr>
              <a:xfrm>
                <a:off x="10641180" y="684304"/>
                <a:ext cx="247650" cy="82577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FB3DF2D2-44C5-45D3-AE79-1A66C9BD037D}"/>
              </a:ext>
            </a:extLst>
          </p:cNvPr>
          <p:cNvGrpSpPr/>
          <p:nvPr/>
        </p:nvGrpSpPr>
        <p:grpSpPr>
          <a:xfrm>
            <a:off x="6751502" y="4195361"/>
            <a:ext cx="2413836" cy="2294587"/>
            <a:chOff x="537888" y="1966954"/>
            <a:chExt cx="3297943" cy="4670534"/>
          </a:xfrm>
        </p:grpSpPr>
        <p:grpSp>
          <p:nvGrpSpPr>
            <p:cNvPr id="92" name="Group 91">
              <a:extLst>
                <a:ext uri="{FF2B5EF4-FFF2-40B4-BE49-F238E27FC236}">
                  <a16:creationId xmlns:a16="http://schemas.microsoft.com/office/drawing/2014/main" id="{284ED45A-FF22-462B-B39A-3C93F28F5DAB}"/>
                </a:ext>
              </a:extLst>
            </p:cNvPr>
            <p:cNvGrpSpPr/>
            <p:nvPr/>
          </p:nvGrpSpPr>
          <p:grpSpPr>
            <a:xfrm>
              <a:off x="537888" y="2334186"/>
              <a:ext cx="2783418" cy="2735824"/>
              <a:chOff x="537888" y="2334186"/>
              <a:chExt cx="2783418" cy="2735824"/>
            </a:xfrm>
          </p:grpSpPr>
          <p:sp>
            <p:nvSpPr>
              <p:cNvPr id="94" name="Rounded Rectangle 49">
                <a:extLst>
                  <a:ext uri="{FF2B5EF4-FFF2-40B4-BE49-F238E27FC236}">
                    <a16:creationId xmlns:a16="http://schemas.microsoft.com/office/drawing/2014/main" id="{2174272F-64EA-4843-8176-4893E7DC9C77}"/>
                  </a:ext>
                </a:extLst>
              </p:cNvPr>
              <p:cNvSpPr/>
              <p:nvPr/>
            </p:nvSpPr>
            <p:spPr>
              <a:xfrm rot="19799146">
                <a:off x="537888" y="2334186"/>
                <a:ext cx="2783418" cy="2735824"/>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nvGrpSpPr>
              <p:cNvPr id="95" name="Group 94">
                <a:extLst>
                  <a:ext uri="{FF2B5EF4-FFF2-40B4-BE49-F238E27FC236}">
                    <a16:creationId xmlns:a16="http://schemas.microsoft.com/office/drawing/2014/main" id="{6D0503A7-9B62-46A6-9DE9-2CF867817B1B}"/>
                  </a:ext>
                </a:extLst>
              </p:cNvPr>
              <p:cNvGrpSpPr/>
              <p:nvPr/>
            </p:nvGrpSpPr>
            <p:grpSpPr>
              <a:xfrm>
                <a:off x="2156436" y="2516511"/>
                <a:ext cx="188449" cy="1471350"/>
                <a:chOff x="10641180" y="438150"/>
                <a:chExt cx="247650" cy="1828800"/>
              </a:xfrm>
              <a:solidFill>
                <a:schemeClr val="accent6"/>
              </a:solidFill>
            </p:grpSpPr>
            <p:sp>
              <p:nvSpPr>
                <p:cNvPr id="123" name="Rectangle: Rounded Corners 122">
                  <a:extLst>
                    <a:ext uri="{FF2B5EF4-FFF2-40B4-BE49-F238E27FC236}">
                      <a16:creationId xmlns:a16="http://schemas.microsoft.com/office/drawing/2014/main" id="{0D44CC52-552F-4431-BE5C-533B2119A23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D04729E5-AD9B-420C-A1F0-3CBC31F1F984}"/>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34086697-BE1F-4B8C-BD8D-D7BAC5C5C383}"/>
                  </a:ext>
                </a:extLst>
              </p:cNvPr>
              <p:cNvGrpSpPr/>
              <p:nvPr/>
            </p:nvGrpSpPr>
            <p:grpSpPr>
              <a:xfrm>
                <a:off x="2836648" y="2729428"/>
                <a:ext cx="188449" cy="868539"/>
                <a:chOff x="10641180" y="362514"/>
                <a:chExt cx="247650" cy="1989158"/>
              </a:xfrm>
            </p:grpSpPr>
            <p:sp>
              <p:nvSpPr>
                <p:cNvPr id="121" name="Rectangle: Rounded Corners 120">
                  <a:extLst>
                    <a:ext uri="{FF2B5EF4-FFF2-40B4-BE49-F238E27FC236}">
                      <a16:creationId xmlns:a16="http://schemas.microsoft.com/office/drawing/2014/main" id="{81280E2A-22E3-487B-A06C-E4A27207DCD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227F4ABE-5E87-4FBF-B280-C64B22336EB9}"/>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EED6880-276B-4D2A-B1A4-24585CE07853}"/>
                  </a:ext>
                </a:extLst>
              </p:cNvPr>
              <p:cNvGrpSpPr/>
              <p:nvPr/>
            </p:nvGrpSpPr>
            <p:grpSpPr>
              <a:xfrm>
                <a:off x="1264785" y="3442745"/>
                <a:ext cx="188449" cy="1391622"/>
                <a:chOff x="10630391" y="1182550"/>
                <a:chExt cx="247650" cy="1828800"/>
              </a:xfrm>
            </p:grpSpPr>
            <p:sp>
              <p:nvSpPr>
                <p:cNvPr id="119" name="Rectangle: Rounded Corners 118">
                  <a:extLst>
                    <a:ext uri="{FF2B5EF4-FFF2-40B4-BE49-F238E27FC236}">
                      <a16:creationId xmlns:a16="http://schemas.microsoft.com/office/drawing/2014/main" id="{B7BA5B9A-23C3-41C4-96A2-8D0A555C24AC}"/>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Rounded Corners 119">
                  <a:extLst>
                    <a:ext uri="{FF2B5EF4-FFF2-40B4-BE49-F238E27FC236}">
                      <a16:creationId xmlns:a16="http://schemas.microsoft.com/office/drawing/2014/main" id="{5C165541-FA7D-4D55-8989-559DB73BD21F}"/>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8CBE0BCF-EF71-4996-B0AC-41F4246B7909}"/>
                  </a:ext>
                </a:extLst>
              </p:cNvPr>
              <p:cNvGrpSpPr/>
              <p:nvPr/>
            </p:nvGrpSpPr>
            <p:grpSpPr>
              <a:xfrm>
                <a:off x="809042" y="3146914"/>
                <a:ext cx="188449" cy="1391622"/>
                <a:chOff x="10653055" y="438150"/>
                <a:chExt cx="247650" cy="1828800"/>
              </a:xfrm>
              <a:solidFill>
                <a:schemeClr val="accent6"/>
              </a:solidFill>
            </p:grpSpPr>
            <p:sp>
              <p:nvSpPr>
                <p:cNvPr id="117" name="Rectangle: Rounded Corners 116">
                  <a:extLst>
                    <a:ext uri="{FF2B5EF4-FFF2-40B4-BE49-F238E27FC236}">
                      <a16:creationId xmlns:a16="http://schemas.microsoft.com/office/drawing/2014/main" id="{1E433AC3-EE73-45B9-A72A-C1948066D9D9}"/>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5CA86C03-C394-4BF3-8C84-A2243F29DDFB}"/>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3024F2A0-E81B-46ED-8C16-48D92F9929DE}"/>
                  </a:ext>
                </a:extLst>
              </p:cNvPr>
              <p:cNvGrpSpPr/>
              <p:nvPr/>
            </p:nvGrpSpPr>
            <p:grpSpPr>
              <a:xfrm>
                <a:off x="1032147" y="3597967"/>
                <a:ext cx="188449" cy="834973"/>
                <a:chOff x="10641180" y="500718"/>
                <a:chExt cx="247650" cy="1097280"/>
              </a:xfrm>
              <a:solidFill>
                <a:schemeClr val="accent6"/>
              </a:solidFill>
            </p:grpSpPr>
            <p:sp>
              <p:nvSpPr>
                <p:cNvPr id="115" name="Rectangle: Rounded Corners 114">
                  <a:extLst>
                    <a:ext uri="{FF2B5EF4-FFF2-40B4-BE49-F238E27FC236}">
                      <a16:creationId xmlns:a16="http://schemas.microsoft.com/office/drawing/2014/main" id="{9904F45A-E4CD-48BA-86C4-9A78B4869BE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93CD3BD8-D1AE-4009-88B0-77C69571DC60}"/>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E95D7801-64DD-4C39-ABBD-BFF1F9CCFF2D}"/>
                  </a:ext>
                </a:extLst>
              </p:cNvPr>
              <p:cNvGrpSpPr/>
              <p:nvPr/>
            </p:nvGrpSpPr>
            <p:grpSpPr>
              <a:xfrm>
                <a:off x="1481695" y="3354533"/>
                <a:ext cx="188449" cy="834973"/>
                <a:chOff x="10641180" y="500718"/>
                <a:chExt cx="247650" cy="1097280"/>
              </a:xfrm>
            </p:grpSpPr>
            <p:sp>
              <p:nvSpPr>
                <p:cNvPr id="113" name="Rectangle: Rounded Corners 112">
                  <a:extLst>
                    <a:ext uri="{FF2B5EF4-FFF2-40B4-BE49-F238E27FC236}">
                      <a16:creationId xmlns:a16="http://schemas.microsoft.com/office/drawing/2014/main" id="{8065E2B4-5E0D-43CA-BB35-F92F237F1F1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C639CF04-6F61-4033-8345-6BD92657F63A}"/>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18AC6590-A002-47E0-BD57-C0CFE58AB522}"/>
                  </a:ext>
                </a:extLst>
              </p:cNvPr>
              <p:cNvGrpSpPr/>
              <p:nvPr/>
            </p:nvGrpSpPr>
            <p:grpSpPr>
              <a:xfrm>
                <a:off x="1719147" y="2946096"/>
                <a:ext cx="188449" cy="834973"/>
                <a:chOff x="10641180" y="500718"/>
                <a:chExt cx="247650" cy="1097280"/>
              </a:xfrm>
            </p:grpSpPr>
            <p:sp>
              <p:nvSpPr>
                <p:cNvPr id="111" name="Rectangle: Rounded Corners 110">
                  <a:extLst>
                    <a:ext uri="{FF2B5EF4-FFF2-40B4-BE49-F238E27FC236}">
                      <a16:creationId xmlns:a16="http://schemas.microsoft.com/office/drawing/2014/main" id="{D00145CC-D269-4F2B-95AF-F9F3F1D8F02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E155E5B0-D51E-47D4-9031-29746901BCD5}"/>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8A630D01-CC36-444D-B457-33FD1AC04494}"/>
                  </a:ext>
                </a:extLst>
              </p:cNvPr>
              <p:cNvGrpSpPr/>
              <p:nvPr/>
            </p:nvGrpSpPr>
            <p:grpSpPr>
              <a:xfrm>
                <a:off x="1943065" y="2729428"/>
                <a:ext cx="188449" cy="834973"/>
                <a:chOff x="10641180" y="500718"/>
                <a:chExt cx="247650" cy="1097280"/>
              </a:xfrm>
              <a:solidFill>
                <a:schemeClr val="accent6"/>
              </a:solidFill>
            </p:grpSpPr>
            <p:sp>
              <p:nvSpPr>
                <p:cNvPr id="109" name="Rectangle: Rounded Corners 108">
                  <a:extLst>
                    <a:ext uri="{FF2B5EF4-FFF2-40B4-BE49-F238E27FC236}">
                      <a16:creationId xmlns:a16="http://schemas.microsoft.com/office/drawing/2014/main" id="{8AB31E30-F62C-4B52-B231-310CA450C0F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1D2CFED3-9E2B-4BFA-82C9-76E53C4BC2D7}"/>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7E7403F9-FC28-4F37-8AB0-D694F45BCDF1}"/>
                  </a:ext>
                </a:extLst>
              </p:cNvPr>
              <p:cNvGrpSpPr/>
              <p:nvPr/>
            </p:nvGrpSpPr>
            <p:grpSpPr>
              <a:xfrm>
                <a:off x="2620565" y="2958143"/>
                <a:ext cx="188449" cy="834973"/>
                <a:chOff x="10641180" y="500718"/>
                <a:chExt cx="247650" cy="1097280"/>
              </a:xfrm>
            </p:grpSpPr>
            <p:sp>
              <p:nvSpPr>
                <p:cNvPr id="107" name="Rectangle: Rounded Corners 106">
                  <a:extLst>
                    <a:ext uri="{FF2B5EF4-FFF2-40B4-BE49-F238E27FC236}">
                      <a16:creationId xmlns:a16="http://schemas.microsoft.com/office/drawing/2014/main" id="{31B16829-2991-4E61-86AF-45D5E96FFA7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CF665542-4FED-4C98-990E-37ED7A1568C3}"/>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C075D19C-5AA8-4D92-8621-E1B55290A770}"/>
                  </a:ext>
                </a:extLst>
              </p:cNvPr>
              <p:cNvGrpSpPr/>
              <p:nvPr/>
            </p:nvGrpSpPr>
            <p:grpSpPr>
              <a:xfrm>
                <a:off x="2371844" y="3043129"/>
                <a:ext cx="188449" cy="1391622"/>
                <a:chOff x="10641180" y="438150"/>
                <a:chExt cx="247650" cy="1828800"/>
              </a:xfrm>
            </p:grpSpPr>
            <p:sp>
              <p:nvSpPr>
                <p:cNvPr id="105" name="Rectangle: Rounded Corners 104">
                  <a:extLst>
                    <a:ext uri="{FF2B5EF4-FFF2-40B4-BE49-F238E27FC236}">
                      <a16:creationId xmlns:a16="http://schemas.microsoft.com/office/drawing/2014/main" id="{A1C0E308-27DE-4DD9-A054-74FDE2D56855}"/>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2D983C8D-CCCD-4DFC-AA2C-CF8205FD5809}"/>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3" name="Round Same Side Corner Rectangle 9">
              <a:extLst>
                <a:ext uri="{FF2B5EF4-FFF2-40B4-BE49-F238E27FC236}">
                  <a16:creationId xmlns:a16="http://schemas.microsoft.com/office/drawing/2014/main" id="{AB647522-CF4E-4769-8C57-46A52CC03970}"/>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spTree>
    <p:extLst>
      <p:ext uri="{BB962C8B-B14F-4D97-AF65-F5344CB8AC3E}">
        <p14:creationId xmlns:p14="http://schemas.microsoft.com/office/powerpoint/2010/main" val="54452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grpSp>
        <p:nvGrpSpPr>
          <p:cNvPr id="11" name="Group 10">
            <a:extLst>
              <a:ext uri="{FF2B5EF4-FFF2-40B4-BE49-F238E27FC236}">
                <a16:creationId xmlns:a16="http://schemas.microsoft.com/office/drawing/2014/main" id="{161A456F-925A-4DBA-B6BA-A5492B3E6EB9}"/>
              </a:ext>
            </a:extLst>
          </p:cNvPr>
          <p:cNvGrpSpPr/>
          <p:nvPr/>
        </p:nvGrpSpPr>
        <p:grpSpPr>
          <a:xfrm>
            <a:off x="1317769" y="3211763"/>
            <a:ext cx="2662369" cy="2609481"/>
            <a:chOff x="4574848" y="1897856"/>
            <a:chExt cx="3028217" cy="3026664"/>
          </a:xfrm>
        </p:grpSpPr>
        <p:sp>
          <p:nvSpPr>
            <p:cNvPr id="12" name="Freeform: Shape 11">
              <a:extLst>
                <a:ext uri="{FF2B5EF4-FFF2-40B4-BE49-F238E27FC236}">
                  <a16:creationId xmlns:a16="http://schemas.microsoft.com/office/drawing/2014/main" id="{64E520E8-51B2-4B43-AB21-6407886F0DD0}"/>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3" name="Freeform: Shape 12">
              <a:extLst>
                <a:ext uri="{FF2B5EF4-FFF2-40B4-BE49-F238E27FC236}">
                  <a16:creationId xmlns:a16="http://schemas.microsoft.com/office/drawing/2014/main" id="{6370C9A9-5DE0-40E0-8B14-7BEB4D752C24}"/>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20000"/>
                <a:lumOff val="80000"/>
              </a:schemeClr>
            </a:solidFill>
            <a:ln w="9525" cap="flat">
              <a:noFill/>
              <a:prstDash val="solid"/>
              <a:miter/>
            </a:ln>
          </p:spPr>
          <p:txBody>
            <a:bodyPr rtlCol="0" anchor="ctr"/>
            <a:lstStyle/>
            <a:p>
              <a:endParaRPr lang="en-US" dirty="0"/>
            </a:p>
          </p:txBody>
        </p:sp>
      </p:grpSp>
      <p:grpSp>
        <p:nvGrpSpPr>
          <p:cNvPr id="14" name="Group 13">
            <a:extLst>
              <a:ext uri="{FF2B5EF4-FFF2-40B4-BE49-F238E27FC236}">
                <a16:creationId xmlns:a16="http://schemas.microsoft.com/office/drawing/2014/main" id="{530CCFCD-8FCD-4C0E-BBD4-24D9ADE9654C}"/>
              </a:ext>
            </a:extLst>
          </p:cNvPr>
          <p:cNvGrpSpPr/>
          <p:nvPr/>
        </p:nvGrpSpPr>
        <p:grpSpPr>
          <a:xfrm>
            <a:off x="225664" y="2438400"/>
            <a:ext cx="4927361" cy="3677026"/>
            <a:chOff x="1102808" y="1419517"/>
            <a:chExt cx="5383089" cy="3796702"/>
          </a:xfrm>
        </p:grpSpPr>
        <p:grpSp>
          <p:nvGrpSpPr>
            <p:cNvPr id="15" name="Group 14">
              <a:extLst>
                <a:ext uri="{FF2B5EF4-FFF2-40B4-BE49-F238E27FC236}">
                  <a16:creationId xmlns:a16="http://schemas.microsoft.com/office/drawing/2014/main" id="{77FC0CD2-74AA-4F66-8B5E-37F9DFDED99C}"/>
                </a:ext>
              </a:extLst>
            </p:cNvPr>
            <p:cNvGrpSpPr/>
            <p:nvPr/>
          </p:nvGrpSpPr>
          <p:grpSpPr>
            <a:xfrm>
              <a:off x="3564744" y="2898363"/>
              <a:ext cx="188449" cy="1471350"/>
              <a:chOff x="10641180" y="438150"/>
              <a:chExt cx="247650" cy="1828800"/>
            </a:xfrm>
            <a:solidFill>
              <a:schemeClr val="accent6"/>
            </a:solidFill>
          </p:grpSpPr>
          <p:sp>
            <p:nvSpPr>
              <p:cNvPr id="93" name="Rectangle: Rounded Corners 92">
                <a:extLst>
                  <a:ext uri="{FF2B5EF4-FFF2-40B4-BE49-F238E27FC236}">
                    <a16:creationId xmlns:a16="http://schemas.microsoft.com/office/drawing/2014/main" id="{C6573FB0-3E99-40E9-881F-AC834F29653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D4320439-8175-4EB9-BD15-F20D3B3C84A3}"/>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DFD1BFB-36A5-447C-83EA-B141974FF1CC}"/>
                </a:ext>
              </a:extLst>
            </p:cNvPr>
            <p:cNvGrpSpPr/>
            <p:nvPr/>
          </p:nvGrpSpPr>
          <p:grpSpPr>
            <a:xfrm>
              <a:off x="1537138" y="3468044"/>
              <a:ext cx="188449" cy="1391622"/>
              <a:chOff x="10641180" y="-97372"/>
              <a:chExt cx="247650" cy="1828800"/>
            </a:xfrm>
            <a:solidFill>
              <a:schemeClr val="accent6"/>
            </a:solidFill>
          </p:grpSpPr>
          <p:sp>
            <p:nvSpPr>
              <p:cNvPr id="91" name="Rectangle: Rounded Corners 90">
                <a:extLst>
                  <a:ext uri="{FF2B5EF4-FFF2-40B4-BE49-F238E27FC236}">
                    <a16:creationId xmlns:a16="http://schemas.microsoft.com/office/drawing/2014/main" id="{44730D26-441D-42F3-A8C1-8097ED12B46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2D73DF1B-FA0F-460B-84B9-F6A5040D27B0}"/>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851C4F4-6C52-4237-BFCE-F3ED84EFDF27}"/>
                </a:ext>
              </a:extLst>
            </p:cNvPr>
            <p:cNvGrpSpPr/>
            <p:nvPr/>
          </p:nvGrpSpPr>
          <p:grpSpPr>
            <a:xfrm>
              <a:off x="4244956" y="2379454"/>
              <a:ext cx="188449" cy="1600365"/>
              <a:chOff x="10641180" y="362514"/>
              <a:chExt cx="247650" cy="1989158"/>
            </a:xfrm>
          </p:grpSpPr>
          <p:sp>
            <p:nvSpPr>
              <p:cNvPr id="89" name="Rectangle: Rounded Corners 88">
                <a:extLst>
                  <a:ext uri="{FF2B5EF4-FFF2-40B4-BE49-F238E27FC236}">
                    <a16:creationId xmlns:a16="http://schemas.microsoft.com/office/drawing/2014/main" id="{83208877-B72A-4CC4-B831-0214EF4DA8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3C715ABD-5E5B-4A24-AD31-465405D6D36C}"/>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96DBA46-F9CB-4C0C-A02B-6AA4F6AEEF24}"/>
                </a:ext>
              </a:extLst>
            </p:cNvPr>
            <p:cNvGrpSpPr/>
            <p:nvPr/>
          </p:nvGrpSpPr>
          <p:grpSpPr>
            <a:xfrm>
              <a:off x="4916748" y="1757491"/>
              <a:ext cx="188449" cy="1600365"/>
              <a:chOff x="10641180" y="362514"/>
              <a:chExt cx="247650" cy="1989158"/>
            </a:xfrm>
          </p:grpSpPr>
          <p:sp>
            <p:nvSpPr>
              <p:cNvPr id="87" name="Rectangle: Rounded Corners 86">
                <a:extLst>
                  <a:ext uri="{FF2B5EF4-FFF2-40B4-BE49-F238E27FC236}">
                    <a16:creationId xmlns:a16="http://schemas.microsoft.com/office/drawing/2014/main" id="{B8442851-748E-4779-8F4C-7669427CAA70}"/>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0A32E65B-B4B2-46C9-A3CE-06F0DADB0C30}"/>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400F87C-4303-43EF-9140-38B354C65FE9}"/>
                </a:ext>
              </a:extLst>
            </p:cNvPr>
            <p:cNvGrpSpPr/>
            <p:nvPr/>
          </p:nvGrpSpPr>
          <p:grpSpPr>
            <a:xfrm>
              <a:off x="1976173" y="3527844"/>
              <a:ext cx="188449" cy="834973"/>
              <a:chOff x="10641180" y="500718"/>
              <a:chExt cx="247650" cy="1097280"/>
            </a:xfrm>
          </p:grpSpPr>
          <p:sp>
            <p:nvSpPr>
              <p:cNvPr id="85" name="Rectangle: Rounded Corners 84">
                <a:extLst>
                  <a:ext uri="{FF2B5EF4-FFF2-40B4-BE49-F238E27FC236}">
                    <a16:creationId xmlns:a16="http://schemas.microsoft.com/office/drawing/2014/main" id="{9946DE36-1F53-4E28-83BD-1D25B389BAD4}"/>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67700EEA-30CC-46B7-AFB1-77821C68E65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332B495-5664-4F42-A6B6-E109652E9E50}"/>
                </a:ext>
              </a:extLst>
            </p:cNvPr>
            <p:cNvGrpSpPr/>
            <p:nvPr/>
          </p:nvGrpSpPr>
          <p:grpSpPr>
            <a:xfrm>
              <a:off x="2673093" y="3824597"/>
              <a:ext cx="188449" cy="1391622"/>
              <a:chOff x="10630391" y="1182550"/>
              <a:chExt cx="247650" cy="1828800"/>
            </a:xfrm>
          </p:grpSpPr>
          <p:sp>
            <p:nvSpPr>
              <p:cNvPr id="83" name="Rectangle: Rounded Corners 82">
                <a:extLst>
                  <a:ext uri="{FF2B5EF4-FFF2-40B4-BE49-F238E27FC236}">
                    <a16:creationId xmlns:a16="http://schemas.microsoft.com/office/drawing/2014/main" id="{278A136D-8124-4A43-BB5B-A93C2C7FF685}"/>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Rounded Corners 83">
                <a:extLst>
                  <a:ext uri="{FF2B5EF4-FFF2-40B4-BE49-F238E27FC236}">
                    <a16:creationId xmlns:a16="http://schemas.microsoft.com/office/drawing/2014/main" id="{75F3E415-CA14-491B-809A-6A92937C1B0E}"/>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869504E8-166B-442D-B8FA-DB3F84E53A13}"/>
                </a:ext>
              </a:extLst>
            </p:cNvPr>
            <p:cNvGrpSpPr/>
            <p:nvPr/>
          </p:nvGrpSpPr>
          <p:grpSpPr>
            <a:xfrm>
              <a:off x="4916748" y="1881571"/>
              <a:ext cx="188449" cy="1391622"/>
              <a:chOff x="10662618" y="438150"/>
              <a:chExt cx="247650" cy="1828800"/>
            </a:xfrm>
          </p:grpSpPr>
          <p:sp>
            <p:nvSpPr>
              <p:cNvPr id="81" name="Rectangle: Rounded Corners 80">
                <a:extLst>
                  <a:ext uri="{FF2B5EF4-FFF2-40B4-BE49-F238E27FC236}">
                    <a16:creationId xmlns:a16="http://schemas.microsoft.com/office/drawing/2014/main" id="{534C5754-896A-4D01-BFB2-37D48BD9160A}"/>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0402DADB-DBB5-42BE-8180-0E40D3A62472}"/>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A0F196C8-0938-43D0-B639-BC6F5925BE5F}"/>
                </a:ext>
              </a:extLst>
            </p:cNvPr>
            <p:cNvGrpSpPr/>
            <p:nvPr/>
          </p:nvGrpSpPr>
          <p:grpSpPr>
            <a:xfrm>
              <a:off x="4469241" y="2121847"/>
              <a:ext cx="188449" cy="834973"/>
              <a:chOff x="10641180" y="500718"/>
              <a:chExt cx="247650" cy="1097280"/>
            </a:xfrm>
          </p:grpSpPr>
          <p:sp>
            <p:nvSpPr>
              <p:cNvPr id="79" name="Rectangle: Rounded Corners 78">
                <a:extLst>
                  <a:ext uri="{FF2B5EF4-FFF2-40B4-BE49-F238E27FC236}">
                    <a16:creationId xmlns:a16="http://schemas.microsoft.com/office/drawing/2014/main" id="{3174F5B8-B732-4863-809E-88E770E0487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BBD3116F-AC8A-4924-870C-DEF1716AC1A6}"/>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2AE68B53-4661-4E32-B61D-4A0E48AB553E}"/>
                </a:ext>
              </a:extLst>
            </p:cNvPr>
            <p:cNvGrpSpPr/>
            <p:nvPr/>
          </p:nvGrpSpPr>
          <p:grpSpPr>
            <a:xfrm>
              <a:off x="4685783" y="2027235"/>
              <a:ext cx="188449" cy="1391622"/>
              <a:chOff x="10641180" y="438150"/>
              <a:chExt cx="247650" cy="1828800"/>
            </a:xfrm>
            <a:solidFill>
              <a:schemeClr val="accent6"/>
            </a:solidFill>
          </p:grpSpPr>
          <p:sp>
            <p:nvSpPr>
              <p:cNvPr id="77" name="Rectangle: Rounded Corners 76">
                <a:extLst>
                  <a:ext uri="{FF2B5EF4-FFF2-40B4-BE49-F238E27FC236}">
                    <a16:creationId xmlns:a16="http://schemas.microsoft.com/office/drawing/2014/main" id="{43551ECF-DCB8-40FC-9F45-36CF2E0144A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CEDDEDA3-807A-4644-AFCA-EE716A23DE8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C3F052AE-5FAC-4AFD-AFD0-CB523A5CCE2E}"/>
                </a:ext>
              </a:extLst>
            </p:cNvPr>
            <p:cNvGrpSpPr/>
            <p:nvPr/>
          </p:nvGrpSpPr>
          <p:grpSpPr>
            <a:xfrm>
              <a:off x="2217350" y="3528766"/>
              <a:ext cx="188449" cy="1391622"/>
              <a:chOff x="10653055" y="438150"/>
              <a:chExt cx="247650" cy="1828800"/>
            </a:xfrm>
            <a:solidFill>
              <a:schemeClr val="accent6"/>
            </a:solidFill>
          </p:grpSpPr>
          <p:sp>
            <p:nvSpPr>
              <p:cNvPr id="75" name="Rectangle: Rounded Corners 74">
                <a:extLst>
                  <a:ext uri="{FF2B5EF4-FFF2-40B4-BE49-F238E27FC236}">
                    <a16:creationId xmlns:a16="http://schemas.microsoft.com/office/drawing/2014/main" id="{88462904-9FA0-4861-BAB9-6B2A2982606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7DF19A0A-D391-47D8-BA8D-1F36A0795D43}"/>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14D030A-0BFD-4EF8-90C9-987128F124DD}"/>
                </a:ext>
              </a:extLst>
            </p:cNvPr>
            <p:cNvGrpSpPr/>
            <p:nvPr/>
          </p:nvGrpSpPr>
          <p:grpSpPr>
            <a:xfrm>
              <a:off x="2440455" y="3979819"/>
              <a:ext cx="188449" cy="834973"/>
              <a:chOff x="10641180" y="500718"/>
              <a:chExt cx="247650" cy="1097280"/>
            </a:xfrm>
            <a:solidFill>
              <a:schemeClr val="accent6"/>
            </a:solidFill>
          </p:grpSpPr>
          <p:sp>
            <p:nvSpPr>
              <p:cNvPr id="73" name="Rectangle: Rounded Corners 72">
                <a:extLst>
                  <a:ext uri="{FF2B5EF4-FFF2-40B4-BE49-F238E27FC236}">
                    <a16:creationId xmlns:a16="http://schemas.microsoft.com/office/drawing/2014/main" id="{EE7EBE7D-669A-4078-A695-55BF74B2138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F75E9A21-ECE3-4B28-8E93-6D1257E352C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3D05E04-DD66-44E6-AEED-A32FE700CFF3}"/>
                </a:ext>
              </a:extLst>
            </p:cNvPr>
            <p:cNvGrpSpPr/>
            <p:nvPr/>
          </p:nvGrpSpPr>
          <p:grpSpPr>
            <a:xfrm>
              <a:off x="1317620" y="3801808"/>
              <a:ext cx="188449" cy="834973"/>
              <a:chOff x="10641180" y="278676"/>
              <a:chExt cx="247650" cy="1097280"/>
            </a:xfrm>
          </p:grpSpPr>
          <p:sp>
            <p:nvSpPr>
              <p:cNvPr id="71" name="Rectangle: Rounded Corners 70">
                <a:extLst>
                  <a:ext uri="{FF2B5EF4-FFF2-40B4-BE49-F238E27FC236}">
                    <a16:creationId xmlns:a16="http://schemas.microsoft.com/office/drawing/2014/main" id="{BDD3D62A-7121-4485-A93E-9FF91C117F80}"/>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5B04E9E2-A252-4275-A1C6-00416BD840FA}"/>
                  </a:ext>
                </a:extLst>
              </p:cNvPr>
              <p:cNvSpPr/>
              <p:nvPr/>
            </p:nvSpPr>
            <p:spPr>
              <a:xfrm>
                <a:off x="10641180" y="519299"/>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D30CB17-0141-4665-ADAF-963C11A20ED5}"/>
                </a:ext>
              </a:extLst>
            </p:cNvPr>
            <p:cNvGrpSpPr/>
            <p:nvPr/>
          </p:nvGrpSpPr>
          <p:grpSpPr>
            <a:xfrm>
              <a:off x="1102808" y="4055614"/>
              <a:ext cx="188449" cy="834973"/>
              <a:chOff x="10641180" y="278676"/>
              <a:chExt cx="247650" cy="1097280"/>
            </a:xfrm>
          </p:grpSpPr>
          <p:sp>
            <p:nvSpPr>
              <p:cNvPr id="69" name="Rectangle: Rounded Corners 68">
                <a:extLst>
                  <a:ext uri="{FF2B5EF4-FFF2-40B4-BE49-F238E27FC236}">
                    <a16:creationId xmlns:a16="http://schemas.microsoft.com/office/drawing/2014/main" id="{8E2ED1F6-2F05-438E-A4AC-3922AD9AEC92}"/>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AF27E0B4-261F-453D-8048-05E0B0B3EA4A}"/>
                  </a:ext>
                </a:extLst>
              </p:cNvPr>
              <p:cNvSpPr/>
              <p:nvPr/>
            </p:nvSpPr>
            <p:spPr>
              <a:xfrm>
                <a:off x="10641180" y="357773"/>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76C7EF4-094D-498E-9030-2CD3D6F66303}"/>
                </a:ext>
              </a:extLst>
            </p:cNvPr>
            <p:cNvGrpSpPr/>
            <p:nvPr/>
          </p:nvGrpSpPr>
          <p:grpSpPr>
            <a:xfrm>
              <a:off x="6297448" y="1419517"/>
              <a:ext cx="188449" cy="834973"/>
              <a:chOff x="10641180" y="605206"/>
              <a:chExt cx="247650" cy="1097280"/>
            </a:xfrm>
          </p:grpSpPr>
          <p:sp>
            <p:nvSpPr>
              <p:cNvPr id="67" name="Rectangle: Rounded Corners 66">
                <a:extLst>
                  <a:ext uri="{FF2B5EF4-FFF2-40B4-BE49-F238E27FC236}">
                    <a16:creationId xmlns:a16="http://schemas.microsoft.com/office/drawing/2014/main" id="{3D95023E-71EC-458D-8A57-79E2755FF54D}"/>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DBA11E42-4F00-44E7-BEDB-A487F58C09DE}"/>
                  </a:ext>
                </a:extLst>
              </p:cNvPr>
              <p:cNvSpPr/>
              <p:nvPr/>
            </p:nvSpPr>
            <p:spPr>
              <a:xfrm>
                <a:off x="10641180" y="684304"/>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17EEECC-6DAA-49B5-8E06-A41C217F7A1A}"/>
                </a:ext>
              </a:extLst>
            </p:cNvPr>
            <p:cNvGrpSpPr/>
            <p:nvPr/>
          </p:nvGrpSpPr>
          <p:grpSpPr>
            <a:xfrm>
              <a:off x="5615340" y="1500297"/>
              <a:ext cx="188449" cy="1471350"/>
              <a:chOff x="10641180" y="438150"/>
              <a:chExt cx="247650" cy="1828800"/>
            </a:xfrm>
            <a:solidFill>
              <a:schemeClr val="accent6"/>
            </a:solidFill>
          </p:grpSpPr>
          <p:sp>
            <p:nvSpPr>
              <p:cNvPr id="65" name="Rectangle: Rounded Corners 64">
                <a:extLst>
                  <a:ext uri="{FF2B5EF4-FFF2-40B4-BE49-F238E27FC236}">
                    <a16:creationId xmlns:a16="http://schemas.microsoft.com/office/drawing/2014/main" id="{74D03888-875D-4811-A664-1F714B99F39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FB52F6DF-25A3-4228-B45A-E6259E44B46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7FBD9848-56A1-4061-B9EC-0D06A2E84D52}"/>
                </a:ext>
              </a:extLst>
            </p:cNvPr>
            <p:cNvGrpSpPr/>
            <p:nvPr/>
          </p:nvGrpSpPr>
          <p:grpSpPr>
            <a:xfrm>
              <a:off x="5378386" y="1777351"/>
              <a:ext cx="188449" cy="834973"/>
              <a:chOff x="10641180" y="500718"/>
              <a:chExt cx="247650" cy="1097280"/>
            </a:xfrm>
            <a:solidFill>
              <a:schemeClr val="accent6"/>
            </a:solidFill>
          </p:grpSpPr>
          <p:sp>
            <p:nvSpPr>
              <p:cNvPr id="63" name="Rectangle: Rounded Corners 62">
                <a:extLst>
                  <a:ext uri="{FF2B5EF4-FFF2-40B4-BE49-F238E27FC236}">
                    <a16:creationId xmlns:a16="http://schemas.microsoft.com/office/drawing/2014/main" id="{8A114E01-9210-4283-B15C-F69B89E981E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5AADAF1B-C628-4625-9550-BF52AF95A9FA}"/>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D8739BB-3564-4027-9219-041C6B724B52}"/>
                </a:ext>
              </a:extLst>
            </p:cNvPr>
            <p:cNvGrpSpPr/>
            <p:nvPr/>
          </p:nvGrpSpPr>
          <p:grpSpPr>
            <a:xfrm>
              <a:off x="5836292" y="1859500"/>
              <a:ext cx="188449" cy="834973"/>
              <a:chOff x="10641180" y="500718"/>
              <a:chExt cx="247650" cy="1097280"/>
            </a:xfrm>
          </p:grpSpPr>
          <p:sp>
            <p:nvSpPr>
              <p:cNvPr id="61" name="Rectangle: Rounded Corners 60">
                <a:extLst>
                  <a:ext uri="{FF2B5EF4-FFF2-40B4-BE49-F238E27FC236}">
                    <a16:creationId xmlns:a16="http://schemas.microsoft.com/office/drawing/2014/main" id="{D602FFCC-FE9C-40E1-845A-8B02E8BD7FA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8680471B-54CA-4FF5-8502-AAF0BBEB7D3D}"/>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8F5BF128-B3B4-4E18-A05E-001EBB300F36}"/>
                </a:ext>
              </a:extLst>
            </p:cNvPr>
            <p:cNvGrpSpPr/>
            <p:nvPr/>
          </p:nvGrpSpPr>
          <p:grpSpPr>
            <a:xfrm>
              <a:off x="5161382" y="1476120"/>
              <a:ext cx="188449" cy="1391622"/>
              <a:chOff x="10641180" y="438150"/>
              <a:chExt cx="247650" cy="1828800"/>
            </a:xfrm>
          </p:grpSpPr>
          <p:sp>
            <p:nvSpPr>
              <p:cNvPr id="59" name="Rectangle: Rounded Corners 58">
                <a:extLst>
                  <a:ext uri="{FF2B5EF4-FFF2-40B4-BE49-F238E27FC236}">
                    <a16:creationId xmlns:a16="http://schemas.microsoft.com/office/drawing/2014/main" id="{9E7DBF25-DDBA-4A1F-8917-3B7ED0749646}"/>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727CCC71-F987-448F-AC3A-43091CC01F05}"/>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AF547661-68C7-493E-8F66-86DF004F7725}"/>
                </a:ext>
              </a:extLst>
            </p:cNvPr>
            <p:cNvGrpSpPr/>
            <p:nvPr/>
          </p:nvGrpSpPr>
          <p:grpSpPr>
            <a:xfrm>
              <a:off x="1758760" y="3523581"/>
              <a:ext cx="188449" cy="1391622"/>
              <a:chOff x="10641180" y="438150"/>
              <a:chExt cx="247650" cy="1828800"/>
            </a:xfrm>
          </p:grpSpPr>
          <p:sp>
            <p:nvSpPr>
              <p:cNvPr id="57" name="Rectangle: Rounded Corners 56">
                <a:extLst>
                  <a:ext uri="{FF2B5EF4-FFF2-40B4-BE49-F238E27FC236}">
                    <a16:creationId xmlns:a16="http://schemas.microsoft.com/office/drawing/2014/main" id="{CDC0F0E9-25D7-47CE-9EEF-EE06B815BD6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AAF51F50-6391-4E05-B444-5E7230FBCBE8}"/>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8F9E3198-F452-4782-8B4D-DE73ED53CA27}"/>
                </a:ext>
              </a:extLst>
            </p:cNvPr>
            <p:cNvGrpSpPr/>
            <p:nvPr/>
          </p:nvGrpSpPr>
          <p:grpSpPr>
            <a:xfrm>
              <a:off x="2890003" y="3736385"/>
              <a:ext cx="188449" cy="834973"/>
              <a:chOff x="10641180" y="500718"/>
              <a:chExt cx="247650" cy="1097280"/>
            </a:xfrm>
          </p:grpSpPr>
          <p:sp>
            <p:nvSpPr>
              <p:cNvPr id="55" name="Rectangle: Rounded Corners 54">
                <a:extLst>
                  <a:ext uri="{FF2B5EF4-FFF2-40B4-BE49-F238E27FC236}">
                    <a16:creationId xmlns:a16="http://schemas.microsoft.com/office/drawing/2014/main" id="{6D51A309-E64A-4304-BED2-E0E395B80FC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530B0F6C-E35E-4F2A-8547-E3D1300EC36C}"/>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649C5D3-71E4-4E95-8FC0-CF22134A0389}"/>
                </a:ext>
              </a:extLst>
            </p:cNvPr>
            <p:cNvGrpSpPr/>
            <p:nvPr/>
          </p:nvGrpSpPr>
          <p:grpSpPr>
            <a:xfrm>
              <a:off x="3127455" y="3327948"/>
              <a:ext cx="188449" cy="834973"/>
              <a:chOff x="10641180" y="500718"/>
              <a:chExt cx="247650" cy="1097280"/>
            </a:xfrm>
          </p:grpSpPr>
          <p:sp>
            <p:nvSpPr>
              <p:cNvPr id="53" name="Rectangle: Rounded Corners 52">
                <a:extLst>
                  <a:ext uri="{FF2B5EF4-FFF2-40B4-BE49-F238E27FC236}">
                    <a16:creationId xmlns:a16="http://schemas.microsoft.com/office/drawing/2014/main" id="{2886DB14-A588-48F9-8C54-A424DCA44EC0}"/>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F6EDA6C0-1BD7-4BF5-987C-A62CE2A7633B}"/>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1E81B50-25D5-4012-9520-4728C277C3FA}"/>
                </a:ext>
              </a:extLst>
            </p:cNvPr>
            <p:cNvGrpSpPr/>
            <p:nvPr/>
          </p:nvGrpSpPr>
          <p:grpSpPr>
            <a:xfrm>
              <a:off x="3351373" y="3111280"/>
              <a:ext cx="188449" cy="834973"/>
              <a:chOff x="10641180" y="500718"/>
              <a:chExt cx="247650" cy="1097280"/>
            </a:xfrm>
            <a:solidFill>
              <a:schemeClr val="accent6"/>
            </a:solidFill>
          </p:grpSpPr>
          <p:sp>
            <p:nvSpPr>
              <p:cNvPr id="51" name="Rectangle: Rounded Corners 50">
                <a:extLst>
                  <a:ext uri="{FF2B5EF4-FFF2-40B4-BE49-F238E27FC236}">
                    <a16:creationId xmlns:a16="http://schemas.microsoft.com/office/drawing/2014/main" id="{C5941858-5DC1-4381-8E77-56DFE44607ED}"/>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E670A96A-3A8F-4052-9619-CA0C0288A845}"/>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22962EA-A973-4320-BA7E-ECF2AEF66408}"/>
                </a:ext>
              </a:extLst>
            </p:cNvPr>
            <p:cNvGrpSpPr/>
            <p:nvPr/>
          </p:nvGrpSpPr>
          <p:grpSpPr>
            <a:xfrm>
              <a:off x="4028873" y="3339995"/>
              <a:ext cx="188449" cy="834973"/>
              <a:chOff x="10641180" y="500718"/>
              <a:chExt cx="247650" cy="1097280"/>
            </a:xfrm>
          </p:grpSpPr>
          <p:sp>
            <p:nvSpPr>
              <p:cNvPr id="49" name="Rectangle: Rounded Corners 48">
                <a:extLst>
                  <a:ext uri="{FF2B5EF4-FFF2-40B4-BE49-F238E27FC236}">
                    <a16:creationId xmlns:a16="http://schemas.microsoft.com/office/drawing/2014/main" id="{C4776220-A739-4B9B-A623-61DA28D3B61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2C8FD18-C099-4CC7-97FD-1DAE903EC358}"/>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78BDCB2D-7721-4D20-B4DC-27BBDD7C93A7}"/>
                </a:ext>
              </a:extLst>
            </p:cNvPr>
            <p:cNvGrpSpPr/>
            <p:nvPr/>
          </p:nvGrpSpPr>
          <p:grpSpPr>
            <a:xfrm>
              <a:off x="3780152" y="3424981"/>
              <a:ext cx="188449" cy="1391622"/>
              <a:chOff x="10641180" y="438150"/>
              <a:chExt cx="247650" cy="1828800"/>
            </a:xfrm>
          </p:grpSpPr>
          <p:sp>
            <p:nvSpPr>
              <p:cNvPr id="47" name="Rectangle: Rounded Corners 46">
                <a:extLst>
                  <a:ext uri="{FF2B5EF4-FFF2-40B4-BE49-F238E27FC236}">
                    <a16:creationId xmlns:a16="http://schemas.microsoft.com/office/drawing/2014/main" id="{543B2601-788A-4C82-A325-EEB0D6A77A30}"/>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F5CDDF4D-5CBF-4702-B4A1-BAAB13AAE8F5}"/>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DE0FBD-2E76-4F30-A292-56FF36C21BA2}"/>
                </a:ext>
              </a:extLst>
            </p:cNvPr>
            <p:cNvGrpSpPr/>
            <p:nvPr/>
          </p:nvGrpSpPr>
          <p:grpSpPr>
            <a:xfrm>
              <a:off x="6056432" y="1499565"/>
              <a:ext cx="188449" cy="834973"/>
              <a:chOff x="10641180" y="605206"/>
              <a:chExt cx="247650" cy="1097280"/>
            </a:xfrm>
          </p:grpSpPr>
          <p:sp>
            <p:nvSpPr>
              <p:cNvPr id="45" name="Rectangle: Rounded Corners 44">
                <a:extLst>
                  <a:ext uri="{FF2B5EF4-FFF2-40B4-BE49-F238E27FC236}">
                    <a16:creationId xmlns:a16="http://schemas.microsoft.com/office/drawing/2014/main" id="{5002E8DB-938E-42E4-86A7-3C6CD588C1A0}"/>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C385B4C-81A3-4F1D-9591-EB29D2451B4A}"/>
                  </a:ext>
                </a:extLst>
              </p:cNvPr>
              <p:cNvSpPr/>
              <p:nvPr/>
            </p:nvSpPr>
            <p:spPr>
              <a:xfrm>
                <a:off x="10641180" y="684304"/>
                <a:ext cx="247650" cy="82577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5" name="TextBox 94">
            <a:extLst>
              <a:ext uri="{FF2B5EF4-FFF2-40B4-BE49-F238E27FC236}">
                <a16:creationId xmlns:a16="http://schemas.microsoft.com/office/drawing/2014/main" id="{2C454E6F-4B58-475F-BE62-CFF452CF2E9B}"/>
              </a:ext>
            </a:extLst>
          </p:cNvPr>
          <p:cNvSpPr txBox="1"/>
          <p:nvPr/>
        </p:nvSpPr>
        <p:spPr>
          <a:xfrm>
            <a:off x="848139" y="543339"/>
            <a:ext cx="11047853" cy="646331"/>
          </a:xfrm>
          <a:prstGeom prst="rect">
            <a:avLst/>
          </a:prstGeom>
          <a:noFill/>
        </p:spPr>
        <p:txBody>
          <a:bodyPr wrap="square" rtlCol="0">
            <a:spAutoFit/>
          </a:bodyPr>
          <a:lstStyle/>
          <a:p>
            <a:pPr algn="ctr"/>
            <a:r>
              <a:rPr lang="en-US" sz="3600" b="1" dirty="0">
                <a:solidFill>
                  <a:schemeClr val="bg1"/>
                </a:solidFill>
              </a:rPr>
              <a:t>Objective</a:t>
            </a:r>
          </a:p>
        </p:txBody>
      </p:sp>
      <p:sp>
        <p:nvSpPr>
          <p:cNvPr id="96" name="TextBox 95">
            <a:extLst>
              <a:ext uri="{FF2B5EF4-FFF2-40B4-BE49-F238E27FC236}">
                <a16:creationId xmlns:a16="http://schemas.microsoft.com/office/drawing/2014/main" id="{9555ABD7-0226-417F-B388-462BA596D6EC}"/>
              </a:ext>
            </a:extLst>
          </p:cNvPr>
          <p:cNvSpPr txBox="1"/>
          <p:nvPr/>
        </p:nvSpPr>
        <p:spPr>
          <a:xfrm>
            <a:off x="5328833" y="1309531"/>
            <a:ext cx="6637503" cy="510909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To analyze and understand advantages and disadvantages of various algorithms applicable on the dataset</a:t>
            </a:r>
          </a:p>
          <a:p>
            <a:pPr marL="342900" indent="-342900">
              <a:buFont typeface="+mj-lt"/>
              <a:buAutoNum type="arabicPeriod"/>
            </a:pPr>
            <a:endParaRPr lang="en-US" dirty="0">
              <a:solidFill>
                <a:schemeClr val="bg1"/>
              </a:solidFill>
            </a:endParaRPr>
          </a:p>
          <a:p>
            <a:pPr marL="342900" indent="-342900" algn="just">
              <a:buFont typeface="Arial" panose="020B0604020202020204" pitchFamily="34" charset="0"/>
              <a:buChar char="•"/>
            </a:pPr>
            <a:r>
              <a:rPr lang="en-US" sz="2000" dirty="0">
                <a:solidFill>
                  <a:schemeClr val="bg1"/>
                </a:solidFill>
              </a:rPr>
              <a:t>To answer the questions like: </a:t>
            </a:r>
          </a:p>
          <a:p>
            <a:pPr marL="800100" lvl="1" indent="-342900" algn="just">
              <a:buFont typeface="Arial" panose="020B0604020202020204" pitchFamily="34" charset="0"/>
              <a:buChar char="•"/>
            </a:pPr>
            <a:r>
              <a:rPr lang="en-US" sz="2000" dirty="0">
                <a:solidFill>
                  <a:schemeClr val="bg1"/>
                </a:solidFill>
              </a:rPr>
              <a:t>Can I predict the price of a stock and if yes, to what extent?</a:t>
            </a:r>
          </a:p>
          <a:p>
            <a:pPr marL="800100" lvl="1" indent="-342900" algn="just">
              <a:buFont typeface="Arial" panose="020B0604020202020204" pitchFamily="34" charset="0"/>
              <a:buChar char="•"/>
            </a:pPr>
            <a:r>
              <a:rPr lang="en-US" sz="2000" dirty="0">
                <a:solidFill>
                  <a:schemeClr val="bg1"/>
                </a:solidFill>
              </a:rPr>
              <a:t>When to buy, hold or sell a stock?</a:t>
            </a:r>
          </a:p>
          <a:p>
            <a:pPr marL="800100" lvl="1" indent="-342900" algn="just">
              <a:buFont typeface="Arial" panose="020B0604020202020204" pitchFamily="34" charset="0"/>
              <a:buChar char="•"/>
            </a:pPr>
            <a:endParaRPr lang="en-US" sz="2000" dirty="0">
              <a:solidFill>
                <a:schemeClr val="bg1"/>
              </a:solidFill>
            </a:endParaRPr>
          </a:p>
          <a:p>
            <a:pPr marL="800100" lvl="1" indent="-342900" algn="just">
              <a:buFont typeface="Arial" panose="020B0604020202020204" pitchFamily="34" charset="0"/>
              <a:buChar char="•"/>
            </a:pPr>
            <a:endParaRPr lang="en-US" sz="2000" dirty="0">
              <a:solidFill>
                <a:schemeClr val="bg1"/>
              </a:solidFill>
            </a:endParaRPr>
          </a:p>
          <a:p>
            <a:pPr marL="800100" lvl="1" indent="-342900" algn="just">
              <a:buFont typeface="Arial" panose="020B0604020202020204" pitchFamily="34" charset="0"/>
              <a:buChar char="•"/>
            </a:pPr>
            <a:endParaRPr lang="en-US" sz="2000" dirty="0">
              <a:solidFill>
                <a:schemeClr val="bg1"/>
              </a:solidFill>
            </a:endParaRPr>
          </a:p>
          <a:p>
            <a:r>
              <a:rPr lang="en-US" dirty="0"/>
              <a:t>     </a:t>
            </a:r>
          </a:p>
          <a:p>
            <a:r>
              <a:rPr lang="en-US" dirty="0"/>
              <a:t>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grpSp>
        <p:nvGrpSpPr>
          <p:cNvPr id="104" name="Group 103">
            <a:extLst>
              <a:ext uri="{FF2B5EF4-FFF2-40B4-BE49-F238E27FC236}">
                <a16:creationId xmlns:a16="http://schemas.microsoft.com/office/drawing/2014/main" id="{967437C2-31F5-4524-AC2E-88D44FC372DA}"/>
              </a:ext>
            </a:extLst>
          </p:cNvPr>
          <p:cNvGrpSpPr/>
          <p:nvPr/>
        </p:nvGrpSpPr>
        <p:grpSpPr>
          <a:xfrm>
            <a:off x="2498432" y="2896702"/>
            <a:ext cx="1023769" cy="378509"/>
            <a:chOff x="6607592" y="3835914"/>
            <a:chExt cx="1023769" cy="378509"/>
          </a:xfrm>
        </p:grpSpPr>
        <p:sp>
          <p:nvSpPr>
            <p:cNvPr id="105" name="Arrow: Pentagon 104">
              <a:extLst>
                <a:ext uri="{FF2B5EF4-FFF2-40B4-BE49-F238E27FC236}">
                  <a16:creationId xmlns:a16="http://schemas.microsoft.com/office/drawing/2014/main" id="{5EC95ED3-8CB2-49F8-B59F-30C36C2BC234}"/>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8E1F019E-C02F-467D-B27D-0153B992BFA9}"/>
                </a:ext>
              </a:extLst>
            </p:cNvPr>
            <p:cNvSpPr txBox="1"/>
            <p:nvPr/>
          </p:nvSpPr>
          <p:spPr>
            <a:xfrm>
              <a:off x="6650124" y="3835914"/>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107" name="Group 106">
            <a:extLst>
              <a:ext uri="{FF2B5EF4-FFF2-40B4-BE49-F238E27FC236}">
                <a16:creationId xmlns:a16="http://schemas.microsoft.com/office/drawing/2014/main" id="{A29C4482-C4EA-4EE2-A184-D2EC50D2E0CF}"/>
              </a:ext>
            </a:extLst>
          </p:cNvPr>
          <p:cNvGrpSpPr/>
          <p:nvPr/>
        </p:nvGrpSpPr>
        <p:grpSpPr>
          <a:xfrm>
            <a:off x="285065" y="4223146"/>
            <a:ext cx="1023769" cy="369332"/>
            <a:chOff x="6607592" y="3846877"/>
            <a:chExt cx="1023769" cy="369332"/>
          </a:xfrm>
        </p:grpSpPr>
        <p:sp>
          <p:nvSpPr>
            <p:cNvPr id="108" name="Arrow: Pentagon 107">
              <a:extLst>
                <a:ext uri="{FF2B5EF4-FFF2-40B4-BE49-F238E27FC236}">
                  <a16:creationId xmlns:a16="http://schemas.microsoft.com/office/drawing/2014/main" id="{4F4960B3-8BD5-463E-848E-E84185D3B367}"/>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F68E59F3-BA12-49B5-9964-1FF9514737C7}"/>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110" name="Group 109">
            <a:extLst>
              <a:ext uri="{FF2B5EF4-FFF2-40B4-BE49-F238E27FC236}">
                <a16:creationId xmlns:a16="http://schemas.microsoft.com/office/drawing/2014/main" id="{9A239E75-11DE-483C-83B5-AF1A721B4B17}"/>
              </a:ext>
            </a:extLst>
          </p:cNvPr>
          <p:cNvGrpSpPr/>
          <p:nvPr/>
        </p:nvGrpSpPr>
        <p:grpSpPr>
          <a:xfrm>
            <a:off x="1849331" y="5445889"/>
            <a:ext cx="1023769" cy="369332"/>
            <a:chOff x="6409688" y="3227337"/>
            <a:chExt cx="1023769" cy="369332"/>
          </a:xfrm>
        </p:grpSpPr>
        <p:sp>
          <p:nvSpPr>
            <p:cNvPr id="111" name="Arrow: Pentagon 110">
              <a:extLst>
                <a:ext uri="{FF2B5EF4-FFF2-40B4-BE49-F238E27FC236}">
                  <a16:creationId xmlns:a16="http://schemas.microsoft.com/office/drawing/2014/main" id="{8258EFBD-0F54-40FA-86E6-FC9B46049AA9}"/>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id="{08D934AA-A109-4DA1-8CA3-218D7F47B3BA}"/>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grpSp>
        <p:nvGrpSpPr>
          <p:cNvPr id="113" name="Group 112">
            <a:extLst>
              <a:ext uri="{FF2B5EF4-FFF2-40B4-BE49-F238E27FC236}">
                <a16:creationId xmlns:a16="http://schemas.microsoft.com/office/drawing/2014/main" id="{12123D81-1B62-414E-B45B-C8032423E283}"/>
              </a:ext>
            </a:extLst>
          </p:cNvPr>
          <p:cNvGrpSpPr/>
          <p:nvPr/>
        </p:nvGrpSpPr>
        <p:grpSpPr>
          <a:xfrm>
            <a:off x="4674362" y="3398212"/>
            <a:ext cx="1023769" cy="369332"/>
            <a:chOff x="6409688" y="3227337"/>
            <a:chExt cx="1023769" cy="369332"/>
          </a:xfrm>
        </p:grpSpPr>
        <p:sp>
          <p:nvSpPr>
            <p:cNvPr id="114" name="Arrow: Pentagon 113">
              <a:extLst>
                <a:ext uri="{FF2B5EF4-FFF2-40B4-BE49-F238E27FC236}">
                  <a16:creationId xmlns:a16="http://schemas.microsoft.com/office/drawing/2014/main" id="{65E514A8-2786-4CE1-9767-AF0FEB5C5722}"/>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8FC31CE0-B003-466C-B37C-14FA9F80158D}"/>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272002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29" name="TextBox 28">
            <a:extLst>
              <a:ext uri="{FF2B5EF4-FFF2-40B4-BE49-F238E27FC236}">
                <a16:creationId xmlns:a16="http://schemas.microsoft.com/office/drawing/2014/main" id="{8C73106E-D51E-4433-849A-56F88C46D2FE}"/>
              </a:ext>
            </a:extLst>
          </p:cNvPr>
          <p:cNvSpPr txBox="1"/>
          <p:nvPr/>
        </p:nvSpPr>
        <p:spPr>
          <a:xfrm>
            <a:off x="960631" y="5441061"/>
            <a:ext cx="1096955" cy="369332"/>
          </a:xfrm>
          <a:prstGeom prst="rect">
            <a:avLst/>
          </a:prstGeom>
          <a:noFill/>
        </p:spPr>
        <p:txBody>
          <a:bodyPr wrap="square" lIns="0" tIns="0" rIns="0" bIns="0" rtlCol="0">
            <a:spAutoFit/>
          </a:bodyPr>
          <a:lstStyle/>
          <a:p>
            <a:pPr algn="ctr"/>
            <a:r>
              <a:rPr lang="en-US" altLang="ko-KR" sz="2400" b="1" dirty="0">
                <a:solidFill>
                  <a:srgbClr val="FF0000"/>
                </a:solidFill>
                <a:cs typeface="Arial" pitchFamily="34" charset="0"/>
              </a:rPr>
              <a:t>Step 1</a:t>
            </a:r>
            <a:endParaRPr lang="ko-KR" altLang="en-US" sz="2400" b="1" dirty="0">
              <a:solidFill>
                <a:srgbClr val="FF0000"/>
              </a:solidFill>
              <a:cs typeface="Arial" pitchFamily="34" charset="0"/>
            </a:endParaRPr>
          </a:p>
        </p:txBody>
      </p:sp>
      <p:sp>
        <p:nvSpPr>
          <p:cNvPr id="30" name="TextBox 29">
            <a:extLst>
              <a:ext uri="{FF2B5EF4-FFF2-40B4-BE49-F238E27FC236}">
                <a16:creationId xmlns:a16="http://schemas.microsoft.com/office/drawing/2014/main" id="{10931309-4C6C-4676-9997-C6AFA3C386B4}"/>
              </a:ext>
            </a:extLst>
          </p:cNvPr>
          <p:cNvSpPr txBox="1"/>
          <p:nvPr/>
        </p:nvSpPr>
        <p:spPr>
          <a:xfrm>
            <a:off x="2955156" y="5509672"/>
            <a:ext cx="1096955" cy="369332"/>
          </a:xfrm>
          <a:prstGeom prst="rect">
            <a:avLst/>
          </a:prstGeom>
          <a:noFill/>
        </p:spPr>
        <p:txBody>
          <a:bodyPr wrap="square" lIns="0" tIns="0" rIns="0" bIns="0" rtlCol="0">
            <a:spAutoFit/>
          </a:bodyPr>
          <a:lstStyle/>
          <a:p>
            <a:pPr algn="ctr"/>
            <a:r>
              <a:rPr lang="en-US" altLang="ko-KR" sz="2400" b="1" dirty="0">
                <a:solidFill>
                  <a:srgbClr val="FF0000"/>
                </a:solidFill>
                <a:cs typeface="Arial" pitchFamily="34" charset="0"/>
              </a:rPr>
              <a:t>Step 2</a:t>
            </a:r>
            <a:endParaRPr lang="ko-KR" altLang="en-US" sz="2400" b="1" dirty="0">
              <a:solidFill>
                <a:srgbClr val="FF0000"/>
              </a:solidFill>
              <a:cs typeface="Arial" pitchFamily="34" charset="0"/>
            </a:endParaRPr>
          </a:p>
        </p:txBody>
      </p:sp>
      <p:sp>
        <p:nvSpPr>
          <p:cNvPr id="31" name="Oval 30">
            <a:extLst>
              <a:ext uri="{FF2B5EF4-FFF2-40B4-BE49-F238E27FC236}">
                <a16:creationId xmlns:a16="http://schemas.microsoft.com/office/drawing/2014/main" id="{695BF2AA-D5A4-4C20-9090-742E8C97DD16}"/>
              </a:ext>
            </a:extLst>
          </p:cNvPr>
          <p:cNvSpPr/>
          <p:nvPr/>
        </p:nvSpPr>
        <p:spPr>
          <a:xfrm>
            <a:off x="3401108" y="5103559"/>
            <a:ext cx="201216" cy="2012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2" name="TextBox 31">
            <a:extLst>
              <a:ext uri="{FF2B5EF4-FFF2-40B4-BE49-F238E27FC236}">
                <a16:creationId xmlns:a16="http://schemas.microsoft.com/office/drawing/2014/main" id="{369DA2A7-BA50-421B-8FA4-F84879FF7782}"/>
              </a:ext>
            </a:extLst>
          </p:cNvPr>
          <p:cNvSpPr txBox="1"/>
          <p:nvPr/>
        </p:nvSpPr>
        <p:spPr>
          <a:xfrm>
            <a:off x="5384020" y="5453704"/>
            <a:ext cx="1096955" cy="369332"/>
          </a:xfrm>
          <a:prstGeom prst="rect">
            <a:avLst/>
          </a:prstGeom>
          <a:noFill/>
        </p:spPr>
        <p:txBody>
          <a:bodyPr wrap="square" lIns="0" tIns="0" rIns="0" bIns="0" rtlCol="0">
            <a:spAutoFit/>
          </a:bodyPr>
          <a:lstStyle/>
          <a:p>
            <a:pPr algn="ctr"/>
            <a:r>
              <a:rPr lang="en-US" altLang="ko-KR" sz="2400" b="1" dirty="0">
                <a:solidFill>
                  <a:srgbClr val="FF0000"/>
                </a:solidFill>
                <a:cs typeface="Arial" pitchFamily="34" charset="0"/>
              </a:rPr>
              <a:t>Step 3</a:t>
            </a:r>
            <a:endParaRPr lang="ko-KR" altLang="en-US" sz="2400" b="1" dirty="0">
              <a:solidFill>
                <a:srgbClr val="FF0000"/>
              </a:solidFill>
              <a:cs typeface="Arial" pitchFamily="34" charset="0"/>
            </a:endParaRPr>
          </a:p>
        </p:txBody>
      </p:sp>
      <p:sp>
        <p:nvSpPr>
          <p:cNvPr id="33" name="Oval 32">
            <a:extLst>
              <a:ext uri="{FF2B5EF4-FFF2-40B4-BE49-F238E27FC236}">
                <a16:creationId xmlns:a16="http://schemas.microsoft.com/office/drawing/2014/main" id="{1C10BA1F-4A8D-4FF7-A3C4-ACFCA83B4FDF}"/>
              </a:ext>
            </a:extLst>
          </p:cNvPr>
          <p:cNvSpPr/>
          <p:nvPr/>
        </p:nvSpPr>
        <p:spPr>
          <a:xfrm>
            <a:off x="5748949" y="5049267"/>
            <a:ext cx="201216" cy="2012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4" name="TextBox 33">
            <a:extLst>
              <a:ext uri="{FF2B5EF4-FFF2-40B4-BE49-F238E27FC236}">
                <a16:creationId xmlns:a16="http://schemas.microsoft.com/office/drawing/2014/main" id="{4C811152-D376-4E03-A818-ADD5AE785BDC}"/>
              </a:ext>
            </a:extLst>
          </p:cNvPr>
          <p:cNvSpPr txBox="1"/>
          <p:nvPr/>
        </p:nvSpPr>
        <p:spPr>
          <a:xfrm>
            <a:off x="7342100" y="5441060"/>
            <a:ext cx="1096955" cy="369332"/>
          </a:xfrm>
          <a:prstGeom prst="rect">
            <a:avLst/>
          </a:prstGeom>
          <a:noFill/>
        </p:spPr>
        <p:txBody>
          <a:bodyPr wrap="square" lIns="0" tIns="0" rIns="0" bIns="0" rtlCol="0">
            <a:spAutoFit/>
          </a:bodyPr>
          <a:lstStyle/>
          <a:p>
            <a:pPr algn="ctr"/>
            <a:r>
              <a:rPr lang="en-US" altLang="ko-KR" sz="2400" b="1" dirty="0">
                <a:solidFill>
                  <a:srgbClr val="FF0000"/>
                </a:solidFill>
                <a:cs typeface="Arial" pitchFamily="34" charset="0"/>
              </a:rPr>
              <a:t>Step 4</a:t>
            </a:r>
            <a:endParaRPr lang="ko-KR" altLang="en-US" sz="2400" b="1" dirty="0">
              <a:solidFill>
                <a:srgbClr val="FF0000"/>
              </a:solidFill>
              <a:cs typeface="Arial" pitchFamily="34" charset="0"/>
            </a:endParaRPr>
          </a:p>
        </p:txBody>
      </p:sp>
      <p:sp>
        <p:nvSpPr>
          <p:cNvPr id="35" name="Oval 34">
            <a:extLst>
              <a:ext uri="{FF2B5EF4-FFF2-40B4-BE49-F238E27FC236}">
                <a16:creationId xmlns:a16="http://schemas.microsoft.com/office/drawing/2014/main" id="{B2E27F7B-67AA-4115-851F-F11E0F904948}"/>
              </a:ext>
            </a:extLst>
          </p:cNvPr>
          <p:cNvSpPr/>
          <p:nvPr/>
        </p:nvSpPr>
        <p:spPr>
          <a:xfrm>
            <a:off x="7788052" y="5034947"/>
            <a:ext cx="201216" cy="2012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CEE48C9F-39EA-489E-A65B-86C318F91E19}"/>
              </a:ext>
            </a:extLst>
          </p:cNvPr>
          <p:cNvSpPr txBox="1"/>
          <p:nvPr/>
        </p:nvSpPr>
        <p:spPr>
          <a:xfrm>
            <a:off x="9296569" y="5415267"/>
            <a:ext cx="1096955" cy="369332"/>
          </a:xfrm>
          <a:prstGeom prst="rect">
            <a:avLst/>
          </a:prstGeom>
          <a:noFill/>
        </p:spPr>
        <p:txBody>
          <a:bodyPr wrap="square" lIns="0" tIns="0" rIns="0" bIns="0" rtlCol="0">
            <a:spAutoFit/>
          </a:bodyPr>
          <a:lstStyle/>
          <a:p>
            <a:pPr algn="ctr"/>
            <a:r>
              <a:rPr lang="en-US" altLang="ko-KR" sz="2400" b="1" dirty="0">
                <a:solidFill>
                  <a:srgbClr val="FF0000"/>
                </a:solidFill>
                <a:cs typeface="Arial" pitchFamily="34" charset="0"/>
              </a:rPr>
              <a:t>Step 5</a:t>
            </a:r>
            <a:endParaRPr lang="ko-KR" altLang="en-US" sz="2400" b="1" dirty="0">
              <a:solidFill>
                <a:srgbClr val="FF0000"/>
              </a:solidFill>
              <a:cs typeface="Arial" pitchFamily="34" charset="0"/>
            </a:endParaRPr>
          </a:p>
        </p:txBody>
      </p:sp>
      <p:sp>
        <p:nvSpPr>
          <p:cNvPr id="38" name="Rounded Rectangle 51">
            <a:extLst>
              <a:ext uri="{FF2B5EF4-FFF2-40B4-BE49-F238E27FC236}">
                <a16:creationId xmlns:a16="http://schemas.microsoft.com/office/drawing/2014/main" id="{AB480A2D-738D-4659-BAE7-B20F79780AD9}"/>
              </a:ext>
            </a:extLst>
          </p:cNvPr>
          <p:cNvSpPr/>
          <p:nvPr/>
        </p:nvSpPr>
        <p:spPr>
          <a:xfrm>
            <a:off x="1519432" y="4597875"/>
            <a:ext cx="1304731" cy="13372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9" name="TextBox 38">
            <a:extLst>
              <a:ext uri="{FF2B5EF4-FFF2-40B4-BE49-F238E27FC236}">
                <a16:creationId xmlns:a16="http://schemas.microsoft.com/office/drawing/2014/main" id="{F7149373-AB5C-41E0-BFCF-6CDD52CA6378}"/>
              </a:ext>
            </a:extLst>
          </p:cNvPr>
          <p:cNvSpPr txBox="1"/>
          <p:nvPr/>
        </p:nvSpPr>
        <p:spPr>
          <a:xfrm>
            <a:off x="1591344" y="3013103"/>
            <a:ext cx="1584782" cy="1015663"/>
          </a:xfrm>
          <a:prstGeom prst="rect">
            <a:avLst/>
          </a:prstGeom>
          <a:noFill/>
        </p:spPr>
        <p:txBody>
          <a:bodyPr wrap="square" lIns="108000" rIns="108000" rtlCol="0">
            <a:spAutoFit/>
          </a:bodyPr>
          <a:lstStyle/>
          <a:p>
            <a:r>
              <a:rPr lang="en-US" altLang="ko-KR" sz="1500" b="1" dirty="0">
                <a:solidFill>
                  <a:srgbClr val="92D050"/>
                </a:solidFill>
                <a:cs typeface="Arial" pitchFamily="34" charset="0"/>
              </a:rPr>
              <a:t>Data Acquisition and Preprocessing</a:t>
            </a:r>
            <a:endParaRPr lang="ko-KR" altLang="en-US" sz="1500" b="1" dirty="0">
              <a:solidFill>
                <a:srgbClr val="92D050"/>
              </a:solidFill>
              <a:cs typeface="Arial" pitchFamily="34" charset="0"/>
            </a:endParaRPr>
          </a:p>
        </p:txBody>
      </p:sp>
      <p:cxnSp>
        <p:nvCxnSpPr>
          <p:cNvPr id="40" name="Straight Connector 39">
            <a:extLst>
              <a:ext uri="{FF2B5EF4-FFF2-40B4-BE49-F238E27FC236}">
                <a16:creationId xmlns:a16="http://schemas.microsoft.com/office/drawing/2014/main" id="{D88AAF11-FBFA-41A2-A987-A25EBCA64783}"/>
              </a:ext>
            </a:extLst>
          </p:cNvPr>
          <p:cNvCxnSpPr/>
          <p:nvPr/>
        </p:nvCxnSpPr>
        <p:spPr>
          <a:xfrm>
            <a:off x="1514426" y="2961698"/>
            <a:ext cx="10011" cy="1513622"/>
          </a:xfrm>
          <a:prstGeom prst="line">
            <a:avLst/>
          </a:prstGeom>
          <a:ln w="1905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1" name="Rounded Rectangle 52">
            <a:extLst>
              <a:ext uri="{FF2B5EF4-FFF2-40B4-BE49-F238E27FC236}">
                <a16:creationId xmlns:a16="http://schemas.microsoft.com/office/drawing/2014/main" id="{D1158DF1-3B0E-4634-A57D-044DFE91FE9A}"/>
              </a:ext>
            </a:extLst>
          </p:cNvPr>
          <p:cNvSpPr/>
          <p:nvPr/>
        </p:nvSpPr>
        <p:spPr>
          <a:xfrm>
            <a:off x="3478151" y="4128508"/>
            <a:ext cx="1424606" cy="1337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2" name="TextBox 41">
            <a:extLst>
              <a:ext uri="{FF2B5EF4-FFF2-40B4-BE49-F238E27FC236}">
                <a16:creationId xmlns:a16="http://schemas.microsoft.com/office/drawing/2014/main" id="{9001AA1C-A270-4575-8D32-0B9D6A42279C}"/>
              </a:ext>
            </a:extLst>
          </p:cNvPr>
          <p:cNvSpPr txBox="1"/>
          <p:nvPr/>
        </p:nvSpPr>
        <p:spPr>
          <a:xfrm>
            <a:off x="3565248" y="2443563"/>
            <a:ext cx="1584782" cy="523220"/>
          </a:xfrm>
          <a:prstGeom prst="rect">
            <a:avLst/>
          </a:prstGeom>
          <a:noFill/>
        </p:spPr>
        <p:txBody>
          <a:bodyPr wrap="square" lIns="108000" rIns="108000" rtlCol="0">
            <a:spAutoFit/>
          </a:bodyPr>
          <a:lstStyle/>
          <a:p>
            <a:r>
              <a:rPr lang="en-US" altLang="ko-KR" sz="1400" b="1" dirty="0">
                <a:solidFill>
                  <a:srgbClr val="92D050"/>
                </a:solidFill>
                <a:cs typeface="Arial" pitchFamily="34" charset="0"/>
              </a:rPr>
              <a:t>Exploratory Data Analysis</a:t>
            </a:r>
            <a:endParaRPr lang="ko-KR" altLang="en-US" sz="1400" b="1" dirty="0">
              <a:solidFill>
                <a:srgbClr val="92D050"/>
              </a:solidFill>
              <a:cs typeface="Arial" pitchFamily="34" charset="0"/>
            </a:endParaRPr>
          </a:p>
        </p:txBody>
      </p:sp>
      <p:cxnSp>
        <p:nvCxnSpPr>
          <p:cNvPr id="43" name="Straight Connector 42">
            <a:extLst>
              <a:ext uri="{FF2B5EF4-FFF2-40B4-BE49-F238E27FC236}">
                <a16:creationId xmlns:a16="http://schemas.microsoft.com/office/drawing/2014/main" id="{0A639D74-3B53-45C6-85F2-FB9FCCB7D0EB}"/>
              </a:ext>
            </a:extLst>
          </p:cNvPr>
          <p:cNvCxnSpPr/>
          <p:nvPr/>
        </p:nvCxnSpPr>
        <p:spPr>
          <a:xfrm>
            <a:off x="3478152" y="2404727"/>
            <a:ext cx="10011" cy="1513622"/>
          </a:xfrm>
          <a:prstGeom prst="line">
            <a:avLst/>
          </a:prstGeom>
          <a:ln w="1905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4" name="Rounded Rectangle 53">
            <a:extLst>
              <a:ext uri="{FF2B5EF4-FFF2-40B4-BE49-F238E27FC236}">
                <a16:creationId xmlns:a16="http://schemas.microsoft.com/office/drawing/2014/main" id="{8BFBEB2C-90F8-43E2-86AC-D2AB419A0A3C}"/>
              </a:ext>
            </a:extLst>
          </p:cNvPr>
          <p:cNvSpPr/>
          <p:nvPr/>
        </p:nvSpPr>
        <p:spPr>
          <a:xfrm flipV="1">
            <a:off x="5676998" y="3579570"/>
            <a:ext cx="1485983" cy="155811"/>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TextBox 44">
            <a:extLst>
              <a:ext uri="{FF2B5EF4-FFF2-40B4-BE49-F238E27FC236}">
                <a16:creationId xmlns:a16="http://schemas.microsoft.com/office/drawing/2014/main" id="{C6C83376-CB7F-4B89-B661-EB703CA94933}"/>
              </a:ext>
            </a:extLst>
          </p:cNvPr>
          <p:cNvSpPr txBox="1"/>
          <p:nvPr/>
        </p:nvSpPr>
        <p:spPr>
          <a:xfrm>
            <a:off x="5733409" y="1878719"/>
            <a:ext cx="1674917" cy="523220"/>
          </a:xfrm>
          <a:prstGeom prst="rect">
            <a:avLst/>
          </a:prstGeom>
          <a:noFill/>
        </p:spPr>
        <p:txBody>
          <a:bodyPr wrap="square" lIns="108000" rIns="108000" rtlCol="0">
            <a:spAutoFit/>
          </a:bodyPr>
          <a:lstStyle/>
          <a:p>
            <a:r>
              <a:rPr lang="en-US" altLang="ko-KR" sz="1400" b="1" dirty="0">
                <a:solidFill>
                  <a:srgbClr val="92D050"/>
                </a:solidFill>
                <a:cs typeface="Arial" pitchFamily="34" charset="0"/>
              </a:rPr>
              <a:t>Stock Predictions</a:t>
            </a:r>
            <a:endParaRPr lang="ko-KR" altLang="en-US" sz="1400" b="1" dirty="0">
              <a:solidFill>
                <a:srgbClr val="92D050"/>
              </a:solidFill>
              <a:cs typeface="Arial" pitchFamily="34" charset="0"/>
            </a:endParaRPr>
          </a:p>
        </p:txBody>
      </p:sp>
      <p:cxnSp>
        <p:nvCxnSpPr>
          <p:cNvPr id="46" name="Straight Connector 45">
            <a:extLst>
              <a:ext uri="{FF2B5EF4-FFF2-40B4-BE49-F238E27FC236}">
                <a16:creationId xmlns:a16="http://schemas.microsoft.com/office/drawing/2014/main" id="{E8D99D56-C196-4864-A891-C0F2AE777B86}"/>
              </a:ext>
            </a:extLst>
          </p:cNvPr>
          <p:cNvCxnSpPr/>
          <p:nvPr/>
        </p:nvCxnSpPr>
        <p:spPr>
          <a:xfrm>
            <a:off x="5676998" y="1813436"/>
            <a:ext cx="10011" cy="1513622"/>
          </a:xfrm>
          <a:prstGeom prst="line">
            <a:avLst/>
          </a:prstGeom>
          <a:ln w="1905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7" name="Rounded Rectangle 54">
            <a:extLst>
              <a:ext uri="{FF2B5EF4-FFF2-40B4-BE49-F238E27FC236}">
                <a16:creationId xmlns:a16="http://schemas.microsoft.com/office/drawing/2014/main" id="{4468E7CB-C260-44F2-8771-E24D304DF9B9}"/>
              </a:ext>
            </a:extLst>
          </p:cNvPr>
          <p:cNvSpPr/>
          <p:nvPr/>
        </p:nvSpPr>
        <p:spPr>
          <a:xfrm>
            <a:off x="7686629" y="3147532"/>
            <a:ext cx="1420223" cy="146476"/>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TextBox 47">
            <a:extLst>
              <a:ext uri="{FF2B5EF4-FFF2-40B4-BE49-F238E27FC236}">
                <a16:creationId xmlns:a16="http://schemas.microsoft.com/office/drawing/2014/main" id="{7C9B5715-35C7-4604-9766-E73A809F1969}"/>
              </a:ext>
            </a:extLst>
          </p:cNvPr>
          <p:cNvSpPr txBox="1"/>
          <p:nvPr/>
        </p:nvSpPr>
        <p:spPr>
          <a:xfrm>
            <a:off x="7696284" y="1414446"/>
            <a:ext cx="1584782" cy="523220"/>
          </a:xfrm>
          <a:prstGeom prst="rect">
            <a:avLst/>
          </a:prstGeom>
          <a:noFill/>
        </p:spPr>
        <p:txBody>
          <a:bodyPr wrap="square" lIns="108000" rIns="108000" rtlCol="0">
            <a:spAutoFit/>
          </a:bodyPr>
          <a:lstStyle/>
          <a:p>
            <a:r>
              <a:rPr lang="en-US" altLang="ko-KR" sz="1400" b="1" dirty="0">
                <a:solidFill>
                  <a:srgbClr val="92D050"/>
                </a:solidFill>
                <a:cs typeface="Arial" pitchFamily="34" charset="0"/>
              </a:rPr>
              <a:t>Time Series Analysis</a:t>
            </a:r>
            <a:endParaRPr lang="ko-KR" altLang="en-US" sz="1400" b="1" dirty="0">
              <a:solidFill>
                <a:srgbClr val="92D050"/>
              </a:solidFill>
              <a:cs typeface="Arial" pitchFamily="34" charset="0"/>
            </a:endParaRPr>
          </a:p>
        </p:txBody>
      </p:sp>
      <p:cxnSp>
        <p:nvCxnSpPr>
          <p:cNvPr id="49" name="Straight Connector 48">
            <a:extLst>
              <a:ext uri="{FF2B5EF4-FFF2-40B4-BE49-F238E27FC236}">
                <a16:creationId xmlns:a16="http://schemas.microsoft.com/office/drawing/2014/main" id="{F1F0B80D-D678-406B-93BC-B329FE584A28}"/>
              </a:ext>
            </a:extLst>
          </p:cNvPr>
          <p:cNvCxnSpPr/>
          <p:nvPr/>
        </p:nvCxnSpPr>
        <p:spPr>
          <a:xfrm>
            <a:off x="7686273" y="1408845"/>
            <a:ext cx="10011" cy="1513622"/>
          </a:xfrm>
          <a:prstGeom prst="line">
            <a:avLst/>
          </a:prstGeom>
          <a:ln w="1905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F9AC1B-0EBC-4859-B456-B407BE6FB832}"/>
              </a:ext>
            </a:extLst>
          </p:cNvPr>
          <p:cNvCxnSpPr/>
          <p:nvPr/>
        </p:nvCxnSpPr>
        <p:spPr>
          <a:xfrm>
            <a:off x="9515040" y="919245"/>
            <a:ext cx="10011" cy="1513622"/>
          </a:xfrm>
          <a:prstGeom prst="line">
            <a:avLst/>
          </a:prstGeom>
          <a:ln w="1905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1" name="Rounded Rectangle 53">
            <a:extLst>
              <a:ext uri="{FF2B5EF4-FFF2-40B4-BE49-F238E27FC236}">
                <a16:creationId xmlns:a16="http://schemas.microsoft.com/office/drawing/2014/main" id="{3B351808-AAD5-4DD6-83B8-12757E77EFFD}"/>
              </a:ext>
            </a:extLst>
          </p:cNvPr>
          <p:cNvSpPr/>
          <p:nvPr/>
        </p:nvSpPr>
        <p:spPr>
          <a:xfrm flipV="1">
            <a:off x="9528329" y="2665875"/>
            <a:ext cx="1485983" cy="10800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A179B9B4-2F19-40B4-B6C9-0A79320210BD}"/>
              </a:ext>
            </a:extLst>
          </p:cNvPr>
          <p:cNvSpPr txBox="1"/>
          <p:nvPr/>
        </p:nvSpPr>
        <p:spPr>
          <a:xfrm>
            <a:off x="9549967" y="1002641"/>
            <a:ext cx="1584782" cy="307777"/>
          </a:xfrm>
          <a:prstGeom prst="rect">
            <a:avLst/>
          </a:prstGeom>
          <a:noFill/>
        </p:spPr>
        <p:txBody>
          <a:bodyPr wrap="square" lIns="108000" rIns="108000" rtlCol="0">
            <a:spAutoFit/>
          </a:bodyPr>
          <a:lstStyle/>
          <a:p>
            <a:r>
              <a:rPr lang="en-US" altLang="ko-KR" sz="1400" b="1" dirty="0">
                <a:solidFill>
                  <a:srgbClr val="92D050"/>
                </a:solidFill>
                <a:cs typeface="Arial" pitchFamily="34" charset="0"/>
              </a:rPr>
              <a:t>Results</a:t>
            </a:r>
            <a:endParaRPr lang="ko-KR" altLang="en-US" sz="1400" b="1" dirty="0">
              <a:solidFill>
                <a:srgbClr val="92D050"/>
              </a:solidFill>
              <a:cs typeface="Arial" pitchFamily="34" charset="0"/>
            </a:endParaRPr>
          </a:p>
        </p:txBody>
      </p:sp>
      <p:sp>
        <p:nvSpPr>
          <p:cNvPr id="53" name="Oval 52">
            <a:extLst>
              <a:ext uri="{FF2B5EF4-FFF2-40B4-BE49-F238E27FC236}">
                <a16:creationId xmlns:a16="http://schemas.microsoft.com/office/drawing/2014/main" id="{32A1283C-0F05-4A44-9006-3FF0B7E651B4}"/>
              </a:ext>
            </a:extLst>
          </p:cNvPr>
          <p:cNvSpPr/>
          <p:nvPr/>
        </p:nvSpPr>
        <p:spPr>
          <a:xfrm>
            <a:off x="1408500" y="5049267"/>
            <a:ext cx="201216" cy="2012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4" name="Oval 53">
            <a:extLst>
              <a:ext uri="{FF2B5EF4-FFF2-40B4-BE49-F238E27FC236}">
                <a16:creationId xmlns:a16="http://schemas.microsoft.com/office/drawing/2014/main" id="{51833E67-B65C-4BE1-B1C7-E407CB9D5AF7}"/>
              </a:ext>
            </a:extLst>
          </p:cNvPr>
          <p:cNvSpPr/>
          <p:nvPr/>
        </p:nvSpPr>
        <p:spPr>
          <a:xfrm>
            <a:off x="9665099" y="4988902"/>
            <a:ext cx="201216" cy="2012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 name="TextBox 2">
            <a:extLst>
              <a:ext uri="{FF2B5EF4-FFF2-40B4-BE49-F238E27FC236}">
                <a16:creationId xmlns:a16="http://schemas.microsoft.com/office/drawing/2014/main" id="{566F73F3-8CB4-4FAC-86AF-6E7EF3786402}"/>
              </a:ext>
            </a:extLst>
          </p:cNvPr>
          <p:cNvSpPr txBox="1"/>
          <p:nvPr/>
        </p:nvSpPr>
        <p:spPr>
          <a:xfrm>
            <a:off x="361950" y="304800"/>
            <a:ext cx="10772799" cy="646331"/>
          </a:xfrm>
          <a:prstGeom prst="rect">
            <a:avLst/>
          </a:prstGeom>
          <a:noFill/>
        </p:spPr>
        <p:txBody>
          <a:bodyPr wrap="square" rtlCol="0">
            <a:spAutoFit/>
          </a:bodyPr>
          <a:lstStyle/>
          <a:p>
            <a:pPr algn="ctr"/>
            <a:r>
              <a:rPr lang="en-US" sz="3600" b="1" dirty="0">
                <a:solidFill>
                  <a:schemeClr val="bg1"/>
                </a:solidFill>
              </a:rPr>
              <a:t>Step by step process</a:t>
            </a:r>
          </a:p>
        </p:txBody>
      </p:sp>
    </p:spTree>
    <p:extLst>
      <p:ext uri="{BB962C8B-B14F-4D97-AF65-F5344CB8AC3E}">
        <p14:creationId xmlns:p14="http://schemas.microsoft.com/office/powerpoint/2010/main" val="255619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7" name="TextBox 6">
            <a:extLst>
              <a:ext uri="{FF2B5EF4-FFF2-40B4-BE49-F238E27FC236}">
                <a16:creationId xmlns:a16="http://schemas.microsoft.com/office/drawing/2014/main" id="{CD2B1BE9-C093-42E4-85FB-36E9148A5574}"/>
              </a:ext>
            </a:extLst>
          </p:cNvPr>
          <p:cNvSpPr txBox="1"/>
          <p:nvPr/>
        </p:nvSpPr>
        <p:spPr>
          <a:xfrm>
            <a:off x="570513" y="536713"/>
            <a:ext cx="11135712" cy="646331"/>
          </a:xfrm>
          <a:prstGeom prst="rect">
            <a:avLst/>
          </a:prstGeom>
          <a:noFill/>
        </p:spPr>
        <p:txBody>
          <a:bodyPr wrap="square" rtlCol="0">
            <a:spAutoFit/>
          </a:bodyPr>
          <a:lstStyle/>
          <a:p>
            <a:pPr algn="ctr"/>
            <a:r>
              <a:rPr lang="en-US" sz="3600" b="1" dirty="0">
                <a:solidFill>
                  <a:schemeClr val="bg1"/>
                </a:solidFill>
              </a:rPr>
              <a:t>Data Acquisition and Dataset </a:t>
            </a:r>
          </a:p>
        </p:txBody>
      </p:sp>
      <p:sp>
        <p:nvSpPr>
          <p:cNvPr id="8" name="TextBox 7">
            <a:extLst>
              <a:ext uri="{FF2B5EF4-FFF2-40B4-BE49-F238E27FC236}">
                <a16:creationId xmlns:a16="http://schemas.microsoft.com/office/drawing/2014/main" id="{90858E32-ED5A-40A9-B534-F2378BA348F6}"/>
              </a:ext>
            </a:extLst>
          </p:cNvPr>
          <p:cNvSpPr txBox="1"/>
          <p:nvPr/>
        </p:nvSpPr>
        <p:spPr>
          <a:xfrm>
            <a:off x="5419725" y="1311966"/>
            <a:ext cx="6562725" cy="550920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Historical data of the stock market is extracted for the years 2008 -2019 using web scrapping method on Yahoo finance website</a:t>
            </a:r>
          </a:p>
          <a:p>
            <a:pPr marL="285750" indent="-285750">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Following are the columns in the scrapped data:</a:t>
            </a:r>
          </a:p>
          <a:p>
            <a:pPr marL="742950" lvl="1" indent="-285750" algn="just">
              <a:buFont typeface="Arial" panose="020B0604020202020204" pitchFamily="34" charset="0"/>
              <a:buChar char="•"/>
            </a:pPr>
            <a:r>
              <a:rPr lang="en-US" sz="2000" dirty="0">
                <a:solidFill>
                  <a:schemeClr val="bg1"/>
                </a:solidFill>
              </a:rPr>
              <a:t>Open: Starting price of the stock on a specific day</a:t>
            </a:r>
          </a:p>
          <a:p>
            <a:pPr marL="742950" lvl="1" indent="-285750" algn="just">
              <a:buFont typeface="Arial" panose="020B0604020202020204" pitchFamily="34" charset="0"/>
              <a:buChar char="•"/>
            </a:pPr>
            <a:r>
              <a:rPr lang="en-US" sz="2000" dirty="0">
                <a:solidFill>
                  <a:schemeClr val="bg1"/>
                </a:solidFill>
              </a:rPr>
              <a:t>Close: Final price of the stock on a specific day</a:t>
            </a:r>
          </a:p>
          <a:p>
            <a:pPr marL="742950" lvl="1" indent="-285750" algn="just">
              <a:buFont typeface="Arial" panose="020B0604020202020204" pitchFamily="34" charset="0"/>
              <a:buChar char="•"/>
            </a:pPr>
            <a:r>
              <a:rPr lang="en-US" sz="2000" dirty="0">
                <a:solidFill>
                  <a:schemeClr val="bg1"/>
                </a:solidFill>
              </a:rPr>
              <a:t>High: Maximum price of the share on a specific day</a:t>
            </a:r>
          </a:p>
          <a:p>
            <a:pPr marL="742950" lvl="1" indent="-285750" algn="just">
              <a:buFont typeface="Arial" panose="020B0604020202020204" pitchFamily="34" charset="0"/>
              <a:buChar char="•"/>
            </a:pPr>
            <a:r>
              <a:rPr lang="en-US" sz="2000" dirty="0">
                <a:solidFill>
                  <a:schemeClr val="bg1"/>
                </a:solidFill>
              </a:rPr>
              <a:t>Low: Minimum price of share on a specific day</a:t>
            </a:r>
          </a:p>
          <a:p>
            <a:pPr marL="742950" lvl="1" indent="-285750" algn="just">
              <a:buFont typeface="Arial" panose="020B0604020202020204" pitchFamily="34" charset="0"/>
              <a:buChar char="•"/>
            </a:pPr>
            <a:r>
              <a:rPr lang="en-US" sz="2000" dirty="0">
                <a:solidFill>
                  <a:schemeClr val="bg1"/>
                </a:solidFill>
              </a:rPr>
              <a:t>Adj Close: Last closing price of share on a specific day</a:t>
            </a:r>
          </a:p>
          <a:p>
            <a:pPr marL="742950" lvl="1" indent="-285750" algn="just">
              <a:buFont typeface="Arial" panose="020B0604020202020204" pitchFamily="34" charset="0"/>
              <a:buChar char="•"/>
            </a:pPr>
            <a:r>
              <a:rPr lang="en-US" sz="2000" dirty="0">
                <a:solidFill>
                  <a:schemeClr val="bg1"/>
                </a:solidFill>
              </a:rPr>
              <a:t>Volume: Number of shares bought or sold in a day</a:t>
            </a:r>
          </a:p>
          <a:p>
            <a:pPr marL="742950" lvl="1" indent="-285750">
              <a:buFont typeface="Arial" panose="020B0604020202020204" pitchFamily="34" charset="0"/>
              <a:buChar char="•"/>
            </a:pPr>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D7FA947B-A80C-4095-BEC1-3DB3F94D2FEA}"/>
              </a:ext>
            </a:extLst>
          </p:cNvPr>
          <p:cNvPicPr>
            <a:picLocks noChangeAspect="1"/>
          </p:cNvPicPr>
          <p:nvPr/>
        </p:nvPicPr>
        <p:blipFill>
          <a:blip r:embed="rId2"/>
          <a:stretch>
            <a:fillRect/>
          </a:stretch>
        </p:blipFill>
        <p:spPr>
          <a:xfrm>
            <a:off x="319087" y="2182233"/>
            <a:ext cx="4962525" cy="2543175"/>
          </a:xfrm>
          <a:prstGeom prst="rect">
            <a:avLst/>
          </a:prstGeom>
        </p:spPr>
      </p:pic>
    </p:spTree>
    <p:extLst>
      <p:ext uri="{BB962C8B-B14F-4D97-AF65-F5344CB8AC3E}">
        <p14:creationId xmlns:p14="http://schemas.microsoft.com/office/powerpoint/2010/main" val="410103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2" name="Rectangle 1">
            <a:extLst>
              <a:ext uri="{FF2B5EF4-FFF2-40B4-BE49-F238E27FC236}">
                <a16:creationId xmlns:a16="http://schemas.microsoft.com/office/drawing/2014/main" id="{18A620B7-152D-4221-9FB0-E697BEC69397}"/>
              </a:ext>
            </a:extLst>
          </p:cNvPr>
          <p:cNvSpPr/>
          <p:nvPr/>
        </p:nvSpPr>
        <p:spPr>
          <a:xfrm>
            <a:off x="3723541" y="1460837"/>
            <a:ext cx="8248651" cy="4555093"/>
          </a:xfrm>
          <a:prstGeom prst="rect">
            <a:avLst/>
          </a:prstGeom>
        </p:spPr>
        <p:txBody>
          <a:bodyPr wrap="square">
            <a:spAutoFit/>
          </a:bodyPr>
          <a:lstStyle/>
          <a:p>
            <a:pPr marL="342900" indent="-342900" algn="just">
              <a:buFont typeface="Arial" panose="020B0604020202020204" pitchFamily="34" charset="0"/>
              <a:buChar char="•"/>
            </a:pPr>
            <a:r>
              <a:rPr lang="en-US" dirty="0">
                <a:solidFill>
                  <a:schemeClr val="bg1"/>
                </a:solidFill>
              </a:rPr>
              <a:t>A Linear Regression Line is a straight line that best fits the prices between a starting price point and an ending price point. A "best fit" means that a line is constructed where there is the least amount of space between the price points and the actual Linear Regression Line</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linear regression model returns an equation that determines the relationship between the independent variables and the dependent variable</a:t>
            </a:r>
          </a:p>
          <a:p>
            <a:pPr algn="just"/>
            <a:endParaRPr lang="en-US" dirty="0">
              <a:solidFill>
                <a:schemeClr val="bg1"/>
              </a:solidFill>
            </a:endParaRPr>
          </a:p>
          <a:p>
            <a:pPr marL="342900" indent="-342900" algn="just">
              <a:buFont typeface="Arial" panose="020B0604020202020204" pitchFamily="34" charset="0"/>
              <a:buChar char="•"/>
            </a:pPr>
            <a:r>
              <a:rPr lang="en-US" dirty="0">
                <a:solidFill>
                  <a:schemeClr val="bg1"/>
                </a:solidFill>
              </a:rPr>
              <a:t>The equation for linear regression can be written as: </a:t>
            </a:r>
            <a:r>
              <a:rPr lang="es-ES" b="1" dirty="0">
                <a:solidFill>
                  <a:schemeClr val="bg1"/>
                </a:solidFill>
              </a:rPr>
              <a:t>Y = 𝛽0 + 𝛽1 X</a:t>
            </a:r>
          </a:p>
          <a:p>
            <a:pPr algn="just"/>
            <a:r>
              <a:rPr lang="en-US" dirty="0">
                <a:solidFill>
                  <a:schemeClr val="bg1"/>
                </a:solidFill>
              </a:rPr>
              <a:t>          where Y is the predicted value of dependent variable</a:t>
            </a:r>
          </a:p>
          <a:p>
            <a:pPr algn="just"/>
            <a:r>
              <a:rPr lang="es-ES" dirty="0">
                <a:solidFill>
                  <a:schemeClr val="bg1"/>
                </a:solidFill>
              </a:rPr>
              <a:t>                     𝛽 </a:t>
            </a:r>
            <a:r>
              <a:rPr lang="es-ES" dirty="0" err="1">
                <a:solidFill>
                  <a:schemeClr val="bg1"/>
                </a:solidFill>
              </a:rPr>
              <a:t>is</a:t>
            </a:r>
            <a:r>
              <a:rPr lang="es-ES" dirty="0">
                <a:solidFill>
                  <a:schemeClr val="bg1"/>
                </a:solidFill>
              </a:rPr>
              <a:t> </a:t>
            </a:r>
            <a:r>
              <a:rPr lang="es-ES" dirty="0" err="1">
                <a:solidFill>
                  <a:schemeClr val="bg1"/>
                </a:solidFill>
              </a:rPr>
              <a:t>the</a:t>
            </a:r>
            <a:r>
              <a:rPr lang="es-ES" dirty="0">
                <a:solidFill>
                  <a:schemeClr val="bg1"/>
                </a:solidFill>
              </a:rPr>
              <a:t> y-</a:t>
            </a:r>
            <a:r>
              <a:rPr lang="es-ES" dirty="0" err="1">
                <a:solidFill>
                  <a:schemeClr val="bg1"/>
                </a:solidFill>
              </a:rPr>
              <a:t>intercept</a:t>
            </a:r>
            <a:endParaRPr lang="es-ES" dirty="0">
              <a:solidFill>
                <a:schemeClr val="bg1"/>
              </a:solidFill>
            </a:endParaRPr>
          </a:p>
          <a:p>
            <a:pPr algn="just"/>
            <a:r>
              <a:rPr lang="es-ES" dirty="0">
                <a:solidFill>
                  <a:schemeClr val="bg1"/>
                </a:solidFill>
              </a:rPr>
              <a:t>                    𝛽1 </a:t>
            </a:r>
            <a:r>
              <a:rPr lang="es-ES" dirty="0" err="1">
                <a:solidFill>
                  <a:schemeClr val="bg1"/>
                </a:solidFill>
              </a:rPr>
              <a:t>is</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slope</a:t>
            </a:r>
            <a:endParaRPr lang="es-ES" dirty="0">
              <a:solidFill>
                <a:schemeClr val="bg1"/>
              </a:solidFill>
            </a:endParaRPr>
          </a:p>
          <a:p>
            <a:pPr algn="just"/>
            <a:r>
              <a:rPr lang="es-ES" dirty="0">
                <a:solidFill>
                  <a:schemeClr val="bg1"/>
                </a:solidFill>
              </a:rPr>
              <a:t>                    X </a:t>
            </a:r>
            <a:r>
              <a:rPr lang="es-ES" dirty="0" err="1">
                <a:solidFill>
                  <a:schemeClr val="bg1"/>
                </a:solidFill>
              </a:rPr>
              <a:t>is</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value</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independent</a:t>
            </a:r>
            <a:r>
              <a:rPr lang="es-ES" dirty="0">
                <a:solidFill>
                  <a:schemeClr val="bg1"/>
                </a:solidFill>
              </a:rPr>
              <a:t> variable</a:t>
            </a:r>
          </a:p>
          <a:p>
            <a:pPr algn="just"/>
            <a:endParaRPr lang="es-ES" dirty="0">
              <a:solidFill>
                <a:schemeClr val="bg1"/>
              </a:solidFill>
            </a:endParaRPr>
          </a:p>
          <a:p>
            <a:pPr algn="just"/>
            <a:r>
              <a:rPr lang="es-ES" dirty="0">
                <a:solidFill>
                  <a:schemeClr val="bg1"/>
                </a:solidFill>
              </a:rPr>
              <a:t>For our dataset, we are </a:t>
            </a:r>
            <a:r>
              <a:rPr lang="es-ES" dirty="0" err="1">
                <a:solidFill>
                  <a:schemeClr val="bg1"/>
                </a:solidFill>
              </a:rPr>
              <a:t>considering</a:t>
            </a:r>
            <a:r>
              <a:rPr lang="es-ES" dirty="0">
                <a:solidFill>
                  <a:schemeClr val="bg1"/>
                </a:solidFill>
              </a:rPr>
              <a:t> “X” as Date and “Y” </a:t>
            </a:r>
            <a:r>
              <a:rPr lang="es-ES" dirty="0" err="1">
                <a:solidFill>
                  <a:schemeClr val="bg1"/>
                </a:solidFill>
              </a:rPr>
              <a:t>to</a:t>
            </a:r>
            <a:r>
              <a:rPr lang="es-ES" dirty="0">
                <a:solidFill>
                  <a:schemeClr val="bg1"/>
                </a:solidFill>
              </a:rPr>
              <a:t> be </a:t>
            </a:r>
            <a:r>
              <a:rPr lang="es-ES" dirty="0" err="1">
                <a:solidFill>
                  <a:schemeClr val="bg1"/>
                </a:solidFill>
              </a:rPr>
              <a:t>Closing</a:t>
            </a:r>
            <a:r>
              <a:rPr lang="es-ES" dirty="0">
                <a:solidFill>
                  <a:schemeClr val="bg1"/>
                </a:solidFill>
              </a:rPr>
              <a:t> Price</a:t>
            </a:r>
            <a:endParaRPr lang="en-US" dirty="0">
              <a:solidFill>
                <a:schemeClr val="bg1"/>
              </a:solidFill>
            </a:endParaRPr>
          </a:p>
          <a:p>
            <a:pPr algn="just"/>
            <a:endParaRPr lang="en-US" sz="2000" dirty="0">
              <a:solidFill>
                <a:schemeClr val="bg1"/>
              </a:solidFill>
            </a:endParaRPr>
          </a:p>
        </p:txBody>
      </p:sp>
      <p:sp>
        <p:nvSpPr>
          <p:cNvPr id="3" name="TextBox 2">
            <a:extLst>
              <a:ext uri="{FF2B5EF4-FFF2-40B4-BE49-F238E27FC236}">
                <a16:creationId xmlns:a16="http://schemas.microsoft.com/office/drawing/2014/main" id="{8F3A52B2-8342-44D3-B86B-AECA5C6773FA}"/>
              </a:ext>
            </a:extLst>
          </p:cNvPr>
          <p:cNvSpPr txBox="1"/>
          <p:nvPr/>
        </p:nvSpPr>
        <p:spPr>
          <a:xfrm>
            <a:off x="219075" y="361950"/>
            <a:ext cx="11363325" cy="646331"/>
          </a:xfrm>
          <a:prstGeom prst="rect">
            <a:avLst/>
          </a:prstGeom>
          <a:noFill/>
        </p:spPr>
        <p:txBody>
          <a:bodyPr wrap="square" rtlCol="0">
            <a:spAutoFit/>
          </a:bodyPr>
          <a:lstStyle/>
          <a:p>
            <a:pPr algn="ctr"/>
            <a:r>
              <a:rPr lang="en-US" sz="3600" b="1" dirty="0">
                <a:solidFill>
                  <a:schemeClr val="bg1"/>
                </a:solidFill>
              </a:rPr>
              <a:t>Linear Regression</a:t>
            </a:r>
          </a:p>
        </p:txBody>
      </p:sp>
      <p:sp>
        <p:nvSpPr>
          <p:cNvPr id="9" name="Rectangle 7">
            <a:extLst>
              <a:ext uri="{FF2B5EF4-FFF2-40B4-BE49-F238E27FC236}">
                <a16:creationId xmlns:a16="http://schemas.microsoft.com/office/drawing/2014/main" id="{126C2E1F-30BA-4440-8122-038959ADFB3F}"/>
              </a:ext>
            </a:extLst>
          </p:cNvPr>
          <p:cNvSpPr/>
          <p:nvPr/>
        </p:nvSpPr>
        <p:spPr>
          <a:xfrm>
            <a:off x="695325" y="2028825"/>
            <a:ext cx="2657476" cy="306705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31659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3" name="TextBox 2">
            <a:extLst>
              <a:ext uri="{FF2B5EF4-FFF2-40B4-BE49-F238E27FC236}">
                <a16:creationId xmlns:a16="http://schemas.microsoft.com/office/drawing/2014/main" id="{9330A758-18F0-4D69-8187-5F0A70AC54B5}"/>
              </a:ext>
            </a:extLst>
          </p:cNvPr>
          <p:cNvSpPr txBox="1"/>
          <p:nvPr/>
        </p:nvSpPr>
        <p:spPr>
          <a:xfrm>
            <a:off x="438150" y="285750"/>
            <a:ext cx="11096625" cy="646331"/>
          </a:xfrm>
          <a:prstGeom prst="rect">
            <a:avLst/>
          </a:prstGeom>
          <a:noFill/>
        </p:spPr>
        <p:txBody>
          <a:bodyPr wrap="square" rtlCol="0">
            <a:spAutoFit/>
          </a:bodyPr>
          <a:lstStyle/>
          <a:p>
            <a:pPr algn="ctr"/>
            <a:r>
              <a:rPr lang="en-US" sz="3600" b="1" dirty="0">
                <a:solidFill>
                  <a:schemeClr val="bg1"/>
                </a:solidFill>
              </a:rPr>
              <a:t>Predicted VS Actual Price Plot</a:t>
            </a:r>
          </a:p>
        </p:txBody>
      </p:sp>
      <p:pic>
        <p:nvPicPr>
          <p:cNvPr id="4" name="Picture 3">
            <a:extLst>
              <a:ext uri="{FF2B5EF4-FFF2-40B4-BE49-F238E27FC236}">
                <a16:creationId xmlns:a16="http://schemas.microsoft.com/office/drawing/2014/main" id="{10292D96-4E29-4461-9499-062B3F7F335F}"/>
              </a:ext>
            </a:extLst>
          </p:cNvPr>
          <p:cNvPicPr>
            <a:picLocks noChangeAspect="1"/>
          </p:cNvPicPr>
          <p:nvPr/>
        </p:nvPicPr>
        <p:blipFill>
          <a:blip r:embed="rId2"/>
          <a:stretch>
            <a:fillRect/>
          </a:stretch>
        </p:blipFill>
        <p:spPr>
          <a:xfrm>
            <a:off x="962025" y="1083676"/>
            <a:ext cx="10572750" cy="5304055"/>
          </a:xfrm>
          <a:prstGeom prst="rect">
            <a:avLst/>
          </a:prstGeom>
        </p:spPr>
      </p:pic>
    </p:spTree>
    <p:extLst>
      <p:ext uri="{BB962C8B-B14F-4D97-AF65-F5344CB8AC3E}">
        <p14:creationId xmlns:p14="http://schemas.microsoft.com/office/powerpoint/2010/main" val="280160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1095</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Calibri Light</vt:lpstr>
      <vt:lpstr>Office Theme</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Kunjir</dc:creator>
  <cp:lastModifiedBy>Ajinkya Kunjir</cp:lastModifiedBy>
  <cp:revision>87</cp:revision>
  <dcterms:created xsi:type="dcterms:W3CDTF">2019-12-01T20:14:55Z</dcterms:created>
  <dcterms:modified xsi:type="dcterms:W3CDTF">2019-12-02T04:20:12Z</dcterms:modified>
</cp:coreProperties>
</file>