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6" r:id="rId1"/>
    <p:sldMasterId id="2147483680" r:id="rId2"/>
  </p:sldMasterIdLst>
  <p:notesMasterIdLst>
    <p:notesMasterId r:id="rId16"/>
  </p:notesMasterIdLst>
  <p:handoutMasterIdLst>
    <p:handoutMasterId r:id="rId17"/>
  </p:handoutMasterIdLst>
  <p:sldIdLst>
    <p:sldId id="290" r:id="rId3"/>
    <p:sldId id="291" r:id="rId4"/>
    <p:sldId id="276" r:id="rId5"/>
    <p:sldId id="295" r:id="rId6"/>
    <p:sldId id="296" r:id="rId7"/>
    <p:sldId id="283" r:id="rId8"/>
    <p:sldId id="284" r:id="rId9"/>
    <p:sldId id="293" r:id="rId10"/>
    <p:sldId id="294" r:id="rId11"/>
    <p:sldId id="286" r:id="rId12"/>
    <p:sldId id="297" r:id="rId13"/>
    <p:sldId id="287" r:id="rId14"/>
    <p:sldId id="288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82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orient="horz" pos="3858">
          <p15:clr>
            <a:srgbClr val="A4A3A4"/>
          </p15:clr>
        </p15:guide>
        <p15:guide id="5" orient="horz" pos="127">
          <p15:clr>
            <a:srgbClr val="A4A3A4"/>
          </p15:clr>
        </p15:guide>
        <p15:guide id="6" orient="horz" pos="4319">
          <p15:clr>
            <a:srgbClr val="A4A3A4"/>
          </p15:clr>
        </p15:guide>
        <p15:guide id="7" orient="horz" pos="4111">
          <p15:clr>
            <a:srgbClr val="A4A3A4"/>
          </p15:clr>
        </p15:guide>
        <p15:guide id="8" pos="2886">
          <p15:clr>
            <a:srgbClr val="A4A3A4"/>
          </p15:clr>
        </p15:guide>
        <p15:guide id="9" pos="286">
          <p15:clr>
            <a:srgbClr val="A4A3A4"/>
          </p15:clr>
        </p15:guide>
        <p15:guide id="10" pos="5473">
          <p15:clr>
            <a:srgbClr val="A4A3A4"/>
          </p15:clr>
        </p15:guide>
        <p15:guide id="11" pos="2937">
          <p15:clr>
            <a:srgbClr val="A4A3A4"/>
          </p15:clr>
        </p15:guide>
        <p15:guide id="1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FFD200"/>
    <a:srgbClr val="FFE600"/>
    <a:srgbClr val="000000"/>
    <a:srgbClr val="FF00FF"/>
    <a:srgbClr val="FF0090"/>
    <a:srgbClr val="FF00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454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264" y="32"/>
      </p:cViewPr>
      <p:guideLst>
        <p:guide orient="horz" pos="2160"/>
        <p:guide orient="horz" pos="682"/>
        <p:guide orient="horz" pos="903"/>
        <p:guide orient="horz" pos="3858"/>
        <p:guide orient="horz" pos="127"/>
        <p:guide orient="horz" pos="4319"/>
        <p:guide orient="horz" pos="4111"/>
        <p:guide pos="2886"/>
        <p:guide pos="286"/>
        <p:guide pos="5473"/>
        <p:guide pos="2937"/>
        <p:guide pos="2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>
        <p:scale>
          <a:sx n="200" d="100"/>
          <a:sy n="200" d="100"/>
        </p:scale>
        <p:origin x="612" y="27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30/03/2019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30/03/2019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w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10" name="Rectangle 1"/>
          <p:cNvSpPr>
            <a:spLocks noChangeAspect="1"/>
          </p:cNvSpPr>
          <p:nvPr userDrawn="1"/>
        </p:nvSpPr>
        <p:spPr>
          <a:xfrm>
            <a:off x="1932781" y="777240"/>
            <a:ext cx="6755607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12847" y="2240280"/>
            <a:ext cx="621792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212848" y="3220754"/>
            <a:ext cx="621792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457200" y="1040400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  <a:prstGeom prst="rect">
            <a:avLst/>
          </a:prstGeo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sp>
        <p:nvSpPr>
          <p:cNvPr id="16" name="Rectangle 1"/>
          <p:cNvSpPr>
            <a:spLocks noChangeAspect="1"/>
          </p:cNvSpPr>
          <p:nvPr userDrawn="1"/>
        </p:nvSpPr>
        <p:spPr>
          <a:xfrm>
            <a:off x="1932781" y="777240"/>
            <a:ext cx="6755607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212847" y="2240280"/>
            <a:ext cx="621792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2212848" y="3220754"/>
            <a:ext cx="621792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0" indent="0" algn="l">
              <a:buNone/>
              <a:defRPr sz="1600">
                <a:solidFill>
                  <a:srgbClr val="404040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3277045" y="457200"/>
            <a:ext cx="5413248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557109" y="1677507"/>
            <a:ext cx="493776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557109" y="2685128"/>
            <a:ext cx="493776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626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5879592"/>
            <a:ext cx="3780000" cy="61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6753225" cy="3400425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88191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88191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358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5413375" cy="457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5879592"/>
            <a:ext cx="3780000" cy="6187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6968" y="1799130"/>
            <a:ext cx="464306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86968" y="2769576"/>
            <a:ext cx="464306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29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600"/>
            <a:ext cx="8229600" cy="4698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09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01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977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6464"/>
            <a:ext cx="4038600" cy="4691061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6464"/>
            <a:ext cx="4038600" cy="4691061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21113"/>
            <a:ext cx="4042800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2121113"/>
            <a:ext cx="4042800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426464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426464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1025525"/>
            <a:ext cx="822960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51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gray">
          <a:xfrm>
            <a:off x="457200" y="1040400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5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1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6464"/>
            <a:ext cx="403860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6464"/>
            <a:ext cx="403860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21113"/>
            <a:ext cx="40428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2121113"/>
            <a:ext cx="40428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426464"/>
            <a:ext cx="40428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426464"/>
            <a:ext cx="40428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1024128"/>
            <a:ext cx="8229600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4.w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6496184"/>
            <a:ext cx="722376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  <a:cs typeface="Arial" pitchFamily="34" charset="0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399919" cy="408838"/>
          </a:xfrm>
          <a:prstGeom prst="rect">
            <a:avLst/>
          </a:prstGeom>
        </p:spPr>
      </p:pic>
      <p:sp>
        <p:nvSpPr>
          <p:cNvPr id="11" name="Date Placeholder 12"/>
          <p:cNvSpPr txBox="1">
            <a:spLocks/>
          </p:cNvSpPr>
          <p:nvPr userDrawn="1"/>
        </p:nvSpPr>
        <p:spPr>
          <a:xfrm>
            <a:off x="1217792" y="6496184"/>
            <a:ext cx="1188720" cy="20116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fld id="{F908784D-7D7C-4932-9E68-E2D40B5EE647}" type="datetime3">
              <a:rPr lang="en-US" smtClean="0"/>
              <a:t>30 March 2019</a:t>
            </a:fld>
            <a:endParaRPr lang="en-US" dirty="0"/>
          </a:p>
        </p:txBody>
      </p:sp>
      <p:sp>
        <p:nvSpPr>
          <p:cNvPr id="18" name="Footer Placeholder 13"/>
          <p:cNvSpPr txBox="1">
            <a:spLocks/>
          </p:cNvSpPr>
          <p:nvPr userDrawn="1"/>
        </p:nvSpPr>
        <p:spPr>
          <a:xfrm>
            <a:off x="2588400" y="6496184"/>
            <a:ext cx="3434400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r>
              <a:rPr lang="en-GB"/>
              <a:t>Presentation title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748" r:id="rId3"/>
    <p:sldLayoutId id="2147483749" r:id="rId4"/>
    <p:sldLayoutId id="2147483669" r:id="rId5"/>
    <p:sldLayoutId id="2147483780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726" r:id="rId12"/>
    <p:sldLayoutId id="2147483677" r:id="rId13"/>
    <p:sldLayoutId id="2147483678" r:id="rId14"/>
    <p:sldLayoutId id="2147483679" r:id="rId15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9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6501764"/>
            <a:ext cx="720000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8" name="Date Placeholder 12"/>
          <p:cNvSpPr txBox="1">
            <a:spLocks/>
          </p:cNvSpPr>
          <p:nvPr userDrawn="1"/>
        </p:nvSpPr>
        <p:spPr>
          <a:xfrm>
            <a:off x="1217792" y="6496184"/>
            <a:ext cx="1188720" cy="20116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fld id="{4203A536-6F0E-49B8-AF2B-6B6A026F0FCE}" type="datetime3">
              <a:rPr lang="en-US" smtClean="0"/>
              <a:t>30 March 2019</a:t>
            </a:fld>
            <a:endParaRPr lang="en-US" dirty="0"/>
          </a:p>
        </p:txBody>
      </p:sp>
      <p:sp>
        <p:nvSpPr>
          <p:cNvPr id="9" name="Footer Placeholder 13"/>
          <p:cNvSpPr txBox="1">
            <a:spLocks/>
          </p:cNvSpPr>
          <p:nvPr userDrawn="1"/>
        </p:nvSpPr>
        <p:spPr>
          <a:xfrm>
            <a:off x="2588400" y="6496184"/>
            <a:ext cx="3434400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lvl="0"/>
            <a:r>
              <a:rPr lang="en-GB"/>
              <a:t>Presentation title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78" r:id="rId2"/>
    <p:sldLayoutId id="2147483768" r:id="rId3"/>
    <p:sldLayoutId id="2147483770" r:id="rId4"/>
    <p:sldLayoutId id="2147483682" r:id="rId5"/>
    <p:sldLayoutId id="2147483752" r:id="rId6"/>
    <p:sldLayoutId id="2147483753" r:id="rId7"/>
    <p:sldLayoutId id="2147483683" r:id="rId8"/>
    <p:sldLayoutId id="2147483782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728" r:id="rId15"/>
    <p:sldLayoutId id="2147483691" r:id="rId16"/>
    <p:sldLayoutId id="2147483692" r:id="rId17"/>
    <p:sldLayoutId id="2147483693" r:id="rId18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spring-data-neo4j-intro" TargetMode="Externa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resources/" TargetMode="External"/><Relationship Id="rId2" Type="http://schemas.openxmlformats.org/officeDocument/2006/relationships/hyperlink" Target="https://neo4j.com/developer/get-started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spring.io/projects/spring-data-neo4j" TargetMode="External"/><Relationship Id="rId5" Type="http://schemas.openxmlformats.org/officeDocument/2006/relationships/hyperlink" Target="https://neo4j.com/docs/cypher-manual/3.5/" TargetMode="External"/><Relationship Id="rId4" Type="http://schemas.openxmlformats.org/officeDocument/2006/relationships/hyperlink" Target="https://neo4j.com/developer/resourc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download/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678A-DDB9-4436-B1EC-CC4C898D8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847" y="2504231"/>
            <a:ext cx="2066922" cy="860400"/>
          </a:xfrm>
        </p:spPr>
        <p:txBody>
          <a:bodyPr/>
          <a:lstStyle/>
          <a:p>
            <a:r>
              <a:rPr lang="en-IN" sz="4400" dirty="0"/>
              <a:t>NEO4J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12F59-8595-47FE-AF32-21B6B1E27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47" y="1289119"/>
            <a:ext cx="2878021" cy="287802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545C9AB-D89E-48F9-B7E2-944002B6549B}"/>
              </a:ext>
            </a:extLst>
          </p:cNvPr>
          <p:cNvSpPr txBox="1">
            <a:spLocks/>
          </p:cNvSpPr>
          <p:nvPr/>
        </p:nvSpPr>
        <p:spPr>
          <a:xfrm>
            <a:off x="2129576" y="4344028"/>
            <a:ext cx="5110209" cy="13026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1" kern="1200">
                <a:solidFill>
                  <a:srgbClr val="404040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IN" sz="1800" dirty="0">
                <a:solidFill>
                  <a:schemeClr val="tx1"/>
                </a:solidFill>
              </a:rPr>
              <a:t>License</a:t>
            </a:r>
            <a:br>
              <a:rPr lang="en-IN" sz="1800" dirty="0">
                <a:solidFill>
                  <a:schemeClr val="tx1"/>
                </a:solidFill>
              </a:rPr>
            </a:b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b="0" dirty="0">
                <a:solidFill>
                  <a:schemeClr val="tx1"/>
                </a:solidFill>
              </a:rPr>
              <a:t>Source code: GPLv3 and AGPLv3</a:t>
            </a:r>
          </a:p>
          <a:p>
            <a:r>
              <a:rPr lang="en-IN" sz="1800" b="0" dirty="0">
                <a:solidFill>
                  <a:schemeClr val="tx1"/>
                </a:solidFill>
              </a:rPr>
              <a:t>Binaries: Freemium </a:t>
            </a:r>
            <a:r>
              <a:rPr lang="en-IN" sz="1800" b="0" dirty="0" err="1">
                <a:solidFill>
                  <a:schemeClr val="tx1"/>
                </a:solidFill>
              </a:rPr>
              <a:t>registerware</a:t>
            </a:r>
            <a:endParaRPr lang="en-IN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8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A108-5CCA-46AC-A074-789FEA4D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Advanced Match queries</a:t>
            </a:r>
            <a:br>
              <a:rPr lang="en-IN" dirty="0"/>
            </a:br>
            <a:r>
              <a:rPr lang="en-IN" dirty="0"/>
              <a:t>and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AAB4-A43B-47C3-8CE8-D9E58ABD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6801"/>
            <a:ext cx="8229600" cy="4698975"/>
          </a:xfrm>
        </p:spPr>
        <p:txBody>
          <a:bodyPr/>
          <a:lstStyle/>
          <a:p>
            <a:r>
              <a:rPr lang="en-IN" sz="1800" dirty="0"/>
              <a:t>Regular expression</a:t>
            </a:r>
          </a:p>
          <a:p>
            <a:pPr lvl="1"/>
            <a:r>
              <a:rPr lang="en-IN" sz="1800" dirty="0"/>
              <a:t>Syntax: Match (</a:t>
            </a:r>
            <a:r>
              <a:rPr lang="en-IN" sz="1800" dirty="0" err="1"/>
              <a:t>n:node</a:t>
            </a:r>
            <a:r>
              <a:rPr lang="en-IN" sz="1800" dirty="0"/>
              <a:t>) where n.name=~ ‘(?</a:t>
            </a:r>
            <a:r>
              <a:rPr lang="en-IN" sz="1800" dirty="0" err="1"/>
              <a:t>i</a:t>
            </a:r>
            <a:r>
              <a:rPr lang="en-IN" sz="1800" dirty="0"/>
              <a:t>)val.*’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Working with paths</a:t>
            </a:r>
          </a:p>
          <a:p>
            <a:pPr lvl="1"/>
            <a:r>
              <a:rPr lang="en-IN" sz="1800" dirty="0"/>
              <a:t>Shortest path</a:t>
            </a:r>
          </a:p>
          <a:p>
            <a:pPr lvl="1"/>
            <a:endParaRPr lang="en-IN" sz="1800" dirty="0"/>
          </a:p>
          <a:p>
            <a:r>
              <a:rPr lang="en-IN" sz="1800" dirty="0"/>
              <a:t>Property types</a:t>
            </a:r>
          </a:p>
          <a:p>
            <a:pPr lvl="1"/>
            <a:r>
              <a:rPr lang="en-IN" sz="1800" dirty="0"/>
              <a:t>Number</a:t>
            </a:r>
          </a:p>
          <a:p>
            <a:pPr lvl="1"/>
            <a:r>
              <a:rPr lang="en-IN" sz="1800" dirty="0"/>
              <a:t>String</a:t>
            </a:r>
          </a:p>
          <a:p>
            <a:pPr lvl="1"/>
            <a:r>
              <a:rPr lang="en-IN" sz="1800" dirty="0"/>
              <a:t>Boolean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Composite types</a:t>
            </a:r>
          </a:p>
          <a:p>
            <a:pPr lvl="1"/>
            <a:r>
              <a:rPr lang="en-IN" sz="1800" dirty="0"/>
              <a:t>List</a:t>
            </a:r>
          </a:p>
          <a:p>
            <a:pPr lvl="2"/>
            <a:r>
              <a:rPr lang="en-IN" sz="1600" dirty="0"/>
              <a:t>[1,2,’Three’]</a:t>
            </a:r>
          </a:p>
          <a:p>
            <a:pPr lvl="1"/>
            <a:r>
              <a:rPr lang="en-IN" sz="1800" dirty="0"/>
              <a:t>Map</a:t>
            </a:r>
          </a:p>
          <a:p>
            <a:pPr lvl="2"/>
            <a:r>
              <a:rPr lang="en-IN" sz="1600" dirty="0"/>
              <a:t>return {Key: ‘Value’}</a:t>
            </a:r>
          </a:p>
          <a:p>
            <a:pPr lvl="2"/>
            <a:endParaRPr lang="en-IN" sz="1600" dirty="0"/>
          </a:p>
          <a:p>
            <a:pPr marL="356616" lvl="1" indent="0">
              <a:buNone/>
            </a:pPr>
            <a:endParaRPr lang="en-IN" sz="1800" dirty="0"/>
          </a:p>
          <a:p>
            <a:pPr marL="356616" lvl="1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6035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A108-5CCA-46AC-A074-789FEA4D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Advanced Match queries</a:t>
            </a:r>
            <a:br>
              <a:rPr lang="en-IN" dirty="0"/>
            </a:br>
            <a:r>
              <a:rPr lang="en-IN" dirty="0"/>
              <a:t>and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AAB4-A43B-47C3-8CE8-D9E58ABD0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List comprehension</a:t>
            </a:r>
          </a:p>
          <a:p>
            <a:pPr lvl="1"/>
            <a:r>
              <a:rPr lang="en-IN" sz="1800" dirty="0"/>
              <a:t>return [x in range(0,10) where x%2==0|x^2] as result</a:t>
            </a:r>
          </a:p>
          <a:p>
            <a:pPr lvl="1"/>
            <a:endParaRPr lang="en-IN" sz="1800" dirty="0"/>
          </a:p>
          <a:p>
            <a:r>
              <a:rPr lang="en-IN" sz="1800" dirty="0"/>
              <a:t>Map Projections</a:t>
            </a:r>
          </a:p>
          <a:p>
            <a:pPr lvl="1"/>
            <a:r>
              <a:rPr lang="en-IN" sz="1800" dirty="0"/>
              <a:t>match (</a:t>
            </a:r>
            <a:r>
              <a:rPr lang="en-IN" sz="1800" dirty="0" err="1"/>
              <a:t>g:Guy</a:t>
            </a:r>
            <a:r>
              <a:rPr lang="en-IN" sz="1800" dirty="0"/>
              <a:t>)-[:SEEN]-&gt;(</a:t>
            </a:r>
            <a:r>
              <a:rPr lang="en-IN" sz="1800" dirty="0" err="1"/>
              <a:t>m:Movie</a:t>
            </a:r>
            <a:r>
              <a:rPr lang="en-IN" sz="1800" dirty="0"/>
              <a:t>) return g{.name, .age, movies: collect(m {.</a:t>
            </a:r>
            <a:r>
              <a:rPr lang="en-IN" sz="1800" dirty="0" err="1"/>
              <a:t>name,.released</a:t>
            </a:r>
            <a:r>
              <a:rPr lang="en-IN" sz="1800" dirty="0"/>
              <a:t>})}</a:t>
            </a:r>
          </a:p>
          <a:p>
            <a:pPr marL="356616" lvl="1" indent="0">
              <a:buNone/>
            </a:pPr>
            <a:endParaRPr lang="en-IN" sz="1800" dirty="0"/>
          </a:p>
          <a:p>
            <a:r>
              <a:rPr lang="en-IN" sz="1800" dirty="0"/>
              <a:t>Using “CASE .. WHEN”</a:t>
            </a:r>
          </a:p>
          <a:p>
            <a:pPr lvl="1"/>
            <a:r>
              <a:rPr lang="en-IN" sz="1800" dirty="0"/>
              <a:t>Syntax: match (</a:t>
            </a:r>
            <a:r>
              <a:rPr lang="en-IN" sz="1800" dirty="0" err="1"/>
              <a:t>m:Movie</a:t>
            </a:r>
            <a:r>
              <a:rPr lang="en-IN" sz="1800" dirty="0"/>
              <a:t>) return m.name, CASE WHEN </a:t>
            </a:r>
            <a:r>
              <a:rPr lang="en-IN" sz="1800" dirty="0" err="1"/>
              <a:t>m.released</a:t>
            </a:r>
            <a:r>
              <a:rPr lang="en-IN" sz="1800" dirty="0"/>
              <a:t>&gt;1993 Then  true Else false end as </a:t>
            </a:r>
            <a:r>
              <a:rPr lang="en-IN" sz="1800" dirty="0" err="1"/>
              <a:t>BoolValue</a:t>
            </a:r>
            <a:r>
              <a:rPr lang="en-IN" sz="1800" dirty="0"/>
              <a:t>.</a:t>
            </a:r>
          </a:p>
          <a:p>
            <a:pPr lvl="1"/>
            <a:r>
              <a:rPr lang="en-IN" sz="1800" dirty="0"/>
              <a:t>CASE test</a:t>
            </a:r>
          </a:p>
          <a:p>
            <a:pPr marL="356616" lvl="1" indent="0">
              <a:buNone/>
            </a:pPr>
            <a:r>
              <a:rPr lang="en-IN" sz="1800" dirty="0"/>
              <a:t> 	WHEN value THEN result</a:t>
            </a:r>
          </a:p>
          <a:p>
            <a:pPr marL="356616" lvl="1" indent="0">
              <a:buNone/>
            </a:pPr>
            <a:r>
              <a:rPr lang="en-IN" sz="1800" dirty="0"/>
              <a:t>	  [WHEN ...]</a:t>
            </a:r>
          </a:p>
          <a:p>
            <a:pPr marL="356616" lvl="1" indent="0">
              <a:buNone/>
            </a:pPr>
            <a:r>
              <a:rPr lang="en-IN" sz="1800" dirty="0"/>
              <a:t>	  [ELSE default]</a:t>
            </a:r>
          </a:p>
          <a:p>
            <a:pPr marL="356616" lvl="1" indent="0">
              <a:buNone/>
            </a:pPr>
            <a:r>
              <a:rPr lang="en-IN" sz="1800"/>
              <a:t>	END</a:t>
            </a:r>
            <a:endParaRPr lang="en-IN" sz="1800" dirty="0"/>
          </a:p>
          <a:p>
            <a:pPr marL="356616" lvl="1" indent="0">
              <a:buNone/>
            </a:pPr>
            <a:endParaRPr lang="en-IN" sz="1800" dirty="0"/>
          </a:p>
          <a:p>
            <a:r>
              <a:rPr lang="en-IN" sz="1800" dirty="0"/>
              <a:t>Using Foreach</a:t>
            </a:r>
          </a:p>
          <a:p>
            <a:pPr lvl="1"/>
            <a:r>
              <a:rPr lang="en-IN" sz="1800" dirty="0"/>
              <a:t>match (</a:t>
            </a:r>
            <a:r>
              <a:rPr lang="en-IN" sz="1800" dirty="0" err="1"/>
              <a:t>m:Movie</a:t>
            </a:r>
            <a:r>
              <a:rPr lang="en-IN" sz="1800" dirty="0"/>
              <a:t>)  with </a:t>
            </a:r>
            <a:r>
              <a:rPr lang="en-IN" sz="1800" dirty="0" err="1"/>
              <a:t>m,collect</a:t>
            </a:r>
            <a:r>
              <a:rPr lang="en-IN" sz="1800" dirty="0"/>
              <a:t>(m.name) as names </a:t>
            </a:r>
          </a:p>
          <a:p>
            <a:pPr marL="0" indent="0">
              <a:buNone/>
            </a:pPr>
            <a:r>
              <a:rPr lang="en-IN" sz="1800" dirty="0"/>
              <a:t>           foreach (n in names | set </a:t>
            </a:r>
            <a:r>
              <a:rPr lang="en-IN" sz="1800" dirty="0" err="1"/>
              <a:t>m.mill</a:t>
            </a:r>
            <a:r>
              <a:rPr lang="en-IN" sz="1800" dirty="0"/>
              <a:t>=‘ ‘)</a:t>
            </a:r>
          </a:p>
          <a:p>
            <a:endParaRPr lang="en-IN" sz="1800" dirty="0"/>
          </a:p>
          <a:p>
            <a:pPr marL="356616" lvl="1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4111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DB75-BCC0-45DF-81B1-F7FDA617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Integration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6788-A8D5-4DE8-8EAF-D5C06F0C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Setting up development environment for </a:t>
            </a:r>
            <a:r>
              <a:rPr lang="en-IN" sz="1800" dirty="0" err="1"/>
              <a:t>SpringBoot</a:t>
            </a:r>
            <a:r>
              <a:rPr lang="en-IN" sz="1800" dirty="0"/>
              <a:t> + Neo4J</a:t>
            </a:r>
          </a:p>
          <a:p>
            <a:r>
              <a:rPr lang="en-IN" sz="1800" dirty="0"/>
              <a:t>Configurations related to OGM (Object Graph Mapping).</a:t>
            </a:r>
          </a:p>
          <a:p>
            <a:r>
              <a:rPr lang="en-IN" sz="1800" dirty="0"/>
              <a:t>Creating nodes and Relationships.</a:t>
            </a:r>
          </a:p>
          <a:p>
            <a:r>
              <a:rPr lang="en-IN" sz="1800" dirty="0"/>
              <a:t>Retrieving nodes from database</a:t>
            </a:r>
          </a:p>
          <a:p>
            <a:endParaRPr lang="en-IN" sz="1800" dirty="0"/>
          </a:p>
          <a:p>
            <a:r>
              <a:rPr lang="en-IN" sz="1800" dirty="0"/>
              <a:t>Refer: </a:t>
            </a:r>
            <a:r>
              <a:rPr lang="en-IN" sz="1800" dirty="0">
                <a:hlinkClick r:id="rId2"/>
              </a:rPr>
              <a:t>https://www.baeldung.com/spring-data-neo4j-intro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3005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9B38-98D7-4F12-8878-0A82569E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 and 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1745-BA31-49FD-AEB2-9A62FEF3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https://neo4j.com/developer/get-started/</a:t>
            </a:r>
            <a:endParaRPr lang="en-IN" dirty="0"/>
          </a:p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https://neo4j.com/resources/</a:t>
            </a:r>
            <a:endParaRPr lang="en-IN" dirty="0"/>
          </a:p>
          <a:p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https://neo4j.com/developer/resources/</a:t>
            </a:r>
            <a:endParaRPr lang="en-IN" dirty="0"/>
          </a:p>
          <a:p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https://neo4j.com/docs/cypher-manual/3.5/</a:t>
            </a:r>
            <a:endParaRPr lang="en-IN" dirty="0"/>
          </a:p>
          <a:p>
            <a:r>
              <a:rPr lang="en-I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https://spring.io/projects/spring-data-neo4j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32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FAA2-08EF-4BD6-B0C1-4B9B1002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121A9-FFB8-4175-B2B8-CF1D855BD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Graph DB, where to use it.</a:t>
            </a:r>
          </a:p>
          <a:p>
            <a:r>
              <a:rPr lang="en-IN" dirty="0"/>
              <a:t>Download and Install Neo4J.</a:t>
            </a:r>
          </a:p>
          <a:p>
            <a:r>
              <a:rPr lang="en-IN" dirty="0"/>
              <a:t>CRUD operations in Neo4J.</a:t>
            </a:r>
          </a:p>
          <a:p>
            <a:r>
              <a:rPr lang="en-IN" dirty="0"/>
              <a:t>Advanced Match.</a:t>
            </a:r>
          </a:p>
          <a:p>
            <a:r>
              <a:rPr lang="en-IN" dirty="0"/>
              <a:t>Datatypes.</a:t>
            </a:r>
          </a:p>
          <a:p>
            <a:r>
              <a:rPr lang="en-IN" dirty="0"/>
              <a:t>Case and Foreach.</a:t>
            </a:r>
          </a:p>
          <a:p>
            <a:r>
              <a:rPr lang="en-IN" dirty="0"/>
              <a:t>Use neo4j with Spring Boot.</a:t>
            </a:r>
          </a:p>
          <a:p>
            <a:r>
              <a:rPr lang="en-IN" dirty="0"/>
              <a:t>References.</a:t>
            </a:r>
          </a:p>
        </p:txBody>
      </p:sp>
    </p:spTree>
    <p:extLst>
      <p:ext uri="{BB962C8B-B14F-4D97-AF65-F5344CB8AC3E}">
        <p14:creationId xmlns:p14="http://schemas.microsoft.com/office/powerpoint/2010/main" val="300637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Graph DB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37063"/>
            <a:ext cx="8229600" cy="4698975"/>
          </a:xfrm>
        </p:spPr>
        <p:txBody>
          <a:bodyPr/>
          <a:lstStyle/>
          <a:p>
            <a:r>
              <a:rPr lang="en-GB" sz="1800" dirty="0">
                <a:solidFill>
                  <a:schemeClr val="bg1"/>
                </a:solidFill>
              </a:rPr>
              <a:t>What is Graph Database?</a:t>
            </a:r>
          </a:p>
          <a:p>
            <a:pPr lvl="1"/>
            <a:r>
              <a:rPr lang="en-IN" sz="1800" dirty="0"/>
              <a:t>Graph databases are NoSQL databases which use the graph data model comprised of vertices and edges, which represent the relationship between two nodes.</a:t>
            </a:r>
            <a:endParaRPr lang="en-GB" sz="18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800" dirty="0"/>
          </a:p>
          <a:p>
            <a:pPr marL="0" indent="0">
              <a:buNone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D88B2-27E4-47F4-A48C-732051A65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76656"/>
            <a:ext cx="8498264" cy="36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0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Why Graph DB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123936"/>
            <a:ext cx="8229600" cy="4698975"/>
          </a:xfrm>
        </p:spPr>
        <p:txBody>
          <a:bodyPr/>
          <a:lstStyle/>
          <a:p>
            <a:r>
              <a:rPr lang="en-GB" sz="1800" dirty="0"/>
              <a:t>How is Graph Database different than Relational Database?</a:t>
            </a:r>
          </a:p>
          <a:p>
            <a:pPr marL="0" indent="0">
              <a:buNone/>
            </a:pPr>
            <a:endParaRPr lang="en-GB" sz="1800" dirty="0"/>
          </a:p>
          <a:p>
            <a:endParaRPr lang="en-GB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sz="1800" dirty="0"/>
          </a:p>
          <a:p>
            <a:r>
              <a:rPr lang="en-GB" sz="1800" dirty="0"/>
              <a:t>How is Graph Database different than Relational Database?</a:t>
            </a:r>
          </a:p>
          <a:p>
            <a:pPr lvl="1"/>
            <a:r>
              <a:rPr lang="en-IN" sz="1750" dirty="0"/>
              <a:t>Graph databases are particularly well suited to storing connected data – data with lots of interconnected relationships, especially those that run many levels deep.</a:t>
            </a:r>
            <a:endParaRPr lang="en-GB" sz="175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2516B-727E-4778-9CA9-2C9887CF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01" y="1677269"/>
            <a:ext cx="8390923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6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Where is Neo4J used</a:t>
            </a: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754144" y="1133338"/>
            <a:ext cx="8229600" cy="4699000"/>
          </a:xfrm>
        </p:spPr>
        <p:txBody>
          <a:bodyPr/>
          <a:lstStyle/>
          <a:p>
            <a:r>
              <a:rPr lang="en-GB" sz="2000" dirty="0">
                <a:solidFill>
                  <a:schemeClr val="bg1"/>
                </a:solidFill>
              </a:rPr>
              <a:t>Real time use cases of Neo4J.</a:t>
            </a:r>
          </a:p>
          <a:p>
            <a:pPr lvl="1"/>
            <a:r>
              <a:rPr lang="en-IN" sz="1800" dirty="0"/>
              <a:t>Social networking.</a:t>
            </a:r>
          </a:p>
          <a:p>
            <a:pPr lvl="1"/>
            <a:endParaRPr lang="en-IN" sz="1800" dirty="0"/>
          </a:p>
          <a:p>
            <a:pPr marL="356616" lvl="1" indent="0">
              <a:buNone/>
            </a:pPr>
            <a:endParaRPr lang="en-IN" sz="1800" dirty="0"/>
          </a:p>
          <a:p>
            <a:pPr lvl="1"/>
            <a:r>
              <a:rPr lang="en-IN" sz="1800" dirty="0"/>
              <a:t>Real time recommendation </a:t>
            </a:r>
            <a:br>
              <a:rPr lang="en-IN" sz="1800" dirty="0"/>
            </a:br>
            <a:r>
              <a:rPr lang="en-IN" sz="1800" dirty="0"/>
              <a:t>systems.</a:t>
            </a:r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Knowledge graph.</a:t>
            </a:r>
          </a:p>
          <a:p>
            <a:pPr lvl="1"/>
            <a:endParaRPr lang="en-IN" sz="1800" dirty="0"/>
          </a:p>
          <a:p>
            <a:pPr marL="356616" lvl="1" indent="0">
              <a:buNone/>
            </a:pPr>
            <a:endParaRPr lang="en-IN" sz="1800" dirty="0"/>
          </a:p>
          <a:p>
            <a:pPr lvl="1"/>
            <a:r>
              <a:rPr lang="en-IN" sz="1800" dirty="0"/>
              <a:t>Network and IT operations</a:t>
            </a:r>
            <a:endParaRPr lang="en-GB" sz="1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800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8961A-98E2-44FD-B30E-6AEF15783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583" y="1473807"/>
            <a:ext cx="3348635" cy="601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E81D6-6469-4D6D-ADC8-358A48A37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583" y="2214832"/>
            <a:ext cx="2977575" cy="831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30ED8-E881-4FAC-8097-71B7347548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583" y="2952431"/>
            <a:ext cx="1680112" cy="1405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60EDB3-9BD6-4BF7-B8D0-E8344BD37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40" y="4157750"/>
            <a:ext cx="2750466" cy="129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5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1523-9D25-4095-8138-90B48C76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Installation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D382-B251-4A1E-8A0F-68B67406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Download neo4J: </a:t>
            </a:r>
            <a:r>
              <a:rPr lang="en-IN" dirty="0">
                <a:hlinkClick r:id="rId2"/>
              </a:rPr>
              <a:t>https://neo4j.com/download/</a:t>
            </a:r>
            <a:endParaRPr lang="en-IN" dirty="0"/>
          </a:p>
          <a:p>
            <a:r>
              <a:rPr lang="en-IN" dirty="0"/>
              <a:t>Start neo4j:  bin/neo4j start.</a:t>
            </a:r>
          </a:p>
          <a:p>
            <a:r>
              <a:rPr lang="en-IN" dirty="0"/>
              <a:t>Start neo4j as Windows service: bin/neo4j install-service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30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B6A8-0A44-4B72-BA79-7D28A6D9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Basic Operations in Neo4J</a:t>
            </a:r>
            <a:br>
              <a:rPr lang="en-IN" dirty="0"/>
            </a:br>
            <a:r>
              <a:rPr lang="en-IN" dirty="0"/>
              <a:t>and understanding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B5C9-9304-4C8E-B8DB-AC1FD0A3E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8209"/>
            <a:ext cx="8229600" cy="4698975"/>
          </a:xfrm>
        </p:spPr>
        <p:txBody>
          <a:bodyPr/>
          <a:lstStyle/>
          <a:p>
            <a:r>
              <a:rPr lang="en-IN" sz="1800" dirty="0"/>
              <a:t>What is a node?</a:t>
            </a:r>
          </a:p>
          <a:p>
            <a:pPr lvl="1"/>
            <a:r>
              <a:rPr lang="en-IN" sz="1800" dirty="0"/>
              <a:t>The vertices in the Graph DB, with list of properties.</a:t>
            </a:r>
          </a:p>
          <a:p>
            <a:pPr marL="356616" lvl="1" indent="0">
              <a:buNone/>
            </a:pPr>
            <a:endParaRPr lang="en-IN" sz="1800" dirty="0"/>
          </a:p>
          <a:p>
            <a:r>
              <a:rPr lang="en-IN" sz="1800" dirty="0"/>
              <a:t>Relationships between node?</a:t>
            </a:r>
          </a:p>
          <a:p>
            <a:pPr lvl="1"/>
            <a:r>
              <a:rPr lang="en-IN" sz="1800" dirty="0"/>
              <a:t>Edges in Graph which connect each vertices.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u="sng" dirty="0"/>
              <a:t>Operations:</a:t>
            </a:r>
          </a:p>
          <a:p>
            <a:r>
              <a:rPr lang="en-IN" sz="1800" dirty="0"/>
              <a:t>Create node.</a:t>
            </a:r>
          </a:p>
          <a:p>
            <a:pPr lvl="1"/>
            <a:r>
              <a:rPr lang="en-IN" sz="1800" dirty="0"/>
              <a:t>Syntax: Create (</a:t>
            </a:r>
            <a:r>
              <a:rPr lang="en-IN" sz="1800" dirty="0" err="1"/>
              <a:t>variable_name</a:t>
            </a:r>
            <a:r>
              <a:rPr lang="en-IN" sz="1800" dirty="0"/>
              <a:t>: </a:t>
            </a:r>
            <a:r>
              <a:rPr lang="en-IN" sz="1800" dirty="0" err="1"/>
              <a:t>Label_name</a:t>
            </a:r>
            <a:r>
              <a:rPr lang="en-IN" sz="1800" dirty="0"/>
              <a:t> {</a:t>
            </a:r>
            <a:r>
              <a:rPr lang="en-IN" sz="1800" dirty="0" err="1"/>
              <a:t>Propertyname:Value</a:t>
            </a:r>
            <a:r>
              <a:rPr lang="en-IN" sz="1800" dirty="0"/>
              <a:t>})</a:t>
            </a:r>
          </a:p>
          <a:p>
            <a:pPr marL="356616" lvl="1" indent="0">
              <a:buNone/>
            </a:pPr>
            <a:endParaRPr lang="en-IN" sz="1800" dirty="0"/>
          </a:p>
          <a:p>
            <a:r>
              <a:rPr lang="en-IN" sz="1800" dirty="0"/>
              <a:t>Match node.</a:t>
            </a:r>
          </a:p>
          <a:p>
            <a:pPr lvl="1"/>
            <a:r>
              <a:rPr lang="en-IN" sz="1800" dirty="0"/>
              <a:t>Syntax: Match (</a:t>
            </a:r>
            <a:r>
              <a:rPr lang="en-IN" sz="1800" dirty="0" err="1"/>
              <a:t>variable_name</a:t>
            </a:r>
            <a:r>
              <a:rPr lang="en-IN" sz="1800" dirty="0"/>
              <a:t>: </a:t>
            </a:r>
            <a:r>
              <a:rPr lang="en-IN" sz="1800" dirty="0" err="1"/>
              <a:t>Label_name</a:t>
            </a:r>
            <a:r>
              <a:rPr lang="en-IN" sz="1800" dirty="0"/>
              <a:t>) return </a:t>
            </a:r>
            <a:r>
              <a:rPr lang="en-IN" sz="1800" dirty="0" err="1"/>
              <a:t>variable_name</a:t>
            </a:r>
            <a:endParaRPr lang="en-IN" sz="1800" dirty="0"/>
          </a:p>
          <a:p>
            <a:pPr marL="356616" lvl="1" indent="0">
              <a:buNone/>
            </a:pPr>
            <a:endParaRPr lang="en-IN" sz="1800" dirty="0"/>
          </a:p>
          <a:p>
            <a:r>
              <a:rPr lang="en-IN" sz="1800" dirty="0"/>
              <a:t>Create Relationships.</a:t>
            </a:r>
          </a:p>
          <a:p>
            <a:pPr lvl="1"/>
            <a:r>
              <a:rPr lang="en-IN" sz="1800" dirty="0"/>
              <a:t>Syntax: Create (name1: Node)-[:relationship]-&gt;(name2:Node)</a:t>
            </a:r>
          </a:p>
          <a:p>
            <a:pPr marL="356616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03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B6A8-0A44-4B72-BA79-7D28A6D9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Basic Operations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B5C9-9304-4C8E-B8DB-AC1FD0A3E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9611"/>
            <a:ext cx="8229600" cy="4698975"/>
          </a:xfrm>
        </p:spPr>
        <p:txBody>
          <a:bodyPr/>
          <a:lstStyle/>
          <a:p>
            <a:r>
              <a:rPr lang="en-IN" sz="1800" dirty="0"/>
              <a:t>Match with field values – Conditional Statement.</a:t>
            </a:r>
          </a:p>
          <a:p>
            <a:pPr lvl="1"/>
            <a:r>
              <a:rPr lang="en-IN" sz="1800" dirty="0"/>
              <a:t>Syntax: Match (n1:node) where n1.field=[value].</a:t>
            </a:r>
          </a:p>
          <a:p>
            <a:pPr marL="356616" lvl="1" indent="0">
              <a:buNone/>
            </a:pPr>
            <a:endParaRPr lang="en-IN" sz="1800" dirty="0"/>
          </a:p>
          <a:p>
            <a:r>
              <a:rPr lang="en-IN" sz="1800" dirty="0"/>
              <a:t>Delete nodes.</a:t>
            </a:r>
          </a:p>
          <a:p>
            <a:pPr lvl="1"/>
            <a:r>
              <a:rPr lang="en-IN" sz="1800" dirty="0"/>
              <a:t>Syntax:  Match (n1:node) delete n1</a:t>
            </a:r>
          </a:p>
          <a:p>
            <a:pPr marL="356616" lvl="1" indent="0">
              <a:buNone/>
            </a:pPr>
            <a:endParaRPr lang="en-IN" sz="1800" dirty="0"/>
          </a:p>
          <a:p>
            <a:r>
              <a:rPr lang="en-IN" sz="1800" dirty="0"/>
              <a:t>Delete Relationships.</a:t>
            </a:r>
          </a:p>
          <a:p>
            <a:pPr lvl="1"/>
            <a:r>
              <a:rPr lang="en-IN" sz="1800" dirty="0"/>
              <a:t>Syntax:  Match (n1:node)-[</a:t>
            </a:r>
            <a:r>
              <a:rPr lang="en-IN" sz="1800" dirty="0" err="1"/>
              <a:t>rel</a:t>
            </a:r>
            <a:r>
              <a:rPr lang="en-IN" sz="1800" dirty="0"/>
              <a:t>]-&gt;(n2:node) delete </a:t>
            </a:r>
            <a:r>
              <a:rPr lang="en-IN" sz="1800" dirty="0" err="1"/>
              <a:t>rel</a:t>
            </a:r>
            <a:endParaRPr lang="en-IN" sz="1800" dirty="0"/>
          </a:p>
          <a:p>
            <a:pPr marL="356616" lvl="1" indent="0">
              <a:buNone/>
            </a:pPr>
            <a:endParaRPr lang="en-IN" sz="1800" dirty="0"/>
          </a:p>
          <a:p>
            <a:r>
              <a:rPr lang="en-IN" sz="1800" dirty="0"/>
              <a:t>Update field values.</a:t>
            </a:r>
          </a:p>
          <a:p>
            <a:pPr lvl="1"/>
            <a:r>
              <a:rPr lang="en-IN" sz="1800" dirty="0"/>
              <a:t>Syntax: Match (n1:node) set n1.newfield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Add/remove fields.</a:t>
            </a:r>
          </a:p>
          <a:p>
            <a:pPr lvl="1"/>
            <a:r>
              <a:rPr lang="en-IN" sz="1800" dirty="0"/>
              <a:t>Syntax: Match (n1:node) remove/set n1.newfield=[value]</a:t>
            </a:r>
          </a:p>
        </p:txBody>
      </p:sp>
    </p:spTree>
    <p:extLst>
      <p:ext uri="{BB962C8B-B14F-4D97-AF65-F5344CB8AC3E}">
        <p14:creationId xmlns:p14="http://schemas.microsoft.com/office/powerpoint/2010/main" val="99578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B6A8-0A44-4B72-BA79-7D28A6D9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Basic Operations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B5C9-9304-4C8E-B8DB-AC1FD0A3E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00"/>
            <a:ext cx="8229600" cy="4698975"/>
          </a:xfrm>
        </p:spPr>
        <p:txBody>
          <a:bodyPr/>
          <a:lstStyle/>
          <a:p>
            <a:r>
              <a:rPr lang="en-IN" sz="1800" dirty="0"/>
              <a:t>Using Optional.</a:t>
            </a:r>
          </a:p>
          <a:p>
            <a:pPr lvl="1"/>
            <a:r>
              <a:rPr lang="en-IN" sz="1800" dirty="0"/>
              <a:t>Syntax: Match (n1:node)</a:t>
            </a:r>
            <a:br>
              <a:rPr lang="en-IN" sz="1800"/>
            </a:br>
            <a:r>
              <a:rPr lang="en-IN" sz="1800"/>
              <a:t>             Optional </a:t>
            </a:r>
            <a:r>
              <a:rPr lang="en-IN" sz="1800" dirty="0"/>
              <a:t>Match (n1)-[</a:t>
            </a:r>
            <a:r>
              <a:rPr lang="en-IN" sz="1800" dirty="0" err="1"/>
              <a:t>rel</a:t>
            </a:r>
            <a:r>
              <a:rPr lang="en-IN" sz="1800" dirty="0"/>
              <a:t>]-(n2:node) return *</a:t>
            </a:r>
          </a:p>
          <a:p>
            <a:endParaRPr lang="en-IN" sz="1800" dirty="0"/>
          </a:p>
          <a:p>
            <a:r>
              <a:rPr lang="en-IN" sz="1800" dirty="0"/>
              <a:t>Using “WITH”</a:t>
            </a:r>
          </a:p>
          <a:p>
            <a:pPr lvl="1"/>
            <a:r>
              <a:rPr lang="en-IN" sz="1800" dirty="0"/>
              <a:t>Syntax: WITH [1,2,3,4] as res return res[2]</a:t>
            </a:r>
          </a:p>
          <a:p>
            <a:endParaRPr lang="en-IN" sz="1800" dirty="0"/>
          </a:p>
          <a:p>
            <a:r>
              <a:rPr lang="en-IN" sz="1800" dirty="0"/>
              <a:t>Working with Nulls.</a:t>
            </a:r>
          </a:p>
          <a:p>
            <a:pPr lvl="1"/>
            <a:r>
              <a:rPr lang="en-IN" sz="1800" dirty="0"/>
              <a:t>Syntax: With (true or NULL) as res return res</a:t>
            </a:r>
          </a:p>
          <a:p>
            <a:endParaRPr lang="en-IN" sz="1800" dirty="0"/>
          </a:p>
          <a:p>
            <a:r>
              <a:rPr lang="en-IN" sz="1800" dirty="0"/>
              <a:t>Merge</a:t>
            </a:r>
          </a:p>
          <a:p>
            <a:pPr lvl="1"/>
            <a:r>
              <a:rPr lang="en-IN" sz="1800" dirty="0"/>
              <a:t>On Create</a:t>
            </a:r>
          </a:p>
          <a:p>
            <a:pPr lvl="1"/>
            <a:r>
              <a:rPr lang="en-IN" sz="1800" dirty="0"/>
              <a:t>On Match</a:t>
            </a:r>
          </a:p>
          <a:p>
            <a:pPr marL="356616" lvl="1" indent="0">
              <a:buNone/>
            </a:pPr>
            <a:r>
              <a:rPr lang="en-IN" sz="1800" dirty="0"/>
              <a:t>Syntax: Merge (</a:t>
            </a:r>
            <a:r>
              <a:rPr lang="en-IN" sz="1800" dirty="0" err="1"/>
              <a:t>n:node</a:t>
            </a:r>
            <a:r>
              <a:rPr lang="en-IN" sz="1800" dirty="0"/>
              <a:t>) On Create </a:t>
            </a:r>
            <a:r>
              <a:rPr lang="en-IN" sz="1800" dirty="0" err="1"/>
              <a:t>n.created</a:t>
            </a:r>
            <a:r>
              <a:rPr lang="en-IN" sz="1800" dirty="0"/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2062988429"/>
      </p:ext>
    </p:extLst>
  </p:cSld>
  <p:clrMapOvr>
    <a:masterClrMapping/>
  </p:clrMapOvr>
</p:sld>
</file>

<file path=ppt/theme/theme1.xml><?xml version="1.0" encoding="utf-8"?>
<a:theme xmlns:a="http://schemas.openxmlformats.org/drawingml/2006/main" name="EY 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2.xml><?xml version="1.0" encoding="utf-8"?>
<a:theme xmlns:a="http://schemas.openxmlformats.org/drawingml/2006/main" name="EY dark print">
  <a:themeElements>
    <a:clrScheme name="EY dark print">
      <a:dk1>
        <a:srgbClr val="FFFFFF"/>
      </a:dk1>
      <a:lt1>
        <a:srgbClr val="FFFFFF"/>
      </a:lt1>
      <a:dk2>
        <a:srgbClr val="333333"/>
      </a:dk2>
      <a:lt2>
        <a:srgbClr val="FFE60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EY regular presentation 2015 v1</Template>
  <TotalTime>0</TotalTime>
  <Words>610</Words>
  <Application>Microsoft Office PowerPoint</Application>
  <PresentationFormat>On-screen Show (4:3)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Wingdings</vt:lpstr>
      <vt:lpstr>EY regular presentation 2015 v1</vt:lpstr>
      <vt:lpstr>EY dark print</vt:lpstr>
      <vt:lpstr>NEO4J</vt:lpstr>
      <vt:lpstr>Contents</vt:lpstr>
      <vt:lpstr>What is Graph DB</vt:lpstr>
      <vt:lpstr>Why Graph DB</vt:lpstr>
      <vt:lpstr>Where is Neo4J used</vt:lpstr>
      <vt:lpstr>Installation and Setup</vt:lpstr>
      <vt:lpstr>Basic Operations in Neo4J and understanding nodes</vt:lpstr>
      <vt:lpstr>Basic Operations Continued…</vt:lpstr>
      <vt:lpstr>Basic Operations Continued…</vt:lpstr>
      <vt:lpstr>Advanced Match queries and Datatypes</vt:lpstr>
      <vt:lpstr>Advanced Match queries and Datatypes</vt:lpstr>
      <vt:lpstr>Integration with Spring Boot</vt:lpstr>
      <vt:lpstr>References and Course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2016-12-19T11:32:50Z</dcterms:created>
  <dcterms:modified xsi:type="dcterms:W3CDTF">2019-03-30T20:32:13Z</dcterms:modified>
  <cp:contentStatus/>
</cp:coreProperties>
</file>