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77"/>
  </p:notesMasterIdLst>
  <p:sldIdLst>
    <p:sldId id="260" r:id="rId2"/>
    <p:sldId id="277" r:id="rId3"/>
    <p:sldId id="295" r:id="rId4"/>
    <p:sldId id="301" r:id="rId5"/>
    <p:sldId id="310" r:id="rId6"/>
    <p:sldId id="278" r:id="rId7"/>
    <p:sldId id="292" r:id="rId8"/>
    <p:sldId id="262" r:id="rId9"/>
    <p:sldId id="313" r:id="rId10"/>
    <p:sldId id="360" r:id="rId11"/>
    <p:sldId id="366" r:id="rId12"/>
    <p:sldId id="367" r:id="rId13"/>
    <p:sldId id="368" r:id="rId14"/>
    <p:sldId id="370" r:id="rId15"/>
    <p:sldId id="372" r:id="rId16"/>
    <p:sldId id="371" r:id="rId17"/>
    <p:sldId id="373" r:id="rId18"/>
    <p:sldId id="378" r:id="rId19"/>
    <p:sldId id="374" r:id="rId20"/>
    <p:sldId id="369" r:id="rId21"/>
    <p:sldId id="365" r:id="rId22"/>
    <p:sldId id="287" r:id="rId23"/>
    <p:sldId id="286" r:id="rId24"/>
    <p:sldId id="375" r:id="rId25"/>
    <p:sldId id="299" r:id="rId26"/>
    <p:sldId id="289" r:id="rId27"/>
    <p:sldId id="376" r:id="rId28"/>
    <p:sldId id="321" r:id="rId29"/>
    <p:sldId id="362" r:id="rId30"/>
    <p:sldId id="291" r:id="rId31"/>
    <p:sldId id="363" r:id="rId32"/>
    <p:sldId id="315" r:id="rId33"/>
    <p:sldId id="319" r:id="rId34"/>
    <p:sldId id="316" r:id="rId35"/>
    <p:sldId id="317" r:id="rId36"/>
    <p:sldId id="296" r:id="rId37"/>
    <p:sldId id="320" r:id="rId38"/>
    <p:sldId id="345" r:id="rId39"/>
    <p:sldId id="379" r:id="rId40"/>
    <p:sldId id="380" r:id="rId41"/>
    <p:sldId id="381" r:id="rId42"/>
    <p:sldId id="382" r:id="rId43"/>
    <p:sldId id="383" r:id="rId44"/>
    <p:sldId id="384" r:id="rId45"/>
    <p:sldId id="385" r:id="rId46"/>
    <p:sldId id="386" r:id="rId47"/>
    <p:sldId id="311" r:id="rId48"/>
    <p:sldId id="298" r:id="rId49"/>
    <p:sldId id="338" r:id="rId50"/>
    <p:sldId id="339" r:id="rId51"/>
    <p:sldId id="334" r:id="rId52"/>
    <p:sldId id="335" r:id="rId53"/>
    <p:sldId id="340" r:id="rId54"/>
    <p:sldId id="333" r:id="rId55"/>
    <p:sldId id="341" r:id="rId56"/>
    <p:sldId id="336" r:id="rId57"/>
    <p:sldId id="364" r:id="rId58"/>
    <p:sldId id="353" r:id="rId59"/>
    <p:sldId id="354" r:id="rId60"/>
    <p:sldId id="355" r:id="rId61"/>
    <p:sldId id="297" r:id="rId62"/>
    <p:sldId id="357" r:id="rId63"/>
    <p:sldId id="358" r:id="rId64"/>
    <p:sldId id="342" r:id="rId65"/>
    <p:sldId id="343" r:id="rId66"/>
    <p:sldId id="344" r:id="rId67"/>
    <p:sldId id="346" r:id="rId68"/>
    <p:sldId id="347" r:id="rId69"/>
    <p:sldId id="348" r:id="rId70"/>
    <p:sldId id="349" r:id="rId71"/>
    <p:sldId id="350" r:id="rId72"/>
    <p:sldId id="351" r:id="rId73"/>
    <p:sldId id="352" r:id="rId74"/>
    <p:sldId id="361" r:id="rId75"/>
    <p:sldId id="359"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97" autoAdjust="0"/>
    <p:restoredTop sz="91203" autoAdjust="0"/>
  </p:normalViewPr>
  <p:slideViewPr>
    <p:cSldViewPr snapToGrid="0">
      <p:cViewPr varScale="1">
        <p:scale>
          <a:sx n="68" d="100"/>
          <a:sy n="68" d="100"/>
        </p:scale>
        <p:origin x="558" y="60"/>
      </p:cViewPr>
      <p:guideLst/>
    </p:cSldViewPr>
  </p:slideViewPr>
  <p:outlineViewPr>
    <p:cViewPr>
      <p:scale>
        <a:sx n="33" d="100"/>
        <a:sy n="33" d="100"/>
      </p:scale>
      <p:origin x="0" y="-117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rts/_rels/chart1.xml.rels><?xml version="1.0" encoding="UTF-8" standalone="yes"?>
<Relationships xmlns="http://schemas.openxmlformats.org/package/2006/relationships"><Relationship Id="rId3" Type="http://schemas.openxmlformats.org/officeDocument/2006/relationships/oleObject" Target="file:///D:\Netcore%20Solutions\HDFS%20Sec%20Documentation\16th%20May%20FUT_OPT_MIX\Phase%202\Splits%20&amp;%20Bonus\Kunal\Final_Phase2_Post_correction\Final%20Presentation\PPT%20with%20strategies\Customer_Profil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Netcore%20Solutions\HDFS%20Sec%20Documentation\16th%20May%20FUT_OPT_MIX\Phase%202\Splits%20&amp;%20Bonus\Kunal\Final_Phase2_Post_correction\Final%20Presentation\PPT%20with%20strategies\Customer_Profil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Netcore%20Solutions\HDFS%20Sec%20Documentation\16th%20May%20FUT_OPT_MIX\Phase%202\Splits%20&amp;%20Bonus\Kunal\Final_Phase2_Post_correction\Final%20Presentation\PPT%20with%20strategies\Customer_Profil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Netcore%20Solutions\HDFS%20Sec%20Documentation\16th%20May%20FUT_OPT_MIX\Phase%202\Splits%20&amp;%20Bonus\Kunal\Final_Phase2_Post_correction\Final_Customer_P2_Deciles_Bucket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MF Customer Base (180698)</a:t>
            </a:r>
          </a:p>
        </c:rich>
      </c:tx>
      <c:layout>
        <c:manualLayout>
          <c:xMode val="edge"/>
          <c:yMode val="edge"/>
          <c:x val="0.30802200525316242"/>
          <c:y val="1.1283499555175424E-2"/>
        </c:manualLayout>
      </c:layout>
      <c:overlay val="0"/>
      <c:spPr>
        <a:noFill/>
        <a:ln>
          <a:noFill/>
        </a:ln>
        <a:effectLst/>
      </c:spPr>
      <c:txPr>
        <a:bodyPr rot="0" spcFirstLastPara="1" vertOverflow="ellipsis" vert="horz" wrap="square" anchor="ctr" anchorCtr="1"/>
        <a:lstStyle/>
        <a:p>
          <a:pPr>
            <a:defRPr sz="168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0798899945580347"/>
          <c:y val="0.19181949243798221"/>
          <c:w val="0.77961428682489087"/>
          <c:h val="0.68077054751922939"/>
        </c:manualLayout>
      </c:layout>
      <c:pie3DChart>
        <c:varyColors val="1"/>
        <c:ser>
          <c:idx val="0"/>
          <c:order val="0"/>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5"/>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6"/>
            <c:bubble3D val="0"/>
            <c:spPr>
              <a:gradFill rotWithShape="1">
                <a:gsLst>
                  <a:gs pos="0">
                    <a:schemeClr val="accent1">
                      <a:lumMod val="60000"/>
                      <a:shade val="51000"/>
                      <a:satMod val="130000"/>
                    </a:schemeClr>
                  </a:gs>
                  <a:gs pos="80000">
                    <a:schemeClr val="accent1">
                      <a:lumMod val="60000"/>
                      <a:shade val="93000"/>
                      <a:satMod val="130000"/>
                    </a:schemeClr>
                  </a:gs>
                  <a:gs pos="100000">
                    <a:schemeClr val="accent1">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Lbls>
            <c:dLbl>
              <c:idx val="0"/>
              <c:layout>
                <c:manualLayout>
                  <c:x val="2.6146366678698268E-2"/>
                  <c:y val="3.4032191431580802E-2"/>
                </c:manualLayout>
              </c:layout>
              <c:dLblPos val="bestFit"/>
              <c:showLegendKey val="0"/>
              <c:showVal val="1"/>
              <c:showCatName val="1"/>
              <c:showSerName val="0"/>
              <c:showPercent val="1"/>
              <c:showBubbleSize val="0"/>
              <c:extLst>
                <c:ext xmlns:c15="http://schemas.microsoft.com/office/drawing/2012/chart" uri="{CE6537A1-D6FC-4f65-9D91-7224C49458BB}">
                  <c15:layout/>
                </c:ext>
              </c:extLst>
            </c:dLbl>
            <c:dLbl>
              <c:idx val="1"/>
              <c:layout>
                <c:manualLayout>
                  <c:x val="4.0076437026118371E-2"/>
                  <c:y val="-7.3942210573950215E-2"/>
                </c:manualLayout>
              </c:layout>
              <c:dLblPos val="bestFit"/>
              <c:showLegendKey val="0"/>
              <c:showVal val="1"/>
              <c:showCatName val="1"/>
              <c:showSerName val="0"/>
              <c:showPercent val="1"/>
              <c:showBubbleSize val="0"/>
              <c:extLst>
                <c:ext xmlns:c15="http://schemas.microsoft.com/office/drawing/2012/chart" uri="{CE6537A1-D6FC-4f65-9D91-7224C49458BB}">
                  <c15:layout/>
                </c:ext>
              </c:extLst>
            </c:dLbl>
            <c:dLbl>
              <c:idx val="2"/>
              <c:layout>
                <c:manualLayout>
                  <c:x val="-0.10457562388245355"/>
                  <c:y val="6.6920333162353268E-2"/>
                </c:manualLayout>
              </c:layout>
              <c:dLblPos val="bestFit"/>
              <c:showLegendKey val="0"/>
              <c:showVal val="1"/>
              <c:showCatName val="1"/>
              <c:showSerName val="0"/>
              <c:showPercent val="1"/>
              <c:showBubbleSize val="0"/>
              <c:extLst>
                <c:ext xmlns:c15="http://schemas.microsoft.com/office/drawing/2012/chart" uri="{CE6537A1-D6FC-4f65-9D91-7224C49458BB}">
                  <c15:layout/>
                </c:ext>
              </c:extLst>
            </c:dLbl>
            <c:dLbl>
              <c:idx val="3"/>
              <c:layout>
                <c:manualLayout>
                  <c:x val="-0.17214875997541867"/>
                  <c:y val="6.1953900757592384E-2"/>
                </c:manualLayout>
              </c:layout>
              <c:dLblPos val="bestFit"/>
              <c:showLegendKey val="0"/>
              <c:showVal val="1"/>
              <c:showCatName val="1"/>
              <c:showSerName val="0"/>
              <c:showPercent val="1"/>
              <c:showBubbleSize val="0"/>
              <c:extLst>
                <c:ext xmlns:c15="http://schemas.microsoft.com/office/drawing/2012/chart" uri="{CE6537A1-D6FC-4f65-9D91-7224C49458BB}">
                  <c15:layout/>
                </c:ext>
              </c:extLst>
            </c:dLbl>
            <c:dLbl>
              <c:idx val="4"/>
              <c:layout>
                <c:manualLayout>
                  <c:x val="-0.16704698957585762"/>
                  <c:y val="-4.5867739920893776E-2"/>
                </c:manualLayout>
              </c:layout>
              <c:dLblPos val="bestFit"/>
              <c:showLegendKey val="0"/>
              <c:showVal val="1"/>
              <c:showCatName val="1"/>
              <c:showSerName val="0"/>
              <c:showPercent val="1"/>
              <c:showBubbleSize val="0"/>
              <c:extLst>
                <c:ext xmlns:c15="http://schemas.microsoft.com/office/drawing/2012/chart" uri="{CE6537A1-D6FC-4f65-9D91-7224C49458BB}">
                  <c15:layout/>
                </c:ext>
              </c:extLst>
            </c:dLbl>
            <c:dLbl>
              <c:idx val="5"/>
              <c:layout>
                <c:manualLayout>
                  <c:x val="0.25259100715229726"/>
                  <c:y val="4.1660101900958695E-2"/>
                </c:manualLayout>
              </c:layout>
              <c:tx>
                <c:rich>
                  <a:bodyPr/>
                  <a:lstStyle/>
                  <a:p>
                    <a:fld id="{9FE40472-AD4B-40CF-AD98-1373DE7B2C5F}" type="CATEGORYNAME">
                      <a:rPr lang="en-US"/>
                      <a:pPr/>
                      <a:t>[CATEGORY NAME]</a:t>
                    </a:fld>
                    <a:r>
                      <a:rPr lang="en-US"/>
                      <a:t>
199,0.11%</a:t>
                    </a:r>
                  </a:p>
                </c:rich>
              </c:tx>
              <c:dLblPos val="bestFit"/>
              <c:showLegendKey val="0"/>
              <c:showVal val="1"/>
              <c:showCatName val="1"/>
              <c:showSerName val="1"/>
              <c:showPercent val="1"/>
              <c:showBubbleSize val="0"/>
              <c:extLst>
                <c:ext xmlns:c15="http://schemas.microsoft.com/office/drawing/2012/chart" uri="{CE6537A1-D6FC-4f65-9D91-7224C49458BB}">
                  <c15:layout/>
                  <c15:dlblFieldTable/>
                  <c15:showDataLabelsRange val="0"/>
                </c:ext>
              </c:extLst>
            </c:dLbl>
            <c:dLbl>
              <c:idx val="6"/>
              <c:layout>
                <c:manualLayout>
                  <c:x val="0.20806933957511747"/>
                  <c:y val="-6.4721254992575514E-2"/>
                </c:manualLayout>
              </c:layout>
              <c:tx>
                <c:rich>
                  <a:bodyPr/>
                  <a:lstStyle/>
                  <a:p>
                    <a:fld id="{CC09D8A2-76B3-41E3-87C6-141D8DA0C3CB}" type="CATEGORYNAME">
                      <a:rPr lang="en-US"/>
                      <a:pPr/>
                      <a:t>[CATEGORY NAME]</a:t>
                    </a:fld>
                    <a:r>
                      <a:rPr lang="en-US"/>
                      <a:t>
45,0.02 %</a:t>
                    </a:r>
                  </a:p>
                </c:rich>
              </c:tx>
              <c:dLblPos val="bestFit"/>
              <c:showLegendKey val="0"/>
              <c:showVal val="1"/>
              <c:showCatName val="1"/>
              <c:showSerName val="0"/>
              <c:showPercent val="1"/>
              <c:showBubbleSize val="0"/>
              <c:extLst>
                <c:ext xmlns:c15="http://schemas.microsoft.com/office/drawing/2012/chart" uri="{CE6537A1-D6FC-4f65-9D91-7224C49458BB}">
                  <c15:layout/>
                  <c15:dlblFieldTable/>
                  <c15:showDataLabelsRange val="0"/>
                </c:ext>
              </c:extLst>
            </c:dLbl>
            <c:spPr>
              <a:noFill/>
              <a:ln>
                <a:noFill/>
              </a:ln>
              <a:effectLst/>
            </c:spPr>
            <c:txPr>
              <a:bodyPr rot="0" spcFirstLastPara="1" vertOverflow="ellipsis" vert="horz" wrap="square" anchor="ctr" anchorCtr="1"/>
              <a:lstStyle/>
              <a:p>
                <a:pPr>
                  <a:defRPr sz="14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MF_PIE!$A$3:$A$9</c:f>
              <c:strCache>
                <c:ptCount val="7"/>
                <c:pt idx="0">
                  <c:v>Only_Delivery</c:v>
                </c:pt>
                <c:pt idx="1">
                  <c:v>Only_MF</c:v>
                </c:pt>
                <c:pt idx="2">
                  <c:v>Del_Mar</c:v>
                </c:pt>
                <c:pt idx="3">
                  <c:v>Only_Margin</c:v>
                </c:pt>
                <c:pt idx="4">
                  <c:v>Others</c:v>
                </c:pt>
                <c:pt idx="5">
                  <c:v>Only_OPT</c:v>
                </c:pt>
                <c:pt idx="6">
                  <c:v>Only_FUT</c:v>
                </c:pt>
              </c:strCache>
            </c:strRef>
          </c:cat>
          <c:val>
            <c:numRef>
              <c:f>MF_PIE!$B$3:$B$9</c:f>
              <c:numCache>
                <c:formatCode>General</c:formatCode>
                <c:ptCount val="7"/>
                <c:pt idx="0">
                  <c:v>116500</c:v>
                </c:pt>
                <c:pt idx="1">
                  <c:v>36419</c:v>
                </c:pt>
                <c:pt idx="2">
                  <c:v>11884</c:v>
                </c:pt>
                <c:pt idx="3">
                  <c:v>8666</c:v>
                </c:pt>
                <c:pt idx="4">
                  <c:v>6985</c:v>
                </c:pt>
                <c:pt idx="5">
                  <c:v>199</c:v>
                </c:pt>
                <c:pt idx="6">
                  <c:v>45</c:v>
                </c:pt>
              </c:numCache>
            </c:numRef>
          </c:val>
        </c:ser>
        <c:dLbls>
          <c:dLblPos val="inEnd"/>
          <c:showLegendKey val="0"/>
          <c:showVal val="0"/>
          <c:showCatName val="1"/>
          <c:showSerName val="0"/>
          <c:showPercent val="0"/>
          <c:showBubbleSize val="0"/>
          <c:showLeaderLines val="1"/>
        </c:dLbls>
      </c:pie3D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14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2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Low Revenue Delivery Customer Base (310823)</a:t>
            </a:r>
          </a:p>
          <a:p>
            <a:pPr>
              <a:defRPr/>
            </a:pPr>
            <a:endParaRPr lang="en-US"/>
          </a:p>
        </c:rich>
      </c:tx>
      <c:layout/>
      <c:overlay val="0"/>
      <c:spPr>
        <a:noFill/>
        <a:ln>
          <a:noFill/>
        </a:ln>
        <a:effectLst/>
      </c:spPr>
      <c:txPr>
        <a:bodyPr rot="0" spcFirstLastPara="1" vertOverflow="ellipsis" vert="horz" wrap="square" anchor="ctr" anchorCtr="1"/>
        <a:lstStyle/>
        <a:p>
          <a:pPr>
            <a:defRPr sz="192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Lbls>
            <c:dLbl>
              <c:idx val="0"/>
              <c:layout>
                <c:manualLayout>
                  <c:x val="0.16709886264216972"/>
                  <c:y val="2.6232502187226597E-2"/>
                </c:manualLayout>
              </c:layout>
              <c:dLblPos val="bestFit"/>
              <c:showLegendKey val="0"/>
              <c:showVal val="1"/>
              <c:showCatName val="1"/>
              <c:showSerName val="0"/>
              <c:showPercent val="1"/>
              <c:showBubbleSize val="0"/>
              <c:extLst>
                <c:ext xmlns:c15="http://schemas.microsoft.com/office/drawing/2012/chart" uri="{CE6537A1-D6FC-4f65-9D91-7224C49458BB}">
                  <c15:layout/>
                </c:ext>
              </c:extLst>
            </c:dLbl>
            <c:spPr>
              <a:noFill/>
              <a:ln>
                <a:noFill/>
              </a:ln>
              <a:effectLst/>
            </c:spPr>
            <c:txPr>
              <a:bodyPr rot="0" spcFirstLastPara="1" vertOverflow="ellipsis" vert="horz" wrap="square" anchor="ctr" anchorCtr="1"/>
              <a:lstStyle/>
              <a:p>
                <a:pPr>
                  <a:defRPr sz="16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'Low Revenue - Delivery '!$B$2:$B$4</c:f>
              <c:strCache>
                <c:ptCount val="3"/>
                <c:pt idx="0">
                  <c:v>Both</c:v>
                </c:pt>
                <c:pt idx="1">
                  <c:v>Offline </c:v>
                </c:pt>
                <c:pt idx="2">
                  <c:v>Online</c:v>
                </c:pt>
              </c:strCache>
            </c:strRef>
          </c:cat>
          <c:val>
            <c:numRef>
              <c:f>'Low Revenue - Delivery '!$C$2:$C$4</c:f>
              <c:numCache>
                <c:formatCode>General</c:formatCode>
                <c:ptCount val="3"/>
                <c:pt idx="0">
                  <c:v>16388</c:v>
                </c:pt>
                <c:pt idx="1">
                  <c:v>148575</c:v>
                </c:pt>
                <c:pt idx="2">
                  <c:v>145860</c:v>
                </c:pt>
              </c:numCache>
            </c:numRef>
          </c:val>
        </c:ser>
        <c:dLbls>
          <c:dLblPos val="ctr"/>
          <c:showLegendKey val="0"/>
          <c:showVal val="0"/>
          <c:showCatName val="0"/>
          <c:showSerName val="0"/>
          <c:showPercent val="1"/>
          <c:showBubbleSize val="0"/>
          <c:showLeaderLines val="1"/>
        </c:dLbls>
      </c:pie3D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6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16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2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Low Revenue Margin Customer Base (20819)</a:t>
            </a:r>
          </a:p>
        </c:rich>
      </c:tx>
      <c:layout/>
      <c:overlay val="0"/>
      <c:spPr>
        <a:noFill/>
        <a:ln>
          <a:noFill/>
        </a:ln>
        <a:effectLst/>
      </c:spPr>
      <c:txPr>
        <a:bodyPr rot="0" spcFirstLastPara="1" vertOverflow="ellipsis" vert="horz" wrap="square" anchor="ctr" anchorCtr="1"/>
        <a:lstStyle/>
        <a:p>
          <a:pPr>
            <a:defRPr sz="192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Lbls>
            <c:dLbl>
              <c:idx val="0"/>
              <c:layout>
                <c:manualLayout>
                  <c:x val="0.25830052493438321"/>
                  <c:y val="3.3831656459609213E-2"/>
                </c:manualLayout>
              </c:layout>
              <c:dLblPos val="bestFit"/>
              <c:showLegendKey val="0"/>
              <c:showVal val="1"/>
              <c:showCatName val="1"/>
              <c:showSerName val="0"/>
              <c:showPercent val="1"/>
              <c:showBubbleSize val="0"/>
              <c:extLst>
                <c:ext xmlns:c15="http://schemas.microsoft.com/office/drawing/2012/chart" uri="{CE6537A1-D6FC-4f65-9D91-7224C49458BB}">
                  <c15:layout/>
                </c:ext>
              </c:extLst>
            </c:dLbl>
            <c:dLbl>
              <c:idx val="1"/>
              <c:layout>
                <c:manualLayout>
                  <c:x val="-0.13405774278215229"/>
                  <c:y val="-0.32648549139690874"/>
                </c:manualLayout>
              </c:layout>
              <c:dLblPos val="bestFit"/>
              <c:showLegendKey val="0"/>
              <c:showVal val="1"/>
              <c:showCatName val="1"/>
              <c:showSerName val="0"/>
              <c:showPercent val="1"/>
              <c:showBubbleSize val="0"/>
              <c:extLst>
                <c:ext xmlns:c15="http://schemas.microsoft.com/office/drawing/2012/chart" uri="{CE6537A1-D6FC-4f65-9D91-7224C49458BB}">
                  <c15:layout/>
                </c:ext>
              </c:extLst>
            </c:dLbl>
            <c:dLbl>
              <c:idx val="2"/>
              <c:layout>
                <c:manualLayout>
                  <c:x val="-0.12594335083114611"/>
                  <c:y val="4.7880941965587634E-2"/>
                </c:manualLayout>
              </c:layout>
              <c:dLblPos val="bestFit"/>
              <c:showLegendKey val="0"/>
              <c:showVal val="1"/>
              <c:showCatName val="1"/>
              <c:showSerName val="0"/>
              <c:showPercent val="1"/>
              <c:showBubbleSize val="0"/>
              <c:extLst>
                <c:ext xmlns:c15="http://schemas.microsoft.com/office/drawing/2012/chart" uri="{CE6537A1-D6FC-4f65-9D91-7224C49458BB}">
                  <c15:layout/>
                </c:ext>
              </c:extLst>
            </c:dLbl>
            <c:spPr>
              <a:noFill/>
              <a:ln>
                <a:noFill/>
              </a:ln>
              <a:effectLst/>
            </c:spPr>
            <c:txPr>
              <a:bodyPr rot="0" spcFirstLastPara="1" vertOverflow="ellipsis" vert="horz" wrap="square" anchor="ctr" anchorCtr="1"/>
              <a:lstStyle/>
              <a:p>
                <a:pPr>
                  <a:defRPr sz="16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'Low Revenue - Margin'!$B$2:$B$4</c:f>
              <c:strCache>
                <c:ptCount val="3"/>
                <c:pt idx="0">
                  <c:v>Both</c:v>
                </c:pt>
                <c:pt idx="1">
                  <c:v>Offline </c:v>
                </c:pt>
                <c:pt idx="2">
                  <c:v>Online</c:v>
                </c:pt>
              </c:strCache>
            </c:strRef>
          </c:cat>
          <c:val>
            <c:numRef>
              <c:f>'Low Revenue - Margin'!$C$2:$C$4</c:f>
              <c:numCache>
                <c:formatCode>General</c:formatCode>
                <c:ptCount val="3"/>
                <c:pt idx="0">
                  <c:v>627</c:v>
                </c:pt>
                <c:pt idx="1">
                  <c:v>18015</c:v>
                </c:pt>
                <c:pt idx="2">
                  <c:v>2177</c:v>
                </c:pt>
              </c:numCache>
            </c:numRef>
          </c:val>
        </c:ser>
        <c:ser>
          <c:idx val="1"/>
          <c:order val="1"/>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cat>
            <c:strRef>
              <c:f>'Low Revenue - Margin'!$B$2:$B$4</c:f>
              <c:strCache>
                <c:ptCount val="3"/>
                <c:pt idx="0">
                  <c:v>Both</c:v>
                </c:pt>
                <c:pt idx="1">
                  <c:v>Offline </c:v>
                </c:pt>
                <c:pt idx="2">
                  <c:v>Online</c:v>
                </c:pt>
              </c:strCache>
            </c:strRef>
          </c:cat>
          <c:val>
            <c:numRef>
              <c:f>'Low Revenue - Margin'!$D$2:$D$4</c:f>
              <c:numCache>
                <c:formatCode>0%</c:formatCode>
                <c:ptCount val="3"/>
                <c:pt idx="0">
                  <c:v>3.0116720303568854E-2</c:v>
                </c:pt>
                <c:pt idx="1">
                  <c:v>0.86531533695182283</c:v>
                </c:pt>
                <c:pt idx="2">
                  <c:v>0.10456794274460829</c:v>
                </c:pt>
              </c:numCache>
            </c:numRef>
          </c:val>
        </c:ser>
        <c:dLbls>
          <c:showLegendKey val="0"/>
          <c:showVal val="0"/>
          <c:showCatName val="0"/>
          <c:showSerName val="0"/>
          <c:showPercent val="0"/>
          <c:showBubbleSize val="0"/>
          <c:showLeaderLines val="1"/>
        </c:dLbls>
      </c:pie3DChart>
      <c:spPr>
        <a:noFill/>
        <a:ln>
          <a:noFill/>
        </a:ln>
        <a:effectLst/>
      </c:spPr>
    </c:plotArea>
    <c:legend>
      <c:legendPos val="r"/>
      <c:layout>
        <c:manualLayout>
          <c:xMode val="edge"/>
          <c:yMode val="edge"/>
          <c:x val="0.83968963254593165"/>
          <c:y val="0.43387649460484107"/>
          <c:w val="0.11864370078740158"/>
          <c:h val="0.2343766404199475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16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r>
              <a:rPr lang="en-US"/>
              <a:t>Top 10 preferred sector</a:t>
            </a:r>
          </a:p>
        </c:rich>
      </c:tx>
      <c:layout/>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Preferred_Sector!$B$1</c:f>
              <c:strCache>
                <c:ptCount val="1"/>
                <c:pt idx="0">
                  <c:v>Count</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Preferred_Sector!$A$2:$A$11</c:f>
              <c:strCache>
                <c:ptCount val="10"/>
                <c:pt idx="0">
                  <c:v>Banks</c:v>
                </c:pt>
                <c:pt idx="1">
                  <c:v>Financial Services</c:v>
                </c:pt>
                <c:pt idx="2">
                  <c:v>FMCG</c:v>
                </c:pt>
                <c:pt idx="3">
                  <c:v>Auto </c:v>
                </c:pt>
                <c:pt idx="4">
                  <c:v>IT</c:v>
                </c:pt>
                <c:pt idx="5">
                  <c:v>Construction &amp; Engineering</c:v>
                </c:pt>
                <c:pt idx="6">
                  <c:v>Pharmaceuticals</c:v>
                </c:pt>
                <c:pt idx="7">
                  <c:v>Oil and Gases</c:v>
                </c:pt>
                <c:pt idx="8">
                  <c:v>Insurance</c:v>
                </c:pt>
                <c:pt idx="9">
                  <c:v>Metals</c:v>
                </c:pt>
              </c:strCache>
            </c:strRef>
          </c:cat>
          <c:val>
            <c:numRef>
              <c:f>Preferred_Sector!$B$2:$B$11</c:f>
              <c:numCache>
                <c:formatCode>General</c:formatCode>
                <c:ptCount val="10"/>
                <c:pt idx="0">
                  <c:v>111634</c:v>
                </c:pt>
                <c:pt idx="1">
                  <c:v>44961</c:v>
                </c:pt>
                <c:pt idx="2">
                  <c:v>42715</c:v>
                </c:pt>
                <c:pt idx="3">
                  <c:v>38618</c:v>
                </c:pt>
                <c:pt idx="4">
                  <c:v>34920</c:v>
                </c:pt>
                <c:pt idx="5">
                  <c:v>28195</c:v>
                </c:pt>
                <c:pt idx="6">
                  <c:v>26873</c:v>
                </c:pt>
                <c:pt idx="7">
                  <c:v>26680</c:v>
                </c:pt>
                <c:pt idx="8">
                  <c:v>25256</c:v>
                </c:pt>
                <c:pt idx="9">
                  <c:v>23185</c:v>
                </c:pt>
              </c:numCache>
            </c:numRef>
          </c:val>
        </c:ser>
        <c:ser>
          <c:idx val="1"/>
          <c:order val="1"/>
          <c:tx>
            <c:strRef>
              <c:f>Preferred_Sector!$C$1</c:f>
              <c:strCache>
                <c:ptCount val="1"/>
                <c:pt idx="0">
                  <c:v>% across Sector</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Preferred_Sector!$A$2:$A$11</c:f>
              <c:strCache>
                <c:ptCount val="10"/>
                <c:pt idx="0">
                  <c:v>Banks</c:v>
                </c:pt>
                <c:pt idx="1">
                  <c:v>Financial Services</c:v>
                </c:pt>
                <c:pt idx="2">
                  <c:v>FMCG</c:v>
                </c:pt>
                <c:pt idx="3">
                  <c:v>Auto </c:v>
                </c:pt>
                <c:pt idx="4">
                  <c:v>IT</c:v>
                </c:pt>
                <c:pt idx="5">
                  <c:v>Construction &amp; Engineering</c:v>
                </c:pt>
                <c:pt idx="6">
                  <c:v>Pharmaceuticals</c:v>
                </c:pt>
                <c:pt idx="7">
                  <c:v>Oil and Gases</c:v>
                </c:pt>
                <c:pt idx="8">
                  <c:v>Insurance</c:v>
                </c:pt>
                <c:pt idx="9">
                  <c:v>Metals</c:v>
                </c:pt>
              </c:strCache>
            </c:strRef>
          </c:cat>
          <c:val>
            <c:numRef>
              <c:f>Preferred_Sector!$C$2:$C$11</c:f>
              <c:numCache>
                <c:formatCode>0.0%</c:formatCode>
                <c:ptCount val="10"/>
                <c:pt idx="0">
                  <c:v>0.1834157850548519</c:v>
                </c:pt>
                <c:pt idx="1">
                  <c:v>7.3871375314431054E-2</c:v>
                </c:pt>
                <c:pt idx="2">
                  <c:v>7.0181174719332801E-2</c:v>
                </c:pt>
                <c:pt idx="3">
                  <c:v>6.3449762502895801E-2</c:v>
                </c:pt>
                <c:pt idx="4">
                  <c:v>5.7373911300458894E-2</c:v>
                </c:pt>
                <c:pt idx="5">
                  <c:v>4.6324668645946122E-2</c:v>
                </c:pt>
                <c:pt idx="6">
                  <c:v>4.4152609346427028E-2</c:v>
                </c:pt>
                <c:pt idx="7">
                  <c:v>4.3835508404817966E-2</c:v>
                </c:pt>
                <c:pt idx="8">
                  <c:v>4.149586207916351E-2</c:v>
                </c:pt>
                <c:pt idx="9">
                  <c:v>3.8093188244591625E-2</c:v>
                </c:pt>
              </c:numCache>
            </c:numRef>
          </c:val>
        </c:ser>
        <c:dLbls>
          <c:dLblPos val="outEnd"/>
          <c:showLegendKey val="0"/>
          <c:showVal val="1"/>
          <c:showCatName val="0"/>
          <c:showSerName val="0"/>
          <c:showPercent val="0"/>
          <c:showBubbleSize val="0"/>
        </c:dLbls>
        <c:gapWidth val="219"/>
        <c:overlap val="-27"/>
        <c:axId val="144052664"/>
        <c:axId val="144057656"/>
      </c:barChart>
      <c:catAx>
        <c:axId val="144052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44057656"/>
        <c:crosses val="autoZero"/>
        <c:auto val="1"/>
        <c:lblAlgn val="ctr"/>
        <c:lblOffset val="100"/>
        <c:noMultiLvlLbl val="0"/>
      </c:catAx>
      <c:valAx>
        <c:axId val="144057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4405266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Percentage</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Lbls>
            <c:dLbl>
              <c:idx val="0"/>
              <c:layout>
                <c:manualLayout>
                  <c:x val="0.10625"/>
                  <c:y val="-5.6250000000000001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10624999999999993"/>
                  <c:y val="-3.7500000000000117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8.7499999999999994E-2"/>
                  <c:y val="-5.6250000000000001E-2"/>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11 - 12 months</c:v>
                </c:pt>
                <c:pt idx="1">
                  <c:v>7 - 9 months</c:v>
                </c:pt>
                <c:pt idx="2">
                  <c:v>10 - 11 months</c:v>
                </c:pt>
              </c:strCache>
            </c:strRef>
          </c:cat>
          <c:val>
            <c:numRef>
              <c:f>Sheet1!$B$2:$B$4</c:f>
              <c:numCache>
                <c:formatCode>0%</c:formatCode>
                <c:ptCount val="3"/>
                <c:pt idx="0">
                  <c:v>0.37171288978301481</c:v>
                </c:pt>
                <c:pt idx="1">
                  <c:v>0.21399147387076686</c:v>
                </c:pt>
                <c:pt idx="2">
                  <c:v>0.4142956363462183</c:v>
                </c:pt>
              </c:numCache>
            </c:numRef>
          </c:val>
        </c:ser>
        <c:dLbls>
          <c:showLegendKey val="0"/>
          <c:showVal val="1"/>
          <c:showCatName val="0"/>
          <c:showSerName val="0"/>
          <c:showPercent val="0"/>
          <c:showBubbleSize val="0"/>
          <c:showLeaderLines val="1"/>
        </c:dLbls>
      </c:pie3D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7940A4-448C-447C-AB14-6254CF56A9DE}"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en-US"/>
        </a:p>
      </dgm:t>
    </dgm:pt>
    <dgm:pt modelId="{0AEC4959-7938-44F6-A210-44AD4AE778FB}">
      <dgm:prSet phldrT="[Text]"/>
      <dgm:spPr/>
      <dgm:t>
        <a:bodyPr/>
        <a:lstStyle/>
        <a:p>
          <a:r>
            <a:rPr lang="en-US" dirty="0" smtClean="0"/>
            <a:t>Total Customer Base </a:t>
          </a:r>
        </a:p>
        <a:p>
          <a:r>
            <a:rPr lang="en-US" dirty="0" smtClean="0"/>
            <a:t>(3009075)</a:t>
          </a:r>
          <a:br>
            <a:rPr lang="en-US" dirty="0" smtClean="0"/>
          </a:br>
          <a:r>
            <a:rPr lang="en-US" dirty="0" smtClean="0"/>
            <a:t>100 %</a:t>
          </a:r>
          <a:endParaRPr lang="en-US" dirty="0"/>
        </a:p>
      </dgm:t>
    </dgm:pt>
    <dgm:pt modelId="{E74AC32B-9032-4CAA-B491-140FA637F8CA}" type="parTrans" cxnId="{4A299CFD-7C07-4BED-A930-5DBC88F3F494}">
      <dgm:prSet/>
      <dgm:spPr/>
      <dgm:t>
        <a:bodyPr/>
        <a:lstStyle/>
        <a:p>
          <a:endParaRPr lang="en-US"/>
        </a:p>
      </dgm:t>
    </dgm:pt>
    <dgm:pt modelId="{5E228CE0-8FB1-4232-9F88-DE036730E330}" type="sibTrans" cxnId="{4A299CFD-7C07-4BED-A930-5DBC88F3F494}">
      <dgm:prSet/>
      <dgm:spPr/>
      <dgm:t>
        <a:bodyPr/>
        <a:lstStyle/>
        <a:p>
          <a:endParaRPr lang="en-US"/>
        </a:p>
      </dgm:t>
    </dgm:pt>
    <dgm:pt modelId="{163D53B6-9F7A-47DF-A630-ABCAB3A6435F}">
      <dgm:prSet phldrT="[Text]"/>
      <dgm:spPr/>
      <dgm:t>
        <a:bodyPr/>
        <a:lstStyle/>
        <a:p>
          <a:r>
            <a:rPr lang="en-US" dirty="0" smtClean="0"/>
            <a:t>Traders</a:t>
          </a:r>
          <a:br>
            <a:rPr lang="en-US" dirty="0" smtClean="0"/>
          </a:br>
          <a:r>
            <a:rPr lang="en-US" dirty="0" smtClean="0"/>
            <a:t>(1329932)</a:t>
          </a:r>
          <a:br>
            <a:rPr lang="en-US" dirty="0" smtClean="0"/>
          </a:br>
          <a:r>
            <a:rPr lang="en-US" dirty="0" smtClean="0"/>
            <a:t>44%</a:t>
          </a:r>
          <a:endParaRPr lang="en-US" dirty="0"/>
        </a:p>
      </dgm:t>
    </dgm:pt>
    <dgm:pt modelId="{6CA6108E-8833-4F4C-9D47-86D4048D6C23}" type="parTrans" cxnId="{09E9D82E-A9E3-4E30-8E98-FB89E510FA21}">
      <dgm:prSet/>
      <dgm:spPr/>
      <dgm:t>
        <a:bodyPr/>
        <a:lstStyle/>
        <a:p>
          <a:endParaRPr lang="en-US"/>
        </a:p>
      </dgm:t>
    </dgm:pt>
    <dgm:pt modelId="{5E052B8D-55EA-420A-9BB4-F61961F24161}" type="sibTrans" cxnId="{09E9D82E-A9E3-4E30-8E98-FB89E510FA21}">
      <dgm:prSet/>
      <dgm:spPr/>
      <dgm:t>
        <a:bodyPr/>
        <a:lstStyle/>
        <a:p>
          <a:endParaRPr lang="en-US"/>
        </a:p>
      </dgm:t>
    </dgm:pt>
    <dgm:pt modelId="{02426BCD-0774-4AF8-BD66-0E6350DEA444}">
      <dgm:prSet phldrT="[Text]"/>
      <dgm:spPr/>
      <dgm:t>
        <a:bodyPr/>
        <a:lstStyle/>
        <a:p>
          <a:r>
            <a:rPr lang="en-US" dirty="0" smtClean="0"/>
            <a:t>Non Traders</a:t>
          </a:r>
          <a:br>
            <a:rPr lang="en-US" dirty="0" smtClean="0"/>
          </a:br>
          <a:r>
            <a:rPr lang="en-US" dirty="0" smtClean="0"/>
            <a:t>(1685082)</a:t>
          </a:r>
          <a:br>
            <a:rPr lang="en-US" dirty="0" smtClean="0"/>
          </a:br>
          <a:r>
            <a:rPr lang="en-US" dirty="0" smtClean="0"/>
            <a:t>56%</a:t>
          </a:r>
          <a:endParaRPr lang="en-US" dirty="0"/>
        </a:p>
      </dgm:t>
    </dgm:pt>
    <dgm:pt modelId="{647D9516-890C-490A-ABEC-9BACE2D5C94E}" type="parTrans" cxnId="{6C6D3414-7A08-4FBD-8EC0-814687D1696C}">
      <dgm:prSet/>
      <dgm:spPr/>
      <dgm:t>
        <a:bodyPr/>
        <a:lstStyle/>
        <a:p>
          <a:endParaRPr lang="en-US"/>
        </a:p>
      </dgm:t>
    </dgm:pt>
    <dgm:pt modelId="{21B3D9CD-D331-4B34-8DEF-8430A593DE3E}" type="sibTrans" cxnId="{6C6D3414-7A08-4FBD-8EC0-814687D1696C}">
      <dgm:prSet/>
      <dgm:spPr/>
      <dgm:t>
        <a:bodyPr/>
        <a:lstStyle/>
        <a:p>
          <a:endParaRPr lang="en-US"/>
        </a:p>
      </dgm:t>
    </dgm:pt>
    <dgm:pt modelId="{A737E668-6A65-4A39-AC12-A82E7F7A771F}">
      <dgm:prSet phldrT="[Text]"/>
      <dgm:spPr>
        <a:solidFill>
          <a:schemeClr val="accent6"/>
        </a:solidFill>
      </dgm:spPr>
      <dgm:t>
        <a:bodyPr/>
        <a:lstStyle/>
        <a:p>
          <a:r>
            <a:rPr lang="en-US" dirty="0" smtClean="0"/>
            <a:t>Active Traders</a:t>
          </a:r>
          <a:br>
            <a:rPr lang="en-US" dirty="0" smtClean="0"/>
          </a:br>
          <a:r>
            <a:rPr lang="en-US" dirty="0" smtClean="0"/>
            <a:t>(569699)</a:t>
          </a:r>
          <a:br>
            <a:rPr lang="en-US" dirty="0" smtClean="0"/>
          </a:br>
          <a:r>
            <a:rPr lang="en-US" dirty="0" smtClean="0"/>
            <a:t>87%</a:t>
          </a:r>
          <a:endParaRPr lang="en-US" dirty="0"/>
        </a:p>
      </dgm:t>
    </dgm:pt>
    <dgm:pt modelId="{AD943258-8AF4-41FC-B734-65E5461C5777}" type="parTrans" cxnId="{956494E0-662E-4E46-A4EA-CC88D0490980}">
      <dgm:prSet/>
      <dgm:spPr/>
      <dgm:t>
        <a:bodyPr/>
        <a:lstStyle/>
        <a:p>
          <a:endParaRPr lang="en-US"/>
        </a:p>
      </dgm:t>
    </dgm:pt>
    <dgm:pt modelId="{F2EA8008-06E5-41C6-AF55-F671F87A93BA}" type="sibTrans" cxnId="{956494E0-662E-4E46-A4EA-CC88D0490980}">
      <dgm:prSet/>
      <dgm:spPr/>
      <dgm:t>
        <a:bodyPr/>
        <a:lstStyle/>
        <a:p>
          <a:endParaRPr lang="en-US"/>
        </a:p>
      </dgm:t>
    </dgm:pt>
    <dgm:pt modelId="{CACC1CC2-3FC9-42B3-BBEF-1FB0C61E9A01}">
      <dgm:prSet phldrT="[Text]"/>
      <dgm:spPr>
        <a:solidFill>
          <a:schemeClr val="accent4">
            <a:lumMod val="50000"/>
          </a:schemeClr>
        </a:solidFill>
      </dgm:spPr>
      <dgm:t>
        <a:bodyPr/>
        <a:lstStyle/>
        <a:p>
          <a:r>
            <a:rPr lang="en-US" dirty="0" smtClean="0"/>
            <a:t>Stop Traders</a:t>
          </a:r>
          <a:br>
            <a:rPr lang="en-US" dirty="0" smtClean="0"/>
          </a:br>
          <a:r>
            <a:rPr lang="en-US" dirty="0" smtClean="0"/>
            <a:t>(83508)</a:t>
          </a:r>
          <a:br>
            <a:rPr lang="en-US" dirty="0" smtClean="0"/>
          </a:br>
          <a:r>
            <a:rPr lang="en-US" dirty="0" smtClean="0"/>
            <a:t>13%</a:t>
          </a:r>
          <a:endParaRPr lang="en-US" dirty="0"/>
        </a:p>
      </dgm:t>
    </dgm:pt>
    <dgm:pt modelId="{622507B5-2710-46FE-A4B9-F56627F51D58}" type="parTrans" cxnId="{8844835E-B03B-4B20-813C-C0BA6136E8CB}">
      <dgm:prSet/>
      <dgm:spPr/>
      <dgm:t>
        <a:bodyPr/>
        <a:lstStyle/>
        <a:p>
          <a:endParaRPr lang="en-US"/>
        </a:p>
      </dgm:t>
    </dgm:pt>
    <dgm:pt modelId="{BC2666BB-B043-48DC-B4D5-3BC1A33AFC33}" type="sibTrans" cxnId="{8844835E-B03B-4B20-813C-C0BA6136E8CB}">
      <dgm:prSet/>
      <dgm:spPr/>
      <dgm:t>
        <a:bodyPr/>
        <a:lstStyle/>
        <a:p>
          <a:endParaRPr lang="en-US"/>
        </a:p>
      </dgm:t>
    </dgm:pt>
    <dgm:pt modelId="{6A73FB34-AA22-483A-B589-29CA664FB025}" type="pres">
      <dgm:prSet presAssocID="{507940A4-448C-447C-AB14-6254CF56A9DE}" presName="hierChild1" presStyleCnt="0">
        <dgm:presLayoutVars>
          <dgm:orgChart val="1"/>
          <dgm:chPref val="1"/>
          <dgm:dir/>
          <dgm:animOne val="branch"/>
          <dgm:animLvl val="lvl"/>
          <dgm:resizeHandles/>
        </dgm:presLayoutVars>
      </dgm:prSet>
      <dgm:spPr/>
      <dgm:t>
        <a:bodyPr/>
        <a:lstStyle/>
        <a:p>
          <a:endParaRPr lang="en-US"/>
        </a:p>
      </dgm:t>
    </dgm:pt>
    <dgm:pt modelId="{88845626-3C0F-4CAC-8F6F-4339AB4491BA}" type="pres">
      <dgm:prSet presAssocID="{0AEC4959-7938-44F6-A210-44AD4AE778FB}" presName="hierRoot1" presStyleCnt="0">
        <dgm:presLayoutVars>
          <dgm:hierBranch val="init"/>
        </dgm:presLayoutVars>
      </dgm:prSet>
      <dgm:spPr/>
    </dgm:pt>
    <dgm:pt modelId="{C63D305E-EEF8-4639-95A3-24B870C153A9}" type="pres">
      <dgm:prSet presAssocID="{0AEC4959-7938-44F6-A210-44AD4AE778FB}" presName="rootComposite1" presStyleCnt="0"/>
      <dgm:spPr/>
    </dgm:pt>
    <dgm:pt modelId="{BD708720-F145-4CE8-8D8A-F1DFDC8E7DD1}" type="pres">
      <dgm:prSet presAssocID="{0AEC4959-7938-44F6-A210-44AD4AE778FB}" presName="rootText1" presStyleLbl="node0" presStyleIdx="0" presStyleCnt="1">
        <dgm:presLayoutVars>
          <dgm:chPref val="3"/>
        </dgm:presLayoutVars>
      </dgm:prSet>
      <dgm:spPr/>
      <dgm:t>
        <a:bodyPr/>
        <a:lstStyle/>
        <a:p>
          <a:endParaRPr lang="en-US"/>
        </a:p>
      </dgm:t>
    </dgm:pt>
    <dgm:pt modelId="{1629040F-5F80-4B8E-8A95-AECFE4F88A6D}" type="pres">
      <dgm:prSet presAssocID="{0AEC4959-7938-44F6-A210-44AD4AE778FB}" presName="rootConnector1" presStyleLbl="node1" presStyleIdx="0" presStyleCnt="0"/>
      <dgm:spPr/>
      <dgm:t>
        <a:bodyPr/>
        <a:lstStyle/>
        <a:p>
          <a:endParaRPr lang="en-US"/>
        </a:p>
      </dgm:t>
    </dgm:pt>
    <dgm:pt modelId="{67B89F82-DB8A-49DD-8A8F-84434B581C3E}" type="pres">
      <dgm:prSet presAssocID="{0AEC4959-7938-44F6-A210-44AD4AE778FB}" presName="hierChild2" presStyleCnt="0"/>
      <dgm:spPr/>
    </dgm:pt>
    <dgm:pt modelId="{5C2F3202-DD59-4882-99D9-BA48D96DF4FC}" type="pres">
      <dgm:prSet presAssocID="{6CA6108E-8833-4F4C-9D47-86D4048D6C23}" presName="Name37" presStyleLbl="parChTrans1D2" presStyleIdx="0" presStyleCnt="2"/>
      <dgm:spPr/>
      <dgm:t>
        <a:bodyPr/>
        <a:lstStyle/>
        <a:p>
          <a:endParaRPr lang="en-US"/>
        </a:p>
      </dgm:t>
    </dgm:pt>
    <dgm:pt modelId="{36EB7D76-E1ED-40A6-9CA5-60CBC8BEFD14}" type="pres">
      <dgm:prSet presAssocID="{163D53B6-9F7A-47DF-A630-ABCAB3A6435F}" presName="hierRoot2" presStyleCnt="0">
        <dgm:presLayoutVars>
          <dgm:hierBranch val="init"/>
        </dgm:presLayoutVars>
      </dgm:prSet>
      <dgm:spPr/>
    </dgm:pt>
    <dgm:pt modelId="{B840601E-5A2D-4E1E-8206-EC5B153D2609}" type="pres">
      <dgm:prSet presAssocID="{163D53B6-9F7A-47DF-A630-ABCAB3A6435F}" presName="rootComposite" presStyleCnt="0"/>
      <dgm:spPr/>
    </dgm:pt>
    <dgm:pt modelId="{94E72EB4-7D35-4405-B16D-6B60DA289B9F}" type="pres">
      <dgm:prSet presAssocID="{163D53B6-9F7A-47DF-A630-ABCAB3A6435F}" presName="rootText" presStyleLbl="node2" presStyleIdx="0" presStyleCnt="2">
        <dgm:presLayoutVars>
          <dgm:chPref val="3"/>
        </dgm:presLayoutVars>
      </dgm:prSet>
      <dgm:spPr/>
      <dgm:t>
        <a:bodyPr/>
        <a:lstStyle/>
        <a:p>
          <a:endParaRPr lang="en-US"/>
        </a:p>
      </dgm:t>
    </dgm:pt>
    <dgm:pt modelId="{EA95ACE9-DC28-4F97-A834-A60E25D1F27E}" type="pres">
      <dgm:prSet presAssocID="{163D53B6-9F7A-47DF-A630-ABCAB3A6435F}" presName="rootConnector" presStyleLbl="node2" presStyleIdx="0" presStyleCnt="2"/>
      <dgm:spPr/>
      <dgm:t>
        <a:bodyPr/>
        <a:lstStyle/>
        <a:p>
          <a:endParaRPr lang="en-US"/>
        </a:p>
      </dgm:t>
    </dgm:pt>
    <dgm:pt modelId="{67FB40AA-BA33-4412-8ABB-DB75C44C52E7}" type="pres">
      <dgm:prSet presAssocID="{163D53B6-9F7A-47DF-A630-ABCAB3A6435F}" presName="hierChild4" presStyleCnt="0"/>
      <dgm:spPr/>
    </dgm:pt>
    <dgm:pt modelId="{AEAC8118-250C-49CD-B182-4E53923867E0}" type="pres">
      <dgm:prSet presAssocID="{AD943258-8AF4-41FC-B734-65E5461C5777}" presName="Name37" presStyleLbl="parChTrans1D3" presStyleIdx="0" presStyleCnt="2"/>
      <dgm:spPr/>
      <dgm:t>
        <a:bodyPr/>
        <a:lstStyle/>
        <a:p>
          <a:endParaRPr lang="en-US"/>
        </a:p>
      </dgm:t>
    </dgm:pt>
    <dgm:pt modelId="{297C689B-AF43-4EC1-A76C-ABDD1668EB5A}" type="pres">
      <dgm:prSet presAssocID="{A737E668-6A65-4A39-AC12-A82E7F7A771F}" presName="hierRoot2" presStyleCnt="0">
        <dgm:presLayoutVars>
          <dgm:hierBranch val="init"/>
        </dgm:presLayoutVars>
      </dgm:prSet>
      <dgm:spPr/>
    </dgm:pt>
    <dgm:pt modelId="{9FD8AC50-6740-481A-A1AD-37A1C7656D34}" type="pres">
      <dgm:prSet presAssocID="{A737E668-6A65-4A39-AC12-A82E7F7A771F}" presName="rootComposite" presStyleCnt="0"/>
      <dgm:spPr/>
    </dgm:pt>
    <dgm:pt modelId="{9C531583-D481-4345-B05D-4F38F439C138}" type="pres">
      <dgm:prSet presAssocID="{A737E668-6A65-4A39-AC12-A82E7F7A771F}" presName="rootText" presStyleLbl="node3" presStyleIdx="0" presStyleCnt="2" custScaleX="97834" custScaleY="109510" custLinFactY="2465" custLinFactNeighborX="7434" custLinFactNeighborY="100000">
        <dgm:presLayoutVars>
          <dgm:chPref val="3"/>
        </dgm:presLayoutVars>
      </dgm:prSet>
      <dgm:spPr/>
      <dgm:t>
        <a:bodyPr/>
        <a:lstStyle/>
        <a:p>
          <a:endParaRPr lang="en-US"/>
        </a:p>
      </dgm:t>
    </dgm:pt>
    <dgm:pt modelId="{7DB96C90-61FF-47A9-85FF-F05F4F4B190A}" type="pres">
      <dgm:prSet presAssocID="{A737E668-6A65-4A39-AC12-A82E7F7A771F}" presName="rootConnector" presStyleLbl="node3" presStyleIdx="0" presStyleCnt="2"/>
      <dgm:spPr/>
      <dgm:t>
        <a:bodyPr/>
        <a:lstStyle/>
        <a:p>
          <a:endParaRPr lang="en-US"/>
        </a:p>
      </dgm:t>
    </dgm:pt>
    <dgm:pt modelId="{AB2D1F8E-0462-43CD-A937-EFC8DBBED811}" type="pres">
      <dgm:prSet presAssocID="{A737E668-6A65-4A39-AC12-A82E7F7A771F}" presName="hierChild4" presStyleCnt="0"/>
      <dgm:spPr/>
    </dgm:pt>
    <dgm:pt modelId="{7D15EA23-2DDC-4C19-ADB5-DA102A5E2288}" type="pres">
      <dgm:prSet presAssocID="{A737E668-6A65-4A39-AC12-A82E7F7A771F}" presName="hierChild5" presStyleCnt="0"/>
      <dgm:spPr/>
    </dgm:pt>
    <dgm:pt modelId="{BE23DE60-C293-426C-ABDC-BF0F6F9A29C9}" type="pres">
      <dgm:prSet presAssocID="{622507B5-2710-46FE-A4B9-F56627F51D58}" presName="Name37" presStyleLbl="parChTrans1D3" presStyleIdx="1" presStyleCnt="2"/>
      <dgm:spPr/>
      <dgm:t>
        <a:bodyPr/>
        <a:lstStyle/>
        <a:p>
          <a:endParaRPr lang="en-US"/>
        </a:p>
      </dgm:t>
    </dgm:pt>
    <dgm:pt modelId="{33879CA1-61EE-4DC3-8C1B-F36C369CF642}" type="pres">
      <dgm:prSet presAssocID="{CACC1CC2-3FC9-42B3-BBEF-1FB0C61E9A01}" presName="hierRoot2" presStyleCnt="0">
        <dgm:presLayoutVars>
          <dgm:hierBranch val="init"/>
        </dgm:presLayoutVars>
      </dgm:prSet>
      <dgm:spPr/>
    </dgm:pt>
    <dgm:pt modelId="{8735B556-2658-4625-97AC-A52C0FB1730C}" type="pres">
      <dgm:prSet presAssocID="{CACC1CC2-3FC9-42B3-BBEF-1FB0C61E9A01}" presName="rootComposite" presStyleCnt="0"/>
      <dgm:spPr/>
    </dgm:pt>
    <dgm:pt modelId="{9051F2CE-02B5-4A66-A28D-EE401C1BB79D}" type="pres">
      <dgm:prSet presAssocID="{CACC1CC2-3FC9-42B3-BBEF-1FB0C61E9A01}" presName="rootText" presStyleLbl="node3" presStyleIdx="1" presStyleCnt="2" custScaleY="117728" custLinFactX="-38432" custLinFactNeighborX="-100000" custLinFactNeighborY="-51936">
        <dgm:presLayoutVars>
          <dgm:chPref val="3"/>
        </dgm:presLayoutVars>
      </dgm:prSet>
      <dgm:spPr/>
      <dgm:t>
        <a:bodyPr/>
        <a:lstStyle/>
        <a:p>
          <a:endParaRPr lang="en-US"/>
        </a:p>
      </dgm:t>
    </dgm:pt>
    <dgm:pt modelId="{859876F6-D8E5-4582-92FE-0B478B3B4379}" type="pres">
      <dgm:prSet presAssocID="{CACC1CC2-3FC9-42B3-BBEF-1FB0C61E9A01}" presName="rootConnector" presStyleLbl="node3" presStyleIdx="1" presStyleCnt="2"/>
      <dgm:spPr/>
      <dgm:t>
        <a:bodyPr/>
        <a:lstStyle/>
        <a:p>
          <a:endParaRPr lang="en-US"/>
        </a:p>
      </dgm:t>
    </dgm:pt>
    <dgm:pt modelId="{F164887A-1727-41EC-84F8-7D49E24CE9FF}" type="pres">
      <dgm:prSet presAssocID="{CACC1CC2-3FC9-42B3-BBEF-1FB0C61E9A01}" presName="hierChild4" presStyleCnt="0"/>
      <dgm:spPr/>
    </dgm:pt>
    <dgm:pt modelId="{7A1E747C-696A-4F52-9F7E-BBA081397AEA}" type="pres">
      <dgm:prSet presAssocID="{CACC1CC2-3FC9-42B3-BBEF-1FB0C61E9A01}" presName="hierChild5" presStyleCnt="0"/>
      <dgm:spPr/>
    </dgm:pt>
    <dgm:pt modelId="{4F4AED94-43A5-4813-93C9-935C42E7AE43}" type="pres">
      <dgm:prSet presAssocID="{163D53B6-9F7A-47DF-A630-ABCAB3A6435F}" presName="hierChild5" presStyleCnt="0"/>
      <dgm:spPr/>
    </dgm:pt>
    <dgm:pt modelId="{B59483C0-DFB8-4ACA-955E-086174237FC2}" type="pres">
      <dgm:prSet presAssocID="{647D9516-890C-490A-ABEC-9BACE2D5C94E}" presName="Name37" presStyleLbl="parChTrans1D2" presStyleIdx="1" presStyleCnt="2"/>
      <dgm:spPr/>
      <dgm:t>
        <a:bodyPr/>
        <a:lstStyle/>
        <a:p>
          <a:endParaRPr lang="en-US"/>
        </a:p>
      </dgm:t>
    </dgm:pt>
    <dgm:pt modelId="{C912CF33-E80E-4A45-BE76-B495C8E95980}" type="pres">
      <dgm:prSet presAssocID="{02426BCD-0774-4AF8-BD66-0E6350DEA444}" presName="hierRoot2" presStyleCnt="0">
        <dgm:presLayoutVars>
          <dgm:hierBranch val="init"/>
        </dgm:presLayoutVars>
      </dgm:prSet>
      <dgm:spPr/>
    </dgm:pt>
    <dgm:pt modelId="{808AA8E4-1357-4118-AE6D-882D9F4B0D7F}" type="pres">
      <dgm:prSet presAssocID="{02426BCD-0774-4AF8-BD66-0E6350DEA444}" presName="rootComposite" presStyleCnt="0"/>
      <dgm:spPr/>
    </dgm:pt>
    <dgm:pt modelId="{F0EDDEBB-F19C-44BB-8498-DD727CA7BE3E}" type="pres">
      <dgm:prSet presAssocID="{02426BCD-0774-4AF8-BD66-0E6350DEA444}" presName="rootText" presStyleLbl="node2" presStyleIdx="1" presStyleCnt="2">
        <dgm:presLayoutVars>
          <dgm:chPref val="3"/>
        </dgm:presLayoutVars>
      </dgm:prSet>
      <dgm:spPr/>
      <dgm:t>
        <a:bodyPr/>
        <a:lstStyle/>
        <a:p>
          <a:endParaRPr lang="en-US"/>
        </a:p>
      </dgm:t>
    </dgm:pt>
    <dgm:pt modelId="{9E0A1A01-5D4D-420D-A02E-3AC40B3366E3}" type="pres">
      <dgm:prSet presAssocID="{02426BCD-0774-4AF8-BD66-0E6350DEA444}" presName="rootConnector" presStyleLbl="node2" presStyleIdx="1" presStyleCnt="2"/>
      <dgm:spPr/>
      <dgm:t>
        <a:bodyPr/>
        <a:lstStyle/>
        <a:p>
          <a:endParaRPr lang="en-US"/>
        </a:p>
      </dgm:t>
    </dgm:pt>
    <dgm:pt modelId="{D1FB14E0-455C-45A9-9133-088D028E9CD3}" type="pres">
      <dgm:prSet presAssocID="{02426BCD-0774-4AF8-BD66-0E6350DEA444}" presName="hierChild4" presStyleCnt="0"/>
      <dgm:spPr/>
    </dgm:pt>
    <dgm:pt modelId="{555D1E16-260E-4589-BF7E-A1A8B6CCBE7F}" type="pres">
      <dgm:prSet presAssocID="{02426BCD-0774-4AF8-BD66-0E6350DEA444}" presName="hierChild5" presStyleCnt="0"/>
      <dgm:spPr/>
    </dgm:pt>
    <dgm:pt modelId="{7C9A0C40-D527-4F61-8D6A-28A1409EEB7E}" type="pres">
      <dgm:prSet presAssocID="{0AEC4959-7938-44F6-A210-44AD4AE778FB}" presName="hierChild3" presStyleCnt="0"/>
      <dgm:spPr/>
    </dgm:pt>
  </dgm:ptLst>
  <dgm:cxnLst>
    <dgm:cxn modelId="{0F1FDF68-A61E-400D-9258-7F7B6F22E58C}" type="presOf" srcId="{02426BCD-0774-4AF8-BD66-0E6350DEA444}" destId="{9E0A1A01-5D4D-420D-A02E-3AC40B3366E3}" srcOrd="1" destOrd="0" presId="urn:microsoft.com/office/officeart/2005/8/layout/orgChart1"/>
    <dgm:cxn modelId="{25E338AB-EE58-4550-B8DF-2E38F90E9632}" type="presOf" srcId="{507940A4-448C-447C-AB14-6254CF56A9DE}" destId="{6A73FB34-AA22-483A-B589-29CA664FB025}" srcOrd="0" destOrd="0" presId="urn:microsoft.com/office/officeart/2005/8/layout/orgChart1"/>
    <dgm:cxn modelId="{A047D44A-61DE-4EC9-B866-1087EBE446BA}" type="presOf" srcId="{622507B5-2710-46FE-A4B9-F56627F51D58}" destId="{BE23DE60-C293-426C-ABDC-BF0F6F9A29C9}" srcOrd="0" destOrd="0" presId="urn:microsoft.com/office/officeart/2005/8/layout/orgChart1"/>
    <dgm:cxn modelId="{449E3AC8-12E2-481A-A33A-5348D07ABF70}" type="presOf" srcId="{A737E668-6A65-4A39-AC12-A82E7F7A771F}" destId="{7DB96C90-61FF-47A9-85FF-F05F4F4B190A}" srcOrd="1" destOrd="0" presId="urn:microsoft.com/office/officeart/2005/8/layout/orgChart1"/>
    <dgm:cxn modelId="{4A299CFD-7C07-4BED-A930-5DBC88F3F494}" srcId="{507940A4-448C-447C-AB14-6254CF56A9DE}" destId="{0AEC4959-7938-44F6-A210-44AD4AE778FB}" srcOrd="0" destOrd="0" parTransId="{E74AC32B-9032-4CAA-B491-140FA637F8CA}" sibTransId="{5E228CE0-8FB1-4232-9F88-DE036730E330}"/>
    <dgm:cxn modelId="{736DBBF5-936F-4B23-8091-7ADC7A059A21}" type="presOf" srcId="{CACC1CC2-3FC9-42B3-BBEF-1FB0C61E9A01}" destId="{9051F2CE-02B5-4A66-A28D-EE401C1BB79D}" srcOrd="0" destOrd="0" presId="urn:microsoft.com/office/officeart/2005/8/layout/orgChart1"/>
    <dgm:cxn modelId="{7F11461D-1DF6-49DD-ADF7-D65A2386209E}" type="presOf" srcId="{0AEC4959-7938-44F6-A210-44AD4AE778FB}" destId="{BD708720-F145-4CE8-8D8A-F1DFDC8E7DD1}" srcOrd="0" destOrd="0" presId="urn:microsoft.com/office/officeart/2005/8/layout/orgChart1"/>
    <dgm:cxn modelId="{6410B29A-2108-4152-AAD8-845B22F96A1F}" type="presOf" srcId="{6CA6108E-8833-4F4C-9D47-86D4048D6C23}" destId="{5C2F3202-DD59-4882-99D9-BA48D96DF4FC}" srcOrd="0" destOrd="0" presId="urn:microsoft.com/office/officeart/2005/8/layout/orgChart1"/>
    <dgm:cxn modelId="{62F4CB05-EA53-4CE4-A4B6-A0E70909B96C}" type="presOf" srcId="{CACC1CC2-3FC9-42B3-BBEF-1FB0C61E9A01}" destId="{859876F6-D8E5-4582-92FE-0B478B3B4379}" srcOrd="1" destOrd="0" presId="urn:microsoft.com/office/officeart/2005/8/layout/orgChart1"/>
    <dgm:cxn modelId="{44BDEBFD-0472-4EB3-9823-E3A88EF1F357}" type="presOf" srcId="{0AEC4959-7938-44F6-A210-44AD4AE778FB}" destId="{1629040F-5F80-4B8E-8A95-AECFE4F88A6D}" srcOrd="1" destOrd="0" presId="urn:microsoft.com/office/officeart/2005/8/layout/orgChart1"/>
    <dgm:cxn modelId="{6C6D3414-7A08-4FBD-8EC0-814687D1696C}" srcId="{0AEC4959-7938-44F6-A210-44AD4AE778FB}" destId="{02426BCD-0774-4AF8-BD66-0E6350DEA444}" srcOrd="1" destOrd="0" parTransId="{647D9516-890C-490A-ABEC-9BACE2D5C94E}" sibTransId="{21B3D9CD-D331-4B34-8DEF-8430A593DE3E}"/>
    <dgm:cxn modelId="{8844835E-B03B-4B20-813C-C0BA6136E8CB}" srcId="{163D53B6-9F7A-47DF-A630-ABCAB3A6435F}" destId="{CACC1CC2-3FC9-42B3-BBEF-1FB0C61E9A01}" srcOrd="1" destOrd="0" parTransId="{622507B5-2710-46FE-A4B9-F56627F51D58}" sibTransId="{BC2666BB-B043-48DC-B4D5-3BC1A33AFC33}"/>
    <dgm:cxn modelId="{E5D1BB22-F556-4276-8000-E84B5AFD7081}" type="presOf" srcId="{A737E668-6A65-4A39-AC12-A82E7F7A771F}" destId="{9C531583-D481-4345-B05D-4F38F439C138}" srcOrd="0" destOrd="0" presId="urn:microsoft.com/office/officeart/2005/8/layout/orgChart1"/>
    <dgm:cxn modelId="{09E9D82E-A9E3-4E30-8E98-FB89E510FA21}" srcId="{0AEC4959-7938-44F6-A210-44AD4AE778FB}" destId="{163D53B6-9F7A-47DF-A630-ABCAB3A6435F}" srcOrd="0" destOrd="0" parTransId="{6CA6108E-8833-4F4C-9D47-86D4048D6C23}" sibTransId="{5E052B8D-55EA-420A-9BB4-F61961F24161}"/>
    <dgm:cxn modelId="{C882E245-18EE-400A-A206-A0B2D89E2B83}" type="presOf" srcId="{163D53B6-9F7A-47DF-A630-ABCAB3A6435F}" destId="{EA95ACE9-DC28-4F97-A834-A60E25D1F27E}" srcOrd="1" destOrd="0" presId="urn:microsoft.com/office/officeart/2005/8/layout/orgChart1"/>
    <dgm:cxn modelId="{E35CAB83-D012-4D5B-8696-818797D0B844}" type="presOf" srcId="{647D9516-890C-490A-ABEC-9BACE2D5C94E}" destId="{B59483C0-DFB8-4ACA-955E-086174237FC2}" srcOrd="0" destOrd="0" presId="urn:microsoft.com/office/officeart/2005/8/layout/orgChart1"/>
    <dgm:cxn modelId="{956494E0-662E-4E46-A4EA-CC88D0490980}" srcId="{163D53B6-9F7A-47DF-A630-ABCAB3A6435F}" destId="{A737E668-6A65-4A39-AC12-A82E7F7A771F}" srcOrd="0" destOrd="0" parTransId="{AD943258-8AF4-41FC-B734-65E5461C5777}" sibTransId="{F2EA8008-06E5-41C6-AF55-F671F87A93BA}"/>
    <dgm:cxn modelId="{75F4FD76-A29D-4F35-8730-4ED0738D9277}" type="presOf" srcId="{163D53B6-9F7A-47DF-A630-ABCAB3A6435F}" destId="{94E72EB4-7D35-4405-B16D-6B60DA289B9F}" srcOrd="0" destOrd="0" presId="urn:microsoft.com/office/officeart/2005/8/layout/orgChart1"/>
    <dgm:cxn modelId="{3F6C3B09-E02C-4F94-9106-04493CDC9FC5}" type="presOf" srcId="{02426BCD-0774-4AF8-BD66-0E6350DEA444}" destId="{F0EDDEBB-F19C-44BB-8498-DD727CA7BE3E}" srcOrd="0" destOrd="0" presId="urn:microsoft.com/office/officeart/2005/8/layout/orgChart1"/>
    <dgm:cxn modelId="{8E35CB7A-F141-421D-8A9B-30B35D0E909B}" type="presOf" srcId="{AD943258-8AF4-41FC-B734-65E5461C5777}" destId="{AEAC8118-250C-49CD-B182-4E53923867E0}" srcOrd="0" destOrd="0" presId="urn:microsoft.com/office/officeart/2005/8/layout/orgChart1"/>
    <dgm:cxn modelId="{076107A6-DB3B-488B-8104-8942C3994E78}" type="presParOf" srcId="{6A73FB34-AA22-483A-B589-29CA664FB025}" destId="{88845626-3C0F-4CAC-8F6F-4339AB4491BA}" srcOrd="0" destOrd="0" presId="urn:microsoft.com/office/officeart/2005/8/layout/orgChart1"/>
    <dgm:cxn modelId="{BB8D4E69-90A2-4E17-928B-F350AB0C5482}" type="presParOf" srcId="{88845626-3C0F-4CAC-8F6F-4339AB4491BA}" destId="{C63D305E-EEF8-4639-95A3-24B870C153A9}" srcOrd="0" destOrd="0" presId="urn:microsoft.com/office/officeart/2005/8/layout/orgChart1"/>
    <dgm:cxn modelId="{CD7EF54E-3D86-4E47-ACC9-D198755E6062}" type="presParOf" srcId="{C63D305E-EEF8-4639-95A3-24B870C153A9}" destId="{BD708720-F145-4CE8-8D8A-F1DFDC8E7DD1}" srcOrd="0" destOrd="0" presId="urn:microsoft.com/office/officeart/2005/8/layout/orgChart1"/>
    <dgm:cxn modelId="{DC16B60E-7E4E-4442-A707-A142ED615B41}" type="presParOf" srcId="{C63D305E-EEF8-4639-95A3-24B870C153A9}" destId="{1629040F-5F80-4B8E-8A95-AECFE4F88A6D}" srcOrd="1" destOrd="0" presId="urn:microsoft.com/office/officeart/2005/8/layout/orgChart1"/>
    <dgm:cxn modelId="{B8B1FA01-473F-4BE5-B01F-41A9622BD7BA}" type="presParOf" srcId="{88845626-3C0F-4CAC-8F6F-4339AB4491BA}" destId="{67B89F82-DB8A-49DD-8A8F-84434B581C3E}" srcOrd="1" destOrd="0" presId="urn:microsoft.com/office/officeart/2005/8/layout/orgChart1"/>
    <dgm:cxn modelId="{250F6A05-6EAF-4BF0-9644-E55508EE7193}" type="presParOf" srcId="{67B89F82-DB8A-49DD-8A8F-84434B581C3E}" destId="{5C2F3202-DD59-4882-99D9-BA48D96DF4FC}" srcOrd="0" destOrd="0" presId="urn:microsoft.com/office/officeart/2005/8/layout/orgChart1"/>
    <dgm:cxn modelId="{F0AB3AAB-2748-44D0-AC72-88AEDA18F24B}" type="presParOf" srcId="{67B89F82-DB8A-49DD-8A8F-84434B581C3E}" destId="{36EB7D76-E1ED-40A6-9CA5-60CBC8BEFD14}" srcOrd="1" destOrd="0" presId="urn:microsoft.com/office/officeart/2005/8/layout/orgChart1"/>
    <dgm:cxn modelId="{845C152E-8E6D-4200-82C6-C6AB9FD97721}" type="presParOf" srcId="{36EB7D76-E1ED-40A6-9CA5-60CBC8BEFD14}" destId="{B840601E-5A2D-4E1E-8206-EC5B153D2609}" srcOrd="0" destOrd="0" presId="urn:microsoft.com/office/officeart/2005/8/layout/orgChart1"/>
    <dgm:cxn modelId="{0C023A80-FCF2-4ABB-9612-537CFBBC23A2}" type="presParOf" srcId="{B840601E-5A2D-4E1E-8206-EC5B153D2609}" destId="{94E72EB4-7D35-4405-B16D-6B60DA289B9F}" srcOrd="0" destOrd="0" presId="urn:microsoft.com/office/officeart/2005/8/layout/orgChart1"/>
    <dgm:cxn modelId="{24B2C1C8-82F6-45B9-86E1-D6D538AE5824}" type="presParOf" srcId="{B840601E-5A2D-4E1E-8206-EC5B153D2609}" destId="{EA95ACE9-DC28-4F97-A834-A60E25D1F27E}" srcOrd="1" destOrd="0" presId="urn:microsoft.com/office/officeart/2005/8/layout/orgChart1"/>
    <dgm:cxn modelId="{3893B97C-B6B7-44BB-BCBE-7A3515B078F1}" type="presParOf" srcId="{36EB7D76-E1ED-40A6-9CA5-60CBC8BEFD14}" destId="{67FB40AA-BA33-4412-8ABB-DB75C44C52E7}" srcOrd="1" destOrd="0" presId="urn:microsoft.com/office/officeart/2005/8/layout/orgChart1"/>
    <dgm:cxn modelId="{0294CAC6-CADA-4F25-B3DA-3AC04C1E1663}" type="presParOf" srcId="{67FB40AA-BA33-4412-8ABB-DB75C44C52E7}" destId="{AEAC8118-250C-49CD-B182-4E53923867E0}" srcOrd="0" destOrd="0" presId="urn:microsoft.com/office/officeart/2005/8/layout/orgChart1"/>
    <dgm:cxn modelId="{2BAC76F9-CFEB-4972-9ADE-07F75D7D0107}" type="presParOf" srcId="{67FB40AA-BA33-4412-8ABB-DB75C44C52E7}" destId="{297C689B-AF43-4EC1-A76C-ABDD1668EB5A}" srcOrd="1" destOrd="0" presId="urn:microsoft.com/office/officeart/2005/8/layout/orgChart1"/>
    <dgm:cxn modelId="{05C8FD83-A575-4BF2-AA7F-ECFB6D39447C}" type="presParOf" srcId="{297C689B-AF43-4EC1-A76C-ABDD1668EB5A}" destId="{9FD8AC50-6740-481A-A1AD-37A1C7656D34}" srcOrd="0" destOrd="0" presId="urn:microsoft.com/office/officeart/2005/8/layout/orgChart1"/>
    <dgm:cxn modelId="{5ECF8FC4-82E9-48D9-A26D-6AE02DD5CC03}" type="presParOf" srcId="{9FD8AC50-6740-481A-A1AD-37A1C7656D34}" destId="{9C531583-D481-4345-B05D-4F38F439C138}" srcOrd="0" destOrd="0" presId="urn:microsoft.com/office/officeart/2005/8/layout/orgChart1"/>
    <dgm:cxn modelId="{D95AE248-C16C-4601-AAD2-C5EE5EE6838B}" type="presParOf" srcId="{9FD8AC50-6740-481A-A1AD-37A1C7656D34}" destId="{7DB96C90-61FF-47A9-85FF-F05F4F4B190A}" srcOrd="1" destOrd="0" presId="urn:microsoft.com/office/officeart/2005/8/layout/orgChart1"/>
    <dgm:cxn modelId="{E71820FB-3B58-4AB7-9C7F-37F15A717B3F}" type="presParOf" srcId="{297C689B-AF43-4EC1-A76C-ABDD1668EB5A}" destId="{AB2D1F8E-0462-43CD-A937-EFC8DBBED811}" srcOrd="1" destOrd="0" presId="urn:microsoft.com/office/officeart/2005/8/layout/orgChart1"/>
    <dgm:cxn modelId="{90D6F2BA-2A3A-4341-B550-DB309ACC92D4}" type="presParOf" srcId="{297C689B-AF43-4EC1-A76C-ABDD1668EB5A}" destId="{7D15EA23-2DDC-4C19-ADB5-DA102A5E2288}" srcOrd="2" destOrd="0" presId="urn:microsoft.com/office/officeart/2005/8/layout/orgChart1"/>
    <dgm:cxn modelId="{E388BFA5-676A-42EA-87EB-907A9804305E}" type="presParOf" srcId="{67FB40AA-BA33-4412-8ABB-DB75C44C52E7}" destId="{BE23DE60-C293-426C-ABDC-BF0F6F9A29C9}" srcOrd="2" destOrd="0" presId="urn:microsoft.com/office/officeart/2005/8/layout/orgChart1"/>
    <dgm:cxn modelId="{FC544820-B91F-4F7C-A8B1-F4692B1B9C6D}" type="presParOf" srcId="{67FB40AA-BA33-4412-8ABB-DB75C44C52E7}" destId="{33879CA1-61EE-4DC3-8C1B-F36C369CF642}" srcOrd="3" destOrd="0" presId="urn:microsoft.com/office/officeart/2005/8/layout/orgChart1"/>
    <dgm:cxn modelId="{E1C475C3-994A-4FEB-8906-F1F4BA85733B}" type="presParOf" srcId="{33879CA1-61EE-4DC3-8C1B-F36C369CF642}" destId="{8735B556-2658-4625-97AC-A52C0FB1730C}" srcOrd="0" destOrd="0" presId="urn:microsoft.com/office/officeart/2005/8/layout/orgChart1"/>
    <dgm:cxn modelId="{775CA857-D6BF-4FC0-953F-371D142284FF}" type="presParOf" srcId="{8735B556-2658-4625-97AC-A52C0FB1730C}" destId="{9051F2CE-02B5-4A66-A28D-EE401C1BB79D}" srcOrd="0" destOrd="0" presId="urn:microsoft.com/office/officeart/2005/8/layout/orgChart1"/>
    <dgm:cxn modelId="{1F35FA02-0234-4A8A-8A93-9FC176208871}" type="presParOf" srcId="{8735B556-2658-4625-97AC-A52C0FB1730C}" destId="{859876F6-D8E5-4582-92FE-0B478B3B4379}" srcOrd="1" destOrd="0" presId="urn:microsoft.com/office/officeart/2005/8/layout/orgChart1"/>
    <dgm:cxn modelId="{4145FCA3-8BD9-49F9-B371-FB6217887E7C}" type="presParOf" srcId="{33879CA1-61EE-4DC3-8C1B-F36C369CF642}" destId="{F164887A-1727-41EC-84F8-7D49E24CE9FF}" srcOrd="1" destOrd="0" presId="urn:microsoft.com/office/officeart/2005/8/layout/orgChart1"/>
    <dgm:cxn modelId="{B74D5CF8-BFC7-4A6D-AE2E-3EF742DB7D4E}" type="presParOf" srcId="{33879CA1-61EE-4DC3-8C1B-F36C369CF642}" destId="{7A1E747C-696A-4F52-9F7E-BBA081397AEA}" srcOrd="2" destOrd="0" presId="urn:microsoft.com/office/officeart/2005/8/layout/orgChart1"/>
    <dgm:cxn modelId="{88F6F610-2974-4F22-9CD2-A06AB3E946DC}" type="presParOf" srcId="{36EB7D76-E1ED-40A6-9CA5-60CBC8BEFD14}" destId="{4F4AED94-43A5-4813-93C9-935C42E7AE43}" srcOrd="2" destOrd="0" presId="urn:microsoft.com/office/officeart/2005/8/layout/orgChart1"/>
    <dgm:cxn modelId="{F9610A8E-F409-4BD1-BDB5-707A26CED245}" type="presParOf" srcId="{67B89F82-DB8A-49DD-8A8F-84434B581C3E}" destId="{B59483C0-DFB8-4ACA-955E-086174237FC2}" srcOrd="2" destOrd="0" presId="urn:microsoft.com/office/officeart/2005/8/layout/orgChart1"/>
    <dgm:cxn modelId="{F29835C3-47D9-4B79-BD17-9C21948DE8A3}" type="presParOf" srcId="{67B89F82-DB8A-49DD-8A8F-84434B581C3E}" destId="{C912CF33-E80E-4A45-BE76-B495C8E95980}" srcOrd="3" destOrd="0" presId="urn:microsoft.com/office/officeart/2005/8/layout/orgChart1"/>
    <dgm:cxn modelId="{44E0B841-41D9-45DB-BE81-E8BE763D59B1}" type="presParOf" srcId="{C912CF33-E80E-4A45-BE76-B495C8E95980}" destId="{808AA8E4-1357-4118-AE6D-882D9F4B0D7F}" srcOrd="0" destOrd="0" presId="urn:microsoft.com/office/officeart/2005/8/layout/orgChart1"/>
    <dgm:cxn modelId="{3A0A0B60-B938-40BD-AC4C-4E7BF09ED1FA}" type="presParOf" srcId="{808AA8E4-1357-4118-AE6D-882D9F4B0D7F}" destId="{F0EDDEBB-F19C-44BB-8498-DD727CA7BE3E}" srcOrd="0" destOrd="0" presId="urn:microsoft.com/office/officeart/2005/8/layout/orgChart1"/>
    <dgm:cxn modelId="{19B22669-E47C-4516-9014-D8B957E270DA}" type="presParOf" srcId="{808AA8E4-1357-4118-AE6D-882D9F4B0D7F}" destId="{9E0A1A01-5D4D-420D-A02E-3AC40B3366E3}" srcOrd="1" destOrd="0" presId="urn:microsoft.com/office/officeart/2005/8/layout/orgChart1"/>
    <dgm:cxn modelId="{602A01E1-1699-415A-A2C2-6DD61CE6C3B9}" type="presParOf" srcId="{C912CF33-E80E-4A45-BE76-B495C8E95980}" destId="{D1FB14E0-455C-45A9-9133-088D028E9CD3}" srcOrd="1" destOrd="0" presId="urn:microsoft.com/office/officeart/2005/8/layout/orgChart1"/>
    <dgm:cxn modelId="{AFC86902-3064-4109-AF39-570E1431AC6E}" type="presParOf" srcId="{C912CF33-E80E-4A45-BE76-B495C8E95980}" destId="{555D1E16-260E-4589-BF7E-A1A8B6CCBE7F}" srcOrd="2" destOrd="0" presId="urn:microsoft.com/office/officeart/2005/8/layout/orgChart1"/>
    <dgm:cxn modelId="{E3BDE6F2-D553-49B5-87A0-557E329B8A14}" type="presParOf" srcId="{88845626-3C0F-4CAC-8F6F-4339AB4491BA}" destId="{7C9A0C40-D527-4F61-8D6A-28A1409EEB7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84A8F9-DF31-40BE-9F5E-6C578D6592B4}"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US"/>
        </a:p>
      </dgm:t>
    </dgm:pt>
    <dgm:pt modelId="{C108B54D-69C4-441C-B39A-69B08888AAEF}">
      <dgm:prSet phldrT="[Text]"/>
      <dgm:spPr/>
      <dgm:t>
        <a:bodyPr/>
        <a:lstStyle/>
        <a:p>
          <a:r>
            <a:rPr lang="en-US" dirty="0" smtClean="0"/>
            <a:t>Customer Segmentation</a:t>
          </a:r>
          <a:endParaRPr lang="en-US" dirty="0"/>
        </a:p>
      </dgm:t>
    </dgm:pt>
    <dgm:pt modelId="{B2775C46-88EC-462A-8F03-6AA5701EE16C}" type="parTrans" cxnId="{A5C8A425-07FF-4755-B4F7-A73FC8BB1030}">
      <dgm:prSet/>
      <dgm:spPr/>
      <dgm:t>
        <a:bodyPr/>
        <a:lstStyle/>
        <a:p>
          <a:endParaRPr lang="en-US"/>
        </a:p>
      </dgm:t>
    </dgm:pt>
    <dgm:pt modelId="{C9B50BAC-9515-47B4-B15A-9959AA1905E3}" type="sibTrans" cxnId="{A5C8A425-07FF-4755-B4F7-A73FC8BB1030}">
      <dgm:prSet/>
      <dgm:spPr/>
      <dgm:t>
        <a:bodyPr/>
        <a:lstStyle/>
        <a:p>
          <a:endParaRPr lang="en-US"/>
        </a:p>
      </dgm:t>
    </dgm:pt>
    <dgm:pt modelId="{4896C166-0159-4B8A-BC8C-B3D32551BBAF}">
      <dgm:prSet phldrT="[Text]"/>
      <dgm:spPr/>
      <dgm:t>
        <a:bodyPr/>
        <a:lstStyle/>
        <a:p>
          <a:r>
            <a:rPr lang="en-US" dirty="0" smtClean="0"/>
            <a:t>Value Based</a:t>
          </a:r>
          <a:endParaRPr lang="en-US" dirty="0"/>
        </a:p>
      </dgm:t>
    </dgm:pt>
    <dgm:pt modelId="{6BDCB436-71DF-43CC-AE31-7A3B626B6FC6}" type="parTrans" cxnId="{DCD71DF9-A4DB-4E7A-B3CC-AA1A867DFC90}">
      <dgm:prSet/>
      <dgm:spPr/>
      <dgm:t>
        <a:bodyPr/>
        <a:lstStyle/>
        <a:p>
          <a:endParaRPr lang="en-US"/>
        </a:p>
      </dgm:t>
    </dgm:pt>
    <dgm:pt modelId="{800A2D58-4D32-4259-962A-4487AD4407B3}" type="sibTrans" cxnId="{DCD71DF9-A4DB-4E7A-B3CC-AA1A867DFC90}">
      <dgm:prSet/>
      <dgm:spPr/>
      <dgm:t>
        <a:bodyPr/>
        <a:lstStyle/>
        <a:p>
          <a:endParaRPr lang="en-US"/>
        </a:p>
      </dgm:t>
    </dgm:pt>
    <dgm:pt modelId="{2E378138-6907-4484-96EA-54A91C658AE1}">
      <dgm:prSet phldrT="[Text]"/>
      <dgm:spPr/>
      <dgm:t>
        <a:bodyPr/>
        <a:lstStyle/>
        <a:p>
          <a:r>
            <a:rPr lang="en-US" dirty="0" smtClean="0"/>
            <a:t>Preferred Product </a:t>
          </a:r>
          <a:endParaRPr lang="en-US" dirty="0"/>
        </a:p>
      </dgm:t>
    </dgm:pt>
    <dgm:pt modelId="{CFCB6FE3-EDF3-477F-9BBB-5570198E1DFB}" type="parTrans" cxnId="{17AE3A98-5B5E-44F2-9630-31AE60EE7D49}">
      <dgm:prSet/>
      <dgm:spPr/>
      <dgm:t>
        <a:bodyPr/>
        <a:lstStyle/>
        <a:p>
          <a:endParaRPr lang="en-US"/>
        </a:p>
      </dgm:t>
    </dgm:pt>
    <dgm:pt modelId="{9D87FEA7-7131-4AB1-967A-EF56F7CFF475}" type="sibTrans" cxnId="{17AE3A98-5B5E-44F2-9630-31AE60EE7D49}">
      <dgm:prSet/>
      <dgm:spPr/>
      <dgm:t>
        <a:bodyPr/>
        <a:lstStyle/>
        <a:p>
          <a:endParaRPr lang="en-US"/>
        </a:p>
      </dgm:t>
    </dgm:pt>
    <dgm:pt modelId="{ABCC018D-C2C2-4453-A257-2747D669A905}">
      <dgm:prSet phldrT="[Text]"/>
      <dgm:spPr/>
      <dgm:t>
        <a:bodyPr/>
        <a:lstStyle/>
        <a:p>
          <a:r>
            <a:rPr lang="en-US" dirty="0" smtClean="0"/>
            <a:t>Activity Ratio</a:t>
          </a:r>
          <a:endParaRPr lang="en-US" dirty="0"/>
        </a:p>
      </dgm:t>
    </dgm:pt>
    <dgm:pt modelId="{809D4DB3-A3A3-44B0-9D56-D2856454CA53}" type="parTrans" cxnId="{4A197FDA-4A2B-45F9-8E8E-8F776B7B0AD5}">
      <dgm:prSet/>
      <dgm:spPr/>
      <dgm:t>
        <a:bodyPr/>
        <a:lstStyle/>
        <a:p>
          <a:endParaRPr lang="en-US"/>
        </a:p>
      </dgm:t>
    </dgm:pt>
    <dgm:pt modelId="{EA11DAD0-1C8B-405E-BBF3-EA7B5D6B53F9}" type="sibTrans" cxnId="{4A197FDA-4A2B-45F9-8E8E-8F776B7B0AD5}">
      <dgm:prSet/>
      <dgm:spPr/>
      <dgm:t>
        <a:bodyPr/>
        <a:lstStyle/>
        <a:p>
          <a:endParaRPr lang="en-US"/>
        </a:p>
      </dgm:t>
    </dgm:pt>
    <dgm:pt modelId="{41AFB090-E71D-4112-B8D7-DE29A8618C96}">
      <dgm:prSet phldrT="[Text]"/>
      <dgm:spPr/>
      <dgm:t>
        <a:bodyPr/>
        <a:lstStyle/>
        <a:p>
          <a:r>
            <a:rPr lang="en-US" dirty="0" smtClean="0"/>
            <a:t>Behavior Based</a:t>
          </a:r>
          <a:endParaRPr lang="en-US" dirty="0"/>
        </a:p>
      </dgm:t>
    </dgm:pt>
    <dgm:pt modelId="{747C3D23-F994-47B0-A836-27EE5FBC9EF6}" type="parTrans" cxnId="{50C7D223-D120-47D5-8204-AA338E122EA1}">
      <dgm:prSet/>
      <dgm:spPr/>
      <dgm:t>
        <a:bodyPr/>
        <a:lstStyle/>
        <a:p>
          <a:endParaRPr lang="en-US"/>
        </a:p>
      </dgm:t>
    </dgm:pt>
    <dgm:pt modelId="{0F0F01D8-C0DC-4AEB-A560-F7DF878A5C7C}" type="sibTrans" cxnId="{50C7D223-D120-47D5-8204-AA338E122EA1}">
      <dgm:prSet/>
      <dgm:spPr/>
      <dgm:t>
        <a:bodyPr/>
        <a:lstStyle/>
        <a:p>
          <a:endParaRPr lang="en-US"/>
        </a:p>
      </dgm:t>
    </dgm:pt>
    <dgm:pt modelId="{DC856A1F-B95B-4169-8C0E-13145E2EC6DA}">
      <dgm:prSet phldrT="[Text]"/>
      <dgm:spPr/>
      <dgm:t>
        <a:bodyPr/>
        <a:lstStyle/>
        <a:p>
          <a:r>
            <a:rPr lang="en-US" dirty="0" smtClean="0"/>
            <a:t>Brokerage per Active Month</a:t>
          </a:r>
          <a:endParaRPr lang="en-US" dirty="0"/>
        </a:p>
      </dgm:t>
    </dgm:pt>
    <dgm:pt modelId="{9C37EF4A-ED72-403E-884A-EC1C06D54964}" type="parTrans" cxnId="{0E8B48F9-A42C-4E71-A5B8-E3CD67EE8B75}">
      <dgm:prSet/>
      <dgm:spPr/>
      <dgm:t>
        <a:bodyPr/>
        <a:lstStyle/>
        <a:p>
          <a:endParaRPr lang="en-US"/>
        </a:p>
      </dgm:t>
    </dgm:pt>
    <dgm:pt modelId="{CA80FC4E-59DE-455E-BAFD-EE3E49013A65}" type="sibTrans" cxnId="{0E8B48F9-A42C-4E71-A5B8-E3CD67EE8B75}">
      <dgm:prSet/>
      <dgm:spPr/>
      <dgm:t>
        <a:bodyPr/>
        <a:lstStyle/>
        <a:p>
          <a:endParaRPr lang="en-US"/>
        </a:p>
      </dgm:t>
    </dgm:pt>
    <dgm:pt modelId="{42257AA7-EB9E-4BAD-9D0D-1050537A6998}">
      <dgm:prSet phldrT="[Text]"/>
      <dgm:spPr/>
      <dgm:t>
        <a:bodyPr/>
        <a:lstStyle/>
        <a:p>
          <a:r>
            <a:rPr lang="en-US" dirty="0" smtClean="0"/>
            <a:t>Recency</a:t>
          </a:r>
          <a:endParaRPr lang="en-US" dirty="0"/>
        </a:p>
      </dgm:t>
    </dgm:pt>
    <dgm:pt modelId="{D9E0D22F-B3A6-40FE-81F1-CA836FAF96BD}" type="parTrans" cxnId="{B1041796-0CB1-473B-8E3A-2DAE835D9D25}">
      <dgm:prSet/>
      <dgm:spPr/>
      <dgm:t>
        <a:bodyPr/>
        <a:lstStyle/>
        <a:p>
          <a:endParaRPr lang="en-US"/>
        </a:p>
      </dgm:t>
    </dgm:pt>
    <dgm:pt modelId="{813961C5-6CC0-4EE6-B0F1-FD0F669AE1D6}" type="sibTrans" cxnId="{B1041796-0CB1-473B-8E3A-2DAE835D9D25}">
      <dgm:prSet/>
      <dgm:spPr/>
      <dgm:t>
        <a:bodyPr/>
        <a:lstStyle/>
        <a:p>
          <a:endParaRPr lang="en-US"/>
        </a:p>
      </dgm:t>
    </dgm:pt>
    <dgm:pt modelId="{DADC5906-3C42-4E38-AE2B-6B5E2C52468D}" type="pres">
      <dgm:prSet presAssocID="{F384A8F9-DF31-40BE-9F5E-6C578D6592B4}" presName="diagram" presStyleCnt="0">
        <dgm:presLayoutVars>
          <dgm:chPref val="1"/>
          <dgm:dir/>
          <dgm:animOne val="branch"/>
          <dgm:animLvl val="lvl"/>
          <dgm:resizeHandles val="exact"/>
        </dgm:presLayoutVars>
      </dgm:prSet>
      <dgm:spPr/>
      <dgm:t>
        <a:bodyPr/>
        <a:lstStyle/>
        <a:p>
          <a:endParaRPr lang="en-US"/>
        </a:p>
      </dgm:t>
    </dgm:pt>
    <dgm:pt modelId="{5CDBDCB0-FC5B-49DB-A4DA-6D38ABBA2392}" type="pres">
      <dgm:prSet presAssocID="{C108B54D-69C4-441C-B39A-69B08888AAEF}" presName="root1" presStyleCnt="0"/>
      <dgm:spPr/>
      <dgm:t>
        <a:bodyPr/>
        <a:lstStyle/>
        <a:p>
          <a:endParaRPr lang="en-US"/>
        </a:p>
      </dgm:t>
    </dgm:pt>
    <dgm:pt modelId="{A664FEE2-1841-4E5C-9C58-AFD79997A7B8}" type="pres">
      <dgm:prSet presAssocID="{C108B54D-69C4-441C-B39A-69B08888AAEF}" presName="LevelOneTextNode" presStyleLbl="node0" presStyleIdx="0" presStyleCnt="1">
        <dgm:presLayoutVars>
          <dgm:chPref val="3"/>
        </dgm:presLayoutVars>
      </dgm:prSet>
      <dgm:spPr/>
      <dgm:t>
        <a:bodyPr/>
        <a:lstStyle/>
        <a:p>
          <a:endParaRPr lang="en-US"/>
        </a:p>
      </dgm:t>
    </dgm:pt>
    <dgm:pt modelId="{E5373C15-480B-4358-A6C4-2E2ABF0AF261}" type="pres">
      <dgm:prSet presAssocID="{C108B54D-69C4-441C-B39A-69B08888AAEF}" presName="level2hierChild" presStyleCnt="0"/>
      <dgm:spPr/>
      <dgm:t>
        <a:bodyPr/>
        <a:lstStyle/>
        <a:p>
          <a:endParaRPr lang="en-US"/>
        </a:p>
      </dgm:t>
    </dgm:pt>
    <dgm:pt modelId="{A88A3C15-7EE1-4C41-BDF3-3D7F1BD061CB}" type="pres">
      <dgm:prSet presAssocID="{6BDCB436-71DF-43CC-AE31-7A3B626B6FC6}" presName="conn2-1" presStyleLbl="parChTrans1D2" presStyleIdx="0" presStyleCnt="2"/>
      <dgm:spPr/>
      <dgm:t>
        <a:bodyPr/>
        <a:lstStyle/>
        <a:p>
          <a:endParaRPr lang="en-US"/>
        </a:p>
      </dgm:t>
    </dgm:pt>
    <dgm:pt modelId="{D53702C3-BA41-4914-8EEE-0303C04875C1}" type="pres">
      <dgm:prSet presAssocID="{6BDCB436-71DF-43CC-AE31-7A3B626B6FC6}" presName="connTx" presStyleLbl="parChTrans1D2" presStyleIdx="0" presStyleCnt="2"/>
      <dgm:spPr/>
      <dgm:t>
        <a:bodyPr/>
        <a:lstStyle/>
        <a:p>
          <a:endParaRPr lang="en-US"/>
        </a:p>
      </dgm:t>
    </dgm:pt>
    <dgm:pt modelId="{19510047-01EA-4D48-A443-B0F7CC2E5389}" type="pres">
      <dgm:prSet presAssocID="{4896C166-0159-4B8A-BC8C-B3D32551BBAF}" presName="root2" presStyleCnt="0"/>
      <dgm:spPr/>
      <dgm:t>
        <a:bodyPr/>
        <a:lstStyle/>
        <a:p>
          <a:endParaRPr lang="en-US"/>
        </a:p>
      </dgm:t>
    </dgm:pt>
    <dgm:pt modelId="{B24F0674-EA05-4837-822E-459A0E40E689}" type="pres">
      <dgm:prSet presAssocID="{4896C166-0159-4B8A-BC8C-B3D32551BBAF}" presName="LevelTwoTextNode" presStyleLbl="node2" presStyleIdx="0" presStyleCnt="2">
        <dgm:presLayoutVars>
          <dgm:chPref val="3"/>
        </dgm:presLayoutVars>
      </dgm:prSet>
      <dgm:spPr/>
      <dgm:t>
        <a:bodyPr/>
        <a:lstStyle/>
        <a:p>
          <a:endParaRPr lang="en-US"/>
        </a:p>
      </dgm:t>
    </dgm:pt>
    <dgm:pt modelId="{2DEFB968-F330-46A1-B668-62A30C431CB3}" type="pres">
      <dgm:prSet presAssocID="{4896C166-0159-4B8A-BC8C-B3D32551BBAF}" presName="level3hierChild" presStyleCnt="0"/>
      <dgm:spPr/>
      <dgm:t>
        <a:bodyPr/>
        <a:lstStyle/>
        <a:p>
          <a:endParaRPr lang="en-US"/>
        </a:p>
      </dgm:t>
    </dgm:pt>
    <dgm:pt modelId="{70872211-6467-45B8-8F1B-B298E0D28A9A}" type="pres">
      <dgm:prSet presAssocID="{CFCB6FE3-EDF3-477F-9BBB-5570198E1DFB}" presName="conn2-1" presStyleLbl="parChTrans1D3" presStyleIdx="0" presStyleCnt="4"/>
      <dgm:spPr/>
      <dgm:t>
        <a:bodyPr/>
        <a:lstStyle/>
        <a:p>
          <a:endParaRPr lang="en-US"/>
        </a:p>
      </dgm:t>
    </dgm:pt>
    <dgm:pt modelId="{6DFE4B7E-38F9-4091-9DFA-40074A2E1BC8}" type="pres">
      <dgm:prSet presAssocID="{CFCB6FE3-EDF3-477F-9BBB-5570198E1DFB}" presName="connTx" presStyleLbl="parChTrans1D3" presStyleIdx="0" presStyleCnt="4"/>
      <dgm:spPr/>
      <dgm:t>
        <a:bodyPr/>
        <a:lstStyle/>
        <a:p>
          <a:endParaRPr lang="en-US"/>
        </a:p>
      </dgm:t>
    </dgm:pt>
    <dgm:pt modelId="{97D04AB3-ED66-4A4B-A42F-6AC287924D94}" type="pres">
      <dgm:prSet presAssocID="{2E378138-6907-4484-96EA-54A91C658AE1}" presName="root2" presStyleCnt="0"/>
      <dgm:spPr/>
      <dgm:t>
        <a:bodyPr/>
        <a:lstStyle/>
        <a:p>
          <a:endParaRPr lang="en-US"/>
        </a:p>
      </dgm:t>
    </dgm:pt>
    <dgm:pt modelId="{61662A46-978A-44C1-9201-493E2A7EB0B4}" type="pres">
      <dgm:prSet presAssocID="{2E378138-6907-4484-96EA-54A91C658AE1}" presName="LevelTwoTextNode" presStyleLbl="node3" presStyleIdx="0" presStyleCnt="4">
        <dgm:presLayoutVars>
          <dgm:chPref val="3"/>
        </dgm:presLayoutVars>
      </dgm:prSet>
      <dgm:spPr/>
      <dgm:t>
        <a:bodyPr/>
        <a:lstStyle/>
        <a:p>
          <a:endParaRPr lang="en-US"/>
        </a:p>
      </dgm:t>
    </dgm:pt>
    <dgm:pt modelId="{BECD083A-2D55-4F00-91D0-3FF837ABF9E4}" type="pres">
      <dgm:prSet presAssocID="{2E378138-6907-4484-96EA-54A91C658AE1}" presName="level3hierChild" presStyleCnt="0"/>
      <dgm:spPr/>
      <dgm:t>
        <a:bodyPr/>
        <a:lstStyle/>
        <a:p>
          <a:endParaRPr lang="en-US"/>
        </a:p>
      </dgm:t>
    </dgm:pt>
    <dgm:pt modelId="{8D9EF893-7FB0-47DD-803A-3A51B7E9DEFE}" type="pres">
      <dgm:prSet presAssocID="{809D4DB3-A3A3-44B0-9D56-D2856454CA53}" presName="conn2-1" presStyleLbl="parChTrans1D3" presStyleIdx="1" presStyleCnt="4"/>
      <dgm:spPr/>
      <dgm:t>
        <a:bodyPr/>
        <a:lstStyle/>
        <a:p>
          <a:endParaRPr lang="en-US"/>
        </a:p>
      </dgm:t>
    </dgm:pt>
    <dgm:pt modelId="{4A04E5E4-9D37-46A8-8988-ED1981199CEF}" type="pres">
      <dgm:prSet presAssocID="{809D4DB3-A3A3-44B0-9D56-D2856454CA53}" presName="connTx" presStyleLbl="parChTrans1D3" presStyleIdx="1" presStyleCnt="4"/>
      <dgm:spPr/>
      <dgm:t>
        <a:bodyPr/>
        <a:lstStyle/>
        <a:p>
          <a:endParaRPr lang="en-US"/>
        </a:p>
      </dgm:t>
    </dgm:pt>
    <dgm:pt modelId="{F1652E32-C8AE-4BB3-A1B8-3772055328AC}" type="pres">
      <dgm:prSet presAssocID="{ABCC018D-C2C2-4453-A257-2747D669A905}" presName="root2" presStyleCnt="0"/>
      <dgm:spPr/>
      <dgm:t>
        <a:bodyPr/>
        <a:lstStyle/>
        <a:p>
          <a:endParaRPr lang="en-US"/>
        </a:p>
      </dgm:t>
    </dgm:pt>
    <dgm:pt modelId="{3BBFA205-F1B2-4C7C-9493-B7D85B193AA6}" type="pres">
      <dgm:prSet presAssocID="{ABCC018D-C2C2-4453-A257-2747D669A905}" presName="LevelTwoTextNode" presStyleLbl="node3" presStyleIdx="1" presStyleCnt="4">
        <dgm:presLayoutVars>
          <dgm:chPref val="3"/>
        </dgm:presLayoutVars>
      </dgm:prSet>
      <dgm:spPr/>
      <dgm:t>
        <a:bodyPr/>
        <a:lstStyle/>
        <a:p>
          <a:endParaRPr lang="en-US"/>
        </a:p>
      </dgm:t>
    </dgm:pt>
    <dgm:pt modelId="{4F7FDDD9-6722-475F-A2EA-0862CD5B09CC}" type="pres">
      <dgm:prSet presAssocID="{ABCC018D-C2C2-4453-A257-2747D669A905}" presName="level3hierChild" presStyleCnt="0"/>
      <dgm:spPr/>
      <dgm:t>
        <a:bodyPr/>
        <a:lstStyle/>
        <a:p>
          <a:endParaRPr lang="en-US"/>
        </a:p>
      </dgm:t>
    </dgm:pt>
    <dgm:pt modelId="{1A8A649D-8505-4CE1-87D3-E410D59575B4}" type="pres">
      <dgm:prSet presAssocID="{9C37EF4A-ED72-403E-884A-EC1C06D54964}" presName="conn2-1" presStyleLbl="parChTrans1D3" presStyleIdx="2" presStyleCnt="4"/>
      <dgm:spPr/>
      <dgm:t>
        <a:bodyPr/>
        <a:lstStyle/>
        <a:p>
          <a:endParaRPr lang="en-US"/>
        </a:p>
      </dgm:t>
    </dgm:pt>
    <dgm:pt modelId="{C5557536-7D9C-4164-9EDD-38DA3FBE4E0B}" type="pres">
      <dgm:prSet presAssocID="{9C37EF4A-ED72-403E-884A-EC1C06D54964}" presName="connTx" presStyleLbl="parChTrans1D3" presStyleIdx="2" presStyleCnt="4"/>
      <dgm:spPr/>
      <dgm:t>
        <a:bodyPr/>
        <a:lstStyle/>
        <a:p>
          <a:endParaRPr lang="en-US"/>
        </a:p>
      </dgm:t>
    </dgm:pt>
    <dgm:pt modelId="{94DA857A-EF61-4DBB-BD67-3B2D2F07D1C4}" type="pres">
      <dgm:prSet presAssocID="{DC856A1F-B95B-4169-8C0E-13145E2EC6DA}" presName="root2" presStyleCnt="0"/>
      <dgm:spPr/>
      <dgm:t>
        <a:bodyPr/>
        <a:lstStyle/>
        <a:p>
          <a:endParaRPr lang="en-US"/>
        </a:p>
      </dgm:t>
    </dgm:pt>
    <dgm:pt modelId="{D7BB45FC-C492-403F-B107-A1E523B84535}" type="pres">
      <dgm:prSet presAssocID="{DC856A1F-B95B-4169-8C0E-13145E2EC6DA}" presName="LevelTwoTextNode" presStyleLbl="node3" presStyleIdx="2" presStyleCnt="4">
        <dgm:presLayoutVars>
          <dgm:chPref val="3"/>
        </dgm:presLayoutVars>
      </dgm:prSet>
      <dgm:spPr/>
      <dgm:t>
        <a:bodyPr/>
        <a:lstStyle/>
        <a:p>
          <a:endParaRPr lang="en-US"/>
        </a:p>
      </dgm:t>
    </dgm:pt>
    <dgm:pt modelId="{FFD8AE36-3D69-4D2F-8870-5FC221C17CDC}" type="pres">
      <dgm:prSet presAssocID="{DC856A1F-B95B-4169-8C0E-13145E2EC6DA}" presName="level3hierChild" presStyleCnt="0"/>
      <dgm:spPr/>
      <dgm:t>
        <a:bodyPr/>
        <a:lstStyle/>
        <a:p>
          <a:endParaRPr lang="en-US"/>
        </a:p>
      </dgm:t>
    </dgm:pt>
    <dgm:pt modelId="{D0D06B68-9003-48FF-9804-ED923ADA9F4C}" type="pres">
      <dgm:prSet presAssocID="{D9E0D22F-B3A6-40FE-81F1-CA836FAF96BD}" presName="conn2-1" presStyleLbl="parChTrans1D3" presStyleIdx="3" presStyleCnt="4"/>
      <dgm:spPr/>
      <dgm:t>
        <a:bodyPr/>
        <a:lstStyle/>
        <a:p>
          <a:endParaRPr lang="en-US"/>
        </a:p>
      </dgm:t>
    </dgm:pt>
    <dgm:pt modelId="{4B73B2A0-9819-42C6-A636-450BE9974609}" type="pres">
      <dgm:prSet presAssocID="{D9E0D22F-B3A6-40FE-81F1-CA836FAF96BD}" presName="connTx" presStyleLbl="parChTrans1D3" presStyleIdx="3" presStyleCnt="4"/>
      <dgm:spPr/>
      <dgm:t>
        <a:bodyPr/>
        <a:lstStyle/>
        <a:p>
          <a:endParaRPr lang="en-US"/>
        </a:p>
      </dgm:t>
    </dgm:pt>
    <dgm:pt modelId="{66CB25FD-15E1-4209-92FD-C5CF58C0AC49}" type="pres">
      <dgm:prSet presAssocID="{42257AA7-EB9E-4BAD-9D0D-1050537A6998}" presName="root2" presStyleCnt="0"/>
      <dgm:spPr/>
    </dgm:pt>
    <dgm:pt modelId="{C16DF4A1-B3F9-4293-BD05-DC8CB05FA6AB}" type="pres">
      <dgm:prSet presAssocID="{42257AA7-EB9E-4BAD-9D0D-1050537A6998}" presName="LevelTwoTextNode" presStyleLbl="node3" presStyleIdx="3" presStyleCnt="4">
        <dgm:presLayoutVars>
          <dgm:chPref val="3"/>
        </dgm:presLayoutVars>
      </dgm:prSet>
      <dgm:spPr/>
      <dgm:t>
        <a:bodyPr/>
        <a:lstStyle/>
        <a:p>
          <a:endParaRPr lang="en-US"/>
        </a:p>
      </dgm:t>
    </dgm:pt>
    <dgm:pt modelId="{C6BCDF8F-1970-413B-B114-D20AD2B4D4E0}" type="pres">
      <dgm:prSet presAssocID="{42257AA7-EB9E-4BAD-9D0D-1050537A6998}" presName="level3hierChild" presStyleCnt="0"/>
      <dgm:spPr/>
    </dgm:pt>
    <dgm:pt modelId="{822460F4-B487-4CF6-8BBF-018E0FC3268C}" type="pres">
      <dgm:prSet presAssocID="{747C3D23-F994-47B0-A836-27EE5FBC9EF6}" presName="conn2-1" presStyleLbl="parChTrans1D2" presStyleIdx="1" presStyleCnt="2"/>
      <dgm:spPr/>
      <dgm:t>
        <a:bodyPr/>
        <a:lstStyle/>
        <a:p>
          <a:endParaRPr lang="en-US"/>
        </a:p>
      </dgm:t>
    </dgm:pt>
    <dgm:pt modelId="{61F1F113-7AE1-4530-8D36-C6CFA81FB22E}" type="pres">
      <dgm:prSet presAssocID="{747C3D23-F994-47B0-A836-27EE5FBC9EF6}" presName="connTx" presStyleLbl="parChTrans1D2" presStyleIdx="1" presStyleCnt="2"/>
      <dgm:spPr/>
      <dgm:t>
        <a:bodyPr/>
        <a:lstStyle/>
        <a:p>
          <a:endParaRPr lang="en-US"/>
        </a:p>
      </dgm:t>
    </dgm:pt>
    <dgm:pt modelId="{38808BFF-8B18-4BC6-AAB2-A32D893B9DF8}" type="pres">
      <dgm:prSet presAssocID="{41AFB090-E71D-4112-B8D7-DE29A8618C96}" presName="root2" presStyleCnt="0"/>
      <dgm:spPr/>
      <dgm:t>
        <a:bodyPr/>
        <a:lstStyle/>
        <a:p>
          <a:endParaRPr lang="en-US"/>
        </a:p>
      </dgm:t>
    </dgm:pt>
    <dgm:pt modelId="{BA14B2D7-5001-46AA-AA73-C2E3B5E58AD7}" type="pres">
      <dgm:prSet presAssocID="{41AFB090-E71D-4112-B8D7-DE29A8618C96}" presName="LevelTwoTextNode" presStyleLbl="node2" presStyleIdx="1" presStyleCnt="2">
        <dgm:presLayoutVars>
          <dgm:chPref val="3"/>
        </dgm:presLayoutVars>
      </dgm:prSet>
      <dgm:spPr/>
      <dgm:t>
        <a:bodyPr/>
        <a:lstStyle/>
        <a:p>
          <a:endParaRPr lang="en-US"/>
        </a:p>
      </dgm:t>
    </dgm:pt>
    <dgm:pt modelId="{68D9883B-34B1-4C7C-9579-D977E5CF565B}" type="pres">
      <dgm:prSet presAssocID="{41AFB090-E71D-4112-B8D7-DE29A8618C96}" presName="level3hierChild" presStyleCnt="0"/>
      <dgm:spPr/>
      <dgm:t>
        <a:bodyPr/>
        <a:lstStyle/>
        <a:p>
          <a:endParaRPr lang="en-US"/>
        </a:p>
      </dgm:t>
    </dgm:pt>
  </dgm:ptLst>
  <dgm:cxnLst>
    <dgm:cxn modelId="{2A299533-68FA-4E81-A0AB-F273B6890095}" type="presOf" srcId="{747C3D23-F994-47B0-A836-27EE5FBC9EF6}" destId="{61F1F113-7AE1-4530-8D36-C6CFA81FB22E}" srcOrd="1" destOrd="0" presId="urn:microsoft.com/office/officeart/2005/8/layout/hierarchy2"/>
    <dgm:cxn modelId="{A5C8A425-07FF-4755-B4F7-A73FC8BB1030}" srcId="{F384A8F9-DF31-40BE-9F5E-6C578D6592B4}" destId="{C108B54D-69C4-441C-B39A-69B08888AAEF}" srcOrd="0" destOrd="0" parTransId="{B2775C46-88EC-462A-8F03-6AA5701EE16C}" sibTransId="{C9B50BAC-9515-47B4-B15A-9959AA1905E3}"/>
    <dgm:cxn modelId="{7EF72299-F662-482F-98FA-F5CEB20284F2}" type="presOf" srcId="{9C37EF4A-ED72-403E-884A-EC1C06D54964}" destId="{C5557536-7D9C-4164-9EDD-38DA3FBE4E0B}" srcOrd="1" destOrd="0" presId="urn:microsoft.com/office/officeart/2005/8/layout/hierarchy2"/>
    <dgm:cxn modelId="{5113BA25-32A1-4C0F-911E-82E9BA94A50E}" type="presOf" srcId="{ABCC018D-C2C2-4453-A257-2747D669A905}" destId="{3BBFA205-F1B2-4C7C-9493-B7D85B193AA6}" srcOrd="0" destOrd="0" presId="urn:microsoft.com/office/officeart/2005/8/layout/hierarchy2"/>
    <dgm:cxn modelId="{2251957B-BA59-46F9-B622-1ED679AC1D2E}" type="presOf" srcId="{D9E0D22F-B3A6-40FE-81F1-CA836FAF96BD}" destId="{D0D06B68-9003-48FF-9804-ED923ADA9F4C}" srcOrd="0" destOrd="0" presId="urn:microsoft.com/office/officeart/2005/8/layout/hierarchy2"/>
    <dgm:cxn modelId="{D70A5384-42C0-4987-AA18-8FFDBE7268BD}" type="presOf" srcId="{747C3D23-F994-47B0-A836-27EE5FBC9EF6}" destId="{822460F4-B487-4CF6-8BBF-018E0FC3268C}" srcOrd="0" destOrd="0" presId="urn:microsoft.com/office/officeart/2005/8/layout/hierarchy2"/>
    <dgm:cxn modelId="{9C236D16-F757-47A1-8AA7-419C22DDF63B}" type="presOf" srcId="{4896C166-0159-4B8A-BC8C-B3D32551BBAF}" destId="{B24F0674-EA05-4837-822E-459A0E40E689}" srcOrd="0" destOrd="0" presId="urn:microsoft.com/office/officeart/2005/8/layout/hierarchy2"/>
    <dgm:cxn modelId="{DB75BCFE-2D01-4036-B20D-E7A0E2E09EE1}" type="presOf" srcId="{42257AA7-EB9E-4BAD-9D0D-1050537A6998}" destId="{C16DF4A1-B3F9-4293-BD05-DC8CB05FA6AB}" srcOrd="0" destOrd="0" presId="urn:microsoft.com/office/officeart/2005/8/layout/hierarchy2"/>
    <dgm:cxn modelId="{17AE3A98-5B5E-44F2-9630-31AE60EE7D49}" srcId="{4896C166-0159-4B8A-BC8C-B3D32551BBAF}" destId="{2E378138-6907-4484-96EA-54A91C658AE1}" srcOrd="0" destOrd="0" parTransId="{CFCB6FE3-EDF3-477F-9BBB-5570198E1DFB}" sibTransId="{9D87FEA7-7131-4AB1-967A-EF56F7CFF475}"/>
    <dgm:cxn modelId="{77482EEA-032A-48E3-942F-BD27C66D34B2}" type="presOf" srcId="{C108B54D-69C4-441C-B39A-69B08888AAEF}" destId="{A664FEE2-1841-4E5C-9C58-AFD79997A7B8}" srcOrd="0" destOrd="0" presId="urn:microsoft.com/office/officeart/2005/8/layout/hierarchy2"/>
    <dgm:cxn modelId="{0E8B48F9-A42C-4E71-A5B8-E3CD67EE8B75}" srcId="{4896C166-0159-4B8A-BC8C-B3D32551BBAF}" destId="{DC856A1F-B95B-4169-8C0E-13145E2EC6DA}" srcOrd="2" destOrd="0" parTransId="{9C37EF4A-ED72-403E-884A-EC1C06D54964}" sibTransId="{CA80FC4E-59DE-455E-BAFD-EE3E49013A65}"/>
    <dgm:cxn modelId="{50C7D223-D120-47D5-8204-AA338E122EA1}" srcId="{C108B54D-69C4-441C-B39A-69B08888AAEF}" destId="{41AFB090-E71D-4112-B8D7-DE29A8618C96}" srcOrd="1" destOrd="0" parTransId="{747C3D23-F994-47B0-A836-27EE5FBC9EF6}" sibTransId="{0F0F01D8-C0DC-4AEB-A560-F7DF878A5C7C}"/>
    <dgm:cxn modelId="{4A197FDA-4A2B-45F9-8E8E-8F776B7B0AD5}" srcId="{4896C166-0159-4B8A-BC8C-B3D32551BBAF}" destId="{ABCC018D-C2C2-4453-A257-2747D669A905}" srcOrd="1" destOrd="0" parTransId="{809D4DB3-A3A3-44B0-9D56-D2856454CA53}" sibTransId="{EA11DAD0-1C8B-405E-BBF3-EA7B5D6B53F9}"/>
    <dgm:cxn modelId="{B94D27B3-A3E4-48B3-A762-3032C2DA7B16}" type="presOf" srcId="{CFCB6FE3-EDF3-477F-9BBB-5570198E1DFB}" destId="{6DFE4B7E-38F9-4091-9DFA-40074A2E1BC8}" srcOrd="1" destOrd="0" presId="urn:microsoft.com/office/officeart/2005/8/layout/hierarchy2"/>
    <dgm:cxn modelId="{422253CE-B78C-4C28-BD20-A00FDB0EE261}" type="presOf" srcId="{9C37EF4A-ED72-403E-884A-EC1C06D54964}" destId="{1A8A649D-8505-4CE1-87D3-E410D59575B4}" srcOrd="0" destOrd="0" presId="urn:microsoft.com/office/officeart/2005/8/layout/hierarchy2"/>
    <dgm:cxn modelId="{882A6905-57EB-4469-B9D8-7EC5AA2E26CA}" type="presOf" srcId="{41AFB090-E71D-4112-B8D7-DE29A8618C96}" destId="{BA14B2D7-5001-46AA-AA73-C2E3B5E58AD7}" srcOrd="0" destOrd="0" presId="urn:microsoft.com/office/officeart/2005/8/layout/hierarchy2"/>
    <dgm:cxn modelId="{B295C029-BE57-4733-8427-43F2068AD37C}" type="presOf" srcId="{2E378138-6907-4484-96EA-54A91C658AE1}" destId="{61662A46-978A-44C1-9201-493E2A7EB0B4}" srcOrd="0" destOrd="0" presId="urn:microsoft.com/office/officeart/2005/8/layout/hierarchy2"/>
    <dgm:cxn modelId="{B9285E3E-51D6-4090-A394-DB843D171C8C}" type="presOf" srcId="{DC856A1F-B95B-4169-8C0E-13145E2EC6DA}" destId="{D7BB45FC-C492-403F-B107-A1E523B84535}" srcOrd="0" destOrd="0" presId="urn:microsoft.com/office/officeart/2005/8/layout/hierarchy2"/>
    <dgm:cxn modelId="{F842E100-C1F1-495E-A5D7-E96C2EDAB141}" type="presOf" srcId="{6BDCB436-71DF-43CC-AE31-7A3B626B6FC6}" destId="{A88A3C15-7EE1-4C41-BDF3-3D7F1BD061CB}" srcOrd="0" destOrd="0" presId="urn:microsoft.com/office/officeart/2005/8/layout/hierarchy2"/>
    <dgm:cxn modelId="{8A4BD41E-EB40-48B2-BD41-F76B80009D75}" type="presOf" srcId="{809D4DB3-A3A3-44B0-9D56-D2856454CA53}" destId="{8D9EF893-7FB0-47DD-803A-3A51B7E9DEFE}" srcOrd="0" destOrd="0" presId="urn:microsoft.com/office/officeart/2005/8/layout/hierarchy2"/>
    <dgm:cxn modelId="{CC6B2A99-B2F5-4E86-9C8E-0E85D1CBB6B3}" type="presOf" srcId="{F384A8F9-DF31-40BE-9F5E-6C578D6592B4}" destId="{DADC5906-3C42-4E38-AE2B-6B5E2C52468D}" srcOrd="0" destOrd="0" presId="urn:microsoft.com/office/officeart/2005/8/layout/hierarchy2"/>
    <dgm:cxn modelId="{B1041796-0CB1-473B-8E3A-2DAE835D9D25}" srcId="{4896C166-0159-4B8A-BC8C-B3D32551BBAF}" destId="{42257AA7-EB9E-4BAD-9D0D-1050537A6998}" srcOrd="3" destOrd="0" parTransId="{D9E0D22F-B3A6-40FE-81F1-CA836FAF96BD}" sibTransId="{813961C5-6CC0-4EE6-B0F1-FD0F669AE1D6}"/>
    <dgm:cxn modelId="{DCD71DF9-A4DB-4E7A-B3CC-AA1A867DFC90}" srcId="{C108B54D-69C4-441C-B39A-69B08888AAEF}" destId="{4896C166-0159-4B8A-BC8C-B3D32551BBAF}" srcOrd="0" destOrd="0" parTransId="{6BDCB436-71DF-43CC-AE31-7A3B626B6FC6}" sibTransId="{800A2D58-4D32-4259-962A-4487AD4407B3}"/>
    <dgm:cxn modelId="{E342BD9B-FD95-41FA-9C92-95793B632411}" type="presOf" srcId="{CFCB6FE3-EDF3-477F-9BBB-5570198E1DFB}" destId="{70872211-6467-45B8-8F1B-B298E0D28A9A}" srcOrd="0" destOrd="0" presId="urn:microsoft.com/office/officeart/2005/8/layout/hierarchy2"/>
    <dgm:cxn modelId="{AF546C45-DD68-481B-8E56-FC2B4E502808}" type="presOf" srcId="{6BDCB436-71DF-43CC-AE31-7A3B626B6FC6}" destId="{D53702C3-BA41-4914-8EEE-0303C04875C1}" srcOrd="1" destOrd="0" presId="urn:microsoft.com/office/officeart/2005/8/layout/hierarchy2"/>
    <dgm:cxn modelId="{BC74F54C-38FC-41C5-815B-A5BE459A2A75}" type="presOf" srcId="{D9E0D22F-B3A6-40FE-81F1-CA836FAF96BD}" destId="{4B73B2A0-9819-42C6-A636-450BE9974609}" srcOrd="1" destOrd="0" presId="urn:microsoft.com/office/officeart/2005/8/layout/hierarchy2"/>
    <dgm:cxn modelId="{5F4855CA-0E32-4B73-AA10-69007CA32399}" type="presOf" srcId="{809D4DB3-A3A3-44B0-9D56-D2856454CA53}" destId="{4A04E5E4-9D37-46A8-8988-ED1981199CEF}" srcOrd="1" destOrd="0" presId="urn:microsoft.com/office/officeart/2005/8/layout/hierarchy2"/>
    <dgm:cxn modelId="{52FF2306-2825-41D1-8AA7-8A71005EDBC3}" type="presParOf" srcId="{DADC5906-3C42-4E38-AE2B-6B5E2C52468D}" destId="{5CDBDCB0-FC5B-49DB-A4DA-6D38ABBA2392}" srcOrd="0" destOrd="0" presId="urn:microsoft.com/office/officeart/2005/8/layout/hierarchy2"/>
    <dgm:cxn modelId="{20E7D68B-7E9C-4DEC-AEB9-829EB4162FD1}" type="presParOf" srcId="{5CDBDCB0-FC5B-49DB-A4DA-6D38ABBA2392}" destId="{A664FEE2-1841-4E5C-9C58-AFD79997A7B8}" srcOrd="0" destOrd="0" presId="urn:microsoft.com/office/officeart/2005/8/layout/hierarchy2"/>
    <dgm:cxn modelId="{D665DD4E-0E25-40F4-9CBC-4A5F0CB6751F}" type="presParOf" srcId="{5CDBDCB0-FC5B-49DB-A4DA-6D38ABBA2392}" destId="{E5373C15-480B-4358-A6C4-2E2ABF0AF261}" srcOrd="1" destOrd="0" presId="urn:microsoft.com/office/officeart/2005/8/layout/hierarchy2"/>
    <dgm:cxn modelId="{5CDD36BB-3047-4882-BA57-E65C40A5872D}" type="presParOf" srcId="{E5373C15-480B-4358-A6C4-2E2ABF0AF261}" destId="{A88A3C15-7EE1-4C41-BDF3-3D7F1BD061CB}" srcOrd="0" destOrd="0" presId="urn:microsoft.com/office/officeart/2005/8/layout/hierarchy2"/>
    <dgm:cxn modelId="{31262157-8CBF-4F18-9225-1054479F0611}" type="presParOf" srcId="{A88A3C15-7EE1-4C41-BDF3-3D7F1BD061CB}" destId="{D53702C3-BA41-4914-8EEE-0303C04875C1}" srcOrd="0" destOrd="0" presId="urn:microsoft.com/office/officeart/2005/8/layout/hierarchy2"/>
    <dgm:cxn modelId="{F9300713-1599-4758-8AFB-34A2742297A8}" type="presParOf" srcId="{E5373C15-480B-4358-A6C4-2E2ABF0AF261}" destId="{19510047-01EA-4D48-A443-B0F7CC2E5389}" srcOrd="1" destOrd="0" presId="urn:microsoft.com/office/officeart/2005/8/layout/hierarchy2"/>
    <dgm:cxn modelId="{CF6BA89D-8562-4094-9574-B48587119C6A}" type="presParOf" srcId="{19510047-01EA-4D48-A443-B0F7CC2E5389}" destId="{B24F0674-EA05-4837-822E-459A0E40E689}" srcOrd="0" destOrd="0" presId="urn:microsoft.com/office/officeart/2005/8/layout/hierarchy2"/>
    <dgm:cxn modelId="{7F098F03-8CD6-48A9-97F8-938311D152A2}" type="presParOf" srcId="{19510047-01EA-4D48-A443-B0F7CC2E5389}" destId="{2DEFB968-F330-46A1-B668-62A30C431CB3}" srcOrd="1" destOrd="0" presId="urn:microsoft.com/office/officeart/2005/8/layout/hierarchy2"/>
    <dgm:cxn modelId="{63FCF560-5F36-477F-B017-EEF753704DA7}" type="presParOf" srcId="{2DEFB968-F330-46A1-B668-62A30C431CB3}" destId="{70872211-6467-45B8-8F1B-B298E0D28A9A}" srcOrd="0" destOrd="0" presId="urn:microsoft.com/office/officeart/2005/8/layout/hierarchy2"/>
    <dgm:cxn modelId="{B4D89B24-7667-4F80-B8FE-34DA8AC3EA49}" type="presParOf" srcId="{70872211-6467-45B8-8F1B-B298E0D28A9A}" destId="{6DFE4B7E-38F9-4091-9DFA-40074A2E1BC8}" srcOrd="0" destOrd="0" presId="urn:microsoft.com/office/officeart/2005/8/layout/hierarchy2"/>
    <dgm:cxn modelId="{A2F5DA19-3626-40D3-ACE3-96E9777C6E5D}" type="presParOf" srcId="{2DEFB968-F330-46A1-B668-62A30C431CB3}" destId="{97D04AB3-ED66-4A4B-A42F-6AC287924D94}" srcOrd="1" destOrd="0" presId="urn:microsoft.com/office/officeart/2005/8/layout/hierarchy2"/>
    <dgm:cxn modelId="{9BBBAB5C-7F89-4822-B609-988CDE6D9CCC}" type="presParOf" srcId="{97D04AB3-ED66-4A4B-A42F-6AC287924D94}" destId="{61662A46-978A-44C1-9201-493E2A7EB0B4}" srcOrd="0" destOrd="0" presId="urn:microsoft.com/office/officeart/2005/8/layout/hierarchy2"/>
    <dgm:cxn modelId="{9002FE34-2ADF-4359-9402-D58C96C5467E}" type="presParOf" srcId="{97D04AB3-ED66-4A4B-A42F-6AC287924D94}" destId="{BECD083A-2D55-4F00-91D0-3FF837ABF9E4}" srcOrd="1" destOrd="0" presId="urn:microsoft.com/office/officeart/2005/8/layout/hierarchy2"/>
    <dgm:cxn modelId="{09BDACD6-F98E-459B-B8D3-45C968C3423F}" type="presParOf" srcId="{2DEFB968-F330-46A1-B668-62A30C431CB3}" destId="{8D9EF893-7FB0-47DD-803A-3A51B7E9DEFE}" srcOrd="2" destOrd="0" presId="urn:microsoft.com/office/officeart/2005/8/layout/hierarchy2"/>
    <dgm:cxn modelId="{1C12C05A-990F-43B3-88EA-FBEE4730682B}" type="presParOf" srcId="{8D9EF893-7FB0-47DD-803A-3A51B7E9DEFE}" destId="{4A04E5E4-9D37-46A8-8988-ED1981199CEF}" srcOrd="0" destOrd="0" presId="urn:microsoft.com/office/officeart/2005/8/layout/hierarchy2"/>
    <dgm:cxn modelId="{91CB9CA1-0BED-4115-9C35-CDD5E379FEFC}" type="presParOf" srcId="{2DEFB968-F330-46A1-B668-62A30C431CB3}" destId="{F1652E32-C8AE-4BB3-A1B8-3772055328AC}" srcOrd="3" destOrd="0" presId="urn:microsoft.com/office/officeart/2005/8/layout/hierarchy2"/>
    <dgm:cxn modelId="{2CD4F176-E2EB-4C61-BD31-B79B322F6A77}" type="presParOf" srcId="{F1652E32-C8AE-4BB3-A1B8-3772055328AC}" destId="{3BBFA205-F1B2-4C7C-9493-B7D85B193AA6}" srcOrd="0" destOrd="0" presId="urn:microsoft.com/office/officeart/2005/8/layout/hierarchy2"/>
    <dgm:cxn modelId="{B37ED0A6-D0AF-4045-B41D-5E96EE771D3B}" type="presParOf" srcId="{F1652E32-C8AE-4BB3-A1B8-3772055328AC}" destId="{4F7FDDD9-6722-475F-A2EA-0862CD5B09CC}" srcOrd="1" destOrd="0" presId="urn:microsoft.com/office/officeart/2005/8/layout/hierarchy2"/>
    <dgm:cxn modelId="{C6577167-8570-4B69-B904-1B0C3CE31B1A}" type="presParOf" srcId="{2DEFB968-F330-46A1-B668-62A30C431CB3}" destId="{1A8A649D-8505-4CE1-87D3-E410D59575B4}" srcOrd="4" destOrd="0" presId="urn:microsoft.com/office/officeart/2005/8/layout/hierarchy2"/>
    <dgm:cxn modelId="{D1FD7FF7-4B8F-4819-B5A0-5883783EA63B}" type="presParOf" srcId="{1A8A649D-8505-4CE1-87D3-E410D59575B4}" destId="{C5557536-7D9C-4164-9EDD-38DA3FBE4E0B}" srcOrd="0" destOrd="0" presId="urn:microsoft.com/office/officeart/2005/8/layout/hierarchy2"/>
    <dgm:cxn modelId="{3358A027-A791-4CA3-9548-6D1F49A2C8D8}" type="presParOf" srcId="{2DEFB968-F330-46A1-B668-62A30C431CB3}" destId="{94DA857A-EF61-4DBB-BD67-3B2D2F07D1C4}" srcOrd="5" destOrd="0" presId="urn:microsoft.com/office/officeart/2005/8/layout/hierarchy2"/>
    <dgm:cxn modelId="{CFDCC2DC-5100-4F41-8355-857A4C24F093}" type="presParOf" srcId="{94DA857A-EF61-4DBB-BD67-3B2D2F07D1C4}" destId="{D7BB45FC-C492-403F-B107-A1E523B84535}" srcOrd="0" destOrd="0" presId="urn:microsoft.com/office/officeart/2005/8/layout/hierarchy2"/>
    <dgm:cxn modelId="{76CBFBB1-9AAE-4C82-8B81-78850E1FB1F0}" type="presParOf" srcId="{94DA857A-EF61-4DBB-BD67-3B2D2F07D1C4}" destId="{FFD8AE36-3D69-4D2F-8870-5FC221C17CDC}" srcOrd="1" destOrd="0" presId="urn:microsoft.com/office/officeart/2005/8/layout/hierarchy2"/>
    <dgm:cxn modelId="{435B0F0C-DF6E-4A74-8451-6987C94E32DA}" type="presParOf" srcId="{2DEFB968-F330-46A1-B668-62A30C431CB3}" destId="{D0D06B68-9003-48FF-9804-ED923ADA9F4C}" srcOrd="6" destOrd="0" presId="urn:microsoft.com/office/officeart/2005/8/layout/hierarchy2"/>
    <dgm:cxn modelId="{02B960C8-0E7B-4912-BA35-659E5AEE51FE}" type="presParOf" srcId="{D0D06B68-9003-48FF-9804-ED923ADA9F4C}" destId="{4B73B2A0-9819-42C6-A636-450BE9974609}" srcOrd="0" destOrd="0" presId="urn:microsoft.com/office/officeart/2005/8/layout/hierarchy2"/>
    <dgm:cxn modelId="{BC0E3C6F-6C9D-4B99-916B-F2138F74E423}" type="presParOf" srcId="{2DEFB968-F330-46A1-B668-62A30C431CB3}" destId="{66CB25FD-15E1-4209-92FD-C5CF58C0AC49}" srcOrd="7" destOrd="0" presId="urn:microsoft.com/office/officeart/2005/8/layout/hierarchy2"/>
    <dgm:cxn modelId="{ABAB595A-435C-4DF5-9395-17DCA6090E8F}" type="presParOf" srcId="{66CB25FD-15E1-4209-92FD-C5CF58C0AC49}" destId="{C16DF4A1-B3F9-4293-BD05-DC8CB05FA6AB}" srcOrd="0" destOrd="0" presId="urn:microsoft.com/office/officeart/2005/8/layout/hierarchy2"/>
    <dgm:cxn modelId="{7863A90A-4313-4CFE-A3F3-FA28969D3499}" type="presParOf" srcId="{66CB25FD-15E1-4209-92FD-C5CF58C0AC49}" destId="{C6BCDF8F-1970-413B-B114-D20AD2B4D4E0}" srcOrd="1" destOrd="0" presId="urn:microsoft.com/office/officeart/2005/8/layout/hierarchy2"/>
    <dgm:cxn modelId="{A26A14B2-38A7-4BE5-A320-E63A9AB4F180}" type="presParOf" srcId="{E5373C15-480B-4358-A6C4-2E2ABF0AF261}" destId="{822460F4-B487-4CF6-8BBF-018E0FC3268C}" srcOrd="2" destOrd="0" presId="urn:microsoft.com/office/officeart/2005/8/layout/hierarchy2"/>
    <dgm:cxn modelId="{3E076F1C-17F1-449D-A3DD-76EBC44E4636}" type="presParOf" srcId="{822460F4-B487-4CF6-8BBF-018E0FC3268C}" destId="{61F1F113-7AE1-4530-8D36-C6CFA81FB22E}" srcOrd="0" destOrd="0" presId="urn:microsoft.com/office/officeart/2005/8/layout/hierarchy2"/>
    <dgm:cxn modelId="{4F43438B-F722-4238-97EF-324B3671F8B4}" type="presParOf" srcId="{E5373C15-480B-4358-A6C4-2E2ABF0AF261}" destId="{38808BFF-8B18-4BC6-AAB2-A32D893B9DF8}" srcOrd="3" destOrd="0" presId="urn:microsoft.com/office/officeart/2005/8/layout/hierarchy2"/>
    <dgm:cxn modelId="{B205D397-4506-4506-96C3-84CF49CB7383}" type="presParOf" srcId="{38808BFF-8B18-4BC6-AAB2-A32D893B9DF8}" destId="{BA14B2D7-5001-46AA-AA73-C2E3B5E58AD7}" srcOrd="0" destOrd="0" presId="urn:microsoft.com/office/officeart/2005/8/layout/hierarchy2"/>
    <dgm:cxn modelId="{18909025-509C-4683-82F5-34484A3BC100}" type="presParOf" srcId="{38808BFF-8B18-4BC6-AAB2-A32D893B9DF8}" destId="{68D9883B-34B1-4C7C-9579-D977E5CF565B}"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DE7602F-C90B-4407-8139-2A729EA23E6C}"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US"/>
        </a:p>
      </dgm:t>
    </dgm:pt>
    <dgm:pt modelId="{0327F5E7-E45E-420A-821D-8DC3D5F6629C}">
      <dgm:prSet phldrT="[Text]"/>
      <dgm:spPr/>
      <dgm:t>
        <a:bodyPr/>
        <a:lstStyle/>
        <a:p>
          <a:r>
            <a:rPr lang="en-US" dirty="0" smtClean="0"/>
            <a:t>Preferred Product</a:t>
          </a:r>
          <a:endParaRPr lang="en-US" dirty="0"/>
        </a:p>
      </dgm:t>
    </dgm:pt>
    <dgm:pt modelId="{D97DA277-9678-4096-BF6A-E21DD53E6740}" type="parTrans" cxnId="{8AB58666-08DE-4633-B88F-B1CFE6BF2E87}">
      <dgm:prSet/>
      <dgm:spPr/>
      <dgm:t>
        <a:bodyPr/>
        <a:lstStyle/>
        <a:p>
          <a:endParaRPr lang="en-US"/>
        </a:p>
      </dgm:t>
    </dgm:pt>
    <dgm:pt modelId="{2944DAD7-1009-4B30-AA99-4766282B7B2D}" type="sibTrans" cxnId="{8AB58666-08DE-4633-B88F-B1CFE6BF2E87}">
      <dgm:prSet/>
      <dgm:spPr/>
      <dgm:t>
        <a:bodyPr/>
        <a:lstStyle/>
        <a:p>
          <a:endParaRPr lang="en-US"/>
        </a:p>
      </dgm:t>
    </dgm:pt>
    <dgm:pt modelId="{BECE300E-B106-4792-B4DF-6E3230EEE712}">
      <dgm:prSet phldrT="[Text]"/>
      <dgm:spPr/>
      <dgm:t>
        <a:bodyPr/>
        <a:lstStyle/>
        <a:p>
          <a:r>
            <a:rPr lang="en-US" dirty="0" smtClean="0"/>
            <a:t>Delivery</a:t>
          </a:r>
          <a:endParaRPr lang="en-US" dirty="0"/>
        </a:p>
      </dgm:t>
    </dgm:pt>
    <dgm:pt modelId="{1DF50B1B-08F0-4842-8781-E46437B066E1}" type="parTrans" cxnId="{A2E4FDEE-3511-4BAA-9438-DE4E3DD49384}">
      <dgm:prSet/>
      <dgm:spPr/>
      <dgm:t>
        <a:bodyPr/>
        <a:lstStyle/>
        <a:p>
          <a:endParaRPr lang="en-US"/>
        </a:p>
      </dgm:t>
    </dgm:pt>
    <dgm:pt modelId="{21572E75-9581-4B3C-B9C8-772A94652166}" type="sibTrans" cxnId="{A2E4FDEE-3511-4BAA-9438-DE4E3DD49384}">
      <dgm:prSet/>
      <dgm:spPr/>
      <dgm:t>
        <a:bodyPr/>
        <a:lstStyle/>
        <a:p>
          <a:endParaRPr lang="en-US"/>
        </a:p>
      </dgm:t>
    </dgm:pt>
    <dgm:pt modelId="{39374700-65FF-4FFF-A4A7-A8BDF9B38215}">
      <dgm:prSet phldrT="[Text]"/>
      <dgm:spPr/>
      <dgm:t>
        <a:bodyPr/>
        <a:lstStyle/>
        <a:p>
          <a:r>
            <a:rPr lang="en-US" dirty="0" smtClean="0"/>
            <a:t>CNC</a:t>
          </a:r>
          <a:endParaRPr lang="en-US" dirty="0"/>
        </a:p>
      </dgm:t>
    </dgm:pt>
    <dgm:pt modelId="{FF26C0C4-3AA2-4B08-A61E-D8D515D70828}" type="parTrans" cxnId="{648EBCE8-FC36-4585-9671-9D052916265B}">
      <dgm:prSet/>
      <dgm:spPr/>
      <dgm:t>
        <a:bodyPr/>
        <a:lstStyle/>
        <a:p>
          <a:endParaRPr lang="en-US"/>
        </a:p>
      </dgm:t>
    </dgm:pt>
    <dgm:pt modelId="{A5EE7782-E3A0-4FFF-B6FF-8475CFA3A983}" type="sibTrans" cxnId="{648EBCE8-FC36-4585-9671-9D052916265B}">
      <dgm:prSet/>
      <dgm:spPr/>
      <dgm:t>
        <a:bodyPr/>
        <a:lstStyle/>
        <a:p>
          <a:endParaRPr lang="en-US"/>
        </a:p>
      </dgm:t>
    </dgm:pt>
    <dgm:pt modelId="{85FF3338-32A1-49F1-943C-7872F5AF4797}">
      <dgm:prSet phldrT="[Text]"/>
      <dgm:spPr/>
      <dgm:t>
        <a:bodyPr/>
        <a:lstStyle/>
        <a:p>
          <a:r>
            <a:rPr lang="en-US" dirty="0" smtClean="0"/>
            <a:t>SPOT </a:t>
          </a:r>
          <a:endParaRPr lang="en-US" dirty="0"/>
        </a:p>
      </dgm:t>
    </dgm:pt>
    <dgm:pt modelId="{D220FF49-8120-4E46-932B-4D1A4AC2618D}" type="parTrans" cxnId="{FDB3C7DC-EC24-4B0A-A0FC-46158636E57B}">
      <dgm:prSet/>
      <dgm:spPr/>
      <dgm:t>
        <a:bodyPr/>
        <a:lstStyle/>
        <a:p>
          <a:endParaRPr lang="en-US"/>
        </a:p>
      </dgm:t>
    </dgm:pt>
    <dgm:pt modelId="{A529F661-0E44-4F78-98D4-1E6FE2A80153}" type="sibTrans" cxnId="{FDB3C7DC-EC24-4B0A-A0FC-46158636E57B}">
      <dgm:prSet/>
      <dgm:spPr/>
      <dgm:t>
        <a:bodyPr/>
        <a:lstStyle/>
        <a:p>
          <a:endParaRPr lang="en-US"/>
        </a:p>
      </dgm:t>
    </dgm:pt>
    <dgm:pt modelId="{90D69AED-4FD5-43F9-896C-6A7AAA72F68E}">
      <dgm:prSet phldrT="[Text]"/>
      <dgm:spPr/>
      <dgm:t>
        <a:bodyPr/>
        <a:lstStyle/>
        <a:p>
          <a:r>
            <a:rPr lang="en-US" dirty="0" smtClean="0"/>
            <a:t>Futures </a:t>
          </a:r>
          <a:endParaRPr lang="en-US" dirty="0"/>
        </a:p>
      </dgm:t>
    </dgm:pt>
    <dgm:pt modelId="{8650E992-821B-46A8-B277-8637FBAD5F03}" type="parTrans" cxnId="{23C80A9D-DC87-4C55-BD67-CEE17AFAA900}">
      <dgm:prSet/>
      <dgm:spPr/>
      <dgm:t>
        <a:bodyPr/>
        <a:lstStyle/>
        <a:p>
          <a:endParaRPr lang="en-US"/>
        </a:p>
      </dgm:t>
    </dgm:pt>
    <dgm:pt modelId="{14D0F557-A8B1-4635-BC3A-6B5B5EB9D142}" type="sibTrans" cxnId="{23C80A9D-DC87-4C55-BD67-CEE17AFAA900}">
      <dgm:prSet/>
      <dgm:spPr/>
      <dgm:t>
        <a:bodyPr/>
        <a:lstStyle/>
        <a:p>
          <a:endParaRPr lang="en-US"/>
        </a:p>
      </dgm:t>
    </dgm:pt>
    <dgm:pt modelId="{B90E755D-9FB4-4275-8A2B-101E3C4257A3}">
      <dgm:prSet phldrT="[Text]"/>
      <dgm:spPr/>
      <dgm:t>
        <a:bodyPr/>
        <a:lstStyle/>
        <a:p>
          <a:r>
            <a:rPr lang="en-US" dirty="0" smtClean="0"/>
            <a:t>Margin</a:t>
          </a:r>
          <a:endParaRPr lang="en-US" dirty="0"/>
        </a:p>
      </dgm:t>
    </dgm:pt>
    <dgm:pt modelId="{228F09EC-EE16-488A-B104-BE46F4ECD1EE}" type="parTrans" cxnId="{6052F527-9E46-40F5-9609-875874B969C6}">
      <dgm:prSet/>
      <dgm:spPr/>
      <dgm:t>
        <a:bodyPr/>
        <a:lstStyle/>
        <a:p>
          <a:endParaRPr lang="en-US"/>
        </a:p>
      </dgm:t>
    </dgm:pt>
    <dgm:pt modelId="{1B51A956-9B37-42A3-89B0-D0189B872293}" type="sibTrans" cxnId="{6052F527-9E46-40F5-9609-875874B969C6}">
      <dgm:prSet/>
      <dgm:spPr/>
      <dgm:t>
        <a:bodyPr/>
        <a:lstStyle/>
        <a:p>
          <a:endParaRPr lang="en-US"/>
        </a:p>
      </dgm:t>
    </dgm:pt>
    <dgm:pt modelId="{F1A41665-FBE6-4E59-9896-70D43290438D}">
      <dgm:prSet phldrT="[Text]"/>
      <dgm:spPr/>
      <dgm:t>
        <a:bodyPr/>
        <a:lstStyle/>
        <a:p>
          <a:r>
            <a:rPr lang="en-US" dirty="0" smtClean="0"/>
            <a:t>T+2</a:t>
          </a:r>
          <a:endParaRPr lang="en-US" dirty="0"/>
        </a:p>
      </dgm:t>
    </dgm:pt>
    <dgm:pt modelId="{9AB2A2EF-6587-4E63-A0C9-330E0888FB2C}" type="parTrans" cxnId="{69D23901-6D56-4ED9-ACE1-05D9D9D624D2}">
      <dgm:prSet/>
      <dgm:spPr/>
      <dgm:t>
        <a:bodyPr/>
        <a:lstStyle/>
        <a:p>
          <a:endParaRPr lang="en-US"/>
        </a:p>
      </dgm:t>
    </dgm:pt>
    <dgm:pt modelId="{15611FC9-4A29-42C4-A011-4F07288F8BDF}" type="sibTrans" cxnId="{69D23901-6D56-4ED9-ACE1-05D9D9D624D2}">
      <dgm:prSet/>
      <dgm:spPr/>
      <dgm:t>
        <a:bodyPr/>
        <a:lstStyle/>
        <a:p>
          <a:endParaRPr lang="en-US"/>
        </a:p>
      </dgm:t>
    </dgm:pt>
    <dgm:pt modelId="{02FA7880-C217-42E6-A569-F3EF7C3CE7BB}">
      <dgm:prSet phldrT="[Text]"/>
      <dgm:spPr/>
      <dgm:t>
        <a:bodyPr/>
        <a:lstStyle/>
        <a:p>
          <a:r>
            <a:rPr lang="en-US" dirty="0" smtClean="0"/>
            <a:t>Options</a:t>
          </a:r>
          <a:endParaRPr lang="en-US" dirty="0"/>
        </a:p>
      </dgm:t>
    </dgm:pt>
    <dgm:pt modelId="{B454516E-A685-47B3-84DD-31EF7FFD10D8}" type="parTrans" cxnId="{F30717D5-9B90-40F6-8E40-B678D71D2D12}">
      <dgm:prSet/>
      <dgm:spPr/>
      <dgm:t>
        <a:bodyPr/>
        <a:lstStyle/>
        <a:p>
          <a:endParaRPr lang="en-US"/>
        </a:p>
      </dgm:t>
    </dgm:pt>
    <dgm:pt modelId="{23A27961-6952-42DD-85EE-3DC0820B8EC3}" type="sibTrans" cxnId="{F30717D5-9B90-40F6-8E40-B678D71D2D12}">
      <dgm:prSet/>
      <dgm:spPr/>
      <dgm:t>
        <a:bodyPr/>
        <a:lstStyle/>
        <a:p>
          <a:endParaRPr lang="en-US"/>
        </a:p>
      </dgm:t>
    </dgm:pt>
    <dgm:pt modelId="{ED3A214E-C8CF-4061-ACF2-867ED5E9ED1D}">
      <dgm:prSet phldrT="[Text]"/>
      <dgm:spPr/>
      <dgm:t>
        <a:bodyPr/>
        <a:lstStyle/>
        <a:p>
          <a:r>
            <a:rPr lang="en-US" dirty="0" smtClean="0"/>
            <a:t>Mix</a:t>
          </a:r>
          <a:endParaRPr lang="en-US" dirty="0"/>
        </a:p>
      </dgm:t>
    </dgm:pt>
    <dgm:pt modelId="{EDCD6635-7791-45ED-B86F-CD6124775D0A}" type="parTrans" cxnId="{7ED86D6F-BA92-45B9-9DD3-65561D7899EA}">
      <dgm:prSet/>
      <dgm:spPr/>
      <dgm:t>
        <a:bodyPr/>
        <a:lstStyle/>
        <a:p>
          <a:endParaRPr lang="en-US"/>
        </a:p>
      </dgm:t>
    </dgm:pt>
    <dgm:pt modelId="{4BAC5FDB-AD72-40EB-AB6B-7E9B1979FF61}" type="sibTrans" cxnId="{7ED86D6F-BA92-45B9-9DD3-65561D7899EA}">
      <dgm:prSet/>
      <dgm:spPr/>
      <dgm:t>
        <a:bodyPr/>
        <a:lstStyle/>
        <a:p>
          <a:endParaRPr lang="en-US"/>
        </a:p>
      </dgm:t>
    </dgm:pt>
    <dgm:pt modelId="{851514B8-BA40-48C6-B0F0-CF82913BC704}" type="pres">
      <dgm:prSet presAssocID="{EDE7602F-C90B-4407-8139-2A729EA23E6C}" presName="diagram" presStyleCnt="0">
        <dgm:presLayoutVars>
          <dgm:chPref val="1"/>
          <dgm:dir/>
          <dgm:animOne val="branch"/>
          <dgm:animLvl val="lvl"/>
          <dgm:resizeHandles val="exact"/>
        </dgm:presLayoutVars>
      </dgm:prSet>
      <dgm:spPr/>
      <dgm:t>
        <a:bodyPr/>
        <a:lstStyle/>
        <a:p>
          <a:endParaRPr lang="en-US"/>
        </a:p>
      </dgm:t>
    </dgm:pt>
    <dgm:pt modelId="{27AF6B59-EA82-4088-BD14-2FC759CA53C4}" type="pres">
      <dgm:prSet presAssocID="{0327F5E7-E45E-420A-821D-8DC3D5F6629C}" presName="root1" presStyleCnt="0"/>
      <dgm:spPr/>
      <dgm:t>
        <a:bodyPr/>
        <a:lstStyle/>
        <a:p>
          <a:endParaRPr lang="en-US"/>
        </a:p>
      </dgm:t>
    </dgm:pt>
    <dgm:pt modelId="{4621F5BD-DADB-4CEB-84E2-B52384A29C1A}" type="pres">
      <dgm:prSet presAssocID="{0327F5E7-E45E-420A-821D-8DC3D5F6629C}" presName="LevelOneTextNode" presStyleLbl="node0" presStyleIdx="0" presStyleCnt="1" custScaleX="90909" custScaleY="90909">
        <dgm:presLayoutVars>
          <dgm:chPref val="3"/>
        </dgm:presLayoutVars>
      </dgm:prSet>
      <dgm:spPr/>
      <dgm:t>
        <a:bodyPr/>
        <a:lstStyle/>
        <a:p>
          <a:endParaRPr lang="en-US"/>
        </a:p>
      </dgm:t>
    </dgm:pt>
    <dgm:pt modelId="{58484502-7C44-4B4D-A59F-01F8AD9C047A}" type="pres">
      <dgm:prSet presAssocID="{0327F5E7-E45E-420A-821D-8DC3D5F6629C}" presName="level2hierChild" presStyleCnt="0"/>
      <dgm:spPr/>
      <dgm:t>
        <a:bodyPr/>
        <a:lstStyle/>
        <a:p>
          <a:endParaRPr lang="en-US"/>
        </a:p>
      </dgm:t>
    </dgm:pt>
    <dgm:pt modelId="{7AE1774D-562A-494F-B110-779253ABBFE9}" type="pres">
      <dgm:prSet presAssocID="{1DF50B1B-08F0-4842-8781-E46437B066E1}" presName="conn2-1" presStyleLbl="parChTrans1D2" presStyleIdx="0" presStyleCnt="5"/>
      <dgm:spPr/>
      <dgm:t>
        <a:bodyPr/>
        <a:lstStyle/>
        <a:p>
          <a:endParaRPr lang="en-US"/>
        </a:p>
      </dgm:t>
    </dgm:pt>
    <dgm:pt modelId="{70E8033B-FECC-41E0-BD8B-E7181B267B5B}" type="pres">
      <dgm:prSet presAssocID="{1DF50B1B-08F0-4842-8781-E46437B066E1}" presName="connTx" presStyleLbl="parChTrans1D2" presStyleIdx="0" presStyleCnt="5"/>
      <dgm:spPr/>
      <dgm:t>
        <a:bodyPr/>
        <a:lstStyle/>
        <a:p>
          <a:endParaRPr lang="en-US"/>
        </a:p>
      </dgm:t>
    </dgm:pt>
    <dgm:pt modelId="{A2014278-B873-4160-864D-DE23C0CFF532}" type="pres">
      <dgm:prSet presAssocID="{BECE300E-B106-4792-B4DF-6E3230EEE712}" presName="root2" presStyleCnt="0"/>
      <dgm:spPr/>
      <dgm:t>
        <a:bodyPr/>
        <a:lstStyle/>
        <a:p>
          <a:endParaRPr lang="en-US"/>
        </a:p>
      </dgm:t>
    </dgm:pt>
    <dgm:pt modelId="{85560A12-CD80-412F-8096-C22394A67A7C}" type="pres">
      <dgm:prSet presAssocID="{BECE300E-B106-4792-B4DF-6E3230EEE712}" presName="LevelTwoTextNode" presStyleLbl="node2" presStyleIdx="0" presStyleCnt="5">
        <dgm:presLayoutVars>
          <dgm:chPref val="3"/>
        </dgm:presLayoutVars>
      </dgm:prSet>
      <dgm:spPr/>
      <dgm:t>
        <a:bodyPr/>
        <a:lstStyle/>
        <a:p>
          <a:endParaRPr lang="en-US"/>
        </a:p>
      </dgm:t>
    </dgm:pt>
    <dgm:pt modelId="{06CE4D29-A262-4EB4-99CE-C7BF309A2D51}" type="pres">
      <dgm:prSet presAssocID="{BECE300E-B106-4792-B4DF-6E3230EEE712}" presName="level3hierChild" presStyleCnt="0"/>
      <dgm:spPr/>
      <dgm:t>
        <a:bodyPr/>
        <a:lstStyle/>
        <a:p>
          <a:endParaRPr lang="en-US"/>
        </a:p>
      </dgm:t>
    </dgm:pt>
    <dgm:pt modelId="{0C13E06A-082F-4665-91D1-E8F8B9AC4068}" type="pres">
      <dgm:prSet presAssocID="{FF26C0C4-3AA2-4B08-A61E-D8D515D70828}" presName="conn2-1" presStyleLbl="parChTrans1D3" presStyleIdx="0" presStyleCnt="3"/>
      <dgm:spPr/>
      <dgm:t>
        <a:bodyPr/>
        <a:lstStyle/>
        <a:p>
          <a:endParaRPr lang="en-US"/>
        </a:p>
      </dgm:t>
    </dgm:pt>
    <dgm:pt modelId="{B8B1F786-6FF5-4816-A9AC-A61AAEF93A65}" type="pres">
      <dgm:prSet presAssocID="{FF26C0C4-3AA2-4B08-A61E-D8D515D70828}" presName="connTx" presStyleLbl="parChTrans1D3" presStyleIdx="0" presStyleCnt="3"/>
      <dgm:spPr/>
      <dgm:t>
        <a:bodyPr/>
        <a:lstStyle/>
        <a:p>
          <a:endParaRPr lang="en-US"/>
        </a:p>
      </dgm:t>
    </dgm:pt>
    <dgm:pt modelId="{1E611A2C-F95E-4584-8CA4-FC29583D9FA5}" type="pres">
      <dgm:prSet presAssocID="{39374700-65FF-4FFF-A4A7-A8BDF9B38215}" presName="root2" presStyleCnt="0"/>
      <dgm:spPr/>
      <dgm:t>
        <a:bodyPr/>
        <a:lstStyle/>
        <a:p>
          <a:endParaRPr lang="en-US"/>
        </a:p>
      </dgm:t>
    </dgm:pt>
    <dgm:pt modelId="{A6D75948-7421-4D79-A928-4AA7A0BF5A5B}" type="pres">
      <dgm:prSet presAssocID="{39374700-65FF-4FFF-A4A7-A8BDF9B38215}" presName="LevelTwoTextNode" presStyleLbl="node3" presStyleIdx="0" presStyleCnt="3">
        <dgm:presLayoutVars>
          <dgm:chPref val="3"/>
        </dgm:presLayoutVars>
      </dgm:prSet>
      <dgm:spPr/>
      <dgm:t>
        <a:bodyPr/>
        <a:lstStyle/>
        <a:p>
          <a:endParaRPr lang="en-US"/>
        </a:p>
      </dgm:t>
    </dgm:pt>
    <dgm:pt modelId="{14B79FDA-4BE7-4F84-858E-B7D170A6A83D}" type="pres">
      <dgm:prSet presAssocID="{39374700-65FF-4FFF-A4A7-A8BDF9B38215}" presName="level3hierChild" presStyleCnt="0"/>
      <dgm:spPr/>
      <dgm:t>
        <a:bodyPr/>
        <a:lstStyle/>
        <a:p>
          <a:endParaRPr lang="en-US"/>
        </a:p>
      </dgm:t>
    </dgm:pt>
    <dgm:pt modelId="{34DFBEB4-5226-4FEE-BC8E-6C79D69882A6}" type="pres">
      <dgm:prSet presAssocID="{D220FF49-8120-4E46-932B-4D1A4AC2618D}" presName="conn2-1" presStyleLbl="parChTrans1D3" presStyleIdx="1" presStyleCnt="3"/>
      <dgm:spPr/>
      <dgm:t>
        <a:bodyPr/>
        <a:lstStyle/>
        <a:p>
          <a:endParaRPr lang="en-US"/>
        </a:p>
      </dgm:t>
    </dgm:pt>
    <dgm:pt modelId="{DA65712C-1552-4216-A078-8954C6835AE5}" type="pres">
      <dgm:prSet presAssocID="{D220FF49-8120-4E46-932B-4D1A4AC2618D}" presName="connTx" presStyleLbl="parChTrans1D3" presStyleIdx="1" presStyleCnt="3"/>
      <dgm:spPr/>
      <dgm:t>
        <a:bodyPr/>
        <a:lstStyle/>
        <a:p>
          <a:endParaRPr lang="en-US"/>
        </a:p>
      </dgm:t>
    </dgm:pt>
    <dgm:pt modelId="{6032B750-B63F-479D-9B9B-0405378C02B0}" type="pres">
      <dgm:prSet presAssocID="{85FF3338-32A1-49F1-943C-7872F5AF4797}" presName="root2" presStyleCnt="0"/>
      <dgm:spPr/>
      <dgm:t>
        <a:bodyPr/>
        <a:lstStyle/>
        <a:p>
          <a:endParaRPr lang="en-US"/>
        </a:p>
      </dgm:t>
    </dgm:pt>
    <dgm:pt modelId="{1D99C14C-4242-41C2-A72A-186A81C95B67}" type="pres">
      <dgm:prSet presAssocID="{85FF3338-32A1-49F1-943C-7872F5AF4797}" presName="LevelTwoTextNode" presStyleLbl="node3" presStyleIdx="1" presStyleCnt="3">
        <dgm:presLayoutVars>
          <dgm:chPref val="3"/>
        </dgm:presLayoutVars>
      </dgm:prSet>
      <dgm:spPr/>
      <dgm:t>
        <a:bodyPr/>
        <a:lstStyle/>
        <a:p>
          <a:endParaRPr lang="en-US"/>
        </a:p>
      </dgm:t>
    </dgm:pt>
    <dgm:pt modelId="{0A9D1253-6215-47AE-9B0A-6136CBFF2450}" type="pres">
      <dgm:prSet presAssocID="{85FF3338-32A1-49F1-943C-7872F5AF4797}" presName="level3hierChild" presStyleCnt="0"/>
      <dgm:spPr/>
      <dgm:t>
        <a:bodyPr/>
        <a:lstStyle/>
        <a:p>
          <a:endParaRPr lang="en-US"/>
        </a:p>
      </dgm:t>
    </dgm:pt>
    <dgm:pt modelId="{90086CBE-F6C5-429C-B608-B46B9A1C15C1}" type="pres">
      <dgm:prSet presAssocID="{228F09EC-EE16-488A-B104-BE46F4ECD1EE}" presName="conn2-1" presStyleLbl="parChTrans1D2" presStyleIdx="1" presStyleCnt="5"/>
      <dgm:spPr/>
      <dgm:t>
        <a:bodyPr/>
        <a:lstStyle/>
        <a:p>
          <a:endParaRPr lang="en-US"/>
        </a:p>
      </dgm:t>
    </dgm:pt>
    <dgm:pt modelId="{71F6AFA1-9BE0-4D5D-AC60-F8FE627A6444}" type="pres">
      <dgm:prSet presAssocID="{228F09EC-EE16-488A-B104-BE46F4ECD1EE}" presName="connTx" presStyleLbl="parChTrans1D2" presStyleIdx="1" presStyleCnt="5"/>
      <dgm:spPr/>
      <dgm:t>
        <a:bodyPr/>
        <a:lstStyle/>
        <a:p>
          <a:endParaRPr lang="en-US"/>
        </a:p>
      </dgm:t>
    </dgm:pt>
    <dgm:pt modelId="{2FE39943-ED4E-4FE9-83BF-ABA21D5BEDA5}" type="pres">
      <dgm:prSet presAssocID="{B90E755D-9FB4-4275-8A2B-101E3C4257A3}" presName="root2" presStyleCnt="0"/>
      <dgm:spPr/>
      <dgm:t>
        <a:bodyPr/>
        <a:lstStyle/>
        <a:p>
          <a:endParaRPr lang="en-US"/>
        </a:p>
      </dgm:t>
    </dgm:pt>
    <dgm:pt modelId="{D07EC332-AADB-4DF2-BAA9-36489BE08B73}" type="pres">
      <dgm:prSet presAssocID="{B90E755D-9FB4-4275-8A2B-101E3C4257A3}" presName="LevelTwoTextNode" presStyleLbl="node2" presStyleIdx="1" presStyleCnt="5">
        <dgm:presLayoutVars>
          <dgm:chPref val="3"/>
        </dgm:presLayoutVars>
      </dgm:prSet>
      <dgm:spPr/>
      <dgm:t>
        <a:bodyPr/>
        <a:lstStyle/>
        <a:p>
          <a:endParaRPr lang="en-US"/>
        </a:p>
      </dgm:t>
    </dgm:pt>
    <dgm:pt modelId="{CF4D10DA-D3A2-48E3-A47D-0E38C8789679}" type="pres">
      <dgm:prSet presAssocID="{B90E755D-9FB4-4275-8A2B-101E3C4257A3}" presName="level3hierChild" presStyleCnt="0"/>
      <dgm:spPr/>
      <dgm:t>
        <a:bodyPr/>
        <a:lstStyle/>
        <a:p>
          <a:endParaRPr lang="en-US"/>
        </a:p>
      </dgm:t>
    </dgm:pt>
    <dgm:pt modelId="{AB37C3B0-8EFB-475B-AB60-C5E18ABE10F9}" type="pres">
      <dgm:prSet presAssocID="{9AB2A2EF-6587-4E63-A0C9-330E0888FB2C}" presName="conn2-1" presStyleLbl="parChTrans1D3" presStyleIdx="2" presStyleCnt="3"/>
      <dgm:spPr/>
      <dgm:t>
        <a:bodyPr/>
        <a:lstStyle/>
        <a:p>
          <a:endParaRPr lang="en-US"/>
        </a:p>
      </dgm:t>
    </dgm:pt>
    <dgm:pt modelId="{303B1EFF-B4C0-40CD-8A18-D502C606489C}" type="pres">
      <dgm:prSet presAssocID="{9AB2A2EF-6587-4E63-A0C9-330E0888FB2C}" presName="connTx" presStyleLbl="parChTrans1D3" presStyleIdx="2" presStyleCnt="3"/>
      <dgm:spPr/>
      <dgm:t>
        <a:bodyPr/>
        <a:lstStyle/>
        <a:p>
          <a:endParaRPr lang="en-US"/>
        </a:p>
      </dgm:t>
    </dgm:pt>
    <dgm:pt modelId="{9953D6C7-4559-47FB-B48D-BB372F42C565}" type="pres">
      <dgm:prSet presAssocID="{F1A41665-FBE6-4E59-9896-70D43290438D}" presName="root2" presStyleCnt="0"/>
      <dgm:spPr/>
    </dgm:pt>
    <dgm:pt modelId="{FBC4739A-14B2-47FF-AB91-617F39C0F476}" type="pres">
      <dgm:prSet presAssocID="{F1A41665-FBE6-4E59-9896-70D43290438D}" presName="LevelTwoTextNode" presStyleLbl="node3" presStyleIdx="2" presStyleCnt="3">
        <dgm:presLayoutVars>
          <dgm:chPref val="3"/>
        </dgm:presLayoutVars>
      </dgm:prSet>
      <dgm:spPr/>
      <dgm:t>
        <a:bodyPr/>
        <a:lstStyle/>
        <a:p>
          <a:endParaRPr lang="en-US"/>
        </a:p>
      </dgm:t>
    </dgm:pt>
    <dgm:pt modelId="{EF7FECDF-738C-4AA1-9BD2-82B8043106C5}" type="pres">
      <dgm:prSet presAssocID="{F1A41665-FBE6-4E59-9896-70D43290438D}" presName="level3hierChild" presStyleCnt="0"/>
      <dgm:spPr/>
    </dgm:pt>
    <dgm:pt modelId="{AD08F394-3A44-4DCE-BB04-2980B06DDBF8}" type="pres">
      <dgm:prSet presAssocID="{8650E992-821B-46A8-B277-8637FBAD5F03}" presName="conn2-1" presStyleLbl="parChTrans1D2" presStyleIdx="2" presStyleCnt="5"/>
      <dgm:spPr/>
      <dgm:t>
        <a:bodyPr/>
        <a:lstStyle/>
        <a:p>
          <a:endParaRPr lang="en-US"/>
        </a:p>
      </dgm:t>
    </dgm:pt>
    <dgm:pt modelId="{8F0774FC-BFA6-4C52-B27A-88264958E285}" type="pres">
      <dgm:prSet presAssocID="{8650E992-821B-46A8-B277-8637FBAD5F03}" presName="connTx" presStyleLbl="parChTrans1D2" presStyleIdx="2" presStyleCnt="5"/>
      <dgm:spPr/>
      <dgm:t>
        <a:bodyPr/>
        <a:lstStyle/>
        <a:p>
          <a:endParaRPr lang="en-US"/>
        </a:p>
      </dgm:t>
    </dgm:pt>
    <dgm:pt modelId="{E5C72317-C346-4E5A-9147-6B3B22A92950}" type="pres">
      <dgm:prSet presAssocID="{90D69AED-4FD5-43F9-896C-6A7AAA72F68E}" presName="root2" presStyleCnt="0"/>
      <dgm:spPr/>
      <dgm:t>
        <a:bodyPr/>
        <a:lstStyle/>
        <a:p>
          <a:endParaRPr lang="en-US"/>
        </a:p>
      </dgm:t>
    </dgm:pt>
    <dgm:pt modelId="{F5440116-445E-4E0C-8B77-9A4AD70547D6}" type="pres">
      <dgm:prSet presAssocID="{90D69AED-4FD5-43F9-896C-6A7AAA72F68E}" presName="LevelTwoTextNode" presStyleLbl="node2" presStyleIdx="2" presStyleCnt="5">
        <dgm:presLayoutVars>
          <dgm:chPref val="3"/>
        </dgm:presLayoutVars>
      </dgm:prSet>
      <dgm:spPr/>
      <dgm:t>
        <a:bodyPr/>
        <a:lstStyle/>
        <a:p>
          <a:endParaRPr lang="en-US"/>
        </a:p>
      </dgm:t>
    </dgm:pt>
    <dgm:pt modelId="{4E4FCB3D-E420-4A3F-B14F-9F0C3B9D5399}" type="pres">
      <dgm:prSet presAssocID="{90D69AED-4FD5-43F9-896C-6A7AAA72F68E}" presName="level3hierChild" presStyleCnt="0"/>
      <dgm:spPr/>
      <dgm:t>
        <a:bodyPr/>
        <a:lstStyle/>
        <a:p>
          <a:endParaRPr lang="en-US"/>
        </a:p>
      </dgm:t>
    </dgm:pt>
    <dgm:pt modelId="{5ED4BD31-AA94-4137-AA23-E2B080151A7F}" type="pres">
      <dgm:prSet presAssocID="{B454516E-A685-47B3-84DD-31EF7FFD10D8}" presName="conn2-1" presStyleLbl="parChTrans1D2" presStyleIdx="3" presStyleCnt="5"/>
      <dgm:spPr/>
      <dgm:t>
        <a:bodyPr/>
        <a:lstStyle/>
        <a:p>
          <a:endParaRPr lang="en-US"/>
        </a:p>
      </dgm:t>
    </dgm:pt>
    <dgm:pt modelId="{D23B9E92-E53C-4116-A5E0-C95CA327FBC8}" type="pres">
      <dgm:prSet presAssocID="{B454516E-A685-47B3-84DD-31EF7FFD10D8}" presName="connTx" presStyleLbl="parChTrans1D2" presStyleIdx="3" presStyleCnt="5"/>
      <dgm:spPr/>
      <dgm:t>
        <a:bodyPr/>
        <a:lstStyle/>
        <a:p>
          <a:endParaRPr lang="en-US"/>
        </a:p>
      </dgm:t>
    </dgm:pt>
    <dgm:pt modelId="{ABC91719-8A93-43AC-B0F9-8A13160128F7}" type="pres">
      <dgm:prSet presAssocID="{02FA7880-C217-42E6-A569-F3EF7C3CE7BB}" presName="root2" presStyleCnt="0"/>
      <dgm:spPr/>
    </dgm:pt>
    <dgm:pt modelId="{7A0CEFCC-1D8D-4691-BFBF-7F7D07BE4DFF}" type="pres">
      <dgm:prSet presAssocID="{02FA7880-C217-42E6-A569-F3EF7C3CE7BB}" presName="LevelTwoTextNode" presStyleLbl="node2" presStyleIdx="3" presStyleCnt="5">
        <dgm:presLayoutVars>
          <dgm:chPref val="3"/>
        </dgm:presLayoutVars>
      </dgm:prSet>
      <dgm:spPr/>
      <dgm:t>
        <a:bodyPr/>
        <a:lstStyle/>
        <a:p>
          <a:endParaRPr lang="en-US"/>
        </a:p>
      </dgm:t>
    </dgm:pt>
    <dgm:pt modelId="{16757997-43BC-4531-BF7E-B2152AA3D733}" type="pres">
      <dgm:prSet presAssocID="{02FA7880-C217-42E6-A569-F3EF7C3CE7BB}" presName="level3hierChild" presStyleCnt="0"/>
      <dgm:spPr/>
    </dgm:pt>
    <dgm:pt modelId="{EB25F7C1-4359-4B93-ACD5-546C74DAF30A}" type="pres">
      <dgm:prSet presAssocID="{EDCD6635-7791-45ED-B86F-CD6124775D0A}" presName="conn2-1" presStyleLbl="parChTrans1D2" presStyleIdx="4" presStyleCnt="5"/>
      <dgm:spPr/>
      <dgm:t>
        <a:bodyPr/>
        <a:lstStyle/>
        <a:p>
          <a:endParaRPr lang="en-US"/>
        </a:p>
      </dgm:t>
    </dgm:pt>
    <dgm:pt modelId="{B34D7A96-72A0-4DFC-8534-3C298B51CF0E}" type="pres">
      <dgm:prSet presAssocID="{EDCD6635-7791-45ED-B86F-CD6124775D0A}" presName="connTx" presStyleLbl="parChTrans1D2" presStyleIdx="4" presStyleCnt="5"/>
      <dgm:spPr/>
      <dgm:t>
        <a:bodyPr/>
        <a:lstStyle/>
        <a:p>
          <a:endParaRPr lang="en-US"/>
        </a:p>
      </dgm:t>
    </dgm:pt>
    <dgm:pt modelId="{ABC671A5-6A6B-4E44-BF97-1204DC925E33}" type="pres">
      <dgm:prSet presAssocID="{ED3A214E-C8CF-4061-ACF2-867ED5E9ED1D}" presName="root2" presStyleCnt="0"/>
      <dgm:spPr/>
    </dgm:pt>
    <dgm:pt modelId="{38E06B31-9AAC-4A65-8EBD-7B879F193DBA}" type="pres">
      <dgm:prSet presAssocID="{ED3A214E-C8CF-4061-ACF2-867ED5E9ED1D}" presName="LevelTwoTextNode" presStyleLbl="node2" presStyleIdx="4" presStyleCnt="5">
        <dgm:presLayoutVars>
          <dgm:chPref val="3"/>
        </dgm:presLayoutVars>
      </dgm:prSet>
      <dgm:spPr/>
      <dgm:t>
        <a:bodyPr/>
        <a:lstStyle/>
        <a:p>
          <a:endParaRPr lang="en-US"/>
        </a:p>
      </dgm:t>
    </dgm:pt>
    <dgm:pt modelId="{F15FD931-67B9-4ED3-B9E2-6B3763B5FC96}" type="pres">
      <dgm:prSet presAssocID="{ED3A214E-C8CF-4061-ACF2-867ED5E9ED1D}" presName="level3hierChild" presStyleCnt="0"/>
      <dgm:spPr/>
    </dgm:pt>
  </dgm:ptLst>
  <dgm:cxnLst>
    <dgm:cxn modelId="{0FD0693D-559C-4997-8316-3F91B849F955}" type="presOf" srcId="{8650E992-821B-46A8-B277-8637FBAD5F03}" destId="{8F0774FC-BFA6-4C52-B27A-88264958E285}" srcOrd="1" destOrd="0" presId="urn:microsoft.com/office/officeart/2005/8/layout/hierarchy2"/>
    <dgm:cxn modelId="{8D427C90-2957-485F-B9AB-764940DB7E7A}" type="presOf" srcId="{FF26C0C4-3AA2-4B08-A61E-D8D515D70828}" destId="{B8B1F786-6FF5-4816-A9AC-A61AAEF93A65}" srcOrd="1" destOrd="0" presId="urn:microsoft.com/office/officeart/2005/8/layout/hierarchy2"/>
    <dgm:cxn modelId="{240CA25C-9904-4FB9-AB2B-ACCCE9C15EE8}" type="presOf" srcId="{1DF50B1B-08F0-4842-8781-E46437B066E1}" destId="{70E8033B-FECC-41E0-BD8B-E7181B267B5B}" srcOrd="1" destOrd="0" presId="urn:microsoft.com/office/officeart/2005/8/layout/hierarchy2"/>
    <dgm:cxn modelId="{648EBCE8-FC36-4585-9671-9D052916265B}" srcId="{BECE300E-B106-4792-B4DF-6E3230EEE712}" destId="{39374700-65FF-4FFF-A4A7-A8BDF9B38215}" srcOrd="0" destOrd="0" parTransId="{FF26C0C4-3AA2-4B08-A61E-D8D515D70828}" sibTransId="{A5EE7782-E3A0-4FFF-B6FF-8475CFA3A983}"/>
    <dgm:cxn modelId="{FDB3C7DC-EC24-4B0A-A0FC-46158636E57B}" srcId="{BECE300E-B106-4792-B4DF-6E3230EEE712}" destId="{85FF3338-32A1-49F1-943C-7872F5AF4797}" srcOrd="1" destOrd="0" parTransId="{D220FF49-8120-4E46-932B-4D1A4AC2618D}" sibTransId="{A529F661-0E44-4F78-98D4-1E6FE2A80153}"/>
    <dgm:cxn modelId="{460CF81E-5246-4F95-BC54-C0733F9EC7D0}" type="presOf" srcId="{D220FF49-8120-4E46-932B-4D1A4AC2618D}" destId="{34DFBEB4-5226-4FEE-BC8E-6C79D69882A6}" srcOrd="0" destOrd="0" presId="urn:microsoft.com/office/officeart/2005/8/layout/hierarchy2"/>
    <dgm:cxn modelId="{8AB58666-08DE-4633-B88F-B1CFE6BF2E87}" srcId="{EDE7602F-C90B-4407-8139-2A729EA23E6C}" destId="{0327F5E7-E45E-420A-821D-8DC3D5F6629C}" srcOrd="0" destOrd="0" parTransId="{D97DA277-9678-4096-BF6A-E21DD53E6740}" sibTransId="{2944DAD7-1009-4B30-AA99-4766282B7B2D}"/>
    <dgm:cxn modelId="{64B66146-0777-4A12-A4BC-8FA1471D4814}" type="presOf" srcId="{FF26C0C4-3AA2-4B08-A61E-D8D515D70828}" destId="{0C13E06A-082F-4665-91D1-E8F8B9AC4068}" srcOrd="0" destOrd="0" presId="urn:microsoft.com/office/officeart/2005/8/layout/hierarchy2"/>
    <dgm:cxn modelId="{C4F5BAAE-BE68-4896-AC93-851A6879BA0F}" type="presOf" srcId="{90D69AED-4FD5-43F9-896C-6A7AAA72F68E}" destId="{F5440116-445E-4E0C-8B77-9A4AD70547D6}" srcOrd="0" destOrd="0" presId="urn:microsoft.com/office/officeart/2005/8/layout/hierarchy2"/>
    <dgm:cxn modelId="{3E70BF98-5187-4B68-B2D3-2867C15CEE5B}" type="presOf" srcId="{1DF50B1B-08F0-4842-8781-E46437B066E1}" destId="{7AE1774D-562A-494F-B110-779253ABBFE9}" srcOrd="0" destOrd="0" presId="urn:microsoft.com/office/officeart/2005/8/layout/hierarchy2"/>
    <dgm:cxn modelId="{F9F30F68-1692-4E58-9BA6-C4FEA0CB84B9}" type="presOf" srcId="{D220FF49-8120-4E46-932B-4D1A4AC2618D}" destId="{DA65712C-1552-4216-A078-8954C6835AE5}" srcOrd="1" destOrd="0" presId="urn:microsoft.com/office/officeart/2005/8/layout/hierarchy2"/>
    <dgm:cxn modelId="{F30717D5-9B90-40F6-8E40-B678D71D2D12}" srcId="{0327F5E7-E45E-420A-821D-8DC3D5F6629C}" destId="{02FA7880-C217-42E6-A569-F3EF7C3CE7BB}" srcOrd="3" destOrd="0" parTransId="{B454516E-A685-47B3-84DD-31EF7FFD10D8}" sibTransId="{23A27961-6952-42DD-85EE-3DC0820B8EC3}"/>
    <dgm:cxn modelId="{595A511C-7A26-4A6B-9AE7-9F088E0FB1C8}" type="presOf" srcId="{228F09EC-EE16-488A-B104-BE46F4ECD1EE}" destId="{71F6AFA1-9BE0-4D5D-AC60-F8FE627A6444}" srcOrd="1" destOrd="0" presId="urn:microsoft.com/office/officeart/2005/8/layout/hierarchy2"/>
    <dgm:cxn modelId="{F29F49D9-6848-4A20-8778-B319FAFF1A4A}" type="presOf" srcId="{0327F5E7-E45E-420A-821D-8DC3D5F6629C}" destId="{4621F5BD-DADB-4CEB-84E2-B52384A29C1A}" srcOrd="0" destOrd="0" presId="urn:microsoft.com/office/officeart/2005/8/layout/hierarchy2"/>
    <dgm:cxn modelId="{DAC8EFC4-CC1F-4CBD-8933-E7EA5252B185}" type="presOf" srcId="{F1A41665-FBE6-4E59-9896-70D43290438D}" destId="{FBC4739A-14B2-47FF-AB91-617F39C0F476}" srcOrd="0" destOrd="0" presId="urn:microsoft.com/office/officeart/2005/8/layout/hierarchy2"/>
    <dgm:cxn modelId="{20FD451F-18DA-4DB6-8F65-7D6B82E256F0}" type="presOf" srcId="{B454516E-A685-47B3-84DD-31EF7FFD10D8}" destId="{5ED4BD31-AA94-4137-AA23-E2B080151A7F}" srcOrd="0" destOrd="0" presId="urn:microsoft.com/office/officeart/2005/8/layout/hierarchy2"/>
    <dgm:cxn modelId="{7ED86D6F-BA92-45B9-9DD3-65561D7899EA}" srcId="{0327F5E7-E45E-420A-821D-8DC3D5F6629C}" destId="{ED3A214E-C8CF-4061-ACF2-867ED5E9ED1D}" srcOrd="4" destOrd="0" parTransId="{EDCD6635-7791-45ED-B86F-CD6124775D0A}" sibTransId="{4BAC5FDB-AD72-40EB-AB6B-7E9B1979FF61}"/>
    <dgm:cxn modelId="{69D23901-6D56-4ED9-ACE1-05D9D9D624D2}" srcId="{B90E755D-9FB4-4275-8A2B-101E3C4257A3}" destId="{F1A41665-FBE6-4E59-9896-70D43290438D}" srcOrd="0" destOrd="0" parTransId="{9AB2A2EF-6587-4E63-A0C9-330E0888FB2C}" sibTransId="{15611FC9-4A29-42C4-A011-4F07288F8BDF}"/>
    <dgm:cxn modelId="{1DE889E9-EACF-423A-8C52-2A608D1EE4F9}" type="presOf" srcId="{EDCD6635-7791-45ED-B86F-CD6124775D0A}" destId="{EB25F7C1-4359-4B93-ACD5-546C74DAF30A}" srcOrd="0" destOrd="0" presId="urn:microsoft.com/office/officeart/2005/8/layout/hierarchy2"/>
    <dgm:cxn modelId="{E0603EA4-1E74-427A-AA04-9FA92B97C4C9}" type="presOf" srcId="{228F09EC-EE16-488A-B104-BE46F4ECD1EE}" destId="{90086CBE-F6C5-429C-B608-B46B9A1C15C1}" srcOrd="0" destOrd="0" presId="urn:microsoft.com/office/officeart/2005/8/layout/hierarchy2"/>
    <dgm:cxn modelId="{EFD0346A-23FB-41A7-9F56-CEC6F9E24B37}" type="presOf" srcId="{EDE7602F-C90B-4407-8139-2A729EA23E6C}" destId="{851514B8-BA40-48C6-B0F0-CF82913BC704}" srcOrd="0" destOrd="0" presId="urn:microsoft.com/office/officeart/2005/8/layout/hierarchy2"/>
    <dgm:cxn modelId="{DD55A76E-612E-4068-AFE4-70BA1429CEAD}" type="presOf" srcId="{B454516E-A685-47B3-84DD-31EF7FFD10D8}" destId="{D23B9E92-E53C-4116-A5E0-C95CA327FBC8}" srcOrd="1" destOrd="0" presId="urn:microsoft.com/office/officeart/2005/8/layout/hierarchy2"/>
    <dgm:cxn modelId="{E9286ACD-119E-441A-88A1-EA352A665842}" type="presOf" srcId="{39374700-65FF-4FFF-A4A7-A8BDF9B38215}" destId="{A6D75948-7421-4D79-A928-4AA7A0BF5A5B}" srcOrd="0" destOrd="0" presId="urn:microsoft.com/office/officeart/2005/8/layout/hierarchy2"/>
    <dgm:cxn modelId="{AA3EFA41-3D06-4E50-8E88-B582F1837882}" type="presOf" srcId="{BECE300E-B106-4792-B4DF-6E3230EEE712}" destId="{85560A12-CD80-412F-8096-C22394A67A7C}" srcOrd="0" destOrd="0" presId="urn:microsoft.com/office/officeart/2005/8/layout/hierarchy2"/>
    <dgm:cxn modelId="{692A3026-FBB6-4CFE-95FB-A6FF3DDEF1C1}" type="presOf" srcId="{EDCD6635-7791-45ED-B86F-CD6124775D0A}" destId="{B34D7A96-72A0-4DFC-8534-3C298B51CF0E}" srcOrd="1" destOrd="0" presId="urn:microsoft.com/office/officeart/2005/8/layout/hierarchy2"/>
    <dgm:cxn modelId="{79D83299-D997-4846-97B2-0974FECAD6B4}" type="presOf" srcId="{9AB2A2EF-6587-4E63-A0C9-330E0888FB2C}" destId="{AB37C3B0-8EFB-475B-AB60-C5E18ABE10F9}" srcOrd="0" destOrd="0" presId="urn:microsoft.com/office/officeart/2005/8/layout/hierarchy2"/>
    <dgm:cxn modelId="{C5394CF5-FAFE-41D5-B654-E962DC1B13C5}" type="presOf" srcId="{8650E992-821B-46A8-B277-8637FBAD5F03}" destId="{AD08F394-3A44-4DCE-BB04-2980B06DDBF8}" srcOrd="0" destOrd="0" presId="urn:microsoft.com/office/officeart/2005/8/layout/hierarchy2"/>
    <dgm:cxn modelId="{4BF04A24-7C3D-4C19-9BE0-93AFB03FB725}" type="presOf" srcId="{B90E755D-9FB4-4275-8A2B-101E3C4257A3}" destId="{D07EC332-AADB-4DF2-BAA9-36489BE08B73}" srcOrd="0" destOrd="0" presId="urn:microsoft.com/office/officeart/2005/8/layout/hierarchy2"/>
    <dgm:cxn modelId="{6052F527-9E46-40F5-9609-875874B969C6}" srcId="{0327F5E7-E45E-420A-821D-8DC3D5F6629C}" destId="{B90E755D-9FB4-4275-8A2B-101E3C4257A3}" srcOrd="1" destOrd="0" parTransId="{228F09EC-EE16-488A-B104-BE46F4ECD1EE}" sibTransId="{1B51A956-9B37-42A3-89B0-D0189B872293}"/>
    <dgm:cxn modelId="{EB5DC550-A370-4DD2-AA9C-586C052F7611}" type="presOf" srcId="{9AB2A2EF-6587-4E63-A0C9-330E0888FB2C}" destId="{303B1EFF-B4C0-40CD-8A18-D502C606489C}" srcOrd="1" destOrd="0" presId="urn:microsoft.com/office/officeart/2005/8/layout/hierarchy2"/>
    <dgm:cxn modelId="{C097C1C3-3220-4C5E-84C8-64BE74B71FC8}" type="presOf" srcId="{ED3A214E-C8CF-4061-ACF2-867ED5E9ED1D}" destId="{38E06B31-9AAC-4A65-8EBD-7B879F193DBA}" srcOrd="0" destOrd="0" presId="urn:microsoft.com/office/officeart/2005/8/layout/hierarchy2"/>
    <dgm:cxn modelId="{A2E4FDEE-3511-4BAA-9438-DE4E3DD49384}" srcId="{0327F5E7-E45E-420A-821D-8DC3D5F6629C}" destId="{BECE300E-B106-4792-B4DF-6E3230EEE712}" srcOrd="0" destOrd="0" parTransId="{1DF50B1B-08F0-4842-8781-E46437B066E1}" sibTransId="{21572E75-9581-4B3C-B9C8-772A94652166}"/>
    <dgm:cxn modelId="{74E1680B-BA06-4777-ABFC-892872119893}" type="presOf" srcId="{85FF3338-32A1-49F1-943C-7872F5AF4797}" destId="{1D99C14C-4242-41C2-A72A-186A81C95B67}" srcOrd="0" destOrd="0" presId="urn:microsoft.com/office/officeart/2005/8/layout/hierarchy2"/>
    <dgm:cxn modelId="{23C80A9D-DC87-4C55-BD67-CEE17AFAA900}" srcId="{0327F5E7-E45E-420A-821D-8DC3D5F6629C}" destId="{90D69AED-4FD5-43F9-896C-6A7AAA72F68E}" srcOrd="2" destOrd="0" parTransId="{8650E992-821B-46A8-B277-8637FBAD5F03}" sibTransId="{14D0F557-A8B1-4635-BC3A-6B5B5EB9D142}"/>
    <dgm:cxn modelId="{7BA0A4F4-70A9-4CBB-B7DA-BA08C746E3E7}" type="presOf" srcId="{02FA7880-C217-42E6-A569-F3EF7C3CE7BB}" destId="{7A0CEFCC-1D8D-4691-BFBF-7F7D07BE4DFF}" srcOrd="0" destOrd="0" presId="urn:microsoft.com/office/officeart/2005/8/layout/hierarchy2"/>
    <dgm:cxn modelId="{F4FA3551-C8A7-4E22-BD33-96375D43F051}" type="presParOf" srcId="{851514B8-BA40-48C6-B0F0-CF82913BC704}" destId="{27AF6B59-EA82-4088-BD14-2FC759CA53C4}" srcOrd="0" destOrd="0" presId="urn:microsoft.com/office/officeart/2005/8/layout/hierarchy2"/>
    <dgm:cxn modelId="{E998BD88-D954-4691-A411-23801CBDBB27}" type="presParOf" srcId="{27AF6B59-EA82-4088-BD14-2FC759CA53C4}" destId="{4621F5BD-DADB-4CEB-84E2-B52384A29C1A}" srcOrd="0" destOrd="0" presId="urn:microsoft.com/office/officeart/2005/8/layout/hierarchy2"/>
    <dgm:cxn modelId="{5659D74C-6F55-4CBF-BC57-1E8DF75B6563}" type="presParOf" srcId="{27AF6B59-EA82-4088-BD14-2FC759CA53C4}" destId="{58484502-7C44-4B4D-A59F-01F8AD9C047A}" srcOrd="1" destOrd="0" presId="urn:microsoft.com/office/officeart/2005/8/layout/hierarchy2"/>
    <dgm:cxn modelId="{FCF97709-6DDC-49FD-AD1B-4BC16FCC725A}" type="presParOf" srcId="{58484502-7C44-4B4D-A59F-01F8AD9C047A}" destId="{7AE1774D-562A-494F-B110-779253ABBFE9}" srcOrd="0" destOrd="0" presId="urn:microsoft.com/office/officeart/2005/8/layout/hierarchy2"/>
    <dgm:cxn modelId="{4B2C52CA-2B10-4497-B53C-4567FB2D3544}" type="presParOf" srcId="{7AE1774D-562A-494F-B110-779253ABBFE9}" destId="{70E8033B-FECC-41E0-BD8B-E7181B267B5B}" srcOrd="0" destOrd="0" presId="urn:microsoft.com/office/officeart/2005/8/layout/hierarchy2"/>
    <dgm:cxn modelId="{1AB50AE8-F78A-4D9C-A662-71E2EEB1BD5C}" type="presParOf" srcId="{58484502-7C44-4B4D-A59F-01F8AD9C047A}" destId="{A2014278-B873-4160-864D-DE23C0CFF532}" srcOrd="1" destOrd="0" presId="urn:microsoft.com/office/officeart/2005/8/layout/hierarchy2"/>
    <dgm:cxn modelId="{F82CA5FF-21B0-4B64-89B9-AC25E9A2BE8F}" type="presParOf" srcId="{A2014278-B873-4160-864D-DE23C0CFF532}" destId="{85560A12-CD80-412F-8096-C22394A67A7C}" srcOrd="0" destOrd="0" presId="urn:microsoft.com/office/officeart/2005/8/layout/hierarchy2"/>
    <dgm:cxn modelId="{3AE1AF8E-D12C-4EEB-A1EB-AA011AC7AAC2}" type="presParOf" srcId="{A2014278-B873-4160-864D-DE23C0CFF532}" destId="{06CE4D29-A262-4EB4-99CE-C7BF309A2D51}" srcOrd="1" destOrd="0" presId="urn:microsoft.com/office/officeart/2005/8/layout/hierarchy2"/>
    <dgm:cxn modelId="{AEB9CD34-ED64-4132-A515-E8FE8EFBD36C}" type="presParOf" srcId="{06CE4D29-A262-4EB4-99CE-C7BF309A2D51}" destId="{0C13E06A-082F-4665-91D1-E8F8B9AC4068}" srcOrd="0" destOrd="0" presId="urn:microsoft.com/office/officeart/2005/8/layout/hierarchy2"/>
    <dgm:cxn modelId="{0B06482F-F26F-49E5-8A61-A9A645CB9CBD}" type="presParOf" srcId="{0C13E06A-082F-4665-91D1-E8F8B9AC4068}" destId="{B8B1F786-6FF5-4816-A9AC-A61AAEF93A65}" srcOrd="0" destOrd="0" presId="urn:microsoft.com/office/officeart/2005/8/layout/hierarchy2"/>
    <dgm:cxn modelId="{79BA3AF8-2FA5-4544-8D40-2E8BDBBE0B4D}" type="presParOf" srcId="{06CE4D29-A262-4EB4-99CE-C7BF309A2D51}" destId="{1E611A2C-F95E-4584-8CA4-FC29583D9FA5}" srcOrd="1" destOrd="0" presId="urn:microsoft.com/office/officeart/2005/8/layout/hierarchy2"/>
    <dgm:cxn modelId="{2792E912-B4F2-45DB-BA44-7747FD77481E}" type="presParOf" srcId="{1E611A2C-F95E-4584-8CA4-FC29583D9FA5}" destId="{A6D75948-7421-4D79-A928-4AA7A0BF5A5B}" srcOrd="0" destOrd="0" presId="urn:microsoft.com/office/officeart/2005/8/layout/hierarchy2"/>
    <dgm:cxn modelId="{21A56737-EFC1-4673-998A-3542A8DC896B}" type="presParOf" srcId="{1E611A2C-F95E-4584-8CA4-FC29583D9FA5}" destId="{14B79FDA-4BE7-4F84-858E-B7D170A6A83D}" srcOrd="1" destOrd="0" presId="urn:microsoft.com/office/officeart/2005/8/layout/hierarchy2"/>
    <dgm:cxn modelId="{5FD78856-1F38-4BC5-A759-42F6AC97A9E6}" type="presParOf" srcId="{06CE4D29-A262-4EB4-99CE-C7BF309A2D51}" destId="{34DFBEB4-5226-4FEE-BC8E-6C79D69882A6}" srcOrd="2" destOrd="0" presId="urn:microsoft.com/office/officeart/2005/8/layout/hierarchy2"/>
    <dgm:cxn modelId="{1649BA04-3CC2-4EEB-A038-49B81B491A97}" type="presParOf" srcId="{34DFBEB4-5226-4FEE-BC8E-6C79D69882A6}" destId="{DA65712C-1552-4216-A078-8954C6835AE5}" srcOrd="0" destOrd="0" presId="urn:microsoft.com/office/officeart/2005/8/layout/hierarchy2"/>
    <dgm:cxn modelId="{431D0A89-7A5E-4B2F-8BA9-9E6F3A8B1A73}" type="presParOf" srcId="{06CE4D29-A262-4EB4-99CE-C7BF309A2D51}" destId="{6032B750-B63F-479D-9B9B-0405378C02B0}" srcOrd="3" destOrd="0" presId="urn:microsoft.com/office/officeart/2005/8/layout/hierarchy2"/>
    <dgm:cxn modelId="{72DC3F98-2DA3-4BBA-AFAE-D1DFB98B4827}" type="presParOf" srcId="{6032B750-B63F-479D-9B9B-0405378C02B0}" destId="{1D99C14C-4242-41C2-A72A-186A81C95B67}" srcOrd="0" destOrd="0" presId="urn:microsoft.com/office/officeart/2005/8/layout/hierarchy2"/>
    <dgm:cxn modelId="{3C8EB006-ADD5-458A-8E6F-DBD036B6CF5D}" type="presParOf" srcId="{6032B750-B63F-479D-9B9B-0405378C02B0}" destId="{0A9D1253-6215-47AE-9B0A-6136CBFF2450}" srcOrd="1" destOrd="0" presId="urn:microsoft.com/office/officeart/2005/8/layout/hierarchy2"/>
    <dgm:cxn modelId="{79C3B364-A0B1-4730-9848-F377F7357C5F}" type="presParOf" srcId="{58484502-7C44-4B4D-A59F-01F8AD9C047A}" destId="{90086CBE-F6C5-429C-B608-B46B9A1C15C1}" srcOrd="2" destOrd="0" presId="urn:microsoft.com/office/officeart/2005/8/layout/hierarchy2"/>
    <dgm:cxn modelId="{71253ECD-5470-4C34-AADB-436AE7D46942}" type="presParOf" srcId="{90086CBE-F6C5-429C-B608-B46B9A1C15C1}" destId="{71F6AFA1-9BE0-4D5D-AC60-F8FE627A6444}" srcOrd="0" destOrd="0" presId="urn:microsoft.com/office/officeart/2005/8/layout/hierarchy2"/>
    <dgm:cxn modelId="{6D636F97-223C-4D38-B5A8-C2928D717C25}" type="presParOf" srcId="{58484502-7C44-4B4D-A59F-01F8AD9C047A}" destId="{2FE39943-ED4E-4FE9-83BF-ABA21D5BEDA5}" srcOrd="3" destOrd="0" presId="urn:microsoft.com/office/officeart/2005/8/layout/hierarchy2"/>
    <dgm:cxn modelId="{DCC9AB11-6619-48B5-BB2E-F6E4FAE10115}" type="presParOf" srcId="{2FE39943-ED4E-4FE9-83BF-ABA21D5BEDA5}" destId="{D07EC332-AADB-4DF2-BAA9-36489BE08B73}" srcOrd="0" destOrd="0" presId="urn:microsoft.com/office/officeart/2005/8/layout/hierarchy2"/>
    <dgm:cxn modelId="{330D9AF6-588A-4EE7-AF57-B178599B3F33}" type="presParOf" srcId="{2FE39943-ED4E-4FE9-83BF-ABA21D5BEDA5}" destId="{CF4D10DA-D3A2-48E3-A47D-0E38C8789679}" srcOrd="1" destOrd="0" presId="urn:microsoft.com/office/officeart/2005/8/layout/hierarchy2"/>
    <dgm:cxn modelId="{A3BA33C4-D2B5-42D4-9929-047EDB2A22C8}" type="presParOf" srcId="{CF4D10DA-D3A2-48E3-A47D-0E38C8789679}" destId="{AB37C3B0-8EFB-475B-AB60-C5E18ABE10F9}" srcOrd="0" destOrd="0" presId="urn:microsoft.com/office/officeart/2005/8/layout/hierarchy2"/>
    <dgm:cxn modelId="{6D827114-83FC-40F2-BBFA-E2CE23159680}" type="presParOf" srcId="{AB37C3B0-8EFB-475B-AB60-C5E18ABE10F9}" destId="{303B1EFF-B4C0-40CD-8A18-D502C606489C}" srcOrd="0" destOrd="0" presId="urn:microsoft.com/office/officeart/2005/8/layout/hierarchy2"/>
    <dgm:cxn modelId="{8F57F01C-078E-436F-B548-435C6A637653}" type="presParOf" srcId="{CF4D10DA-D3A2-48E3-A47D-0E38C8789679}" destId="{9953D6C7-4559-47FB-B48D-BB372F42C565}" srcOrd="1" destOrd="0" presId="urn:microsoft.com/office/officeart/2005/8/layout/hierarchy2"/>
    <dgm:cxn modelId="{530E7FC2-0E02-47D4-BB2E-96DD5255FECE}" type="presParOf" srcId="{9953D6C7-4559-47FB-B48D-BB372F42C565}" destId="{FBC4739A-14B2-47FF-AB91-617F39C0F476}" srcOrd="0" destOrd="0" presId="urn:microsoft.com/office/officeart/2005/8/layout/hierarchy2"/>
    <dgm:cxn modelId="{9D5A9A2A-7927-44B6-955A-6B422B8354B9}" type="presParOf" srcId="{9953D6C7-4559-47FB-B48D-BB372F42C565}" destId="{EF7FECDF-738C-4AA1-9BD2-82B8043106C5}" srcOrd="1" destOrd="0" presId="urn:microsoft.com/office/officeart/2005/8/layout/hierarchy2"/>
    <dgm:cxn modelId="{AD5B1933-79AA-4DFE-B4D2-77C0DF567F73}" type="presParOf" srcId="{58484502-7C44-4B4D-A59F-01F8AD9C047A}" destId="{AD08F394-3A44-4DCE-BB04-2980B06DDBF8}" srcOrd="4" destOrd="0" presId="urn:microsoft.com/office/officeart/2005/8/layout/hierarchy2"/>
    <dgm:cxn modelId="{73D72BA1-9979-479D-9C0B-0A29095A6998}" type="presParOf" srcId="{AD08F394-3A44-4DCE-BB04-2980B06DDBF8}" destId="{8F0774FC-BFA6-4C52-B27A-88264958E285}" srcOrd="0" destOrd="0" presId="urn:microsoft.com/office/officeart/2005/8/layout/hierarchy2"/>
    <dgm:cxn modelId="{358D6A23-239D-4DD1-8F35-F81382DB4121}" type="presParOf" srcId="{58484502-7C44-4B4D-A59F-01F8AD9C047A}" destId="{E5C72317-C346-4E5A-9147-6B3B22A92950}" srcOrd="5" destOrd="0" presId="urn:microsoft.com/office/officeart/2005/8/layout/hierarchy2"/>
    <dgm:cxn modelId="{8494FD2D-8BA0-46DA-8F5C-7F4562EB9FE7}" type="presParOf" srcId="{E5C72317-C346-4E5A-9147-6B3B22A92950}" destId="{F5440116-445E-4E0C-8B77-9A4AD70547D6}" srcOrd="0" destOrd="0" presId="urn:microsoft.com/office/officeart/2005/8/layout/hierarchy2"/>
    <dgm:cxn modelId="{30A2E16B-79CF-4B58-8457-7BDCC92F15A4}" type="presParOf" srcId="{E5C72317-C346-4E5A-9147-6B3B22A92950}" destId="{4E4FCB3D-E420-4A3F-B14F-9F0C3B9D5399}" srcOrd="1" destOrd="0" presId="urn:microsoft.com/office/officeart/2005/8/layout/hierarchy2"/>
    <dgm:cxn modelId="{3C0E831A-4942-4673-B5BB-A4239AF9A509}" type="presParOf" srcId="{58484502-7C44-4B4D-A59F-01F8AD9C047A}" destId="{5ED4BD31-AA94-4137-AA23-E2B080151A7F}" srcOrd="6" destOrd="0" presId="urn:microsoft.com/office/officeart/2005/8/layout/hierarchy2"/>
    <dgm:cxn modelId="{C0DB6BF8-9250-49AF-9379-18A3FAC732EA}" type="presParOf" srcId="{5ED4BD31-AA94-4137-AA23-E2B080151A7F}" destId="{D23B9E92-E53C-4116-A5E0-C95CA327FBC8}" srcOrd="0" destOrd="0" presId="urn:microsoft.com/office/officeart/2005/8/layout/hierarchy2"/>
    <dgm:cxn modelId="{A3ECF8C1-E541-4086-B65F-07A57877A617}" type="presParOf" srcId="{58484502-7C44-4B4D-A59F-01F8AD9C047A}" destId="{ABC91719-8A93-43AC-B0F9-8A13160128F7}" srcOrd="7" destOrd="0" presId="urn:microsoft.com/office/officeart/2005/8/layout/hierarchy2"/>
    <dgm:cxn modelId="{CD3A1747-16CB-4D04-A537-9A820E9DCDBB}" type="presParOf" srcId="{ABC91719-8A93-43AC-B0F9-8A13160128F7}" destId="{7A0CEFCC-1D8D-4691-BFBF-7F7D07BE4DFF}" srcOrd="0" destOrd="0" presId="urn:microsoft.com/office/officeart/2005/8/layout/hierarchy2"/>
    <dgm:cxn modelId="{206B6B03-728A-4FAB-A3A7-22C09F5AEB8F}" type="presParOf" srcId="{ABC91719-8A93-43AC-B0F9-8A13160128F7}" destId="{16757997-43BC-4531-BF7E-B2152AA3D733}" srcOrd="1" destOrd="0" presId="urn:microsoft.com/office/officeart/2005/8/layout/hierarchy2"/>
    <dgm:cxn modelId="{74C4B403-7C01-419B-B331-825FB3B5D3A4}" type="presParOf" srcId="{58484502-7C44-4B4D-A59F-01F8AD9C047A}" destId="{EB25F7C1-4359-4B93-ACD5-546C74DAF30A}" srcOrd="8" destOrd="0" presId="urn:microsoft.com/office/officeart/2005/8/layout/hierarchy2"/>
    <dgm:cxn modelId="{AE9F23AA-2F47-4CF0-9F3C-10DE0C3ED32B}" type="presParOf" srcId="{EB25F7C1-4359-4B93-ACD5-546C74DAF30A}" destId="{B34D7A96-72A0-4DFC-8534-3C298B51CF0E}" srcOrd="0" destOrd="0" presId="urn:microsoft.com/office/officeart/2005/8/layout/hierarchy2"/>
    <dgm:cxn modelId="{34FD211F-6B11-401B-8379-DAB53C8CCEB4}" type="presParOf" srcId="{58484502-7C44-4B4D-A59F-01F8AD9C047A}" destId="{ABC671A5-6A6B-4E44-BF97-1204DC925E33}" srcOrd="9" destOrd="0" presId="urn:microsoft.com/office/officeart/2005/8/layout/hierarchy2"/>
    <dgm:cxn modelId="{77B5E1EB-616E-4231-96E7-A42A518DB2D4}" type="presParOf" srcId="{ABC671A5-6A6B-4E44-BF97-1204DC925E33}" destId="{38E06B31-9AAC-4A65-8EBD-7B879F193DBA}" srcOrd="0" destOrd="0" presId="urn:microsoft.com/office/officeart/2005/8/layout/hierarchy2"/>
    <dgm:cxn modelId="{05DA7F6B-EAD5-4531-BBCB-F52FD7797C39}" type="presParOf" srcId="{ABC671A5-6A6B-4E44-BF97-1204DC925E33}" destId="{F15FD931-67B9-4ED3-B9E2-6B3763B5FC96}"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4D0CF6F-D0E1-46F0-9A52-55BE2196FD45}"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en-US"/>
        </a:p>
      </dgm:t>
    </dgm:pt>
    <dgm:pt modelId="{5C61F866-4B3D-4FCD-822D-D8972B45E69E}">
      <dgm:prSet phldrT="[Text]"/>
      <dgm:spPr/>
      <dgm:t>
        <a:bodyPr/>
        <a:lstStyle/>
        <a:p>
          <a:r>
            <a:rPr lang="en-US" dirty="0" smtClean="0"/>
            <a:t>Total Customer Base</a:t>
          </a:r>
          <a:br>
            <a:rPr lang="en-US" dirty="0" smtClean="0"/>
          </a:br>
          <a:r>
            <a:rPr lang="en-US" dirty="0" smtClean="0"/>
            <a:t/>
          </a:r>
          <a:br>
            <a:rPr lang="en-US" dirty="0" smtClean="0"/>
          </a:br>
          <a:r>
            <a:rPr lang="en-US" dirty="0" smtClean="0"/>
            <a:t>653207</a:t>
          </a:r>
          <a:br>
            <a:rPr lang="en-US" dirty="0" smtClean="0"/>
          </a:br>
          <a:r>
            <a:rPr lang="en-US" dirty="0" smtClean="0"/>
            <a:t>(100%)</a:t>
          </a:r>
          <a:br>
            <a:rPr lang="en-US" dirty="0" smtClean="0"/>
          </a:br>
          <a:r>
            <a:rPr lang="en-US" dirty="0" smtClean="0"/>
            <a:t/>
          </a:r>
          <a:br>
            <a:rPr lang="en-US" dirty="0" smtClean="0"/>
          </a:br>
          <a:r>
            <a:rPr lang="en-US" u="none" strike="noStrike" dirty="0" smtClean="0">
              <a:effectLst/>
            </a:rPr>
            <a:t>576 </a:t>
          </a:r>
          <a:r>
            <a:rPr lang="en-US" dirty="0" smtClean="0"/>
            <a:t>Cr.</a:t>
          </a:r>
          <a:br>
            <a:rPr lang="en-US" dirty="0" smtClean="0"/>
          </a:br>
          <a:r>
            <a:rPr lang="en-US" dirty="0" smtClean="0"/>
            <a:t>100%</a:t>
          </a:r>
        </a:p>
      </dgm:t>
    </dgm:pt>
    <dgm:pt modelId="{EE9CB783-484F-4FDC-89A8-618F228FD884}" type="parTrans" cxnId="{CFCDC127-9E5F-4B0C-AF85-0B4AB13C2559}">
      <dgm:prSet/>
      <dgm:spPr/>
      <dgm:t>
        <a:bodyPr/>
        <a:lstStyle/>
        <a:p>
          <a:endParaRPr lang="en-US"/>
        </a:p>
      </dgm:t>
    </dgm:pt>
    <dgm:pt modelId="{32898570-F944-4D5D-BD31-911D03180581}" type="sibTrans" cxnId="{CFCDC127-9E5F-4B0C-AF85-0B4AB13C2559}">
      <dgm:prSet/>
      <dgm:spPr/>
      <dgm:t>
        <a:bodyPr/>
        <a:lstStyle/>
        <a:p>
          <a:endParaRPr lang="en-US"/>
        </a:p>
      </dgm:t>
    </dgm:pt>
    <dgm:pt modelId="{4C4F1A7C-8A11-4480-A28E-494ACF88C136}">
      <dgm:prSet phldrT="[Text]" custT="1"/>
      <dgm:spPr/>
      <dgm:t>
        <a:bodyPr/>
        <a:lstStyle/>
        <a:p>
          <a:r>
            <a:rPr lang="en-US" sz="1200" dirty="0" smtClean="0"/>
            <a:t>Only Delivery Customer</a:t>
          </a:r>
          <a:br>
            <a:rPr lang="en-US" sz="1200" dirty="0" smtClean="0"/>
          </a:br>
          <a:r>
            <a:rPr lang="en-US" sz="1200" dirty="0" smtClean="0"/>
            <a:t/>
          </a:r>
          <a:br>
            <a:rPr lang="en-US" sz="1200" dirty="0" smtClean="0"/>
          </a:br>
          <a:r>
            <a:rPr lang="en-US" sz="1200" b="0" i="0" u="none" dirty="0" smtClean="0"/>
            <a:t>566435</a:t>
          </a:r>
          <a:br>
            <a:rPr lang="en-US" sz="1200" b="0" i="0" u="none" dirty="0" smtClean="0"/>
          </a:br>
          <a:r>
            <a:rPr lang="en-US" sz="1200" b="0" i="0" u="none" dirty="0" smtClean="0"/>
            <a:t>86.72%</a:t>
          </a:r>
          <a:br>
            <a:rPr lang="en-US" sz="1200" b="0" i="0" u="none" dirty="0" smtClean="0"/>
          </a:br>
          <a:r>
            <a:rPr lang="en-US" sz="1200" b="0" i="0" u="none" dirty="0" smtClean="0"/>
            <a:t/>
          </a:r>
          <a:br>
            <a:rPr lang="en-US" sz="1200" b="0" i="0" u="none" dirty="0" smtClean="0"/>
          </a:br>
          <a:r>
            <a:rPr lang="en-US" sz="1200" u="none" strike="noStrike" dirty="0" smtClean="0">
              <a:effectLst/>
            </a:rPr>
            <a:t>257.80 </a:t>
          </a:r>
          <a:r>
            <a:rPr lang="en-US" sz="1200" b="0" i="0" u="none" dirty="0" smtClean="0"/>
            <a:t>Cr.</a:t>
          </a:r>
          <a:br>
            <a:rPr lang="en-US" sz="1200" b="0" i="0" u="none" dirty="0" smtClean="0"/>
          </a:br>
          <a:r>
            <a:rPr lang="en-US" sz="1200" u="none" strike="noStrike" dirty="0" smtClean="0">
              <a:effectLst/>
            </a:rPr>
            <a:t>44.71 </a:t>
          </a:r>
          <a:r>
            <a:rPr lang="en-US" sz="1200" dirty="0" smtClean="0"/>
            <a:t>%</a:t>
          </a:r>
        </a:p>
      </dgm:t>
    </dgm:pt>
    <dgm:pt modelId="{15AC168E-1857-42F1-A9F4-1558E0262201}" type="parTrans" cxnId="{846FC11E-2DB9-4889-B415-BDFFD7955681}">
      <dgm:prSet/>
      <dgm:spPr/>
      <dgm:t>
        <a:bodyPr/>
        <a:lstStyle/>
        <a:p>
          <a:endParaRPr lang="en-US"/>
        </a:p>
      </dgm:t>
    </dgm:pt>
    <dgm:pt modelId="{4FA8CB52-810E-48CA-91D0-C020BDA44B6A}" type="sibTrans" cxnId="{846FC11E-2DB9-4889-B415-BDFFD7955681}">
      <dgm:prSet/>
      <dgm:spPr/>
      <dgm:t>
        <a:bodyPr/>
        <a:lstStyle/>
        <a:p>
          <a:endParaRPr lang="en-US"/>
        </a:p>
      </dgm:t>
    </dgm:pt>
    <dgm:pt modelId="{B3E956E0-AC46-40E4-8D94-9FDB51EA9412}">
      <dgm:prSet phldrT="[Text]" custT="1"/>
      <dgm:spPr/>
      <dgm:t>
        <a:bodyPr/>
        <a:lstStyle/>
        <a:p>
          <a:r>
            <a:rPr lang="en-US" sz="1200" dirty="0" smtClean="0"/>
            <a:t>Only Margin Customer</a:t>
          </a:r>
          <a:br>
            <a:rPr lang="en-US" sz="1200" dirty="0" smtClean="0"/>
          </a:br>
          <a:r>
            <a:rPr lang="en-US" sz="1200" dirty="0" smtClean="0"/>
            <a:t/>
          </a:r>
          <a:br>
            <a:rPr lang="en-US" sz="1200" dirty="0" smtClean="0"/>
          </a:br>
          <a:r>
            <a:rPr lang="en-US" sz="1200" b="0" i="0" u="none" dirty="0" smtClean="0"/>
            <a:t>31418</a:t>
          </a:r>
          <a:br>
            <a:rPr lang="en-US" sz="1200" b="0" i="0" u="none" dirty="0" smtClean="0"/>
          </a:br>
          <a:r>
            <a:rPr lang="en-US" sz="1200" b="0" i="0" u="none" dirty="0" smtClean="0"/>
            <a:t>4.81 %</a:t>
          </a:r>
        </a:p>
        <a:p>
          <a:r>
            <a:rPr lang="en-US" sz="1200" b="0" i="0" u="none" strike="noStrike" dirty="0" smtClean="0">
              <a:effectLst/>
            </a:rPr>
            <a:t/>
          </a:r>
          <a:br>
            <a:rPr lang="en-US" sz="1200" b="0" i="0" u="none" strike="noStrike" dirty="0" smtClean="0">
              <a:effectLst/>
            </a:rPr>
          </a:br>
          <a:r>
            <a:rPr lang="en-US" sz="1200" u="none" strike="noStrike" dirty="0" smtClean="0">
              <a:effectLst/>
            </a:rPr>
            <a:t>45.75 </a:t>
          </a:r>
          <a:r>
            <a:rPr lang="en-US" sz="1200" b="0" i="0" u="none" dirty="0" smtClean="0"/>
            <a:t>Cr</a:t>
          </a:r>
          <a:r>
            <a:rPr lang="en-US" sz="1200" dirty="0" smtClean="0"/>
            <a:t>.</a:t>
          </a:r>
          <a:br>
            <a:rPr lang="en-US" sz="1200" dirty="0" smtClean="0"/>
          </a:br>
          <a:r>
            <a:rPr lang="en-US" sz="1200" u="none" strike="noStrike" dirty="0" smtClean="0">
              <a:effectLst/>
            </a:rPr>
            <a:t>7.94 </a:t>
          </a:r>
          <a:r>
            <a:rPr lang="en-US" sz="1200" dirty="0" smtClean="0"/>
            <a:t>%</a:t>
          </a:r>
          <a:endParaRPr lang="en-US" sz="1200" dirty="0"/>
        </a:p>
      </dgm:t>
    </dgm:pt>
    <dgm:pt modelId="{E49425C5-D0C7-4BB5-B635-0419305BB5A7}" type="parTrans" cxnId="{E483EECC-1DA9-4C2E-B884-5EF56ECB6F1C}">
      <dgm:prSet/>
      <dgm:spPr/>
      <dgm:t>
        <a:bodyPr/>
        <a:lstStyle/>
        <a:p>
          <a:endParaRPr lang="en-US"/>
        </a:p>
      </dgm:t>
    </dgm:pt>
    <dgm:pt modelId="{49EBA2E7-F59A-4EEF-ADAF-A9E8F84F4D81}" type="sibTrans" cxnId="{E483EECC-1DA9-4C2E-B884-5EF56ECB6F1C}">
      <dgm:prSet/>
      <dgm:spPr/>
      <dgm:t>
        <a:bodyPr/>
        <a:lstStyle/>
        <a:p>
          <a:endParaRPr lang="en-US"/>
        </a:p>
      </dgm:t>
    </dgm:pt>
    <dgm:pt modelId="{5E0ED4B9-FE5A-47B9-AB85-0C65AA9DA1F9}">
      <dgm:prSet phldrT="[Text]" custT="1"/>
      <dgm:spPr/>
      <dgm:t>
        <a:bodyPr/>
        <a:lstStyle/>
        <a:p>
          <a:r>
            <a:rPr lang="en-US" sz="1200" dirty="0" smtClean="0"/>
            <a:t>Only Futures Customer</a:t>
          </a:r>
          <a:br>
            <a:rPr lang="en-US" sz="1200" dirty="0" smtClean="0"/>
          </a:br>
          <a:r>
            <a:rPr lang="en-US" sz="1200" dirty="0" smtClean="0"/>
            <a:t/>
          </a:r>
          <a:br>
            <a:rPr lang="en-US" sz="1200" dirty="0" smtClean="0"/>
          </a:br>
          <a:r>
            <a:rPr lang="en-US" sz="1200" b="0" i="0" u="none" dirty="0" smtClean="0"/>
            <a:t>417</a:t>
          </a:r>
          <a:br>
            <a:rPr lang="en-US" sz="1200" b="0" i="0" u="none" dirty="0" smtClean="0"/>
          </a:br>
          <a:r>
            <a:rPr lang="en-US" sz="1200" b="0" i="0" u="none" dirty="0" smtClean="0"/>
            <a:t>0.06%</a:t>
          </a:r>
          <a:br>
            <a:rPr lang="en-US" sz="1200" b="0" i="0" u="none" dirty="0" smtClean="0"/>
          </a:br>
          <a:r>
            <a:rPr lang="en-US" sz="1200" b="0" i="0" u="none" dirty="0" smtClean="0"/>
            <a:t/>
          </a:r>
          <a:br>
            <a:rPr lang="en-US" sz="1200" b="0" i="0" u="none" dirty="0" smtClean="0"/>
          </a:br>
          <a:r>
            <a:rPr lang="en-US" sz="1200" u="none" strike="noStrike" dirty="0" smtClean="0">
              <a:effectLst/>
            </a:rPr>
            <a:t>1.98 </a:t>
          </a:r>
          <a:r>
            <a:rPr lang="en-US" sz="1200" dirty="0" smtClean="0"/>
            <a:t>Cr.</a:t>
          </a:r>
          <a:br>
            <a:rPr lang="en-US" sz="1200" dirty="0" smtClean="0"/>
          </a:br>
          <a:r>
            <a:rPr lang="en-US" sz="1200" b="0" i="0" u="none" dirty="0" smtClean="0"/>
            <a:t>0.34 %</a:t>
          </a:r>
          <a:endParaRPr lang="en-US" sz="1200" dirty="0"/>
        </a:p>
      </dgm:t>
    </dgm:pt>
    <dgm:pt modelId="{9E667BE8-AFDF-49FB-9791-759A2531B9BC}" type="parTrans" cxnId="{C92E4C58-0F35-4E7C-890C-C8B6F30AC9DA}">
      <dgm:prSet/>
      <dgm:spPr/>
      <dgm:t>
        <a:bodyPr/>
        <a:lstStyle/>
        <a:p>
          <a:endParaRPr lang="en-US"/>
        </a:p>
      </dgm:t>
    </dgm:pt>
    <dgm:pt modelId="{03941F5B-9484-43D6-AC6F-9A2F038B15CF}" type="sibTrans" cxnId="{C92E4C58-0F35-4E7C-890C-C8B6F30AC9DA}">
      <dgm:prSet/>
      <dgm:spPr/>
      <dgm:t>
        <a:bodyPr/>
        <a:lstStyle/>
        <a:p>
          <a:endParaRPr lang="en-US"/>
        </a:p>
      </dgm:t>
    </dgm:pt>
    <dgm:pt modelId="{95C39C6E-D5C3-497C-BA5F-6F79D38DC397}">
      <dgm:prSet phldrT="[Text]" custT="1"/>
      <dgm:spPr/>
      <dgm:t>
        <a:bodyPr/>
        <a:lstStyle/>
        <a:p>
          <a:r>
            <a:rPr lang="en-US" sz="1200" dirty="0" smtClean="0"/>
            <a:t>Only Options Customer</a:t>
          </a:r>
          <a:br>
            <a:rPr lang="en-US" sz="1200" dirty="0" smtClean="0"/>
          </a:br>
          <a:r>
            <a:rPr lang="en-US" sz="1200" dirty="0" smtClean="0"/>
            <a:t/>
          </a:r>
          <a:br>
            <a:rPr lang="en-US" sz="1200" dirty="0" smtClean="0"/>
          </a:br>
          <a:r>
            <a:rPr lang="en-US" sz="1200" b="0" i="0" u="none" dirty="0" smtClean="0"/>
            <a:t>1823</a:t>
          </a:r>
          <a:br>
            <a:rPr lang="en-US" sz="1200" b="0" i="0" u="none" dirty="0" smtClean="0"/>
          </a:br>
          <a:r>
            <a:rPr lang="en-US" sz="1200" b="0" i="0" u="none" dirty="0" smtClean="0"/>
            <a:t>0.28 %</a:t>
          </a:r>
        </a:p>
        <a:p>
          <a:r>
            <a:rPr lang="en-US" sz="1200" u="none" strike="noStrike" dirty="0" smtClean="0">
              <a:effectLst/>
            </a:rPr>
            <a:t>5.42  </a:t>
          </a:r>
          <a:r>
            <a:rPr lang="en-US" sz="1200" dirty="0" smtClean="0"/>
            <a:t>Cr.</a:t>
          </a:r>
          <a:br>
            <a:rPr lang="en-US" sz="1200" dirty="0" smtClean="0"/>
          </a:br>
          <a:r>
            <a:rPr lang="en-US" sz="1200" u="none" strike="noStrike" dirty="0" smtClean="0">
              <a:effectLst/>
            </a:rPr>
            <a:t>0.94  </a:t>
          </a:r>
          <a:r>
            <a:rPr lang="en-US" sz="1200" b="0" i="0" u="none" dirty="0" smtClean="0"/>
            <a:t>%</a:t>
          </a:r>
          <a:endParaRPr lang="en-US" sz="1200" dirty="0"/>
        </a:p>
      </dgm:t>
    </dgm:pt>
    <dgm:pt modelId="{F0F13C7F-DED7-4570-B47A-656F65B1B1F8}" type="parTrans" cxnId="{5B8EE396-9DF5-4374-9FEE-D415BDE5C307}">
      <dgm:prSet/>
      <dgm:spPr/>
      <dgm:t>
        <a:bodyPr/>
        <a:lstStyle/>
        <a:p>
          <a:endParaRPr lang="en-US"/>
        </a:p>
      </dgm:t>
    </dgm:pt>
    <dgm:pt modelId="{D12B10C4-2750-4D7B-8037-9F0CE9738367}" type="sibTrans" cxnId="{5B8EE396-9DF5-4374-9FEE-D415BDE5C307}">
      <dgm:prSet/>
      <dgm:spPr/>
      <dgm:t>
        <a:bodyPr/>
        <a:lstStyle/>
        <a:p>
          <a:endParaRPr lang="en-US"/>
        </a:p>
      </dgm:t>
    </dgm:pt>
    <dgm:pt modelId="{9B375E24-865B-4954-9140-85F57496BEB7}">
      <dgm:prSet phldrT="[Text]" custT="1"/>
      <dgm:spPr/>
      <dgm:t>
        <a:bodyPr/>
        <a:lstStyle/>
        <a:p>
          <a:r>
            <a:rPr lang="en-US" sz="1200" dirty="0" smtClean="0"/>
            <a:t>Delivery &amp; Margin Customer</a:t>
          </a:r>
          <a:br>
            <a:rPr lang="en-US" sz="1200" dirty="0" smtClean="0"/>
          </a:br>
          <a:r>
            <a:rPr lang="en-US" sz="1200" dirty="0" smtClean="0"/>
            <a:t/>
          </a:r>
          <a:br>
            <a:rPr lang="en-US" sz="1200" dirty="0" smtClean="0"/>
          </a:br>
          <a:r>
            <a:rPr lang="en-US" sz="1200" b="0" i="0" u="none" dirty="0" smtClean="0"/>
            <a:t>30916</a:t>
          </a:r>
          <a:br>
            <a:rPr lang="en-US" sz="1200" b="0" i="0" u="none" dirty="0" smtClean="0"/>
          </a:br>
          <a:r>
            <a:rPr lang="en-US" sz="1200" b="0" i="0" u="none" dirty="0" smtClean="0"/>
            <a:t>4.73 %</a:t>
          </a:r>
          <a:br>
            <a:rPr lang="en-US" sz="1200" b="0" i="0" u="none" dirty="0" smtClean="0"/>
          </a:br>
          <a:r>
            <a:rPr lang="en-US" sz="1200" b="0" i="0" u="none" dirty="0" smtClean="0"/>
            <a:t/>
          </a:r>
          <a:br>
            <a:rPr lang="en-US" sz="1200" b="0" i="0" u="none" dirty="0" smtClean="0"/>
          </a:br>
          <a:r>
            <a:rPr lang="en-US" sz="1200" b="0" i="0" u="none" dirty="0" smtClean="0"/>
            <a:t>95.32 Cr</a:t>
          </a:r>
          <a:r>
            <a:rPr lang="en-US" sz="1200" dirty="0" smtClean="0"/>
            <a:t>.</a:t>
          </a:r>
          <a:br>
            <a:rPr lang="en-US" sz="1200" dirty="0" smtClean="0"/>
          </a:br>
          <a:r>
            <a:rPr lang="en-US" sz="1200" b="0" i="0" u="none" dirty="0" smtClean="0"/>
            <a:t>16.53 %</a:t>
          </a:r>
          <a:endParaRPr lang="en-US" sz="1200" dirty="0"/>
        </a:p>
      </dgm:t>
    </dgm:pt>
    <dgm:pt modelId="{22E49081-177E-4345-88D6-32DBE2C1A882}" type="parTrans" cxnId="{896FCE2B-0AC2-46F5-BE6A-321712AD0588}">
      <dgm:prSet/>
      <dgm:spPr/>
      <dgm:t>
        <a:bodyPr/>
        <a:lstStyle/>
        <a:p>
          <a:endParaRPr lang="en-US"/>
        </a:p>
      </dgm:t>
    </dgm:pt>
    <dgm:pt modelId="{0DB88C8C-CE68-45B9-8E31-760D3FAD1CB5}" type="sibTrans" cxnId="{896FCE2B-0AC2-46F5-BE6A-321712AD0588}">
      <dgm:prSet/>
      <dgm:spPr/>
      <dgm:t>
        <a:bodyPr/>
        <a:lstStyle/>
        <a:p>
          <a:endParaRPr lang="en-US"/>
        </a:p>
      </dgm:t>
    </dgm:pt>
    <dgm:pt modelId="{551D4D18-13AB-41C4-B30F-D678803BFAA4}">
      <dgm:prSet phldrT="[Text]" custT="1"/>
      <dgm:spPr/>
      <dgm:t>
        <a:bodyPr/>
        <a:lstStyle/>
        <a:p>
          <a:r>
            <a:rPr lang="en-US" sz="1200" dirty="0" smtClean="0"/>
            <a:t>Others Customer</a:t>
          </a:r>
          <a:br>
            <a:rPr lang="en-US" sz="1200" dirty="0" smtClean="0"/>
          </a:br>
          <a:r>
            <a:rPr lang="en-US" sz="1200" dirty="0" smtClean="0"/>
            <a:t/>
          </a:r>
          <a:br>
            <a:rPr lang="en-US" sz="1200" dirty="0" smtClean="0"/>
          </a:br>
          <a:r>
            <a:rPr lang="en-US" sz="1200" dirty="0" smtClean="0"/>
            <a:t>22198</a:t>
          </a:r>
          <a:br>
            <a:rPr lang="en-US" sz="1200" dirty="0" smtClean="0"/>
          </a:br>
          <a:r>
            <a:rPr lang="en-US" sz="1200" dirty="0" smtClean="0"/>
            <a:t>3.40 % </a:t>
          </a:r>
          <a:br>
            <a:rPr lang="en-US" sz="1200" dirty="0" smtClean="0"/>
          </a:br>
          <a:r>
            <a:rPr lang="en-US" sz="1200" dirty="0" smtClean="0"/>
            <a:t/>
          </a:r>
          <a:br>
            <a:rPr lang="en-US" sz="1200" dirty="0" smtClean="0"/>
          </a:br>
          <a:r>
            <a:rPr lang="en-US" sz="1200" dirty="0" smtClean="0"/>
            <a:t>170.29 Cr</a:t>
          </a:r>
          <a:br>
            <a:rPr lang="en-US" sz="1200" dirty="0" smtClean="0"/>
          </a:br>
          <a:r>
            <a:rPr lang="en-US" sz="1200" dirty="0" smtClean="0"/>
            <a:t>29.53 %</a:t>
          </a:r>
          <a:endParaRPr lang="en-US" sz="1200" dirty="0"/>
        </a:p>
      </dgm:t>
    </dgm:pt>
    <dgm:pt modelId="{D118D678-C4BA-48AB-8982-E7A1FFE00CB5}" type="parTrans" cxnId="{E5E093A6-B977-49A8-9032-ED9BDAAF4908}">
      <dgm:prSet/>
      <dgm:spPr/>
      <dgm:t>
        <a:bodyPr/>
        <a:lstStyle/>
        <a:p>
          <a:endParaRPr lang="en-US"/>
        </a:p>
      </dgm:t>
    </dgm:pt>
    <dgm:pt modelId="{E086E1B8-06B2-4DC3-B73F-94BD72312C3A}" type="sibTrans" cxnId="{E5E093A6-B977-49A8-9032-ED9BDAAF4908}">
      <dgm:prSet/>
      <dgm:spPr/>
      <dgm:t>
        <a:bodyPr/>
        <a:lstStyle/>
        <a:p>
          <a:endParaRPr lang="en-US"/>
        </a:p>
      </dgm:t>
    </dgm:pt>
    <dgm:pt modelId="{94C56C5E-0A8E-4691-9718-B27A4975062B}" type="pres">
      <dgm:prSet presAssocID="{34D0CF6F-D0E1-46F0-9A52-55BE2196FD45}" presName="hierChild1" presStyleCnt="0">
        <dgm:presLayoutVars>
          <dgm:orgChart val="1"/>
          <dgm:chPref val="1"/>
          <dgm:dir/>
          <dgm:animOne val="branch"/>
          <dgm:animLvl val="lvl"/>
          <dgm:resizeHandles/>
        </dgm:presLayoutVars>
      </dgm:prSet>
      <dgm:spPr/>
      <dgm:t>
        <a:bodyPr/>
        <a:lstStyle/>
        <a:p>
          <a:endParaRPr lang="en-US"/>
        </a:p>
      </dgm:t>
    </dgm:pt>
    <dgm:pt modelId="{7CB19974-1BE2-4566-9D89-4A1BF2B0F5E9}" type="pres">
      <dgm:prSet presAssocID="{5C61F866-4B3D-4FCD-822D-D8972B45E69E}" presName="hierRoot1" presStyleCnt="0">
        <dgm:presLayoutVars>
          <dgm:hierBranch val="init"/>
        </dgm:presLayoutVars>
      </dgm:prSet>
      <dgm:spPr/>
    </dgm:pt>
    <dgm:pt modelId="{BC5B9BEB-527C-4992-A2B7-ADA88479D471}" type="pres">
      <dgm:prSet presAssocID="{5C61F866-4B3D-4FCD-822D-D8972B45E69E}" presName="rootComposite1" presStyleCnt="0"/>
      <dgm:spPr/>
    </dgm:pt>
    <dgm:pt modelId="{8B5978EA-7812-4D23-AA92-61B3B87173E2}" type="pres">
      <dgm:prSet presAssocID="{5C61F866-4B3D-4FCD-822D-D8972B45E69E}" presName="rootText1" presStyleLbl="node0" presStyleIdx="0" presStyleCnt="1" custScaleY="153590">
        <dgm:presLayoutVars>
          <dgm:chPref val="3"/>
        </dgm:presLayoutVars>
      </dgm:prSet>
      <dgm:spPr/>
      <dgm:t>
        <a:bodyPr/>
        <a:lstStyle/>
        <a:p>
          <a:endParaRPr lang="en-US"/>
        </a:p>
      </dgm:t>
    </dgm:pt>
    <dgm:pt modelId="{172CB1DE-1019-40C3-9959-F1A32218047B}" type="pres">
      <dgm:prSet presAssocID="{5C61F866-4B3D-4FCD-822D-D8972B45E69E}" presName="rootConnector1" presStyleLbl="node1" presStyleIdx="0" presStyleCnt="0"/>
      <dgm:spPr/>
      <dgm:t>
        <a:bodyPr/>
        <a:lstStyle/>
        <a:p>
          <a:endParaRPr lang="en-US"/>
        </a:p>
      </dgm:t>
    </dgm:pt>
    <dgm:pt modelId="{2E352B9E-E4C8-4F09-9A5C-CA0038971C1A}" type="pres">
      <dgm:prSet presAssocID="{5C61F866-4B3D-4FCD-822D-D8972B45E69E}" presName="hierChild2" presStyleCnt="0"/>
      <dgm:spPr/>
    </dgm:pt>
    <dgm:pt modelId="{03B7B2C2-A3F3-4718-B10C-BD8243BAB9EA}" type="pres">
      <dgm:prSet presAssocID="{15AC168E-1857-42F1-A9F4-1558E0262201}" presName="Name37" presStyleLbl="parChTrans1D2" presStyleIdx="0" presStyleCnt="6"/>
      <dgm:spPr/>
      <dgm:t>
        <a:bodyPr/>
        <a:lstStyle/>
        <a:p>
          <a:endParaRPr lang="en-US"/>
        </a:p>
      </dgm:t>
    </dgm:pt>
    <dgm:pt modelId="{CCF581E3-60A6-49A9-8F26-84CA444049C1}" type="pres">
      <dgm:prSet presAssocID="{4C4F1A7C-8A11-4480-A28E-494ACF88C136}" presName="hierRoot2" presStyleCnt="0">
        <dgm:presLayoutVars>
          <dgm:hierBranch val="init"/>
        </dgm:presLayoutVars>
      </dgm:prSet>
      <dgm:spPr/>
    </dgm:pt>
    <dgm:pt modelId="{278B109A-1DD0-46DA-A6B9-A3031A70E803}" type="pres">
      <dgm:prSet presAssocID="{4C4F1A7C-8A11-4480-A28E-494ACF88C136}" presName="rootComposite" presStyleCnt="0"/>
      <dgm:spPr/>
    </dgm:pt>
    <dgm:pt modelId="{B0C54F8C-E22E-472D-BB9B-BB811B9639B2}" type="pres">
      <dgm:prSet presAssocID="{4C4F1A7C-8A11-4480-A28E-494ACF88C136}" presName="rootText" presStyleLbl="node2" presStyleIdx="0" presStyleCnt="6" custScaleY="174238">
        <dgm:presLayoutVars>
          <dgm:chPref val="3"/>
        </dgm:presLayoutVars>
      </dgm:prSet>
      <dgm:spPr/>
      <dgm:t>
        <a:bodyPr/>
        <a:lstStyle/>
        <a:p>
          <a:endParaRPr lang="en-US"/>
        </a:p>
      </dgm:t>
    </dgm:pt>
    <dgm:pt modelId="{7E1D97C0-A077-4A81-99B2-F51FE1562D94}" type="pres">
      <dgm:prSet presAssocID="{4C4F1A7C-8A11-4480-A28E-494ACF88C136}" presName="rootConnector" presStyleLbl="node2" presStyleIdx="0" presStyleCnt="6"/>
      <dgm:spPr/>
      <dgm:t>
        <a:bodyPr/>
        <a:lstStyle/>
        <a:p>
          <a:endParaRPr lang="en-US"/>
        </a:p>
      </dgm:t>
    </dgm:pt>
    <dgm:pt modelId="{2768E836-D987-4418-AB14-229B5FA4D139}" type="pres">
      <dgm:prSet presAssocID="{4C4F1A7C-8A11-4480-A28E-494ACF88C136}" presName="hierChild4" presStyleCnt="0"/>
      <dgm:spPr/>
    </dgm:pt>
    <dgm:pt modelId="{0EB91301-5F57-4F7B-94A5-D993CDA6214A}" type="pres">
      <dgm:prSet presAssocID="{4C4F1A7C-8A11-4480-A28E-494ACF88C136}" presName="hierChild5" presStyleCnt="0"/>
      <dgm:spPr/>
    </dgm:pt>
    <dgm:pt modelId="{2D94B5ED-9F4F-4E14-AC2F-ED06EF8D9DDC}" type="pres">
      <dgm:prSet presAssocID="{E49425C5-D0C7-4BB5-B635-0419305BB5A7}" presName="Name37" presStyleLbl="parChTrans1D2" presStyleIdx="1" presStyleCnt="6"/>
      <dgm:spPr/>
      <dgm:t>
        <a:bodyPr/>
        <a:lstStyle/>
        <a:p>
          <a:endParaRPr lang="en-US"/>
        </a:p>
      </dgm:t>
    </dgm:pt>
    <dgm:pt modelId="{273A35FD-E833-4241-A6AF-FF5D23CFD75C}" type="pres">
      <dgm:prSet presAssocID="{B3E956E0-AC46-40E4-8D94-9FDB51EA9412}" presName="hierRoot2" presStyleCnt="0">
        <dgm:presLayoutVars>
          <dgm:hierBranch val="init"/>
        </dgm:presLayoutVars>
      </dgm:prSet>
      <dgm:spPr/>
    </dgm:pt>
    <dgm:pt modelId="{B316EB19-7EEB-4C2C-91EE-D97F32620860}" type="pres">
      <dgm:prSet presAssocID="{B3E956E0-AC46-40E4-8D94-9FDB51EA9412}" presName="rootComposite" presStyleCnt="0"/>
      <dgm:spPr/>
    </dgm:pt>
    <dgm:pt modelId="{83B67430-D57B-4CFB-BA61-7B4AC77ECBA2}" type="pres">
      <dgm:prSet presAssocID="{B3E956E0-AC46-40E4-8D94-9FDB51EA9412}" presName="rootText" presStyleLbl="node2" presStyleIdx="1" presStyleCnt="6" custScaleY="174238">
        <dgm:presLayoutVars>
          <dgm:chPref val="3"/>
        </dgm:presLayoutVars>
      </dgm:prSet>
      <dgm:spPr/>
      <dgm:t>
        <a:bodyPr/>
        <a:lstStyle/>
        <a:p>
          <a:endParaRPr lang="en-US"/>
        </a:p>
      </dgm:t>
    </dgm:pt>
    <dgm:pt modelId="{AF5AB1BC-DF69-4C2D-9E20-2833CC0A88B0}" type="pres">
      <dgm:prSet presAssocID="{B3E956E0-AC46-40E4-8D94-9FDB51EA9412}" presName="rootConnector" presStyleLbl="node2" presStyleIdx="1" presStyleCnt="6"/>
      <dgm:spPr/>
      <dgm:t>
        <a:bodyPr/>
        <a:lstStyle/>
        <a:p>
          <a:endParaRPr lang="en-US"/>
        </a:p>
      </dgm:t>
    </dgm:pt>
    <dgm:pt modelId="{CEE5CB2F-B8D4-4ACA-ACE5-3B9D5BED718E}" type="pres">
      <dgm:prSet presAssocID="{B3E956E0-AC46-40E4-8D94-9FDB51EA9412}" presName="hierChild4" presStyleCnt="0"/>
      <dgm:spPr/>
    </dgm:pt>
    <dgm:pt modelId="{4BBD5E03-C696-41FE-B998-78860472892E}" type="pres">
      <dgm:prSet presAssocID="{B3E956E0-AC46-40E4-8D94-9FDB51EA9412}" presName="hierChild5" presStyleCnt="0"/>
      <dgm:spPr/>
    </dgm:pt>
    <dgm:pt modelId="{896765E1-1FFF-4823-B0A3-3CC619E1A1F7}" type="pres">
      <dgm:prSet presAssocID="{9E667BE8-AFDF-49FB-9791-759A2531B9BC}" presName="Name37" presStyleLbl="parChTrans1D2" presStyleIdx="2" presStyleCnt="6"/>
      <dgm:spPr/>
      <dgm:t>
        <a:bodyPr/>
        <a:lstStyle/>
        <a:p>
          <a:endParaRPr lang="en-US"/>
        </a:p>
      </dgm:t>
    </dgm:pt>
    <dgm:pt modelId="{75309C0F-8506-458F-A048-14B4DC28EA66}" type="pres">
      <dgm:prSet presAssocID="{5E0ED4B9-FE5A-47B9-AB85-0C65AA9DA1F9}" presName="hierRoot2" presStyleCnt="0">
        <dgm:presLayoutVars>
          <dgm:hierBranch val="init"/>
        </dgm:presLayoutVars>
      </dgm:prSet>
      <dgm:spPr/>
    </dgm:pt>
    <dgm:pt modelId="{158063AD-0A83-4E9B-AE01-0249420FD6BD}" type="pres">
      <dgm:prSet presAssocID="{5E0ED4B9-FE5A-47B9-AB85-0C65AA9DA1F9}" presName="rootComposite" presStyleCnt="0"/>
      <dgm:spPr/>
    </dgm:pt>
    <dgm:pt modelId="{130BFA62-27CF-4A37-AAF7-A521F07DD734}" type="pres">
      <dgm:prSet presAssocID="{5E0ED4B9-FE5A-47B9-AB85-0C65AA9DA1F9}" presName="rootText" presStyleLbl="node2" presStyleIdx="2" presStyleCnt="6" custScaleY="177794">
        <dgm:presLayoutVars>
          <dgm:chPref val="3"/>
        </dgm:presLayoutVars>
      </dgm:prSet>
      <dgm:spPr/>
      <dgm:t>
        <a:bodyPr/>
        <a:lstStyle/>
        <a:p>
          <a:endParaRPr lang="en-US"/>
        </a:p>
      </dgm:t>
    </dgm:pt>
    <dgm:pt modelId="{61E863FC-7520-4F28-97C6-6872C080184E}" type="pres">
      <dgm:prSet presAssocID="{5E0ED4B9-FE5A-47B9-AB85-0C65AA9DA1F9}" presName="rootConnector" presStyleLbl="node2" presStyleIdx="2" presStyleCnt="6"/>
      <dgm:spPr/>
      <dgm:t>
        <a:bodyPr/>
        <a:lstStyle/>
        <a:p>
          <a:endParaRPr lang="en-US"/>
        </a:p>
      </dgm:t>
    </dgm:pt>
    <dgm:pt modelId="{1E61563C-DC25-4B6C-B9F0-74F54D4088EF}" type="pres">
      <dgm:prSet presAssocID="{5E0ED4B9-FE5A-47B9-AB85-0C65AA9DA1F9}" presName="hierChild4" presStyleCnt="0"/>
      <dgm:spPr/>
    </dgm:pt>
    <dgm:pt modelId="{5015BBC3-8AE8-4209-9D3E-9C207D5C8DE4}" type="pres">
      <dgm:prSet presAssocID="{5E0ED4B9-FE5A-47B9-AB85-0C65AA9DA1F9}" presName="hierChild5" presStyleCnt="0"/>
      <dgm:spPr/>
    </dgm:pt>
    <dgm:pt modelId="{2CF4E889-0541-4149-95BA-764D1CF62F98}" type="pres">
      <dgm:prSet presAssocID="{F0F13C7F-DED7-4570-B47A-656F65B1B1F8}" presName="Name37" presStyleLbl="parChTrans1D2" presStyleIdx="3" presStyleCnt="6"/>
      <dgm:spPr/>
      <dgm:t>
        <a:bodyPr/>
        <a:lstStyle/>
        <a:p>
          <a:endParaRPr lang="en-US"/>
        </a:p>
      </dgm:t>
    </dgm:pt>
    <dgm:pt modelId="{B45ACA36-4C2E-4D46-A043-7332B0871DA0}" type="pres">
      <dgm:prSet presAssocID="{95C39C6E-D5C3-497C-BA5F-6F79D38DC397}" presName="hierRoot2" presStyleCnt="0">
        <dgm:presLayoutVars>
          <dgm:hierBranch val="init"/>
        </dgm:presLayoutVars>
      </dgm:prSet>
      <dgm:spPr/>
    </dgm:pt>
    <dgm:pt modelId="{E338565E-E07B-48BB-9235-0890BE63165C}" type="pres">
      <dgm:prSet presAssocID="{95C39C6E-D5C3-497C-BA5F-6F79D38DC397}" presName="rootComposite" presStyleCnt="0"/>
      <dgm:spPr/>
    </dgm:pt>
    <dgm:pt modelId="{04866A90-53D0-43A8-9614-3237D9B55BBF}" type="pres">
      <dgm:prSet presAssocID="{95C39C6E-D5C3-497C-BA5F-6F79D38DC397}" presName="rootText" presStyleLbl="node2" presStyleIdx="3" presStyleCnt="6" custScaleY="174238">
        <dgm:presLayoutVars>
          <dgm:chPref val="3"/>
        </dgm:presLayoutVars>
      </dgm:prSet>
      <dgm:spPr/>
      <dgm:t>
        <a:bodyPr/>
        <a:lstStyle/>
        <a:p>
          <a:endParaRPr lang="en-US"/>
        </a:p>
      </dgm:t>
    </dgm:pt>
    <dgm:pt modelId="{1AA6B9E2-D30C-4E53-9F7F-560A63B295D8}" type="pres">
      <dgm:prSet presAssocID="{95C39C6E-D5C3-497C-BA5F-6F79D38DC397}" presName="rootConnector" presStyleLbl="node2" presStyleIdx="3" presStyleCnt="6"/>
      <dgm:spPr/>
      <dgm:t>
        <a:bodyPr/>
        <a:lstStyle/>
        <a:p>
          <a:endParaRPr lang="en-US"/>
        </a:p>
      </dgm:t>
    </dgm:pt>
    <dgm:pt modelId="{7ED11E18-536F-44F4-9EAA-CDA3F30C9F04}" type="pres">
      <dgm:prSet presAssocID="{95C39C6E-D5C3-497C-BA5F-6F79D38DC397}" presName="hierChild4" presStyleCnt="0"/>
      <dgm:spPr/>
    </dgm:pt>
    <dgm:pt modelId="{BC7E01AE-3619-44D0-90EC-BC002BCCCE3B}" type="pres">
      <dgm:prSet presAssocID="{95C39C6E-D5C3-497C-BA5F-6F79D38DC397}" presName="hierChild5" presStyleCnt="0"/>
      <dgm:spPr/>
    </dgm:pt>
    <dgm:pt modelId="{3BF33929-D80B-4E60-9A2F-B5310ED1E02E}" type="pres">
      <dgm:prSet presAssocID="{22E49081-177E-4345-88D6-32DBE2C1A882}" presName="Name37" presStyleLbl="parChTrans1D2" presStyleIdx="4" presStyleCnt="6"/>
      <dgm:spPr/>
      <dgm:t>
        <a:bodyPr/>
        <a:lstStyle/>
        <a:p>
          <a:endParaRPr lang="en-US"/>
        </a:p>
      </dgm:t>
    </dgm:pt>
    <dgm:pt modelId="{39939CC8-AE86-45A1-B756-0FF214199F98}" type="pres">
      <dgm:prSet presAssocID="{9B375E24-865B-4954-9140-85F57496BEB7}" presName="hierRoot2" presStyleCnt="0">
        <dgm:presLayoutVars>
          <dgm:hierBranch val="init"/>
        </dgm:presLayoutVars>
      </dgm:prSet>
      <dgm:spPr/>
    </dgm:pt>
    <dgm:pt modelId="{19DB0FA4-F670-424E-AC09-955D9CA0533B}" type="pres">
      <dgm:prSet presAssocID="{9B375E24-865B-4954-9140-85F57496BEB7}" presName="rootComposite" presStyleCnt="0"/>
      <dgm:spPr/>
    </dgm:pt>
    <dgm:pt modelId="{8D82838E-3AFE-49DC-9F87-805E802B19C1}" type="pres">
      <dgm:prSet presAssocID="{9B375E24-865B-4954-9140-85F57496BEB7}" presName="rootText" presStyleLbl="node2" presStyleIdx="4" presStyleCnt="6" custScaleX="99125" custScaleY="174766" custLinFactNeighborX="922" custLinFactNeighborY="1844">
        <dgm:presLayoutVars>
          <dgm:chPref val="3"/>
        </dgm:presLayoutVars>
      </dgm:prSet>
      <dgm:spPr/>
      <dgm:t>
        <a:bodyPr/>
        <a:lstStyle/>
        <a:p>
          <a:endParaRPr lang="en-US"/>
        </a:p>
      </dgm:t>
    </dgm:pt>
    <dgm:pt modelId="{5AF9B6FD-1C0D-434E-895C-106B013BC1B3}" type="pres">
      <dgm:prSet presAssocID="{9B375E24-865B-4954-9140-85F57496BEB7}" presName="rootConnector" presStyleLbl="node2" presStyleIdx="4" presStyleCnt="6"/>
      <dgm:spPr/>
      <dgm:t>
        <a:bodyPr/>
        <a:lstStyle/>
        <a:p>
          <a:endParaRPr lang="en-US"/>
        </a:p>
      </dgm:t>
    </dgm:pt>
    <dgm:pt modelId="{061908A0-050E-471A-B74A-57B214B36257}" type="pres">
      <dgm:prSet presAssocID="{9B375E24-865B-4954-9140-85F57496BEB7}" presName="hierChild4" presStyleCnt="0"/>
      <dgm:spPr/>
    </dgm:pt>
    <dgm:pt modelId="{80CC6F6A-1387-4115-815E-0177886D10D4}" type="pres">
      <dgm:prSet presAssocID="{9B375E24-865B-4954-9140-85F57496BEB7}" presName="hierChild5" presStyleCnt="0"/>
      <dgm:spPr/>
    </dgm:pt>
    <dgm:pt modelId="{37603EC1-3A81-4561-B306-668BFB849B73}" type="pres">
      <dgm:prSet presAssocID="{D118D678-C4BA-48AB-8982-E7A1FFE00CB5}" presName="Name37" presStyleLbl="parChTrans1D2" presStyleIdx="5" presStyleCnt="6"/>
      <dgm:spPr/>
      <dgm:t>
        <a:bodyPr/>
        <a:lstStyle/>
        <a:p>
          <a:endParaRPr lang="en-US"/>
        </a:p>
      </dgm:t>
    </dgm:pt>
    <dgm:pt modelId="{8135C65C-DBBC-4666-891E-CAE25C2D457A}" type="pres">
      <dgm:prSet presAssocID="{551D4D18-13AB-41C4-B30F-D678803BFAA4}" presName="hierRoot2" presStyleCnt="0">
        <dgm:presLayoutVars>
          <dgm:hierBranch val="init"/>
        </dgm:presLayoutVars>
      </dgm:prSet>
      <dgm:spPr/>
    </dgm:pt>
    <dgm:pt modelId="{85D5C415-D726-43AC-969D-39FA6154769D}" type="pres">
      <dgm:prSet presAssocID="{551D4D18-13AB-41C4-B30F-D678803BFAA4}" presName="rootComposite" presStyleCnt="0"/>
      <dgm:spPr/>
    </dgm:pt>
    <dgm:pt modelId="{170D224D-A969-4942-BFC2-458DF985BD5B}" type="pres">
      <dgm:prSet presAssocID="{551D4D18-13AB-41C4-B30F-D678803BFAA4}" presName="rootText" presStyleLbl="node2" presStyleIdx="5" presStyleCnt="6" custScaleY="174238">
        <dgm:presLayoutVars>
          <dgm:chPref val="3"/>
        </dgm:presLayoutVars>
      </dgm:prSet>
      <dgm:spPr/>
      <dgm:t>
        <a:bodyPr/>
        <a:lstStyle/>
        <a:p>
          <a:endParaRPr lang="en-US"/>
        </a:p>
      </dgm:t>
    </dgm:pt>
    <dgm:pt modelId="{60C63868-0ADF-4FE5-9CE4-42A424ABE1B1}" type="pres">
      <dgm:prSet presAssocID="{551D4D18-13AB-41C4-B30F-D678803BFAA4}" presName="rootConnector" presStyleLbl="node2" presStyleIdx="5" presStyleCnt="6"/>
      <dgm:spPr/>
      <dgm:t>
        <a:bodyPr/>
        <a:lstStyle/>
        <a:p>
          <a:endParaRPr lang="en-US"/>
        </a:p>
      </dgm:t>
    </dgm:pt>
    <dgm:pt modelId="{FDB8D804-AF92-42C7-9120-208E0FE653FE}" type="pres">
      <dgm:prSet presAssocID="{551D4D18-13AB-41C4-B30F-D678803BFAA4}" presName="hierChild4" presStyleCnt="0"/>
      <dgm:spPr/>
    </dgm:pt>
    <dgm:pt modelId="{E399B251-940C-4A69-B733-5B2BC50A9A28}" type="pres">
      <dgm:prSet presAssocID="{551D4D18-13AB-41C4-B30F-D678803BFAA4}" presName="hierChild5" presStyleCnt="0"/>
      <dgm:spPr/>
    </dgm:pt>
    <dgm:pt modelId="{3ED3A6E0-9BF2-4453-95F4-03F0230F7E95}" type="pres">
      <dgm:prSet presAssocID="{5C61F866-4B3D-4FCD-822D-D8972B45E69E}" presName="hierChild3" presStyleCnt="0"/>
      <dgm:spPr/>
    </dgm:pt>
  </dgm:ptLst>
  <dgm:cxnLst>
    <dgm:cxn modelId="{039AA873-2B92-483B-9B87-CF8D3008846B}" type="presOf" srcId="{5C61F866-4B3D-4FCD-822D-D8972B45E69E}" destId="{172CB1DE-1019-40C3-9959-F1A32218047B}" srcOrd="1" destOrd="0" presId="urn:microsoft.com/office/officeart/2005/8/layout/orgChart1"/>
    <dgm:cxn modelId="{F91D4908-2F73-47CC-896C-A5EEB2CD6420}" type="presOf" srcId="{22E49081-177E-4345-88D6-32DBE2C1A882}" destId="{3BF33929-D80B-4E60-9A2F-B5310ED1E02E}" srcOrd="0" destOrd="0" presId="urn:microsoft.com/office/officeart/2005/8/layout/orgChart1"/>
    <dgm:cxn modelId="{7B7A7D20-E15C-4D2D-A595-AA7FCF8B327D}" type="presOf" srcId="{F0F13C7F-DED7-4570-B47A-656F65B1B1F8}" destId="{2CF4E889-0541-4149-95BA-764D1CF62F98}" srcOrd="0" destOrd="0" presId="urn:microsoft.com/office/officeart/2005/8/layout/orgChart1"/>
    <dgm:cxn modelId="{D582F7A5-31D0-4E9E-B309-A726D920F9A3}" type="presOf" srcId="{5E0ED4B9-FE5A-47B9-AB85-0C65AA9DA1F9}" destId="{61E863FC-7520-4F28-97C6-6872C080184E}" srcOrd="1" destOrd="0" presId="urn:microsoft.com/office/officeart/2005/8/layout/orgChart1"/>
    <dgm:cxn modelId="{846FC11E-2DB9-4889-B415-BDFFD7955681}" srcId="{5C61F866-4B3D-4FCD-822D-D8972B45E69E}" destId="{4C4F1A7C-8A11-4480-A28E-494ACF88C136}" srcOrd="0" destOrd="0" parTransId="{15AC168E-1857-42F1-A9F4-1558E0262201}" sibTransId="{4FA8CB52-810E-48CA-91D0-C020BDA44B6A}"/>
    <dgm:cxn modelId="{E5E093A6-B977-49A8-9032-ED9BDAAF4908}" srcId="{5C61F866-4B3D-4FCD-822D-D8972B45E69E}" destId="{551D4D18-13AB-41C4-B30F-D678803BFAA4}" srcOrd="5" destOrd="0" parTransId="{D118D678-C4BA-48AB-8982-E7A1FFE00CB5}" sibTransId="{E086E1B8-06B2-4DC3-B73F-94BD72312C3A}"/>
    <dgm:cxn modelId="{AF04480D-77DB-4400-8578-8AE8E9EDC457}" type="presOf" srcId="{5E0ED4B9-FE5A-47B9-AB85-0C65AA9DA1F9}" destId="{130BFA62-27CF-4A37-AAF7-A521F07DD734}" srcOrd="0" destOrd="0" presId="urn:microsoft.com/office/officeart/2005/8/layout/orgChart1"/>
    <dgm:cxn modelId="{8FA8B7D8-54D3-4D9E-A667-3C89DB00028A}" type="presOf" srcId="{4C4F1A7C-8A11-4480-A28E-494ACF88C136}" destId="{7E1D97C0-A077-4A81-99B2-F51FE1562D94}" srcOrd="1" destOrd="0" presId="urn:microsoft.com/office/officeart/2005/8/layout/orgChart1"/>
    <dgm:cxn modelId="{53D862BB-8908-44D5-9CBE-DA9EF219DC85}" type="presOf" srcId="{9B375E24-865B-4954-9140-85F57496BEB7}" destId="{8D82838E-3AFE-49DC-9F87-805E802B19C1}" srcOrd="0" destOrd="0" presId="urn:microsoft.com/office/officeart/2005/8/layout/orgChart1"/>
    <dgm:cxn modelId="{D8663F24-DE9B-4B0E-B1E1-D03467FB5477}" type="presOf" srcId="{95C39C6E-D5C3-497C-BA5F-6F79D38DC397}" destId="{1AA6B9E2-D30C-4E53-9F7F-560A63B295D8}" srcOrd="1" destOrd="0" presId="urn:microsoft.com/office/officeart/2005/8/layout/orgChart1"/>
    <dgm:cxn modelId="{75692484-D003-4A27-9EA7-18D2C9F1A1F8}" type="presOf" srcId="{15AC168E-1857-42F1-A9F4-1558E0262201}" destId="{03B7B2C2-A3F3-4718-B10C-BD8243BAB9EA}" srcOrd="0" destOrd="0" presId="urn:microsoft.com/office/officeart/2005/8/layout/orgChart1"/>
    <dgm:cxn modelId="{896FCE2B-0AC2-46F5-BE6A-321712AD0588}" srcId="{5C61F866-4B3D-4FCD-822D-D8972B45E69E}" destId="{9B375E24-865B-4954-9140-85F57496BEB7}" srcOrd="4" destOrd="0" parTransId="{22E49081-177E-4345-88D6-32DBE2C1A882}" sibTransId="{0DB88C8C-CE68-45B9-8E31-760D3FAD1CB5}"/>
    <dgm:cxn modelId="{A89C2867-8F68-4426-99DE-37974CCEE359}" type="presOf" srcId="{4C4F1A7C-8A11-4480-A28E-494ACF88C136}" destId="{B0C54F8C-E22E-472D-BB9B-BB811B9639B2}" srcOrd="0" destOrd="0" presId="urn:microsoft.com/office/officeart/2005/8/layout/orgChart1"/>
    <dgm:cxn modelId="{0D7BC367-3205-41DE-B68C-40A05280AAEE}" type="presOf" srcId="{B3E956E0-AC46-40E4-8D94-9FDB51EA9412}" destId="{83B67430-D57B-4CFB-BA61-7B4AC77ECBA2}" srcOrd="0" destOrd="0" presId="urn:microsoft.com/office/officeart/2005/8/layout/orgChart1"/>
    <dgm:cxn modelId="{98DA0872-C6AC-4939-99A7-1C1E52392E38}" type="presOf" srcId="{95C39C6E-D5C3-497C-BA5F-6F79D38DC397}" destId="{04866A90-53D0-43A8-9614-3237D9B55BBF}" srcOrd="0" destOrd="0" presId="urn:microsoft.com/office/officeart/2005/8/layout/orgChart1"/>
    <dgm:cxn modelId="{C92E4C58-0F35-4E7C-890C-C8B6F30AC9DA}" srcId="{5C61F866-4B3D-4FCD-822D-D8972B45E69E}" destId="{5E0ED4B9-FE5A-47B9-AB85-0C65AA9DA1F9}" srcOrd="2" destOrd="0" parTransId="{9E667BE8-AFDF-49FB-9791-759A2531B9BC}" sibTransId="{03941F5B-9484-43D6-AC6F-9A2F038B15CF}"/>
    <dgm:cxn modelId="{E4525EEE-DEC5-42FD-93E3-AD128DFE71F1}" type="presOf" srcId="{B3E956E0-AC46-40E4-8D94-9FDB51EA9412}" destId="{AF5AB1BC-DF69-4C2D-9E20-2833CC0A88B0}" srcOrd="1" destOrd="0" presId="urn:microsoft.com/office/officeart/2005/8/layout/orgChart1"/>
    <dgm:cxn modelId="{E483EECC-1DA9-4C2E-B884-5EF56ECB6F1C}" srcId="{5C61F866-4B3D-4FCD-822D-D8972B45E69E}" destId="{B3E956E0-AC46-40E4-8D94-9FDB51EA9412}" srcOrd="1" destOrd="0" parTransId="{E49425C5-D0C7-4BB5-B635-0419305BB5A7}" sibTransId="{49EBA2E7-F59A-4EEF-ADAF-A9E8F84F4D81}"/>
    <dgm:cxn modelId="{D1B4429A-4C85-4116-9228-3F1C3697FDF7}" type="presOf" srcId="{34D0CF6F-D0E1-46F0-9A52-55BE2196FD45}" destId="{94C56C5E-0A8E-4691-9718-B27A4975062B}" srcOrd="0" destOrd="0" presId="urn:microsoft.com/office/officeart/2005/8/layout/orgChart1"/>
    <dgm:cxn modelId="{A219A79F-CD6B-4F40-B159-CDEA01E138E3}" type="presOf" srcId="{E49425C5-D0C7-4BB5-B635-0419305BB5A7}" destId="{2D94B5ED-9F4F-4E14-AC2F-ED06EF8D9DDC}" srcOrd="0" destOrd="0" presId="urn:microsoft.com/office/officeart/2005/8/layout/orgChart1"/>
    <dgm:cxn modelId="{7BB6B47B-8356-412C-8803-3ECF51C2A338}" type="presOf" srcId="{D118D678-C4BA-48AB-8982-E7A1FFE00CB5}" destId="{37603EC1-3A81-4561-B306-668BFB849B73}" srcOrd="0" destOrd="0" presId="urn:microsoft.com/office/officeart/2005/8/layout/orgChart1"/>
    <dgm:cxn modelId="{5105267F-4A43-4B9B-A284-7D8746DC911D}" type="presOf" srcId="{551D4D18-13AB-41C4-B30F-D678803BFAA4}" destId="{60C63868-0ADF-4FE5-9CE4-42A424ABE1B1}" srcOrd="1" destOrd="0" presId="urn:microsoft.com/office/officeart/2005/8/layout/orgChart1"/>
    <dgm:cxn modelId="{84002EA1-EDA5-4F38-9859-19D6D5014652}" type="presOf" srcId="{9B375E24-865B-4954-9140-85F57496BEB7}" destId="{5AF9B6FD-1C0D-434E-895C-106B013BC1B3}" srcOrd="1" destOrd="0" presId="urn:microsoft.com/office/officeart/2005/8/layout/orgChart1"/>
    <dgm:cxn modelId="{CFCDC127-9E5F-4B0C-AF85-0B4AB13C2559}" srcId="{34D0CF6F-D0E1-46F0-9A52-55BE2196FD45}" destId="{5C61F866-4B3D-4FCD-822D-D8972B45E69E}" srcOrd="0" destOrd="0" parTransId="{EE9CB783-484F-4FDC-89A8-618F228FD884}" sibTransId="{32898570-F944-4D5D-BD31-911D03180581}"/>
    <dgm:cxn modelId="{82E212A6-83AF-42A0-B8F9-61888B48BC2D}" type="presOf" srcId="{551D4D18-13AB-41C4-B30F-D678803BFAA4}" destId="{170D224D-A969-4942-BFC2-458DF985BD5B}" srcOrd="0" destOrd="0" presId="urn:microsoft.com/office/officeart/2005/8/layout/orgChart1"/>
    <dgm:cxn modelId="{2A321F7D-61F3-4B47-9DFF-80FDF3E77710}" type="presOf" srcId="{5C61F866-4B3D-4FCD-822D-D8972B45E69E}" destId="{8B5978EA-7812-4D23-AA92-61B3B87173E2}" srcOrd="0" destOrd="0" presId="urn:microsoft.com/office/officeart/2005/8/layout/orgChart1"/>
    <dgm:cxn modelId="{5B8EE396-9DF5-4374-9FEE-D415BDE5C307}" srcId="{5C61F866-4B3D-4FCD-822D-D8972B45E69E}" destId="{95C39C6E-D5C3-497C-BA5F-6F79D38DC397}" srcOrd="3" destOrd="0" parTransId="{F0F13C7F-DED7-4570-B47A-656F65B1B1F8}" sibTransId="{D12B10C4-2750-4D7B-8037-9F0CE9738367}"/>
    <dgm:cxn modelId="{23A3B58A-4729-4F25-947B-F6946693FC46}" type="presOf" srcId="{9E667BE8-AFDF-49FB-9791-759A2531B9BC}" destId="{896765E1-1FFF-4823-B0A3-3CC619E1A1F7}" srcOrd="0" destOrd="0" presId="urn:microsoft.com/office/officeart/2005/8/layout/orgChart1"/>
    <dgm:cxn modelId="{B0A3D757-A621-4FA6-9CD9-AEC142D6812D}" type="presParOf" srcId="{94C56C5E-0A8E-4691-9718-B27A4975062B}" destId="{7CB19974-1BE2-4566-9D89-4A1BF2B0F5E9}" srcOrd="0" destOrd="0" presId="urn:microsoft.com/office/officeart/2005/8/layout/orgChart1"/>
    <dgm:cxn modelId="{7ED8A1B1-7ED7-4A71-8EF5-030031EE9EBC}" type="presParOf" srcId="{7CB19974-1BE2-4566-9D89-4A1BF2B0F5E9}" destId="{BC5B9BEB-527C-4992-A2B7-ADA88479D471}" srcOrd="0" destOrd="0" presId="urn:microsoft.com/office/officeart/2005/8/layout/orgChart1"/>
    <dgm:cxn modelId="{24DEAD7A-CB04-4DC0-A8D2-549284D4A1C3}" type="presParOf" srcId="{BC5B9BEB-527C-4992-A2B7-ADA88479D471}" destId="{8B5978EA-7812-4D23-AA92-61B3B87173E2}" srcOrd="0" destOrd="0" presId="urn:microsoft.com/office/officeart/2005/8/layout/orgChart1"/>
    <dgm:cxn modelId="{2C33E3E2-28A1-4F65-908E-32096A22E1B0}" type="presParOf" srcId="{BC5B9BEB-527C-4992-A2B7-ADA88479D471}" destId="{172CB1DE-1019-40C3-9959-F1A32218047B}" srcOrd="1" destOrd="0" presId="urn:microsoft.com/office/officeart/2005/8/layout/orgChart1"/>
    <dgm:cxn modelId="{4774196D-B315-4826-BC5A-6DF53456FA1B}" type="presParOf" srcId="{7CB19974-1BE2-4566-9D89-4A1BF2B0F5E9}" destId="{2E352B9E-E4C8-4F09-9A5C-CA0038971C1A}" srcOrd="1" destOrd="0" presId="urn:microsoft.com/office/officeart/2005/8/layout/orgChart1"/>
    <dgm:cxn modelId="{0633DD94-147B-46D9-BBD0-67CEE5B14DA1}" type="presParOf" srcId="{2E352B9E-E4C8-4F09-9A5C-CA0038971C1A}" destId="{03B7B2C2-A3F3-4718-B10C-BD8243BAB9EA}" srcOrd="0" destOrd="0" presId="urn:microsoft.com/office/officeart/2005/8/layout/orgChart1"/>
    <dgm:cxn modelId="{DF0783EF-72A2-41D3-814D-87E4D02956A9}" type="presParOf" srcId="{2E352B9E-E4C8-4F09-9A5C-CA0038971C1A}" destId="{CCF581E3-60A6-49A9-8F26-84CA444049C1}" srcOrd="1" destOrd="0" presId="urn:microsoft.com/office/officeart/2005/8/layout/orgChart1"/>
    <dgm:cxn modelId="{3B99627E-659B-4620-8541-08C4CD2B3FE6}" type="presParOf" srcId="{CCF581E3-60A6-49A9-8F26-84CA444049C1}" destId="{278B109A-1DD0-46DA-A6B9-A3031A70E803}" srcOrd="0" destOrd="0" presId="urn:microsoft.com/office/officeart/2005/8/layout/orgChart1"/>
    <dgm:cxn modelId="{9F21A7D5-CD6C-4483-BD31-8B81223CE94D}" type="presParOf" srcId="{278B109A-1DD0-46DA-A6B9-A3031A70E803}" destId="{B0C54F8C-E22E-472D-BB9B-BB811B9639B2}" srcOrd="0" destOrd="0" presId="urn:microsoft.com/office/officeart/2005/8/layout/orgChart1"/>
    <dgm:cxn modelId="{BE5879FA-FD0F-43A4-8B58-BFE810AFC34C}" type="presParOf" srcId="{278B109A-1DD0-46DA-A6B9-A3031A70E803}" destId="{7E1D97C0-A077-4A81-99B2-F51FE1562D94}" srcOrd="1" destOrd="0" presId="urn:microsoft.com/office/officeart/2005/8/layout/orgChart1"/>
    <dgm:cxn modelId="{3515EEB9-0E71-4C58-83B1-B0D7D36F1840}" type="presParOf" srcId="{CCF581E3-60A6-49A9-8F26-84CA444049C1}" destId="{2768E836-D987-4418-AB14-229B5FA4D139}" srcOrd="1" destOrd="0" presId="urn:microsoft.com/office/officeart/2005/8/layout/orgChart1"/>
    <dgm:cxn modelId="{EF08B5FA-652A-432F-9D16-C4F821FDADDD}" type="presParOf" srcId="{CCF581E3-60A6-49A9-8F26-84CA444049C1}" destId="{0EB91301-5F57-4F7B-94A5-D993CDA6214A}" srcOrd="2" destOrd="0" presId="urn:microsoft.com/office/officeart/2005/8/layout/orgChart1"/>
    <dgm:cxn modelId="{3DFE166E-711A-4110-A96D-009E640C7219}" type="presParOf" srcId="{2E352B9E-E4C8-4F09-9A5C-CA0038971C1A}" destId="{2D94B5ED-9F4F-4E14-AC2F-ED06EF8D9DDC}" srcOrd="2" destOrd="0" presId="urn:microsoft.com/office/officeart/2005/8/layout/orgChart1"/>
    <dgm:cxn modelId="{7A5044F2-2675-44F6-8DCA-16CA4BCA49A9}" type="presParOf" srcId="{2E352B9E-E4C8-4F09-9A5C-CA0038971C1A}" destId="{273A35FD-E833-4241-A6AF-FF5D23CFD75C}" srcOrd="3" destOrd="0" presId="urn:microsoft.com/office/officeart/2005/8/layout/orgChart1"/>
    <dgm:cxn modelId="{A47B2901-783F-4DD8-B61A-EBD487A8F2F4}" type="presParOf" srcId="{273A35FD-E833-4241-A6AF-FF5D23CFD75C}" destId="{B316EB19-7EEB-4C2C-91EE-D97F32620860}" srcOrd="0" destOrd="0" presId="urn:microsoft.com/office/officeart/2005/8/layout/orgChart1"/>
    <dgm:cxn modelId="{35DA1A67-8433-4006-ADF8-1ED7A671DDCE}" type="presParOf" srcId="{B316EB19-7EEB-4C2C-91EE-D97F32620860}" destId="{83B67430-D57B-4CFB-BA61-7B4AC77ECBA2}" srcOrd="0" destOrd="0" presId="urn:microsoft.com/office/officeart/2005/8/layout/orgChart1"/>
    <dgm:cxn modelId="{E74CAE31-0A8D-43F4-8567-1081E5B75978}" type="presParOf" srcId="{B316EB19-7EEB-4C2C-91EE-D97F32620860}" destId="{AF5AB1BC-DF69-4C2D-9E20-2833CC0A88B0}" srcOrd="1" destOrd="0" presId="urn:microsoft.com/office/officeart/2005/8/layout/orgChart1"/>
    <dgm:cxn modelId="{1303ADF4-3C7B-42AA-802D-0A9CD5DD8E55}" type="presParOf" srcId="{273A35FD-E833-4241-A6AF-FF5D23CFD75C}" destId="{CEE5CB2F-B8D4-4ACA-ACE5-3B9D5BED718E}" srcOrd="1" destOrd="0" presId="urn:microsoft.com/office/officeart/2005/8/layout/orgChart1"/>
    <dgm:cxn modelId="{170E7BB4-CBCC-4D2F-B908-ADE3DE67A7FD}" type="presParOf" srcId="{273A35FD-E833-4241-A6AF-FF5D23CFD75C}" destId="{4BBD5E03-C696-41FE-B998-78860472892E}" srcOrd="2" destOrd="0" presId="urn:microsoft.com/office/officeart/2005/8/layout/orgChart1"/>
    <dgm:cxn modelId="{E1FA4FEB-2E33-409B-ABC8-9E6284C597AF}" type="presParOf" srcId="{2E352B9E-E4C8-4F09-9A5C-CA0038971C1A}" destId="{896765E1-1FFF-4823-B0A3-3CC619E1A1F7}" srcOrd="4" destOrd="0" presId="urn:microsoft.com/office/officeart/2005/8/layout/orgChart1"/>
    <dgm:cxn modelId="{853ABBFC-1D03-4D46-9318-122421050808}" type="presParOf" srcId="{2E352B9E-E4C8-4F09-9A5C-CA0038971C1A}" destId="{75309C0F-8506-458F-A048-14B4DC28EA66}" srcOrd="5" destOrd="0" presId="urn:microsoft.com/office/officeart/2005/8/layout/orgChart1"/>
    <dgm:cxn modelId="{5DA7C46E-D15C-4E03-A552-B4FFA1B5BEB5}" type="presParOf" srcId="{75309C0F-8506-458F-A048-14B4DC28EA66}" destId="{158063AD-0A83-4E9B-AE01-0249420FD6BD}" srcOrd="0" destOrd="0" presId="urn:microsoft.com/office/officeart/2005/8/layout/orgChart1"/>
    <dgm:cxn modelId="{89524991-D685-4C18-8648-E02DD4ED9B48}" type="presParOf" srcId="{158063AD-0A83-4E9B-AE01-0249420FD6BD}" destId="{130BFA62-27CF-4A37-AAF7-A521F07DD734}" srcOrd="0" destOrd="0" presId="urn:microsoft.com/office/officeart/2005/8/layout/orgChart1"/>
    <dgm:cxn modelId="{6BEF7D52-E89D-4DF3-A5D6-CF0A4CFBD881}" type="presParOf" srcId="{158063AD-0A83-4E9B-AE01-0249420FD6BD}" destId="{61E863FC-7520-4F28-97C6-6872C080184E}" srcOrd="1" destOrd="0" presId="urn:microsoft.com/office/officeart/2005/8/layout/orgChart1"/>
    <dgm:cxn modelId="{F3B10AB1-9F44-4930-91C8-1632F7E7010C}" type="presParOf" srcId="{75309C0F-8506-458F-A048-14B4DC28EA66}" destId="{1E61563C-DC25-4B6C-B9F0-74F54D4088EF}" srcOrd="1" destOrd="0" presId="urn:microsoft.com/office/officeart/2005/8/layout/orgChart1"/>
    <dgm:cxn modelId="{41E2C718-4CE8-40A8-B336-12805B76BC4F}" type="presParOf" srcId="{75309C0F-8506-458F-A048-14B4DC28EA66}" destId="{5015BBC3-8AE8-4209-9D3E-9C207D5C8DE4}" srcOrd="2" destOrd="0" presId="urn:microsoft.com/office/officeart/2005/8/layout/orgChart1"/>
    <dgm:cxn modelId="{F41E2CD4-BF34-4842-AF3D-BA3B663BAAB0}" type="presParOf" srcId="{2E352B9E-E4C8-4F09-9A5C-CA0038971C1A}" destId="{2CF4E889-0541-4149-95BA-764D1CF62F98}" srcOrd="6" destOrd="0" presId="urn:microsoft.com/office/officeart/2005/8/layout/orgChart1"/>
    <dgm:cxn modelId="{A72B0CCB-D027-494E-A964-A3A618B136B7}" type="presParOf" srcId="{2E352B9E-E4C8-4F09-9A5C-CA0038971C1A}" destId="{B45ACA36-4C2E-4D46-A043-7332B0871DA0}" srcOrd="7" destOrd="0" presId="urn:microsoft.com/office/officeart/2005/8/layout/orgChart1"/>
    <dgm:cxn modelId="{A291FFFE-63BF-4971-BA45-132EDB41700B}" type="presParOf" srcId="{B45ACA36-4C2E-4D46-A043-7332B0871DA0}" destId="{E338565E-E07B-48BB-9235-0890BE63165C}" srcOrd="0" destOrd="0" presId="urn:microsoft.com/office/officeart/2005/8/layout/orgChart1"/>
    <dgm:cxn modelId="{E2858779-825C-45C9-BB36-F58EC74D1E61}" type="presParOf" srcId="{E338565E-E07B-48BB-9235-0890BE63165C}" destId="{04866A90-53D0-43A8-9614-3237D9B55BBF}" srcOrd="0" destOrd="0" presId="urn:microsoft.com/office/officeart/2005/8/layout/orgChart1"/>
    <dgm:cxn modelId="{50E218A8-1C5B-42CC-BAA3-88A600EA0668}" type="presParOf" srcId="{E338565E-E07B-48BB-9235-0890BE63165C}" destId="{1AA6B9E2-D30C-4E53-9F7F-560A63B295D8}" srcOrd="1" destOrd="0" presId="urn:microsoft.com/office/officeart/2005/8/layout/orgChart1"/>
    <dgm:cxn modelId="{56C85B50-1196-4D9F-B451-9A8E58592BAF}" type="presParOf" srcId="{B45ACA36-4C2E-4D46-A043-7332B0871DA0}" destId="{7ED11E18-536F-44F4-9EAA-CDA3F30C9F04}" srcOrd="1" destOrd="0" presId="urn:microsoft.com/office/officeart/2005/8/layout/orgChart1"/>
    <dgm:cxn modelId="{372CF052-4198-48F2-B6DA-5F8FA887A5F2}" type="presParOf" srcId="{B45ACA36-4C2E-4D46-A043-7332B0871DA0}" destId="{BC7E01AE-3619-44D0-90EC-BC002BCCCE3B}" srcOrd="2" destOrd="0" presId="urn:microsoft.com/office/officeart/2005/8/layout/orgChart1"/>
    <dgm:cxn modelId="{D96D17C2-934D-4E47-84CE-CEF48E4870A6}" type="presParOf" srcId="{2E352B9E-E4C8-4F09-9A5C-CA0038971C1A}" destId="{3BF33929-D80B-4E60-9A2F-B5310ED1E02E}" srcOrd="8" destOrd="0" presId="urn:microsoft.com/office/officeart/2005/8/layout/orgChart1"/>
    <dgm:cxn modelId="{5142A139-0240-445C-AA02-05B6CBFDDCD6}" type="presParOf" srcId="{2E352B9E-E4C8-4F09-9A5C-CA0038971C1A}" destId="{39939CC8-AE86-45A1-B756-0FF214199F98}" srcOrd="9" destOrd="0" presId="urn:microsoft.com/office/officeart/2005/8/layout/orgChart1"/>
    <dgm:cxn modelId="{72EA1E92-34C3-44D2-A680-B9640C5EE606}" type="presParOf" srcId="{39939CC8-AE86-45A1-B756-0FF214199F98}" destId="{19DB0FA4-F670-424E-AC09-955D9CA0533B}" srcOrd="0" destOrd="0" presId="urn:microsoft.com/office/officeart/2005/8/layout/orgChart1"/>
    <dgm:cxn modelId="{97F02307-18E9-4B59-89A0-681CF9609080}" type="presParOf" srcId="{19DB0FA4-F670-424E-AC09-955D9CA0533B}" destId="{8D82838E-3AFE-49DC-9F87-805E802B19C1}" srcOrd="0" destOrd="0" presId="urn:microsoft.com/office/officeart/2005/8/layout/orgChart1"/>
    <dgm:cxn modelId="{23BC1E3D-3DED-473C-9610-7CC3BD932F4C}" type="presParOf" srcId="{19DB0FA4-F670-424E-AC09-955D9CA0533B}" destId="{5AF9B6FD-1C0D-434E-895C-106B013BC1B3}" srcOrd="1" destOrd="0" presId="urn:microsoft.com/office/officeart/2005/8/layout/orgChart1"/>
    <dgm:cxn modelId="{59A860E8-9A94-4A6C-AE3B-314EABD34BD5}" type="presParOf" srcId="{39939CC8-AE86-45A1-B756-0FF214199F98}" destId="{061908A0-050E-471A-B74A-57B214B36257}" srcOrd="1" destOrd="0" presId="urn:microsoft.com/office/officeart/2005/8/layout/orgChart1"/>
    <dgm:cxn modelId="{85D9D456-A497-4FE6-BF28-668735DF9484}" type="presParOf" srcId="{39939CC8-AE86-45A1-B756-0FF214199F98}" destId="{80CC6F6A-1387-4115-815E-0177886D10D4}" srcOrd="2" destOrd="0" presId="urn:microsoft.com/office/officeart/2005/8/layout/orgChart1"/>
    <dgm:cxn modelId="{15BB8648-89ED-48CD-AC9A-753A2C8D689F}" type="presParOf" srcId="{2E352B9E-E4C8-4F09-9A5C-CA0038971C1A}" destId="{37603EC1-3A81-4561-B306-668BFB849B73}" srcOrd="10" destOrd="0" presId="urn:microsoft.com/office/officeart/2005/8/layout/orgChart1"/>
    <dgm:cxn modelId="{49E5B038-A2D9-4EA2-8964-5997D3242F6C}" type="presParOf" srcId="{2E352B9E-E4C8-4F09-9A5C-CA0038971C1A}" destId="{8135C65C-DBBC-4666-891E-CAE25C2D457A}" srcOrd="11" destOrd="0" presId="urn:microsoft.com/office/officeart/2005/8/layout/orgChart1"/>
    <dgm:cxn modelId="{FA535DCD-9EC9-4ACF-80C3-446810CAE05B}" type="presParOf" srcId="{8135C65C-DBBC-4666-891E-CAE25C2D457A}" destId="{85D5C415-D726-43AC-969D-39FA6154769D}" srcOrd="0" destOrd="0" presId="urn:microsoft.com/office/officeart/2005/8/layout/orgChart1"/>
    <dgm:cxn modelId="{C13D6C38-9C16-4222-8C6D-500F0480C2E3}" type="presParOf" srcId="{85D5C415-D726-43AC-969D-39FA6154769D}" destId="{170D224D-A969-4942-BFC2-458DF985BD5B}" srcOrd="0" destOrd="0" presId="urn:microsoft.com/office/officeart/2005/8/layout/orgChart1"/>
    <dgm:cxn modelId="{FDBF52CE-92EA-4F6A-A2AC-CA5EA91C68CD}" type="presParOf" srcId="{85D5C415-D726-43AC-969D-39FA6154769D}" destId="{60C63868-0ADF-4FE5-9CE4-42A424ABE1B1}" srcOrd="1" destOrd="0" presId="urn:microsoft.com/office/officeart/2005/8/layout/orgChart1"/>
    <dgm:cxn modelId="{FB6B8C82-151D-4781-AC3E-53B91200C308}" type="presParOf" srcId="{8135C65C-DBBC-4666-891E-CAE25C2D457A}" destId="{FDB8D804-AF92-42C7-9120-208E0FE653FE}" srcOrd="1" destOrd="0" presId="urn:microsoft.com/office/officeart/2005/8/layout/orgChart1"/>
    <dgm:cxn modelId="{BC0A8C8C-AD74-4009-B67A-7A062FAB7203}" type="presParOf" srcId="{8135C65C-DBBC-4666-891E-CAE25C2D457A}" destId="{E399B251-940C-4A69-B733-5B2BC50A9A28}" srcOrd="2" destOrd="0" presId="urn:microsoft.com/office/officeart/2005/8/layout/orgChart1"/>
    <dgm:cxn modelId="{F10FB668-CFF1-4FF8-A468-6CCCE28259AF}" type="presParOf" srcId="{7CB19974-1BE2-4566-9D89-4A1BF2B0F5E9}" destId="{3ED3A6E0-9BF2-4453-95F4-03F0230F7E95}" srcOrd="2" destOrd="0" presId="urn:microsoft.com/office/officeart/2005/8/layout/orgChart1"/>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4D0CF6F-D0E1-46F0-9A52-55BE2196FD45}"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en-US"/>
        </a:p>
      </dgm:t>
    </dgm:pt>
    <dgm:pt modelId="{5C61F866-4B3D-4FCD-822D-D8972B45E69E}">
      <dgm:prSet phldrT="[Text]"/>
      <dgm:spPr/>
      <dgm:t>
        <a:bodyPr/>
        <a:lstStyle/>
        <a:p>
          <a:r>
            <a:rPr lang="en-US" dirty="0" smtClean="0"/>
            <a:t>Total Customer Base </a:t>
          </a:r>
          <a:br>
            <a:rPr lang="en-US" dirty="0" smtClean="0"/>
          </a:br>
          <a:r>
            <a:rPr lang="en-US" dirty="0" smtClean="0"/>
            <a:t>653207</a:t>
          </a:r>
          <a:br>
            <a:rPr lang="en-US" dirty="0" smtClean="0"/>
          </a:br>
          <a:r>
            <a:rPr lang="en-US" dirty="0" smtClean="0"/>
            <a:t>(100%)</a:t>
          </a:r>
        </a:p>
        <a:p>
          <a:r>
            <a:rPr lang="en-US" u="none" strike="noStrike" dirty="0" smtClean="0">
              <a:effectLst/>
            </a:rPr>
            <a:t>576 </a:t>
          </a:r>
          <a:r>
            <a:rPr lang="en-US" dirty="0" smtClean="0"/>
            <a:t>Cr.</a:t>
          </a:r>
        </a:p>
        <a:p>
          <a:r>
            <a:rPr lang="en-US" dirty="0" smtClean="0"/>
            <a:t>100%</a:t>
          </a:r>
        </a:p>
      </dgm:t>
    </dgm:pt>
    <dgm:pt modelId="{EE9CB783-484F-4FDC-89A8-618F228FD884}" type="parTrans" cxnId="{CFCDC127-9E5F-4B0C-AF85-0B4AB13C2559}">
      <dgm:prSet/>
      <dgm:spPr/>
      <dgm:t>
        <a:bodyPr/>
        <a:lstStyle/>
        <a:p>
          <a:endParaRPr lang="en-US"/>
        </a:p>
      </dgm:t>
    </dgm:pt>
    <dgm:pt modelId="{32898570-F944-4D5D-BD31-911D03180581}" type="sibTrans" cxnId="{CFCDC127-9E5F-4B0C-AF85-0B4AB13C2559}">
      <dgm:prSet/>
      <dgm:spPr/>
      <dgm:t>
        <a:bodyPr/>
        <a:lstStyle/>
        <a:p>
          <a:endParaRPr lang="en-US"/>
        </a:p>
      </dgm:t>
    </dgm:pt>
    <dgm:pt modelId="{4C4F1A7C-8A11-4480-A28E-494ACF88C136}">
      <dgm:prSet phldrT="[Text]"/>
      <dgm:spPr/>
      <dgm:t>
        <a:bodyPr/>
        <a:lstStyle/>
        <a:p>
          <a:r>
            <a:rPr lang="en-US" dirty="0" smtClean="0"/>
            <a:t>Delivery Customer</a:t>
          </a:r>
        </a:p>
        <a:p>
          <a:r>
            <a:rPr lang="en-US" b="0" i="0" u="none" dirty="0" smtClean="0"/>
            <a:t>574073</a:t>
          </a:r>
        </a:p>
        <a:p>
          <a:r>
            <a:rPr lang="en-US" dirty="0" smtClean="0"/>
            <a:t>88</a:t>
          </a:r>
          <a:r>
            <a:rPr lang="en-US" dirty="0" smtClean="0"/>
            <a:t>%</a:t>
          </a:r>
          <a:endParaRPr lang="en-US" dirty="0" smtClean="0"/>
        </a:p>
      </dgm:t>
    </dgm:pt>
    <dgm:pt modelId="{15AC168E-1857-42F1-A9F4-1558E0262201}" type="parTrans" cxnId="{846FC11E-2DB9-4889-B415-BDFFD7955681}">
      <dgm:prSet/>
      <dgm:spPr/>
      <dgm:t>
        <a:bodyPr/>
        <a:lstStyle/>
        <a:p>
          <a:endParaRPr lang="en-US"/>
        </a:p>
      </dgm:t>
    </dgm:pt>
    <dgm:pt modelId="{4FA8CB52-810E-48CA-91D0-C020BDA44B6A}" type="sibTrans" cxnId="{846FC11E-2DB9-4889-B415-BDFFD7955681}">
      <dgm:prSet/>
      <dgm:spPr/>
      <dgm:t>
        <a:bodyPr/>
        <a:lstStyle/>
        <a:p>
          <a:endParaRPr lang="en-US"/>
        </a:p>
      </dgm:t>
    </dgm:pt>
    <dgm:pt modelId="{B3E956E0-AC46-40E4-8D94-9FDB51EA9412}">
      <dgm:prSet phldrT="[Text]"/>
      <dgm:spPr/>
      <dgm:t>
        <a:bodyPr/>
        <a:lstStyle/>
        <a:p>
          <a:r>
            <a:rPr lang="en-US" dirty="0" smtClean="0"/>
            <a:t>Margin Customer</a:t>
          </a:r>
        </a:p>
        <a:p>
          <a:r>
            <a:rPr lang="en-US" b="0" i="0" u="none" dirty="0" smtClean="0"/>
            <a:t>39255</a:t>
          </a:r>
        </a:p>
        <a:p>
          <a:r>
            <a:rPr lang="en-US" b="0" i="0" u="none" dirty="0" smtClean="0"/>
            <a:t>6</a:t>
          </a:r>
          <a:r>
            <a:rPr lang="en-US" b="0" i="0" u="none" dirty="0" smtClean="0"/>
            <a:t>%</a:t>
          </a:r>
          <a:endParaRPr lang="en-US" dirty="0" smtClean="0"/>
        </a:p>
      </dgm:t>
    </dgm:pt>
    <dgm:pt modelId="{E49425C5-D0C7-4BB5-B635-0419305BB5A7}" type="parTrans" cxnId="{E483EECC-1DA9-4C2E-B884-5EF56ECB6F1C}">
      <dgm:prSet/>
      <dgm:spPr/>
      <dgm:t>
        <a:bodyPr/>
        <a:lstStyle/>
        <a:p>
          <a:endParaRPr lang="en-US"/>
        </a:p>
      </dgm:t>
    </dgm:pt>
    <dgm:pt modelId="{49EBA2E7-F59A-4EEF-ADAF-A9E8F84F4D81}" type="sibTrans" cxnId="{E483EECC-1DA9-4C2E-B884-5EF56ECB6F1C}">
      <dgm:prSet/>
      <dgm:spPr/>
      <dgm:t>
        <a:bodyPr/>
        <a:lstStyle/>
        <a:p>
          <a:endParaRPr lang="en-US"/>
        </a:p>
      </dgm:t>
    </dgm:pt>
    <dgm:pt modelId="{5E0ED4B9-FE5A-47B9-AB85-0C65AA9DA1F9}">
      <dgm:prSet phldrT="[Text]"/>
      <dgm:spPr/>
      <dgm:t>
        <a:bodyPr/>
        <a:lstStyle/>
        <a:p>
          <a:r>
            <a:rPr lang="en-US" dirty="0" smtClean="0"/>
            <a:t>Futures Customer</a:t>
          </a:r>
        </a:p>
        <a:p>
          <a:r>
            <a:rPr lang="en-US" b="0" i="0" u="none" dirty="0" smtClean="0"/>
            <a:t>4304</a:t>
          </a:r>
        </a:p>
        <a:p>
          <a:r>
            <a:rPr lang="en-US" b="0" i="0" u="none" dirty="0" smtClean="0"/>
            <a:t>0.66</a:t>
          </a:r>
          <a:r>
            <a:rPr lang="en-US" b="0" i="0" u="none" dirty="0" smtClean="0"/>
            <a:t>%</a:t>
          </a:r>
          <a:endParaRPr lang="en-US" dirty="0" smtClean="0"/>
        </a:p>
      </dgm:t>
    </dgm:pt>
    <dgm:pt modelId="{9E667BE8-AFDF-49FB-9791-759A2531B9BC}" type="parTrans" cxnId="{C92E4C58-0F35-4E7C-890C-C8B6F30AC9DA}">
      <dgm:prSet/>
      <dgm:spPr/>
      <dgm:t>
        <a:bodyPr/>
        <a:lstStyle/>
        <a:p>
          <a:endParaRPr lang="en-US"/>
        </a:p>
      </dgm:t>
    </dgm:pt>
    <dgm:pt modelId="{03941F5B-9484-43D6-AC6F-9A2F038B15CF}" type="sibTrans" cxnId="{C92E4C58-0F35-4E7C-890C-C8B6F30AC9DA}">
      <dgm:prSet/>
      <dgm:spPr/>
      <dgm:t>
        <a:bodyPr/>
        <a:lstStyle/>
        <a:p>
          <a:endParaRPr lang="en-US"/>
        </a:p>
      </dgm:t>
    </dgm:pt>
    <dgm:pt modelId="{95C39C6E-D5C3-497C-BA5F-6F79D38DC397}">
      <dgm:prSet phldrT="[Text]"/>
      <dgm:spPr/>
      <dgm:t>
        <a:bodyPr/>
        <a:lstStyle/>
        <a:p>
          <a:r>
            <a:rPr lang="en-US" dirty="0" smtClean="0"/>
            <a:t>Options Customer</a:t>
          </a:r>
        </a:p>
        <a:p>
          <a:r>
            <a:rPr lang="en-US" b="0" i="0" u="none" dirty="0" smtClean="0"/>
            <a:t>9097</a:t>
          </a:r>
        </a:p>
        <a:p>
          <a:r>
            <a:rPr lang="en-US" b="0" i="0" u="none" dirty="0" smtClean="0"/>
            <a:t>1.39</a:t>
          </a:r>
          <a:r>
            <a:rPr lang="en-US" b="0" i="0" u="none" dirty="0" smtClean="0"/>
            <a:t>%</a:t>
          </a:r>
          <a:endParaRPr lang="en-US" dirty="0" smtClean="0"/>
        </a:p>
      </dgm:t>
    </dgm:pt>
    <dgm:pt modelId="{F0F13C7F-DED7-4570-B47A-656F65B1B1F8}" type="parTrans" cxnId="{5B8EE396-9DF5-4374-9FEE-D415BDE5C307}">
      <dgm:prSet/>
      <dgm:spPr/>
      <dgm:t>
        <a:bodyPr/>
        <a:lstStyle/>
        <a:p>
          <a:endParaRPr lang="en-US"/>
        </a:p>
      </dgm:t>
    </dgm:pt>
    <dgm:pt modelId="{D12B10C4-2750-4D7B-8037-9F0CE9738367}" type="sibTrans" cxnId="{5B8EE396-9DF5-4374-9FEE-D415BDE5C307}">
      <dgm:prSet/>
      <dgm:spPr/>
      <dgm:t>
        <a:bodyPr/>
        <a:lstStyle/>
        <a:p>
          <a:endParaRPr lang="en-US"/>
        </a:p>
      </dgm:t>
    </dgm:pt>
    <dgm:pt modelId="{9B375E24-865B-4954-9140-85F57496BEB7}">
      <dgm:prSet phldrT="[Text]"/>
      <dgm:spPr/>
      <dgm:t>
        <a:bodyPr/>
        <a:lstStyle/>
        <a:p>
          <a:r>
            <a:rPr lang="en-US" dirty="0" smtClean="0"/>
            <a:t>Mix Customer</a:t>
          </a:r>
        </a:p>
        <a:p>
          <a:r>
            <a:rPr lang="en-US" b="0" i="0" u="none" dirty="0" smtClean="0"/>
            <a:t>26478</a:t>
          </a:r>
        </a:p>
        <a:p>
          <a:r>
            <a:rPr lang="en-US" b="0" i="0" u="none" dirty="0" smtClean="0"/>
            <a:t>4.05</a:t>
          </a:r>
          <a:r>
            <a:rPr lang="en-US" b="0" i="0" u="none" dirty="0" smtClean="0"/>
            <a:t>%</a:t>
          </a:r>
          <a:endParaRPr lang="en-US" dirty="0" smtClean="0"/>
        </a:p>
      </dgm:t>
    </dgm:pt>
    <dgm:pt modelId="{0DB88C8C-CE68-45B9-8E31-760D3FAD1CB5}" type="sibTrans" cxnId="{896FCE2B-0AC2-46F5-BE6A-321712AD0588}">
      <dgm:prSet/>
      <dgm:spPr/>
      <dgm:t>
        <a:bodyPr/>
        <a:lstStyle/>
        <a:p>
          <a:endParaRPr lang="en-US"/>
        </a:p>
      </dgm:t>
    </dgm:pt>
    <dgm:pt modelId="{22E49081-177E-4345-88D6-32DBE2C1A882}" type="parTrans" cxnId="{896FCE2B-0AC2-46F5-BE6A-321712AD0588}">
      <dgm:prSet/>
      <dgm:spPr/>
      <dgm:t>
        <a:bodyPr/>
        <a:lstStyle/>
        <a:p>
          <a:endParaRPr lang="en-US"/>
        </a:p>
      </dgm:t>
    </dgm:pt>
    <dgm:pt modelId="{94C56C5E-0A8E-4691-9718-B27A4975062B}" type="pres">
      <dgm:prSet presAssocID="{34D0CF6F-D0E1-46F0-9A52-55BE2196FD45}" presName="hierChild1" presStyleCnt="0">
        <dgm:presLayoutVars>
          <dgm:orgChart val="1"/>
          <dgm:chPref val="1"/>
          <dgm:dir/>
          <dgm:animOne val="branch"/>
          <dgm:animLvl val="lvl"/>
          <dgm:resizeHandles/>
        </dgm:presLayoutVars>
      </dgm:prSet>
      <dgm:spPr/>
      <dgm:t>
        <a:bodyPr/>
        <a:lstStyle/>
        <a:p>
          <a:endParaRPr lang="en-US"/>
        </a:p>
      </dgm:t>
    </dgm:pt>
    <dgm:pt modelId="{7CB19974-1BE2-4566-9D89-4A1BF2B0F5E9}" type="pres">
      <dgm:prSet presAssocID="{5C61F866-4B3D-4FCD-822D-D8972B45E69E}" presName="hierRoot1" presStyleCnt="0">
        <dgm:presLayoutVars>
          <dgm:hierBranch val="init"/>
        </dgm:presLayoutVars>
      </dgm:prSet>
      <dgm:spPr/>
    </dgm:pt>
    <dgm:pt modelId="{BC5B9BEB-527C-4992-A2B7-ADA88479D471}" type="pres">
      <dgm:prSet presAssocID="{5C61F866-4B3D-4FCD-822D-D8972B45E69E}" presName="rootComposite1" presStyleCnt="0"/>
      <dgm:spPr/>
    </dgm:pt>
    <dgm:pt modelId="{8B5978EA-7812-4D23-AA92-61B3B87173E2}" type="pres">
      <dgm:prSet presAssocID="{5C61F866-4B3D-4FCD-822D-D8972B45E69E}" presName="rootText1" presStyleLbl="node0" presStyleIdx="0" presStyleCnt="1" custScaleY="153590">
        <dgm:presLayoutVars>
          <dgm:chPref val="3"/>
        </dgm:presLayoutVars>
      </dgm:prSet>
      <dgm:spPr/>
      <dgm:t>
        <a:bodyPr/>
        <a:lstStyle/>
        <a:p>
          <a:endParaRPr lang="en-US"/>
        </a:p>
      </dgm:t>
    </dgm:pt>
    <dgm:pt modelId="{172CB1DE-1019-40C3-9959-F1A32218047B}" type="pres">
      <dgm:prSet presAssocID="{5C61F866-4B3D-4FCD-822D-D8972B45E69E}" presName="rootConnector1" presStyleLbl="node1" presStyleIdx="0" presStyleCnt="0"/>
      <dgm:spPr/>
      <dgm:t>
        <a:bodyPr/>
        <a:lstStyle/>
        <a:p>
          <a:endParaRPr lang="en-US"/>
        </a:p>
      </dgm:t>
    </dgm:pt>
    <dgm:pt modelId="{2E352B9E-E4C8-4F09-9A5C-CA0038971C1A}" type="pres">
      <dgm:prSet presAssocID="{5C61F866-4B3D-4FCD-822D-D8972B45E69E}" presName="hierChild2" presStyleCnt="0"/>
      <dgm:spPr/>
    </dgm:pt>
    <dgm:pt modelId="{03B7B2C2-A3F3-4718-B10C-BD8243BAB9EA}" type="pres">
      <dgm:prSet presAssocID="{15AC168E-1857-42F1-A9F4-1558E0262201}" presName="Name37" presStyleLbl="parChTrans1D2" presStyleIdx="0" presStyleCnt="5"/>
      <dgm:spPr/>
      <dgm:t>
        <a:bodyPr/>
        <a:lstStyle/>
        <a:p>
          <a:endParaRPr lang="en-US"/>
        </a:p>
      </dgm:t>
    </dgm:pt>
    <dgm:pt modelId="{CCF581E3-60A6-49A9-8F26-84CA444049C1}" type="pres">
      <dgm:prSet presAssocID="{4C4F1A7C-8A11-4480-A28E-494ACF88C136}" presName="hierRoot2" presStyleCnt="0">
        <dgm:presLayoutVars>
          <dgm:hierBranch val="init"/>
        </dgm:presLayoutVars>
      </dgm:prSet>
      <dgm:spPr/>
    </dgm:pt>
    <dgm:pt modelId="{278B109A-1DD0-46DA-A6B9-A3031A70E803}" type="pres">
      <dgm:prSet presAssocID="{4C4F1A7C-8A11-4480-A28E-494ACF88C136}" presName="rootComposite" presStyleCnt="0"/>
      <dgm:spPr/>
    </dgm:pt>
    <dgm:pt modelId="{B0C54F8C-E22E-472D-BB9B-BB811B9639B2}" type="pres">
      <dgm:prSet presAssocID="{4C4F1A7C-8A11-4480-A28E-494ACF88C136}" presName="rootText" presStyleLbl="node2" presStyleIdx="0" presStyleCnt="5" custScaleY="147092">
        <dgm:presLayoutVars>
          <dgm:chPref val="3"/>
        </dgm:presLayoutVars>
      </dgm:prSet>
      <dgm:spPr/>
      <dgm:t>
        <a:bodyPr/>
        <a:lstStyle/>
        <a:p>
          <a:endParaRPr lang="en-US"/>
        </a:p>
      </dgm:t>
    </dgm:pt>
    <dgm:pt modelId="{7E1D97C0-A077-4A81-99B2-F51FE1562D94}" type="pres">
      <dgm:prSet presAssocID="{4C4F1A7C-8A11-4480-A28E-494ACF88C136}" presName="rootConnector" presStyleLbl="node2" presStyleIdx="0" presStyleCnt="5"/>
      <dgm:spPr/>
      <dgm:t>
        <a:bodyPr/>
        <a:lstStyle/>
        <a:p>
          <a:endParaRPr lang="en-US"/>
        </a:p>
      </dgm:t>
    </dgm:pt>
    <dgm:pt modelId="{2768E836-D987-4418-AB14-229B5FA4D139}" type="pres">
      <dgm:prSet presAssocID="{4C4F1A7C-8A11-4480-A28E-494ACF88C136}" presName="hierChild4" presStyleCnt="0"/>
      <dgm:spPr/>
    </dgm:pt>
    <dgm:pt modelId="{0EB91301-5F57-4F7B-94A5-D993CDA6214A}" type="pres">
      <dgm:prSet presAssocID="{4C4F1A7C-8A11-4480-A28E-494ACF88C136}" presName="hierChild5" presStyleCnt="0"/>
      <dgm:spPr/>
    </dgm:pt>
    <dgm:pt modelId="{2D94B5ED-9F4F-4E14-AC2F-ED06EF8D9DDC}" type="pres">
      <dgm:prSet presAssocID="{E49425C5-D0C7-4BB5-B635-0419305BB5A7}" presName="Name37" presStyleLbl="parChTrans1D2" presStyleIdx="1" presStyleCnt="5"/>
      <dgm:spPr/>
      <dgm:t>
        <a:bodyPr/>
        <a:lstStyle/>
        <a:p>
          <a:endParaRPr lang="en-US"/>
        </a:p>
      </dgm:t>
    </dgm:pt>
    <dgm:pt modelId="{273A35FD-E833-4241-A6AF-FF5D23CFD75C}" type="pres">
      <dgm:prSet presAssocID="{B3E956E0-AC46-40E4-8D94-9FDB51EA9412}" presName="hierRoot2" presStyleCnt="0">
        <dgm:presLayoutVars>
          <dgm:hierBranch val="init"/>
        </dgm:presLayoutVars>
      </dgm:prSet>
      <dgm:spPr/>
    </dgm:pt>
    <dgm:pt modelId="{B316EB19-7EEB-4C2C-91EE-D97F32620860}" type="pres">
      <dgm:prSet presAssocID="{B3E956E0-AC46-40E4-8D94-9FDB51EA9412}" presName="rootComposite" presStyleCnt="0"/>
      <dgm:spPr/>
    </dgm:pt>
    <dgm:pt modelId="{83B67430-D57B-4CFB-BA61-7B4AC77ECBA2}" type="pres">
      <dgm:prSet presAssocID="{B3E956E0-AC46-40E4-8D94-9FDB51EA9412}" presName="rootText" presStyleLbl="node2" presStyleIdx="1" presStyleCnt="5" custScaleY="147092">
        <dgm:presLayoutVars>
          <dgm:chPref val="3"/>
        </dgm:presLayoutVars>
      </dgm:prSet>
      <dgm:spPr/>
      <dgm:t>
        <a:bodyPr/>
        <a:lstStyle/>
        <a:p>
          <a:endParaRPr lang="en-US"/>
        </a:p>
      </dgm:t>
    </dgm:pt>
    <dgm:pt modelId="{AF5AB1BC-DF69-4C2D-9E20-2833CC0A88B0}" type="pres">
      <dgm:prSet presAssocID="{B3E956E0-AC46-40E4-8D94-9FDB51EA9412}" presName="rootConnector" presStyleLbl="node2" presStyleIdx="1" presStyleCnt="5"/>
      <dgm:spPr/>
      <dgm:t>
        <a:bodyPr/>
        <a:lstStyle/>
        <a:p>
          <a:endParaRPr lang="en-US"/>
        </a:p>
      </dgm:t>
    </dgm:pt>
    <dgm:pt modelId="{CEE5CB2F-B8D4-4ACA-ACE5-3B9D5BED718E}" type="pres">
      <dgm:prSet presAssocID="{B3E956E0-AC46-40E4-8D94-9FDB51EA9412}" presName="hierChild4" presStyleCnt="0"/>
      <dgm:spPr/>
    </dgm:pt>
    <dgm:pt modelId="{4BBD5E03-C696-41FE-B998-78860472892E}" type="pres">
      <dgm:prSet presAssocID="{B3E956E0-AC46-40E4-8D94-9FDB51EA9412}" presName="hierChild5" presStyleCnt="0"/>
      <dgm:spPr/>
    </dgm:pt>
    <dgm:pt modelId="{896765E1-1FFF-4823-B0A3-3CC619E1A1F7}" type="pres">
      <dgm:prSet presAssocID="{9E667BE8-AFDF-49FB-9791-759A2531B9BC}" presName="Name37" presStyleLbl="parChTrans1D2" presStyleIdx="2" presStyleCnt="5"/>
      <dgm:spPr/>
      <dgm:t>
        <a:bodyPr/>
        <a:lstStyle/>
        <a:p>
          <a:endParaRPr lang="en-US"/>
        </a:p>
      </dgm:t>
    </dgm:pt>
    <dgm:pt modelId="{75309C0F-8506-458F-A048-14B4DC28EA66}" type="pres">
      <dgm:prSet presAssocID="{5E0ED4B9-FE5A-47B9-AB85-0C65AA9DA1F9}" presName="hierRoot2" presStyleCnt="0">
        <dgm:presLayoutVars>
          <dgm:hierBranch val="init"/>
        </dgm:presLayoutVars>
      </dgm:prSet>
      <dgm:spPr/>
    </dgm:pt>
    <dgm:pt modelId="{158063AD-0A83-4E9B-AE01-0249420FD6BD}" type="pres">
      <dgm:prSet presAssocID="{5E0ED4B9-FE5A-47B9-AB85-0C65AA9DA1F9}" presName="rootComposite" presStyleCnt="0"/>
      <dgm:spPr/>
    </dgm:pt>
    <dgm:pt modelId="{130BFA62-27CF-4A37-AAF7-A521F07DD734}" type="pres">
      <dgm:prSet presAssocID="{5E0ED4B9-FE5A-47B9-AB85-0C65AA9DA1F9}" presName="rootText" presStyleLbl="node2" presStyleIdx="2" presStyleCnt="5" custScaleY="147092">
        <dgm:presLayoutVars>
          <dgm:chPref val="3"/>
        </dgm:presLayoutVars>
      </dgm:prSet>
      <dgm:spPr/>
      <dgm:t>
        <a:bodyPr/>
        <a:lstStyle/>
        <a:p>
          <a:endParaRPr lang="en-US"/>
        </a:p>
      </dgm:t>
    </dgm:pt>
    <dgm:pt modelId="{61E863FC-7520-4F28-97C6-6872C080184E}" type="pres">
      <dgm:prSet presAssocID="{5E0ED4B9-FE5A-47B9-AB85-0C65AA9DA1F9}" presName="rootConnector" presStyleLbl="node2" presStyleIdx="2" presStyleCnt="5"/>
      <dgm:spPr/>
      <dgm:t>
        <a:bodyPr/>
        <a:lstStyle/>
        <a:p>
          <a:endParaRPr lang="en-US"/>
        </a:p>
      </dgm:t>
    </dgm:pt>
    <dgm:pt modelId="{1E61563C-DC25-4B6C-B9F0-74F54D4088EF}" type="pres">
      <dgm:prSet presAssocID="{5E0ED4B9-FE5A-47B9-AB85-0C65AA9DA1F9}" presName="hierChild4" presStyleCnt="0"/>
      <dgm:spPr/>
    </dgm:pt>
    <dgm:pt modelId="{5015BBC3-8AE8-4209-9D3E-9C207D5C8DE4}" type="pres">
      <dgm:prSet presAssocID="{5E0ED4B9-FE5A-47B9-AB85-0C65AA9DA1F9}" presName="hierChild5" presStyleCnt="0"/>
      <dgm:spPr/>
    </dgm:pt>
    <dgm:pt modelId="{2CF4E889-0541-4149-95BA-764D1CF62F98}" type="pres">
      <dgm:prSet presAssocID="{F0F13C7F-DED7-4570-B47A-656F65B1B1F8}" presName="Name37" presStyleLbl="parChTrans1D2" presStyleIdx="3" presStyleCnt="5"/>
      <dgm:spPr/>
      <dgm:t>
        <a:bodyPr/>
        <a:lstStyle/>
        <a:p>
          <a:endParaRPr lang="en-US"/>
        </a:p>
      </dgm:t>
    </dgm:pt>
    <dgm:pt modelId="{B45ACA36-4C2E-4D46-A043-7332B0871DA0}" type="pres">
      <dgm:prSet presAssocID="{95C39C6E-D5C3-497C-BA5F-6F79D38DC397}" presName="hierRoot2" presStyleCnt="0">
        <dgm:presLayoutVars>
          <dgm:hierBranch val="init"/>
        </dgm:presLayoutVars>
      </dgm:prSet>
      <dgm:spPr/>
    </dgm:pt>
    <dgm:pt modelId="{E338565E-E07B-48BB-9235-0890BE63165C}" type="pres">
      <dgm:prSet presAssocID="{95C39C6E-D5C3-497C-BA5F-6F79D38DC397}" presName="rootComposite" presStyleCnt="0"/>
      <dgm:spPr/>
    </dgm:pt>
    <dgm:pt modelId="{04866A90-53D0-43A8-9614-3237D9B55BBF}" type="pres">
      <dgm:prSet presAssocID="{95C39C6E-D5C3-497C-BA5F-6F79D38DC397}" presName="rootText" presStyleLbl="node2" presStyleIdx="3" presStyleCnt="5" custScaleY="147092">
        <dgm:presLayoutVars>
          <dgm:chPref val="3"/>
        </dgm:presLayoutVars>
      </dgm:prSet>
      <dgm:spPr/>
      <dgm:t>
        <a:bodyPr/>
        <a:lstStyle/>
        <a:p>
          <a:endParaRPr lang="en-US"/>
        </a:p>
      </dgm:t>
    </dgm:pt>
    <dgm:pt modelId="{1AA6B9E2-D30C-4E53-9F7F-560A63B295D8}" type="pres">
      <dgm:prSet presAssocID="{95C39C6E-D5C3-497C-BA5F-6F79D38DC397}" presName="rootConnector" presStyleLbl="node2" presStyleIdx="3" presStyleCnt="5"/>
      <dgm:spPr/>
      <dgm:t>
        <a:bodyPr/>
        <a:lstStyle/>
        <a:p>
          <a:endParaRPr lang="en-US"/>
        </a:p>
      </dgm:t>
    </dgm:pt>
    <dgm:pt modelId="{7ED11E18-536F-44F4-9EAA-CDA3F30C9F04}" type="pres">
      <dgm:prSet presAssocID="{95C39C6E-D5C3-497C-BA5F-6F79D38DC397}" presName="hierChild4" presStyleCnt="0"/>
      <dgm:spPr/>
    </dgm:pt>
    <dgm:pt modelId="{BC7E01AE-3619-44D0-90EC-BC002BCCCE3B}" type="pres">
      <dgm:prSet presAssocID="{95C39C6E-D5C3-497C-BA5F-6F79D38DC397}" presName="hierChild5" presStyleCnt="0"/>
      <dgm:spPr/>
    </dgm:pt>
    <dgm:pt modelId="{3BF33929-D80B-4E60-9A2F-B5310ED1E02E}" type="pres">
      <dgm:prSet presAssocID="{22E49081-177E-4345-88D6-32DBE2C1A882}" presName="Name37" presStyleLbl="parChTrans1D2" presStyleIdx="4" presStyleCnt="5"/>
      <dgm:spPr/>
      <dgm:t>
        <a:bodyPr/>
        <a:lstStyle/>
        <a:p>
          <a:endParaRPr lang="en-US"/>
        </a:p>
      </dgm:t>
    </dgm:pt>
    <dgm:pt modelId="{39939CC8-AE86-45A1-B756-0FF214199F98}" type="pres">
      <dgm:prSet presAssocID="{9B375E24-865B-4954-9140-85F57496BEB7}" presName="hierRoot2" presStyleCnt="0">
        <dgm:presLayoutVars>
          <dgm:hierBranch val="init"/>
        </dgm:presLayoutVars>
      </dgm:prSet>
      <dgm:spPr/>
    </dgm:pt>
    <dgm:pt modelId="{19DB0FA4-F670-424E-AC09-955D9CA0533B}" type="pres">
      <dgm:prSet presAssocID="{9B375E24-865B-4954-9140-85F57496BEB7}" presName="rootComposite" presStyleCnt="0"/>
      <dgm:spPr/>
    </dgm:pt>
    <dgm:pt modelId="{8D82838E-3AFE-49DC-9F87-805E802B19C1}" type="pres">
      <dgm:prSet presAssocID="{9B375E24-865B-4954-9140-85F57496BEB7}" presName="rootText" presStyleLbl="node2" presStyleIdx="4" presStyleCnt="5" custScaleY="147092">
        <dgm:presLayoutVars>
          <dgm:chPref val="3"/>
        </dgm:presLayoutVars>
      </dgm:prSet>
      <dgm:spPr/>
      <dgm:t>
        <a:bodyPr/>
        <a:lstStyle/>
        <a:p>
          <a:endParaRPr lang="en-US"/>
        </a:p>
      </dgm:t>
    </dgm:pt>
    <dgm:pt modelId="{5AF9B6FD-1C0D-434E-895C-106B013BC1B3}" type="pres">
      <dgm:prSet presAssocID="{9B375E24-865B-4954-9140-85F57496BEB7}" presName="rootConnector" presStyleLbl="node2" presStyleIdx="4" presStyleCnt="5"/>
      <dgm:spPr/>
      <dgm:t>
        <a:bodyPr/>
        <a:lstStyle/>
        <a:p>
          <a:endParaRPr lang="en-US"/>
        </a:p>
      </dgm:t>
    </dgm:pt>
    <dgm:pt modelId="{061908A0-050E-471A-B74A-57B214B36257}" type="pres">
      <dgm:prSet presAssocID="{9B375E24-865B-4954-9140-85F57496BEB7}" presName="hierChild4" presStyleCnt="0"/>
      <dgm:spPr/>
    </dgm:pt>
    <dgm:pt modelId="{80CC6F6A-1387-4115-815E-0177886D10D4}" type="pres">
      <dgm:prSet presAssocID="{9B375E24-865B-4954-9140-85F57496BEB7}" presName="hierChild5" presStyleCnt="0"/>
      <dgm:spPr/>
    </dgm:pt>
    <dgm:pt modelId="{3ED3A6E0-9BF2-4453-95F4-03F0230F7E95}" type="pres">
      <dgm:prSet presAssocID="{5C61F866-4B3D-4FCD-822D-D8972B45E69E}" presName="hierChild3" presStyleCnt="0"/>
      <dgm:spPr/>
    </dgm:pt>
  </dgm:ptLst>
  <dgm:cxnLst>
    <dgm:cxn modelId="{64E58785-7DFE-4811-ADAF-4768CCAA5BEE}" type="presOf" srcId="{15AC168E-1857-42F1-A9F4-1558E0262201}" destId="{03B7B2C2-A3F3-4718-B10C-BD8243BAB9EA}" srcOrd="0" destOrd="0" presId="urn:microsoft.com/office/officeart/2005/8/layout/orgChart1"/>
    <dgm:cxn modelId="{502918AE-2A1B-4C40-980C-C1A99417F8A7}" type="presOf" srcId="{95C39C6E-D5C3-497C-BA5F-6F79D38DC397}" destId="{1AA6B9E2-D30C-4E53-9F7F-560A63B295D8}" srcOrd="1" destOrd="0" presId="urn:microsoft.com/office/officeart/2005/8/layout/orgChart1"/>
    <dgm:cxn modelId="{A5A2176D-EEAF-4752-965E-E40E851C6DF4}" type="presOf" srcId="{4C4F1A7C-8A11-4480-A28E-494ACF88C136}" destId="{7E1D97C0-A077-4A81-99B2-F51FE1562D94}" srcOrd="1" destOrd="0" presId="urn:microsoft.com/office/officeart/2005/8/layout/orgChart1"/>
    <dgm:cxn modelId="{33FB874E-137A-4662-BDB0-977E13032023}" type="presOf" srcId="{34D0CF6F-D0E1-46F0-9A52-55BE2196FD45}" destId="{94C56C5E-0A8E-4691-9718-B27A4975062B}" srcOrd="0" destOrd="0" presId="urn:microsoft.com/office/officeart/2005/8/layout/orgChart1"/>
    <dgm:cxn modelId="{CFCDC127-9E5F-4B0C-AF85-0B4AB13C2559}" srcId="{34D0CF6F-D0E1-46F0-9A52-55BE2196FD45}" destId="{5C61F866-4B3D-4FCD-822D-D8972B45E69E}" srcOrd="0" destOrd="0" parTransId="{EE9CB783-484F-4FDC-89A8-618F228FD884}" sibTransId="{32898570-F944-4D5D-BD31-911D03180581}"/>
    <dgm:cxn modelId="{AC1F77A5-468A-442D-906A-673E2C6F31FA}" type="presOf" srcId="{5E0ED4B9-FE5A-47B9-AB85-0C65AA9DA1F9}" destId="{130BFA62-27CF-4A37-AAF7-A521F07DD734}" srcOrd="0" destOrd="0" presId="urn:microsoft.com/office/officeart/2005/8/layout/orgChart1"/>
    <dgm:cxn modelId="{904C67DA-657A-4D22-B25C-BF5B691ACFA2}" type="presOf" srcId="{B3E956E0-AC46-40E4-8D94-9FDB51EA9412}" destId="{83B67430-D57B-4CFB-BA61-7B4AC77ECBA2}" srcOrd="0" destOrd="0" presId="urn:microsoft.com/office/officeart/2005/8/layout/orgChart1"/>
    <dgm:cxn modelId="{AC032ECC-82D1-43D6-BBDF-FF7D61A9B52C}" type="presOf" srcId="{5E0ED4B9-FE5A-47B9-AB85-0C65AA9DA1F9}" destId="{61E863FC-7520-4F28-97C6-6872C080184E}" srcOrd="1" destOrd="0" presId="urn:microsoft.com/office/officeart/2005/8/layout/orgChart1"/>
    <dgm:cxn modelId="{13B12EB3-7431-4FF6-99EF-21CD05895C13}" type="presOf" srcId="{9B375E24-865B-4954-9140-85F57496BEB7}" destId="{5AF9B6FD-1C0D-434E-895C-106B013BC1B3}" srcOrd="1" destOrd="0" presId="urn:microsoft.com/office/officeart/2005/8/layout/orgChart1"/>
    <dgm:cxn modelId="{C92E4C58-0F35-4E7C-890C-C8B6F30AC9DA}" srcId="{5C61F866-4B3D-4FCD-822D-D8972B45E69E}" destId="{5E0ED4B9-FE5A-47B9-AB85-0C65AA9DA1F9}" srcOrd="2" destOrd="0" parTransId="{9E667BE8-AFDF-49FB-9791-759A2531B9BC}" sibTransId="{03941F5B-9484-43D6-AC6F-9A2F038B15CF}"/>
    <dgm:cxn modelId="{89CDBE37-5439-4151-9D32-ECFE6CF25C72}" type="presOf" srcId="{F0F13C7F-DED7-4570-B47A-656F65B1B1F8}" destId="{2CF4E889-0541-4149-95BA-764D1CF62F98}" srcOrd="0" destOrd="0" presId="urn:microsoft.com/office/officeart/2005/8/layout/orgChart1"/>
    <dgm:cxn modelId="{8CD2FFC3-F719-4B04-A684-473270D9A165}" type="presOf" srcId="{22E49081-177E-4345-88D6-32DBE2C1A882}" destId="{3BF33929-D80B-4E60-9A2F-B5310ED1E02E}" srcOrd="0" destOrd="0" presId="urn:microsoft.com/office/officeart/2005/8/layout/orgChart1"/>
    <dgm:cxn modelId="{8E9141D5-7D1D-4669-8F97-765ECD07B598}" type="presOf" srcId="{5C61F866-4B3D-4FCD-822D-D8972B45E69E}" destId="{172CB1DE-1019-40C3-9959-F1A32218047B}" srcOrd="1" destOrd="0" presId="urn:microsoft.com/office/officeart/2005/8/layout/orgChart1"/>
    <dgm:cxn modelId="{66D864B0-13F7-4107-922B-4AF291860156}" type="presOf" srcId="{4C4F1A7C-8A11-4480-A28E-494ACF88C136}" destId="{B0C54F8C-E22E-472D-BB9B-BB811B9639B2}" srcOrd="0" destOrd="0" presId="urn:microsoft.com/office/officeart/2005/8/layout/orgChart1"/>
    <dgm:cxn modelId="{A929C4DE-7FC9-4B77-8B43-688790497BF6}" type="presOf" srcId="{E49425C5-D0C7-4BB5-B635-0419305BB5A7}" destId="{2D94B5ED-9F4F-4E14-AC2F-ED06EF8D9DDC}" srcOrd="0" destOrd="0" presId="urn:microsoft.com/office/officeart/2005/8/layout/orgChart1"/>
    <dgm:cxn modelId="{9EFB5334-39F1-4D99-A20A-89520420F069}" type="presOf" srcId="{9E667BE8-AFDF-49FB-9791-759A2531B9BC}" destId="{896765E1-1FFF-4823-B0A3-3CC619E1A1F7}" srcOrd="0" destOrd="0" presId="urn:microsoft.com/office/officeart/2005/8/layout/orgChart1"/>
    <dgm:cxn modelId="{13E0D3CF-C5D4-4FF3-8A01-44D5E1326DCF}" type="presOf" srcId="{9B375E24-865B-4954-9140-85F57496BEB7}" destId="{8D82838E-3AFE-49DC-9F87-805E802B19C1}" srcOrd="0" destOrd="0" presId="urn:microsoft.com/office/officeart/2005/8/layout/orgChart1"/>
    <dgm:cxn modelId="{6FF8528B-B22A-4D5A-951C-EF21A30FC0C4}" type="presOf" srcId="{5C61F866-4B3D-4FCD-822D-D8972B45E69E}" destId="{8B5978EA-7812-4D23-AA92-61B3B87173E2}" srcOrd="0" destOrd="0" presId="urn:microsoft.com/office/officeart/2005/8/layout/orgChart1"/>
    <dgm:cxn modelId="{E63FB839-7826-446F-BCEE-1CB399A80EED}" type="presOf" srcId="{95C39C6E-D5C3-497C-BA5F-6F79D38DC397}" destId="{04866A90-53D0-43A8-9614-3237D9B55BBF}" srcOrd="0" destOrd="0" presId="urn:microsoft.com/office/officeart/2005/8/layout/orgChart1"/>
    <dgm:cxn modelId="{E483EECC-1DA9-4C2E-B884-5EF56ECB6F1C}" srcId="{5C61F866-4B3D-4FCD-822D-D8972B45E69E}" destId="{B3E956E0-AC46-40E4-8D94-9FDB51EA9412}" srcOrd="1" destOrd="0" parTransId="{E49425C5-D0C7-4BB5-B635-0419305BB5A7}" sibTransId="{49EBA2E7-F59A-4EEF-ADAF-A9E8F84F4D81}"/>
    <dgm:cxn modelId="{9E002AA4-FE5B-45F5-9BE6-C34F62D4EECE}" type="presOf" srcId="{B3E956E0-AC46-40E4-8D94-9FDB51EA9412}" destId="{AF5AB1BC-DF69-4C2D-9E20-2833CC0A88B0}" srcOrd="1" destOrd="0" presId="urn:microsoft.com/office/officeart/2005/8/layout/orgChart1"/>
    <dgm:cxn modelId="{846FC11E-2DB9-4889-B415-BDFFD7955681}" srcId="{5C61F866-4B3D-4FCD-822D-D8972B45E69E}" destId="{4C4F1A7C-8A11-4480-A28E-494ACF88C136}" srcOrd="0" destOrd="0" parTransId="{15AC168E-1857-42F1-A9F4-1558E0262201}" sibTransId="{4FA8CB52-810E-48CA-91D0-C020BDA44B6A}"/>
    <dgm:cxn modelId="{5B8EE396-9DF5-4374-9FEE-D415BDE5C307}" srcId="{5C61F866-4B3D-4FCD-822D-D8972B45E69E}" destId="{95C39C6E-D5C3-497C-BA5F-6F79D38DC397}" srcOrd="3" destOrd="0" parTransId="{F0F13C7F-DED7-4570-B47A-656F65B1B1F8}" sibTransId="{D12B10C4-2750-4D7B-8037-9F0CE9738367}"/>
    <dgm:cxn modelId="{896FCE2B-0AC2-46F5-BE6A-321712AD0588}" srcId="{5C61F866-4B3D-4FCD-822D-D8972B45E69E}" destId="{9B375E24-865B-4954-9140-85F57496BEB7}" srcOrd="4" destOrd="0" parTransId="{22E49081-177E-4345-88D6-32DBE2C1A882}" sibTransId="{0DB88C8C-CE68-45B9-8E31-760D3FAD1CB5}"/>
    <dgm:cxn modelId="{F4B24AA8-CA72-49F5-BE96-13696B544368}" type="presParOf" srcId="{94C56C5E-0A8E-4691-9718-B27A4975062B}" destId="{7CB19974-1BE2-4566-9D89-4A1BF2B0F5E9}" srcOrd="0" destOrd="0" presId="urn:microsoft.com/office/officeart/2005/8/layout/orgChart1"/>
    <dgm:cxn modelId="{C2581704-3586-494C-915A-FB1F85E72E48}" type="presParOf" srcId="{7CB19974-1BE2-4566-9D89-4A1BF2B0F5E9}" destId="{BC5B9BEB-527C-4992-A2B7-ADA88479D471}" srcOrd="0" destOrd="0" presId="urn:microsoft.com/office/officeart/2005/8/layout/orgChart1"/>
    <dgm:cxn modelId="{8BD51B74-4065-4AA0-AD32-010547C0B778}" type="presParOf" srcId="{BC5B9BEB-527C-4992-A2B7-ADA88479D471}" destId="{8B5978EA-7812-4D23-AA92-61B3B87173E2}" srcOrd="0" destOrd="0" presId="urn:microsoft.com/office/officeart/2005/8/layout/orgChart1"/>
    <dgm:cxn modelId="{EBB3C4F2-6C31-4604-8355-8A4FEEEADC3E}" type="presParOf" srcId="{BC5B9BEB-527C-4992-A2B7-ADA88479D471}" destId="{172CB1DE-1019-40C3-9959-F1A32218047B}" srcOrd="1" destOrd="0" presId="urn:microsoft.com/office/officeart/2005/8/layout/orgChart1"/>
    <dgm:cxn modelId="{DA7228D5-EECE-48D2-963A-600809338D0C}" type="presParOf" srcId="{7CB19974-1BE2-4566-9D89-4A1BF2B0F5E9}" destId="{2E352B9E-E4C8-4F09-9A5C-CA0038971C1A}" srcOrd="1" destOrd="0" presId="urn:microsoft.com/office/officeart/2005/8/layout/orgChart1"/>
    <dgm:cxn modelId="{19039A0F-B070-4BAA-8588-068622F3C952}" type="presParOf" srcId="{2E352B9E-E4C8-4F09-9A5C-CA0038971C1A}" destId="{03B7B2C2-A3F3-4718-B10C-BD8243BAB9EA}" srcOrd="0" destOrd="0" presId="urn:microsoft.com/office/officeart/2005/8/layout/orgChart1"/>
    <dgm:cxn modelId="{01C268A8-48BD-4D8B-9A4F-30E6927691E2}" type="presParOf" srcId="{2E352B9E-E4C8-4F09-9A5C-CA0038971C1A}" destId="{CCF581E3-60A6-49A9-8F26-84CA444049C1}" srcOrd="1" destOrd="0" presId="urn:microsoft.com/office/officeart/2005/8/layout/orgChart1"/>
    <dgm:cxn modelId="{32CF6F18-414B-4F55-AA6A-670BE2725BE9}" type="presParOf" srcId="{CCF581E3-60A6-49A9-8F26-84CA444049C1}" destId="{278B109A-1DD0-46DA-A6B9-A3031A70E803}" srcOrd="0" destOrd="0" presId="urn:microsoft.com/office/officeart/2005/8/layout/orgChart1"/>
    <dgm:cxn modelId="{EA4B347F-13B4-4947-96DD-970D5B3669E2}" type="presParOf" srcId="{278B109A-1DD0-46DA-A6B9-A3031A70E803}" destId="{B0C54F8C-E22E-472D-BB9B-BB811B9639B2}" srcOrd="0" destOrd="0" presId="urn:microsoft.com/office/officeart/2005/8/layout/orgChart1"/>
    <dgm:cxn modelId="{D9E46427-DC55-45FE-83F2-589B03FEC645}" type="presParOf" srcId="{278B109A-1DD0-46DA-A6B9-A3031A70E803}" destId="{7E1D97C0-A077-4A81-99B2-F51FE1562D94}" srcOrd="1" destOrd="0" presId="urn:microsoft.com/office/officeart/2005/8/layout/orgChart1"/>
    <dgm:cxn modelId="{76EFE75B-ED3C-4C84-A78F-870649A58023}" type="presParOf" srcId="{CCF581E3-60A6-49A9-8F26-84CA444049C1}" destId="{2768E836-D987-4418-AB14-229B5FA4D139}" srcOrd="1" destOrd="0" presId="urn:microsoft.com/office/officeart/2005/8/layout/orgChart1"/>
    <dgm:cxn modelId="{CC577E91-FB34-4D8F-84C0-45C8EAD2AB80}" type="presParOf" srcId="{CCF581E3-60A6-49A9-8F26-84CA444049C1}" destId="{0EB91301-5F57-4F7B-94A5-D993CDA6214A}" srcOrd="2" destOrd="0" presId="urn:microsoft.com/office/officeart/2005/8/layout/orgChart1"/>
    <dgm:cxn modelId="{B307EEC2-C5A6-4122-939D-A372A7585EDE}" type="presParOf" srcId="{2E352B9E-E4C8-4F09-9A5C-CA0038971C1A}" destId="{2D94B5ED-9F4F-4E14-AC2F-ED06EF8D9DDC}" srcOrd="2" destOrd="0" presId="urn:microsoft.com/office/officeart/2005/8/layout/orgChart1"/>
    <dgm:cxn modelId="{96CDAE80-AC38-401A-9E30-AF7F0AF6DA9C}" type="presParOf" srcId="{2E352B9E-E4C8-4F09-9A5C-CA0038971C1A}" destId="{273A35FD-E833-4241-A6AF-FF5D23CFD75C}" srcOrd="3" destOrd="0" presId="urn:microsoft.com/office/officeart/2005/8/layout/orgChart1"/>
    <dgm:cxn modelId="{ED874AA4-60B2-445B-A46A-1B2A886C5A7F}" type="presParOf" srcId="{273A35FD-E833-4241-A6AF-FF5D23CFD75C}" destId="{B316EB19-7EEB-4C2C-91EE-D97F32620860}" srcOrd="0" destOrd="0" presId="urn:microsoft.com/office/officeart/2005/8/layout/orgChart1"/>
    <dgm:cxn modelId="{F2976BD5-D069-491D-98E5-2DB51AFB4AED}" type="presParOf" srcId="{B316EB19-7EEB-4C2C-91EE-D97F32620860}" destId="{83B67430-D57B-4CFB-BA61-7B4AC77ECBA2}" srcOrd="0" destOrd="0" presId="urn:microsoft.com/office/officeart/2005/8/layout/orgChart1"/>
    <dgm:cxn modelId="{E7156D4F-5E0E-4BA0-B0AA-933D702786D1}" type="presParOf" srcId="{B316EB19-7EEB-4C2C-91EE-D97F32620860}" destId="{AF5AB1BC-DF69-4C2D-9E20-2833CC0A88B0}" srcOrd="1" destOrd="0" presId="urn:microsoft.com/office/officeart/2005/8/layout/orgChart1"/>
    <dgm:cxn modelId="{98A428AA-EDE0-47EF-A494-CCF4AC494316}" type="presParOf" srcId="{273A35FD-E833-4241-A6AF-FF5D23CFD75C}" destId="{CEE5CB2F-B8D4-4ACA-ACE5-3B9D5BED718E}" srcOrd="1" destOrd="0" presId="urn:microsoft.com/office/officeart/2005/8/layout/orgChart1"/>
    <dgm:cxn modelId="{1FA1CC90-5D83-48BF-971C-7327D1A3E837}" type="presParOf" srcId="{273A35FD-E833-4241-A6AF-FF5D23CFD75C}" destId="{4BBD5E03-C696-41FE-B998-78860472892E}" srcOrd="2" destOrd="0" presId="urn:microsoft.com/office/officeart/2005/8/layout/orgChart1"/>
    <dgm:cxn modelId="{2907457A-D0A0-4ED2-9454-CDFB6BF8B3AD}" type="presParOf" srcId="{2E352B9E-E4C8-4F09-9A5C-CA0038971C1A}" destId="{896765E1-1FFF-4823-B0A3-3CC619E1A1F7}" srcOrd="4" destOrd="0" presId="urn:microsoft.com/office/officeart/2005/8/layout/orgChart1"/>
    <dgm:cxn modelId="{8777B04E-01F4-4400-8EA4-FD0C1C131F2C}" type="presParOf" srcId="{2E352B9E-E4C8-4F09-9A5C-CA0038971C1A}" destId="{75309C0F-8506-458F-A048-14B4DC28EA66}" srcOrd="5" destOrd="0" presId="urn:microsoft.com/office/officeart/2005/8/layout/orgChart1"/>
    <dgm:cxn modelId="{4F34D46C-C317-4520-BDB2-4D9397D39447}" type="presParOf" srcId="{75309C0F-8506-458F-A048-14B4DC28EA66}" destId="{158063AD-0A83-4E9B-AE01-0249420FD6BD}" srcOrd="0" destOrd="0" presId="urn:microsoft.com/office/officeart/2005/8/layout/orgChart1"/>
    <dgm:cxn modelId="{5A18F316-FEBC-4126-A1C3-732FD5F2D6BC}" type="presParOf" srcId="{158063AD-0A83-4E9B-AE01-0249420FD6BD}" destId="{130BFA62-27CF-4A37-AAF7-A521F07DD734}" srcOrd="0" destOrd="0" presId="urn:microsoft.com/office/officeart/2005/8/layout/orgChart1"/>
    <dgm:cxn modelId="{65835279-C831-4B8D-9092-3F74BD091D38}" type="presParOf" srcId="{158063AD-0A83-4E9B-AE01-0249420FD6BD}" destId="{61E863FC-7520-4F28-97C6-6872C080184E}" srcOrd="1" destOrd="0" presId="urn:microsoft.com/office/officeart/2005/8/layout/orgChart1"/>
    <dgm:cxn modelId="{20808719-192B-48BE-BEE6-6319AD0C5A7B}" type="presParOf" srcId="{75309C0F-8506-458F-A048-14B4DC28EA66}" destId="{1E61563C-DC25-4B6C-B9F0-74F54D4088EF}" srcOrd="1" destOrd="0" presId="urn:microsoft.com/office/officeart/2005/8/layout/orgChart1"/>
    <dgm:cxn modelId="{6D2C1515-3667-46A2-98FE-174808BF6DEE}" type="presParOf" srcId="{75309C0F-8506-458F-A048-14B4DC28EA66}" destId="{5015BBC3-8AE8-4209-9D3E-9C207D5C8DE4}" srcOrd="2" destOrd="0" presId="urn:microsoft.com/office/officeart/2005/8/layout/orgChart1"/>
    <dgm:cxn modelId="{B8131876-D67A-4CE3-8E8A-B76C835ABFA4}" type="presParOf" srcId="{2E352B9E-E4C8-4F09-9A5C-CA0038971C1A}" destId="{2CF4E889-0541-4149-95BA-764D1CF62F98}" srcOrd="6" destOrd="0" presId="urn:microsoft.com/office/officeart/2005/8/layout/orgChart1"/>
    <dgm:cxn modelId="{722911AB-C2CD-451E-8544-C5258996CB8E}" type="presParOf" srcId="{2E352B9E-E4C8-4F09-9A5C-CA0038971C1A}" destId="{B45ACA36-4C2E-4D46-A043-7332B0871DA0}" srcOrd="7" destOrd="0" presId="urn:microsoft.com/office/officeart/2005/8/layout/orgChart1"/>
    <dgm:cxn modelId="{DB26D8E9-F3F1-42A5-8506-4DB07BC4C257}" type="presParOf" srcId="{B45ACA36-4C2E-4D46-A043-7332B0871DA0}" destId="{E338565E-E07B-48BB-9235-0890BE63165C}" srcOrd="0" destOrd="0" presId="urn:microsoft.com/office/officeart/2005/8/layout/orgChart1"/>
    <dgm:cxn modelId="{0D92B7C8-1EDB-4532-8A68-BAF30A895A26}" type="presParOf" srcId="{E338565E-E07B-48BB-9235-0890BE63165C}" destId="{04866A90-53D0-43A8-9614-3237D9B55BBF}" srcOrd="0" destOrd="0" presId="urn:microsoft.com/office/officeart/2005/8/layout/orgChart1"/>
    <dgm:cxn modelId="{38523231-1C87-4930-9542-F4BBB5E95515}" type="presParOf" srcId="{E338565E-E07B-48BB-9235-0890BE63165C}" destId="{1AA6B9E2-D30C-4E53-9F7F-560A63B295D8}" srcOrd="1" destOrd="0" presId="urn:microsoft.com/office/officeart/2005/8/layout/orgChart1"/>
    <dgm:cxn modelId="{B94740B6-B603-4D68-98E3-36C8A3AE5BE4}" type="presParOf" srcId="{B45ACA36-4C2E-4D46-A043-7332B0871DA0}" destId="{7ED11E18-536F-44F4-9EAA-CDA3F30C9F04}" srcOrd="1" destOrd="0" presId="urn:microsoft.com/office/officeart/2005/8/layout/orgChart1"/>
    <dgm:cxn modelId="{A6CD6FC2-5DD1-444E-A2E7-35360441D436}" type="presParOf" srcId="{B45ACA36-4C2E-4D46-A043-7332B0871DA0}" destId="{BC7E01AE-3619-44D0-90EC-BC002BCCCE3B}" srcOrd="2" destOrd="0" presId="urn:microsoft.com/office/officeart/2005/8/layout/orgChart1"/>
    <dgm:cxn modelId="{557D70AA-2B6A-4EC0-AA94-5F222B6E9305}" type="presParOf" srcId="{2E352B9E-E4C8-4F09-9A5C-CA0038971C1A}" destId="{3BF33929-D80B-4E60-9A2F-B5310ED1E02E}" srcOrd="8" destOrd="0" presId="urn:microsoft.com/office/officeart/2005/8/layout/orgChart1"/>
    <dgm:cxn modelId="{53E82EB5-7855-4253-A683-E4A8C0630D1D}" type="presParOf" srcId="{2E352B9E-E4C8-4F09-9A5C-CA0038971C1A}" destId="{39939CC8-AE86-45A1-B756-0FF214199F98}" srcOrd="9" destOrd="0" presId="urn:microsoft.com/office/officeart/2005/8/layout/orgChart1"/>
    <dgm:cxn modelId="{60C505AD-43DB-48DD-9750-BD49D117F8F7}" type="presParOf" srcId="{39939CC8-AE86-45A1-B756-0FF214199F98}" destId="{19DB0FA4-F670-424E-AC09-955D9CA0533B}" srcOrd="0" destOrd="0" presId="urn:microsoft.com/office/officeart/2005/8/layout/orgChart1"/>
    <dgm:cxn modelId="{3E5EA1FC-02DE-46E9-9DFF-3F45EA01200D}" type="presParOf" srcId="{19DB0FA4-F670-424E-AC09-955D9CA0533B}" destId="{8D82838E-3AFE-49DC-9F87-805E802B19C1}" srcOrd="0" destOrd="0" presId="urn:microsoft.com/office/officeart/2005/8/layout/orgChart1"/>
    <dgm:cxn modelId="{8934F26E-1679-465C-8DE4-E4443985D8F9}" type="presParOf" srcId="{19DB0FA4-F670-424E-AC09-955D9CA0533B}" destId="{5AF9B6FD-1C0D-434E-895C-106B013BC1B3}" srcOrd="1" destOrd="0" presId="urn:microsoft.com/office/officeart/2005/8/layout/orgChart1"/>
    <dgm:cxn modelId="{DCF3F844-6418-4A66-BA55-5836EEF955C0}" type="presParOf" srcId="{39939CC8-AE86-45A1-B756-0FF214199F98}" destId="{061908A0-050E-471A-B74A-57B214B36257}" srcOrd="1" destOrd="0" presId="urn:microsoft.com/office/officeart/2005/8/layout/orgChart1"/>
    <dgm:cxn modelId="{799A28C7-1B32-4DA1-A491-B98C96DB2971}" type="presParOf" srcId="{39939CC8-AE86-45A1-B756-0FF214199F98}" destId="{80CC6F6A-1387-4115-815E-0177886D10D4}" srcOrd="2" destOrd="0" presId="urn:microsoft.com/office/officeart/2005/8/layout/orgChart1"/>
    <dgm:cxn modelId="{982B1CDD-84E7-4DEA-803E-BFCE4BF86502}" type="presParOf" srcId="{7CB19974-1BE2-4566-9D89-4A1BF2B0F5E9}" destId="{3ED3A6E0-9BF2-4453-95F4-03F0230F7E95}" srcOrd="2" destOrd="0" presId="urn:microsoft.com/office/officeart/2005/8/layout/orgChart1"/>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7E66FC1-9DBF-4F9D-A3B9-8D31820AA6BE}"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US"/>
        </a:p>
      </dgm:t>
    </dgm:pt>
    <dgm:pt modelId="{9407D6FA-0409-4722-9561-B0A6C9C040C8}">
      <dgm:prSet phldrT="[Text]"/>
      <dgm:spPr/>
      <dgm:t>
        <a:bodyPr/>
        <a:lstStyle/>
        <a:p>
          <a:r>
            <a:rPr lang="en-US" dirty="0" smtClean="0"/>
            <a:t>Behavior based </a:t>
          </a:r>
          <a:endParaRPr lang="en-US" dirty="0"/>
        </a:p>
      </dgm:t>
    </dgm:pt>
    <dgm:pt modelId="{7DDCF61F-F150-4166-9B31-B90FD7090909}" type="parTrans" cxnId="{16FC86BC-7627-4ED4-AD69-0862DC0E3370}">
      <dgm:prSet/>
      <dgm:spPr/>
      <dgm:t>
        <a:bodyPr/>
        <a:lstStyle/>
        <a:p>
          <a:endParaRPr lang="en-US"/>
        </a:p>
      </dgm:t>
    </dgm:pt>
    <dgm:pt modelId="{FB61F452-1D6A-4752-9394-217C42C0826A}" type="sibTrans" cxnId="{16FC86BC-7627-4ED4-AD69-0862DC0E3370}">
      <dgm:prSet/>
      <dgm:spPr/>
      <dgm:t>
        <a:bodyPr/>
        <a:lstStyle/>
        <a:p>
          <a:endParaRPr lang="en-US"/>
        </a:p>
      </dgm:t>
    </dgm:pt>
    <dgm:pt modelId="{842B1F52-6E83-40C2-917C-A5A5D00523AB}">
      <dgm:prSet phldrT="[Text]"/>
      <dgm:spPr/>
      <dgm:t>
        <a:bodyPr/>
        <a:lstStyle/>
        <a:p>
          <a:r>
            <a:rPr lang="en-US" dirty="0" smtClean="0"/>
            <a:t>Sector Wise</a:t>
          </a:r>
          <a:endParaRPr lang="en-US" dirty="0"/>
        </a:p>
      </dgm:t>
    </dgm:pt>
    <dgm:pt modelId="{0AE73F2C-DB8D-48E6-80ED-0E8AAF895945}" type="parTrans" cxnId="{60871D3A-8D4A-4662-8E9F-D1D7F4204545}">
      <dgm:prSet/>
      <dgm:spPr/>
      <dgm:t>
        <a:bodyPr/>
        <a:lstStyle/>
        <a:p>
          <a:endParaRPr lang="en-US"/>
        </a:p>
      </dgm:t>
    </dgm:pt>
    <dgm:pt modelId="{5682F709-0CAD-453A-85FC-2CB4E6EEEA61}" type="sibTrans" cxnId="{60871D3A-8D4A-4662-8E9F-D1D7F4204545}">
      <dgm:prSet/>
      <dgm:spPr/>
      <dgm:t>
        <a:bodyPr/>
        <a:lstStyle/>
        <a:p>
          <a:endParaRPr lang="en-US"/>
        </a:p>
      </dgm:t>
    </dgm:pt>
    <dgm:pt modelId="{0651B9CB-F8CA-4DC2-8817-3858725F6511}">
      <dgm:prSet phldrT="[Text]"/>
      <dgm:spPr/>
      <dgm:t>
        <a:bodyPr/>
        <a:lstStyle/>
        <a:p>
          <a:r>
            <a:rPr lang="en-US" dirty="0" smtClean="0"/>
            <a:t>IT </a:t>
          </a:r>
          <a:endParaRPr lang="en-US" dirty="0"/>
        </a:p>
      </dgm:t>
    </dgm:pt>
    <dgm:pt modelId="{61D62FE6-73F2-42DF-8688-F59178D31BD4}" type="parTrans" cxnId="{F85AFCEE-3C2A-4519-9C6B-2C7B00DDD06F}">
      <dgm:prSet/>
      <dgm:spPr/>
      <dgm:t>
        <a:bodyPr/>
        <a:lstStyle/>
        <a:p>
          <a:endParaRPr lang="en-US"/>
        </a:p>
      </dgm:t>
    </dgm:pt>
    <dgm:pt modelId="{F6D63C6B-8499-4F80-BF5D-39403704ECD3}" type="sibTrans" cxnId="{F85AFCEE-3C2A-4519-9C6B-2C7B00DDD06F}">
      <dgm:prSet/>
      <dgm:spPr/>
      <dgm:t>
        <a:bodyPr/>
        <a:lstStyle/>
        <a:p>
          <a:endParaRPr lang="en-US"/>
        </a:p>
      </dgm:t>
    </dgm:pt>
    <dgm:pt modelId="{65CA3B56-3E27-49FA-9D0F-A1A331E66928}">
      <dgm:prSet phldrT="[Text]"/>
      <dgm:spPr/>
      <dgm:t>
        <a:bodyPr/>
        <a:lstStyle/>
        <a:p>
          <a:r>
            <a:rPr lang="en-US" dirty="0" smtClean="0"/>
            <a:t>Bank</a:t>
          </a:r>
          <a:endParaRPr lang="en-US" dirty="0"/>
        </a:p>
      </dgm:t>
    </dgm:pt>
    <dgm:pt modelId="{A80ECF94-7108-4882-9869-6288C86E457A}" type="parTrans" cxnId="{64E57BA5-6D57-42E9-B0B3-B3DA1C637F65}">
      <dgm:prSet/>
      <dgm:spPr/>
      <dgm:t>
        <a:bodyPr/>
        <a:lstStyle/>
        <a:p>
          <a:endParaRPr lang="en-US"/>
        </a:p>
      </dgm:t>
    </dgm:pt>
    <dgm:pt modelId="{D93C3470-26C1-49DE-9CAC-2282D84BC195}" type="sibTrans" cxnId="{64E57BA5-6D57-42E9-B0B3-B3DA1C637F65}">
      <dgm:prSet/>
      <dgm:spPr/>
      <dgm:t>
        <a:bodyPr/>
        <a:lstStyle/>
        <a:p>
          <a:endParaRPr lang="en-US"/>
        </a:p>
      </dgm:t>
    </dgm:pt>
    <dgm:pt modelId="{55EAF9B5-546E-409C-A31F-4C066E56BD76}">
      <dgm:prSet phldrT="[Text]"/>
      <dgm:spPr/>
      <dgm:t>
        <a:bodyPr/>
        <a:lstStyle/>
        <a:p>
          <a:r>
            <a:rPr lang="en-US" dirty="0" smtClean="0"/>
            <a:t>Retail</a:t>
          </a:r>
          <a:endParaRPr lang="en-US" dirty="0"/>
        </a:p>
      </dgm:t>
    </dgm:pt>
    <dgm:pt modelId="{FB00503E-DFC2-4ABF-9892-DF4017172E04}" type="parTrans" cxnId="{44A5080D-3F13-4CE0-A9F9-56C6555AE996}">
      <dgm:prSet/>
      <dgm:spPr/>
      <dgm:t>
        <a:bodyPr/>
        <a:lstStyle/>
        <a:p>
          <a:endParaRPr lang="en-US"/>
        </a:p>
      </dgm:t>
    </dgm:pt>
    <dgm:pt modelId="{D803D12C-E543-4008-A143-ADBE874EA223}" type="sibTrans" cxnId="{44A5080D-3F13-4CE0-A9F9-56C6555AE996}">
      <dgm:prSet/>
      <dgm:spPr/>
      <dgm:t>
        <a:bodyPr/>
        <a:lstStyle/>
        <a:p>
          <a:endParaRPr lang="en-US"/>
        </a:p>
      </dgm:t>
    </dgm:pt>
    <dgm:pt modelId="{5428C588-3348-4360-84B1-39D2B571A463}">
      <dgm:prSet phldrT="[Text]"/>
      <dgm:spPr/>
      <dgm:t>
        <a:bodyPr/>
        <a:lstStyle/>
        <a:p>
          <a:r>
            <a:rPr lang="en-US" dirty="0" smtClean="0"/>
            <a:t>Market Cap</a:t>
          </a:r>
          <a:endParaRPr lang="en-US" dirty="0"/>
        </a:p>
      </dgm:t>
    </dgm:pt>
    <dgm:pt modelId="{25BD0BBA-6533-46B2-A768-2A018456DB0C}" type="parTrans" cxnId="{237836D4-A208-4DA4-BEA4-D43C439BE4AF}">
      <dgm:prSet/>
      <dgm:spPr/>
      <dgm:t>
        <a:bodyPr/>
        <a:lstStyle/>
        <a:p>
          <a:endParaRPr lang="en-US"/>
        </a:p>
      </dgm:t>
    </dgm:pt>
    <dgm:pt modelId="{F858ABE3-1BBE-4DF9-A9D9-52E1A0128296}" type="sibTrans" cxnId="{237836D4-A208-4DA4-BEA4-D43C439BE4AF}">
      <dgm:prSet/>
      <dgm:spPr/>
      <dgm:t>
        <a:bodyPr/>
        <a:lstStyle/>
        <a:p>
          <a:endParaRPr lang="en-US"/>
        </a:p>
      </dgm:t>
    </dgm:pt>
    <dgm:pt modelId="{1777A0B8-4ECF-4938-B198-B491624D91AB}">
      <dgm:prSet phldrT="[Text]"/>
      <dgm:spPr/>
      <dgm:t>
        <a:bodyPr/>
        <a:lstStyle/>
        <a:p>
          <a:r>
            <a:rPr lang="en-US" dirty="0" smtClean="0"/>
            <a:t>High Cap</a:t>
          </a:r>
          <a:endParaRPr lang="en-US" dirty="0"/>
        </a:p>
      </dgm:t>
    </dgm:pt>
    <dgm:pt modelId="{C0AF6D94-07D9-4820-AE51-6760770DB4E2}" type="parTrans" cxnId="{0DB4A083-648E-4724-876B-BC816E22818D}">
      <dgm:prSet/>
      <dgm:spPr/>
      <dgm:t>
        <a:bodyPr/>
        <a:lstStyle/>
        <a:p>
          <a:endParaRPr lang="en-US"/>
        </a:p>
      </dgm:t>
    </dgm:pt>
    <dgm:pt modelId="{A9E61EDB-D00B-40BB-9C00-A573CAD8D13B}" type="sibTrans" cxnId="{0DB4A083-648E-4724-876B-BC816E22818D}">
      <dgm:prSet/>
      <dgm:spPr/>
      <dgm:t>
        <a:bodyPr/>
        <a:lstStyle/>
        <a:p>
          <a:endParaRPr lang="en-US"/>
        </a:p>
      </dgm:t>
    </dgm:pt>
    <dgm:pt modelId="{487CDCF0-1554-47D2-AAC4-9F3A8B6F76D4}">
      <dgm:prSet phldrT="[Text]"/>
      <dgm:spPr/>
      <dgm:t>
        <a:bodyPr/>
        <a:lstStyle/>
        <a:p>
          <a:r>
            <a:rPr lang="en-US" dirty="0" smtClean="0"/>
            <a:t>Mid Cap</a:t>
          </a:r>
          <a:endParaRPr lang="en-US" dirty="0"/>
        </a:p>
      </dgm:t>
    </dgm:pt>
    <dgm:pt modelId="{39E4A8A7-22E1-47F5-A878-CF8C821B3804}" type="parTrans" cxnId="{62EADDA2-4C0A-411F-B603-ACA472CC4402}">
      <dgm:prSet/>
      <dgm:spPr/>
      <dgm:t>
        <a:bodyPr/>
        <a:lstStyle/>
        <a:p>
          <a:endParaRPr lang="en-US"/>
        </a:p>
      </dgm:t>
    </dgm:pt>
    <dgm:pt modelId="{A7F711D8-EF68-41A4-A14A-326BEA8ECF22}" type="sibTrans" cxnId="{62EADDA2-4C0A-411F-B603-ACA472CC4402}">
      <dgm:prSet/>
      <dgm:spPr/>
      <dgm:t>
        <a:bodyPr/>
        <a:lstStyle/>
        <a:p>
          <a:endParaRPr lang="en-US"/>
        </a:p>
      </dgm:t>
    </dgm:pt>
    <dgm:pt modelId="{3AF40D27-BA92-499B-B84C-747E62473E73}">
      <dgm:prSet phldrT="[Text]"/>
      <dgm:spPr/>
      <dgm:t>
        <a:bodyPr/>
        <a:lstStyle/>
        <a:p>
          <a:r>
            <a:rPr lang="en-US" dirty="0" smtClean="0"/>
            <a:t>Low Cap</a:t>
          </a:r>
          <a:endParaRPr lang="en-US" dirty="0"/>
        </a:p>
      </dgm:t>
    </dgm:pt>
    <dgm:pt modelId="{4A9C748B-E2EE-456E-B797-5D6264E2F714}" type="parTrans" cxnId="{7BBBE864-DF05-43BD-BE12-815638DA7256}">
      <dgm:prSet/>
      <dgm:spPr/>
      <dgm:t>
        <a:bodyPr/>
        <a:lstStyle/>
        <a:p>
          <a:endParaRPr lang="en-US"/>
        </a:p>
      </dgm:t>
    </dgm:pt>
    <dgm:pt modelId="{C23F8D04-5935-4180-9CFC-C07269621A79}" type="sibTrans" cxnId="{7BBBE864-DF05-43BD-BE12-815638DA7256}">
      <dgm:prSet/>
      <dgm:spPr/>
      <dgm:t>
        <a:bodyPr/>
        <a:lstStyle/>
        <a:p>
          <a:endParaRPr lang="en-US"/>
        </a:p>
      </dgm:t>
    </dgm:pt>
    <dgm:pt modelId="{3AF0FD68-972B-40A4-9247-EEA87032135C}" type="pres">
      <dgm:prSet presAssocID="{47E66FC1-9DBF-4F9D-A3B9-8D31820AA6BE}" presName="diagram" presStyleCnt="0">
        <dgm:presLayoutVars>
          <dgm:chPref val="1"/>
          <dgm:dir/>
          <dgm:animOne val="branch"/>
          <dgm:animLvl val="lvl"/>
          <dgm:resizeHandles val="exact"/>
        </dgm:presLayoutVars>
      </dgm:prSet>
      <dgm:spPr/>
      <dgm:t>
        <a:bodyPr/>
        <a:lstStyle/>
        <a:p>
          <a:endParaRPr lang="en-US"/>
        </a:p>
      </dgm:t>
    </dgm:pt>
    <dgm:pt modelId="{1258E7DD-07FB-450F-BD10-FBBBD5C583AB}" type="pres">
      <dgm:prSet presAssocID="{9407D6FA-0409-4722-9561-B0A6C9C040C8}" presName="root1" presStyleCnt="0"/>
      <dgm:spPr/>
    </dgm:pt>
    <dgm:pt modelId="{495B7A8C-1740-4B8A-999E-F5A353AE657F}" type="pres">
      <dgm:prSet presAssocID="{9407D6FA-0409-4722-9561-B0A6C9C040C8}" presName="LevelOneTextNode" presStyleLbl="node0" presStyleIdx="0" presStyleCnt="1">
        <dgm:presLayoutVars>
          <dgm:chPref val="3"/>
        </dgm:presLayoutVars>
      </dgm:prSet>
      <dgm:spPr/>
      <dgm:t>
        <a:bodyPr/>
        <a:lstStyle/>
        <a:p>
          <a:endParaRPr lang="en-US"/>
        </a:p>
      </dgm:t>
    </dgm:pt>
    <dgm:pt modelId="{D5ACA0E3-30F9-4DD8-A8EE-0382E05D2EA5}" type="pres">
      <dgm:prSet presAssocID="{9407D6FA-0409-4722-9561-B0A6C9C040C8}" presName="level2hierChild" presStyleCnt="0"/>
      <dgm:spPr/>
    </dgm:pt>
    <dgm:pt modelId="{9340A1E9-1BD9-41F9-986C-D59D53C0BE63}" type="pres">
      <dgm:prSet presAssocID="{0AE73F2C-DB8D-48E6-80ED-0E8AAF895945}" presName="conn2-1" presStyleLbl="parChTrans1D2" presStyleIdx="0" presStyleCnt="2"/>
      <dgm:spPr/>
      <dgm:t>
        <a:bodyPr/>
        <a:lstStyle/>
        <a:p>
          <a:endParaRPr lang="en-US"/>
        </a:p>
      </dgm:t>
    </dgm:pt>
    <dgm:pt modelId="{87F35CE8-7B18-4093-BB41-1C5BBEBCE022}" type="pres">
      <dgm:prSet presAssocID="{0AE73F2C-DB8D-48E6-80ED-0E8AAF895945}" presName="connTx" presStyleLbl="parChTrans1D2" presStyleIdx="0" presStyleCnt="2"/>
      <dgm:spPr/>
      <dgm:t>
        <a:bodyPr/>
        <a:lstStyle/>
        <a:p>
          <a:endParaRPr lang="en-US"/>
        </a:p>
      </dgm:t>
    </dgm:pt>
    <dgm:pt modelId="{B0D18A2E-4AF5-4B9A-AD6E-490E31AF643F}" type="pres">
      <dgm:prSet presAssocID="{842B1F52-6E83-40C2-917C-A5A5D00523AB}" presName="root2" presStyleCnt="0"/>
      <dgm:spPr/>
    </dgm:pt>
    <dgm:pt modelId="{26130E66-B1C8-4E7F-8C95-C77009D0432B}" type="pres">
      <dgm:prSet presAssocID="{842B1F52-6E83-40C2-917C-A5A5D00523AB}" presName="LevelTwoTextNode" presStyleLbl="node2" presStyleIdx="0" presStyleCnt="2">
        <dgm:presLayoutVars>
          <dgm:chPref val="3"/>
        </dgm:presLayoutVars>
      </dgm:prSet>
      <dgm:spPr/>
      <dgm:t>
        <a:bodyPr/>
        <a:lstStyle/>
        <a:p>
          <a:endParaRPr lang="en-US"/>
        </a:p>
      </dgm:t>
    </dgm:pt>
    <dgm:pt modelId="{E4F375A0-2303-4E2A-94A1-AF4393ADAE34}" type="pres">
      <dgm:prSet presAssocID="{842B1F52-6E83-40C2-917C-A5A5D00523AB}" presName="level3hierChild" presStyleCnt="0"/>
      <dgm:spPr/>
    </dgm:pt>
    <dgm:pt modelId="{233153B1-1472-451F-9337-B21764253A9C}" type="pres">
      <dgm:prSet presAssocID="{61D62FE6-73F2-42DF-8688-F59178D31BD4}" presName="conn2-1" presStyleLbl="parChTrans1D3" presStyleIdx="0" presStyleCnt="6"/>
      <dgm:spPr/>
      <dgm:t>
        <a:bodyPr/>
        <a:lstStyle/>
        <a:p>
          <a:endParaRPr lang="en-US"/>
        </a:p>
      </dgm:t>
    </dgm:pt>
    <dgm:pt modelId="{4E0B6BFC-F1EC-480C-A666-13E66958D8E6}" type="pres">
      <dgm:prSet presAssocID="{61D62FE6-73F2-42DF-8688-F59178D31BD4}" presName="connTx" presStyleLbl="parChTrans1D3" presStyleIdx="0" presStyleCnt="6"/>
      <dgm:spPr/>
      <dgm:t>
        <a:bodyPr/>
        <a:lstStyle/>
        <a:p>
          <a:endParaRPr lang="en-US"/>
        </a:p>
      </dgm:t>
    </dgm:pt>
    <dgm:pt modelId="{6CE8566C-7A9F-4D07-BF6D-67F54C4C2770}" type="pres">
      <dgm:prSet presAssocID="{0651B9CB-F8CA-4DC2-8817-3858725F6511}" presName="root2" presStyleCnt="0"/>
      <dgm:spPr/>
    </dgm:pt>
    <dgm:pt modelId="{2CC588E8-4E50-4ADE-9796-75263C74E1EE}" type="pres">
      <dgm:prSet presAssocID="{0651B9CB-F8CA-4DC2-8817-3858725F6511}" presName="LevelTwoTextNode" presStyleLbl="node3" presStyleIdx="0" presStyleCnt="6">
        <dgm:presLayoutVars>
          <dgm:chPref val="3"/>
        </dgm:presLayoutVars>
      </dgm:prSet>
      <dgm:spPr/>
      <dgm:t>
        <a:bodyPr/>
        <a:lstStyle/>
        <a:p>
          <a:endParaRPr lang="en-US"/>
        </a:p>
      </dgm:t>
    </dgm:pt>
    <dgm:pt modelId="{4F09D194-0881-4F10-ADD1-31D8029709D3}" type="pres">
      <dgm:prSet presAssocID="{0651B9CB-F8CA-4DC2-8817-3858725F6511}" presName="level3hierChild" presStyleCnt="0"/>
      <dgm:spPr/>
    </dgm:pt>
    <dgm:pt modelId="{C775D16D-FA3A-4A69-8A2B-A588EEDEFA00}" type="pres">
      <dgm:prSet presAssocID="{A80ECF94-7108-4882-9869-6288C86E457A}" presName="conn2-1" presStyleLbl="parChTrans1D3" presStyleIdx="1" presStyleCnt="6"/>
      <dgm:spPr/>
      <dgm:t>
        <a:bodyPr/>
        <a:lstStyle/>
        <a:p>
          <a:endParaRPr lang="en-US"/>
        </a:p>
      </dgm:t>
    </dgm:pt>
    <dgm:pt modelId="{FB51C43C-8F5F-4E41-B580-A83E5322C0B2}" type="pres">
      <dgm:prSet presAssocID="{A80ECF94-7108-4882-9869-6288C86E457A}" presName="connTx" presStyleLbl="parChTrans1D3" presStyleIdx="1" presStyleCnt="6"/>
      <dgm:spPr/>
      <dgm:t>
        <a:bodyPr/>
        <a:lstStyle/>
        <a:p>
          <a:endParaRPr lang="en-US"/>
        </a:p>
      </dgm:t>
    </dgm:pt>
    <dgm:pt modelId="{F0CA94E4-697B-48C6-8A44-4C8E32B1528F}" type="pres">
      <dgm:prSet presAssocID="{65CA3B56-3E27-49FA-9D0F-A1A331E66928}" presName="root2" presStyleCnt="0"/>
      <dgm:spPr/>
    </dgm:pt>
    <dgm:pt modelId="{DA4F5323-A681-4DFB-AE72-B8A21BB6A5BF}" type="pres">
      <dgm:prSet presAssocID="{65CA3B56-3E27-49FA-9D0F-A1A331E66928}" presName="LevelTwoTextNode" presStyleLbl="node3" presStyleIdx="1" presStyleCnt="6">
        <dgm:presLayoutVars>
          <dgm:chPref val="3"/>
        </dgm:presLayoutVars>
      </dgm:prSet>
      <dgm:spPr/>
      <dgm:t>
        <a:bodyPr/>
        <a:lstStyle/>
        <a:p>
          <a:endParaRPr lang="en-US"/>
        </a:p>
      </dgm:t>
    </dgm:pt>
    <dgm:pt modelId="{8B851CA9-C67C-4520-AD91-EB4650442AF2}" type="pres">
      <dgm:prSet presAssocID="{65CA3B56-3E27-49FA-9D0F-A1A331E66928}" presName="level3hierChild" presStyleCnt="0"/>
      <dgm:spPr/>
    </dgm:pt>
    <dgm:pt modelId="{C15CD93C-E5E2-4D2F-B815-D7D97ECC7981}" type="pres">
      <dgm:prSet presAssocID="{FB00503E-DFC2-4ABF-9892-DF4017172E04}" presName="conn2-1" presStyleLbl="parChTrans1D3" presStyleIdx="2" presStyleCnt="6"/>
      <dgm:spPr/>
      <dgm:t>
        <a:bodyPr/>
        <a:lstStyle/>
        <a:p>
          <a:endParaRPr lang="en-US"/>
        </a:p>
      </dgm:t>
    </dgm:pt>
    <dgm:pt modelId="{EB732C66-9040-41B8-9903-EBCB44C6D8EF}" type="pres">
      <dgm:prSet presAssocID="{FB00503E-DFC2-4ABF-9892-DF4017172E04}" presName="connTx" presStyleLbl="parChTrans1D3" presStyleIdx="2" presStyleCnt="6"/>
      <dgm:spPr/>
      <dgm:t>
        <a:bodyPr/>
        <a:lstStyle/>
        <a:p>
          <a:endParaRPr lang="en-US"/>
        </a:p>
      </dgm:t>
    </dgm:pt>
    <dgm:pt modelId="{088A7E3A-6009-45DE-A30B-6C6EF4A782EC}" type="pres">
      <dgm:prSet presAssocID="{55EAF9B5-546E-409C-A31F-4C066E56BD76}" presName="root2" presStyleCnt="0"/>
      <dgm:spPr/>
    </dgm:pt>
    <dgm:pt modelId="{6EB8582F-5685-427B-91BA-60D81ECAC3E2}" type="pres">
      <dgm:prSet presAssocID="{55EAF9B5-546E-409C-A31F-4C066E56BD76}" presName="LevelTwoTextNode" presStyleLbl="node3" presStyleIdx="2" presStyleCnt="6">
        <dgm:presLayoutVars>
          <dgm:chPref val="3"/>
        </dgm:presLayoutVars>
      </dgm:prSet>
      <dgm:spPr/>
      <dgm:t>
        <a:bodyPr/>
        <a:lstStyle/>
        <a:p>
          <a:endParaRPr lang="en-US"/>
        </a:p>
      </dgm:t>
    </dgm:pt>
    <dgm:pt modelId="{53420AC1-E523-498C-B0F7-AFB5692477ED}" type="pres">
      <dgm:prSet presAssocID="{55EAF9B5-546E-409C-A31F-4C066E56BD76}" presName="level3hierChild" presStyleCnt="0"/>
      <dgm:spPr/>
    </dgm:pt>
    <dgm:pt modelId="{4182B1BA-C4BB-4B82-A193-D5E62ED81910}" type="pres">
      <dgm:prSet presAssocID="{25BD0BBA-6533-46B2-A768-2A018456DB0C}" presName="conn2-1" presStyleLbl="parChTrans1D2" presStyleIdx="1" presStyleCnt="2"/>
      <dgm:spPr/>
      <dgm:t>
        <a:bodyPr/>
        <a:lstStyle/>
        <a:p>
          <a:endParaRPr lang="en-US"/>
        </a:p>
      </dgm:t>
    </dgm:pt>
    <dgm:pt modelId="{18C4DD98-DCAE-4B80-AF6E-33E9332AC780}" type="pres">
      <dgm:prSet presAssocID="{25BD0BBA-6533-46B2-A768-2A018456DB0C}" presName="connTx" presStyleLbl="parChTrans1D2" presStyleIdx="1" presStyleCnt="2"/>
      <dgm:spPr/>
      <dgm:t>
        <a:bodyPr/>
        <a:lstStyle/>
        <a:p>
          <a:endParaRPr lang="en-US"/>
        </a:p>
      </dgm:t>
    </dgm:pt>
    <dgm:pt modelId="{D9307849-3740-443F-A617-8C37059EA8B7}" type="pres">
      <dgm:prSet presAssocID="{5428C588-3348-4360-84B1-39D2B571A463}" presName="root2" presStyleCnt="0"/>
      <dgm:spPr/>
    </dgm:pt>
    <dgm:pt modelId="{103165A0-F382-48FF-B23A-5FE844AE2C51}" type="pres">
      <dgm:prSet presAssocID="{5428C588-3348-4360-84B1-39D2B571A463}" presName="LevelTwoTextNode" presStyleLbl="node2" presStyleIdx="1" presStyleCnt="2">
        <dgm:presLayoutVars>
          <dgm:chPref val="3"/>
        </dgm:presLayoutVars>
      </dgm:prSet>
      <dgm:spPr/>
      <dgm:t>
        <a:bodyPr/>
        <a:lstStyle/>
        <a:p>
          <a:endParaRPr lang="en-US"/>
        </a:p>
      </dgm:t>
    </dgm:pt>
    <dgm:pt modelId="{910F8E49-F8F8-4097-9F11-D3522E72085F}" type="pres">
      <dgm:prSet presAssocID="{5428C588-3348-4360-84B1-39D2B571A463}" presName="level3hierChild" presStyleCnt="0"/>
      <dgm:spPr/>
    </dgm:pt>
    <dgm:pt modelId="{B8C80973-3408-44DB-B78C-EBB19F168312}" type="pres">
      <dgm:prSet presAssocID="{C0AF6D94-07D9-4820-AE51-6760770DB4E2}" presName="conn2-1" presStyleLbl="parChTrans1D3" presStyleIdx="3" presStyleCnt="6"/>
      <dgm:spPr/>
      <dgm:t>
        <a:bodyPr/>
        <a:lstStyle/>
        <a:p>
          <a:endParaRPr lang="en-US"/>
        </a:p>
      </dgm:t>
    </dgm:pt>
    <dgm:pt modelId="{3A3F3AC3-C331-47C0-A59C-4CE79D40B8AE}" type="pres">
      <dgm:prSet presAssocID="{C0AF6D94-07D9-4820-AE51-6760770DB4E2}" presName="connTx" presStyleLbl="parChTrans1D3" presStyleIdx="3" presStyleCnt="6"/>
      <dgm:spPr/>
      <dgm:t>
        <a:bodyPr/>
        <a:lstStyle/>
        <a:p>
          <a:endParaRPr lang="en-US"/>
        </a:p>
      </dgm:t>
    </dgm:pt>
    <dgm:pt modelId="{B065546E-71E1-45B1-A88D-C9A4D9F21096}" type="pres">
      <dgm:prSet presAssocID="{1777A0B8-4ECF-4938-B198-B491624D91AB}" presName="root2" presStyleCnt="0"/>
      <dgm:spPr/>
    </dgm:pt>
    <dgm:pt modelId="{75580FEE-6006-4BDD-9B0E-38A4227C0030}" type="pres">
      <dgm:prSet presAssocID="{1777A0B8-4ECF-4938-B198-B491624D91AB}" presName="LevelTwoTextNode" presStyleLbl="node3" presStyleIdx="3" presStyleCnt="6">
        <dgm:presLayoutVars>
          <dgm:chPref val="3"/>
        </dgm:presLayoutVars>
      </dgm:prSet>
      <dgm:spPr/>
      <dgm:t>
        <a:bodyPr/>
        <a:lstStyle/>
        <a:p>
          <a:endParaRPr lang="en-US"/>
        </a:p>
      </dgm:t>
    </dgm:pt>
    <dgm:pt modelId="{F2DDB8B3-873A-40F6-8235-5517ADADC14B}" type="pres">
      <dgm:prSet presAssocID="{1777A0B8-4ECF-4938-B198-B491624D91AB}" presName="level3hierChild" presStyleCnt="0"/>
      <dgm:spPr/>
    </dgm:pt>
    <dgm:pt modelId="{375D030B-445E-48F8-91E8-88088CB45976}" type="pres">
      <dgm:prSet presAssocID="{39E4A8A7-22E1-47F5-A878-CF8C821B3804}" presName="conn2-1" presStyleLbl="parChTrans1D3" presStyleIdx="4" presStyleCnt="6"/>
      <dgm:spPr/>
      <dgm:t>
        <a:bodyPr/>
        <a:lstStyle/>
        <a:p>
          <a:endParaRPr lang="en-US"/>
        </a:p>
      </dgm:t>
    </dgm:pt>
    <dgm:pt modelId="{5BB1CED4-D3C5-4C70-8181-8FEFAFAA269A}" type="pres">
      <dgm:prSet presAssocID="{39E4A8A7-22E1-47F5-A878-CF8C821B3804}" presName="connTx" presStyleLbl="parChTrans1D3" presStyleIdx="4" presStyleCnt="6"/>
      <dgm:spPr/>
      <dgm:t>
        <a:bodyPr/>
        <a:lstStyle/>
        <a:p>
          <a:endParaRPr lang="en-US"/>
        </a:p>
      </dgm:t>
    </dgm:pt>
    <dgm:pt modelId="{8D744FB2-1BB0-40A6-92BF-AF87049C28B9}" type="pres">
      <dgm:prSet presAssocID="{487CDCF0-1554-47D2-AAC4-9F3A8B6F76D4}" presName="root2" presStyleCnt="0"/>
      <dgm:spPr/>
    </dgm:pt>
    <dgm:pt modelId="{131ACE59-F13E-44B1-8806-4E92243AA5C4}" type="pres">
      <dgm:prSet presAssocID="{487CDCF0-1554-47D2-AAC4-9F3A8B6F76D4}" presName="LevelTwoTextNode" presStyleLbl="node3" presStyleIdx="4" presStyleCnt="6">
        <dgm:presLayoutVars>
          <dgm:chPref val="3"/>
        </dgm:presLayoutVars>
      </dgm:prSet>
      <dgm:spPr/>
      <dgm:t>
        <a:bodyPr/>
        <a:lstStyle/>
        <a:p>
          <a:endParaRPr lang="en-US"/>
        </a:p>
      </dgm:t>
    </dgm:pt>
    <dgm:pt modelId="{CFD024EC-121F-4E67-99A3-D97876CBD09B}" type="pres">
      <dgm:prSet presAssocID="{487CDCF0-1554-47D2-AAC4-9F3A8B6F76D4}" presName="level3hierChild" presStyleCnt="0"/>
      <dgm:spPr/>
    </dgm:pt>
    <dgm:pt modelId="{00A8A198-79EE-467B-B2BD-219344AD8951}" type="pres">
      <dgm:prSet presAssocID="{4A9C748B-E2EE-456E-B797-5D6264E2F714}" presName="conn2-1" presStyleLbl="parChTrans1D3" presStyleIdx="5" presStyleCnt="6"/>
      <dgm:spPr/>
      <dgm:t>
        <a:bodyPr/>
        <a:lstStyle/>
        <a:p>
          <a:endParaRPr lang="en-US"/>
        </a:p>
      </dgm:t>
    </dgm:pt>
    <dgm:pt modelId="{FA8A8672-1858-4787-9D71-821681B52AE2}" type="pres">
      <dgm:prSet presAssocID="{4A9C748B-E2EE-456E-B797-5D6264E2F714}" presName="connTx" presStyleLbl="parChTrans1D3" presStyleIdx="5" presStyleCnt="6"/>
      <dgm:spPr/>
      <dgm:t>
        <a:bodyPr/>
        <a:lstStyle/>
        <a:p>
          <a:endParaRPr lang="en-US"/>
        </a:p>
      </dgm:t>
    </dgm:pt>
    <dgm:pt modelId="{309C88E9-3FE3-483D-AFB1-AEA6364C4F7D}" type="pres">
      <dgm:prSet presAssocID="{3AF40D27-BA92-499B-B84C-747E62473E73}" presName="root2" presStyleCnt="0"/>
      <dgm:spPr/>
    </dgm:pt>
    <dgm:pt modelId="{6A3B2F99-236B-47B9-8EB6-0077342CDE43}" type="pres">
      <dgm:prSet presAssocID="{3AF40D27-BA92-499B-B84C-747E62473E73}" presName="LevelTwoTextNode" presStyleLbl="node3" presStyleIdx="5" presStyleCnt="6">
        <dgm:presLayoutVars>
          <dgm:chPref val="3"/>
        </dgm:presLayoutVars>
      </dgm:prSet>
      <dgm:spPr/>
      <dgm:t>
        <a:bodyPr/>
        <a:lstStyle/>
        <a:p>
          <a:endParaRPr lang="en-US"/>
        </a:p>
      </dgm:t>
    </dgm:pt>
    <dgm:pt modelId="{7488B513-D342-4843-8C70-08D983B61E6A}" type="pres">
      <dgm:prSet presAssocID="{3AF40D27-BA92-499B-B84C-747E62473E73}" presName="level3hierChild" presStyleCnt="0"/>
      <dgm:spPr/>
    </dgm:pt>
  </dgm:ptLst>
  <dgm:cxnLst>
    <dgm:cxn modelId="{C03C1F4E-69EB-4DC4-A763-2B97FA8E41F5}" type="presOf" srcId="{25BD0BBA-6533-46B2-A768-2A018456DB0C}" destId="{18C4DD98-DCAE-4B80-AF6E-33E9332AC780}" srcOrd="1" destOrd="0" presId="urn:microsoft.com/office/officeart/2005/8/layout/hierarchy2"/>
    <dgm:cxn modelId="{60871D3A-8D4A-4662-8E9F-D1D7F4204545}" srcId="{9407D6FA-0409-4722-9561-B0A6C9C040C8}" destId="{842B1F52-6E83-40C2-917C-A5A5D00523AB}" srcOrd="0" destOrd="0" parTransId="{0AE73F2C-DB8D-48E6-80ED-0E8AAF895945}" sibTransId="{5682F709-0CAD-453A-85FC-2CB4E6EEEA61}"/>
    <dgm:cxn modelId="{C6C4E2AF-8A19-4E1A-9F7F-5044138726F6}" type="presOf" srcId="{25BD0BBA-6533-46B2-A768-2A018456DB0C}" destId="{4182B1BA-C4BB-4B82-A193-D5E62ED81910}" srcOrd="0" destOrd="0" presId="urn:microsoft.com/office/officeart/2005/8/layout/hierarchy2"/>
    <dgm:cxn modelId="{BF3AD9E9-CC2D-47A0-B3DD-E61A9D8B31D8}" type="presOf" srcId="{39E4A8A7-22E1-47F5-A878-CF8C821B3804}" destId="{375D030B-445E-48F8-91E8-88088CB45976}" srcOrd="0" destOrd="0" presId="urn:microsoft.com/office/officeart/2005/8/layout/hierarchy2"/>
    <dgm:cxn modelId="{5BA52491-C2B1-42E2-89A0-CDA49035D154}" type="presOf" srcId="{0AE73F2C-DB8D-48E6-80ED-0E8AAF895945}" destId="{87F35CE8-7B18-4093-BB41-1C5BBEBCE022}" srcOrd="1" destOrd="0" presId="urn:microsoft.com/office/officeart/2005/8/layout/hierarchy2"/>
    <dgm:cxn modelId="{75B1749B-684B-4089-970A-D8759BF5FC0C}" type="presOf" srcId="{47E66FC1-9DBF-4F9D-A3B9-8D31820AA6BE}" destId="{3AF0FD68-972B-40A4-9247-EEA87032135C}" srcOrd="0" destOrd="0" presId="urn:microsoft.com/office/officeart/2005/8/layout/hierarchy2"/>
    <dgm:cxn modelId="{18C9B3F7-B74C-4701-88A3-4D1C7D3F7C0D}" type="presOf" srcId="{39E4A8A7-22E1-47F5-A878-CF8C821B3804}" destId="{5BB1CED4-D3C5-4C70-8181-8FEFAFAA269A}" srcOrd="1" destOrd="0" presId="urn:microsoft.com/office/officeart/2005/8/layout/hierarchy2"/>
    <dgm:cxn modelId="{819F4E18-1F03-4A62-8600-452B0646A5C4}" type="presOf" srcId="{1777A0B8-4ECF-4938-B198-B491624D91AB}" destId="{75580FEE-6006-4BDD-9B0E-38A4227C0030}" srcOrd="0" destOrd="0" presId="urn:microsoft.com/office/officeart/2005/8/layout/hierarchy2"/>
    <dgm:cxn modelId="{64E57BA5-6D57-42E9-B0B3-B3DA1C637F65}" srcId="{842B1F52-6E83-40C2-917C-A5A5D00523AB}" destId="{65CA3B56-3E27-49FA-9D0F-A1A331E66928}" srcOrd="1" destOrd="0" parTransId="{A80ECF94-7108-4882-9869-6288C86E457A}" sibTransId="{D93C3470-26C1-49DE-9CAC-2282D84BC195}"/>
    <dgm:cxn modelId="{5FF3855D-A0D6-4F2B-9513-E5C27645CB20}" type="presOf" srcId="{487CDCF0-1554-47D2-AAC4-9F3A8B6F76D4}" destId="{131ACE59-F13E-44B1-8806-4E92243AA5C4}" srcOrd="0" destOrd="0" presId="urn:microsoft.com/office/officeart/2005/8/layout/hierarchy2"/>
    <dgm:cxn modelId="{CC0507E9-C1A8-44D1-8A56-EE1532754DB8}" type="presOf" srcId="{C0AF6D94-07D9-4820-AE51-6760770DB4E2}" destId="{B8C80973-3408-44DB-B78C-EBB19F168312}" srcOrd="0" destOrd="0" presId="urn:microsoft.com/office/officeart/2005/8/layout/hierarchy2"/>
    <dgm:cxn modelId="{E454671B-503D-4D7B-8A96-88C0551549D7}" type="presOf" srcId="{0651B9CB-F8CA-4DC2-8817-3858725F6511}" destId="{2CC588E8-4E50-4ADE-9796-75263C74E1EE}" srcOrd="0" destOrd="0" presId="urn:microsoft.com/office/officeart/2005/8/layout/hierarchy2"/>
    <dgm:cxn modelId="{62EADDA2-4C0A-411F-B603-ACA472CC4402}" srcId="{5428C588-3348-4360-84B1-39D2B571A463}" destId="{487CDCF0-1554-47D2-AAC4-9F3A8B6F76D4}" srcOrd="1" destOrd="0" parTransId="{39E4A8A7-22E1-47F5-A878-CF8C821B3804}" sibTransId="{A7F711D8-EF68-41A4-A14A-326BEA8ECF22}"/>
    <dgm:cxn modelId="{6CEFBF57-358B-4F68-AC91-F6C584D9B3C2}" type="presOf" srcId="{0AE73F2C-DB8D-48E6-80ED-0E8AAF895945}" destId="{9340A1E9-1BD9-41F9-986C-D59D53C0BE63}" srcOrd="0" destOrd="0" presId="urn:microsoft.com/office/officeart/2005/8/layout/hierarchy2"/>
    <dgm:cxn modelId="{ABB818EE-5FD1-4F08-8649-D21735F34C21}" type="presOf" srcId="{FB00503E-DFC2-4ABF-9892-DF4017172E04}" destId="{EB732C66-9040-41B8-9903-EBCB44C6D8EF}" srcOrd="1" destOrd="0" presId="urn:microsoft.com/office/officeart/2005/8/layout/hierarchy2"/>
    <dgm:cxn modelId="{C02915F3-D03E-4C02-B3F5-FB324EDB6D73}" type="presOf" srcId="{842B1F52-6E83-40C2-917C-A5A5D00523AB}" destId="{26130E66-B1C8-4E7F-8C95-C77009D0432B}" srcOrd="0" destOrd="0" presId="urn:microsoft.com/office/officeart/2005/8/layout/hierarchy2"/>
    <dgm:cxn modelId="{44A5080D-3F13-4CE0-A9F9-56C6555AE996}" srcId="{842B1F52-6E83-40C2-917C-A5A5D00523AB}" destId="{55EAF9B5-546E-409C-A31F-4C066E56BD76}" srcOrd="2" destOrd="0" parTransId="{FB00503E-DFC2-4ABF-9892-DF4017172E04}" sibTransId="{D803D12C-E543-4008-A143-ADBE874EA223}"/>
    <dgm:cxn modelId="{1DFB5D6D-EFB4-406C-9EBB-B7B62ED8F76F}" type="presOf" srcId="{C0AF6D94-07D9-4820-AE51-6760770DB4E2}" destId="{3A3F3AC3-C331-47C0-A59C-4CE79D40B8AE}" srcOrd="1" destOrd="0" presId="urn:microsoft.com/office/officeart/2005/8/layout/hierarchy2"/>
    <dgm:cxn modelId="{1335B0C0-1850-462B-A5DB-CCC8C24933BB}" type="presOf" srcId="{55EAF9B5-546E-409C-A31F-4C066E56BD76}" destId="{6EB8582F-5685-427B-91BA-60D81ECAC3E2}" srcOrd="0" destOrd="0" presId="urn:microsoft.com/office/officeart/2005/8/layout/hierarchy2"/>
    <dgm:cxn modelId="{A96B0DC7-634C-48ED-85ED-8E3603BF5DE1}" type="presOf" srcId="{61D62FE6-73F2-42DF-8688-F59178D31BD4}" destId="{4E0B6BFC-F1EC-480C-A666-13E66958D8E6}" srcOrd="1" destOrd="0" presId="urn:microsoft.com/office/officeart/2005/8/layout/hierarchy2"/>
    <dgm:cxn modelId="{7BBBE864-DF05-43BD-BE12-815638DA7256}" srcId="{5428C588-3348-4360-84B1-39D2B571A463}" destId="{3AF40D27-BA92-499B-B84C-747E62473E73}" srcOrd="2" destOrd="0" parTransId="{4A9C748B-E2EE-456E-B797-5D6264E2F714}" sibTransId="{C23F8D04-5935-4180-9CFC-C07269621A79}"/>
    <dgm:cxn modelId="{3DF4AF7D-DA67-4E35-8D9F-810AD33A7C10}" type="presOf" srcId="{A80ECF94-7108-4882-9869-6288C86E457A}" destId="{C775D16D-FA3A-4A69-8A2B-A588EEDEFA00}" srcOrd="0" destOrd="0" presId="urn:microsoft.com/office/officeart/2005/8/layout/hierarchy2"/>
    <dgm:cxn modelId="{D4072A40-ABFA-492A-B7BE-C43469F1AC8F}" type="presOf" srcId="{61D62FE6-73F2-42DF-8688-F59178D31BD4}" destId="{233153B1-1472-451F-9337-B21764253A9C}" srcOrd="0" destOrd="0" presId="urn:microsoft.com/office/officeart/2005/8/layout/hierarchy2"/>
    <dgm:cxn modelId="{F3A65FC1-0F0E-471F-AE4D-57E1A6B356CC}" type="presOf" srcId="{5428C588-3348-4360-84B1-39D2B571A463}" destId="{103165A0-F382-48FF-B23A-5FE844AE2C51}" srcOrd="0" destOrd="0" presId="urn:microsoft.com/office/officeart/2005/8/layout/hierarchy2"/>
    <dgm:cxn modelId="{7ADFB438-F6E0-4FF9-B7E1-7840BE748E4B}" type="presOf" srcId="{A80ECF94-7108-4882-9869-6288C86E457A}" destId="{FB51C43C-8F5F-4E41-B580-A83E5322C0B2}" srcOrd="1" destOrd="0" presId="urn:microsoft.com/office/officeart/2005/8/layout/hierarchy2"/>
    <dgm:cxn modelId="{D0F3AB6A-7BA4-497C-B9E7-1E28D0D20E47}" type="presOf" srcId="{4A9C748B-E2EE-456E-B797-5D6264E2F714}" destId="{FA8A8672-1858-4787-9D71-821681B52AE2}" srcOrd="1" destOrd="0" presId="urn:microsoft.com/office/officeart/2005/8/layout/hierarchy2"/>
    <dgm:cxn modelId="{0F4A0F4F-1F20-4521-AA39-FECAC5C4F4CA}" type="presOf" srcId="{3AF40D27-BA92-499B-B84C-747E62473E73}" destId="{6A3B2F99-236B-47B9-8EB6-0077342CDE43}" srcOrd="0" destOrd="0" presId="urn:microsoft.com/office/officeart/2005/8/layout/hierarchy2"/>
    <dgm:cxn modelId="{3178723E-0B63-40D5-89A3-08429372094E}" type="presOf" srcId="{FB00503E-DFC2-4ABF-9892-DF4017172E04}" destId="{C15CD93C-E5E2-4D2F-B815-D7D97ECC7981}" srcOrd="0" destOrd="0" presId="urn:microsoft.com/office/officeart/2005/8/layout/hierarchy2"/>
    <dgm:cxn modelId="{0DB4A083-648E-4724-876B-BC816E22818D}" srcId="{5428C588-3348-4360-84B1-39D2B571A463}" destId="{1777A0B8-4ECF-4938-B198-B491624D91AB}" srcOrd="0" destOrd="0" parTransId="{C0AF6D94-07D9-4820-AE51-6760770DB4E2}" sibTransId="{A9E61EDB-D00B-40BB-9C00-A573CAD8D13B}"/>
    <dgm:cxn modelId="{F85AFCEE-3C2A-4519-9C6B-2C7B00DDD06F}" srcId="{842B1F52-6E83-40C2-917C-A5A5D00523AB}" destId="{0651B9CB-F8CA-4DC2-8817-3858725F6511}" srcOrd="0" destOrd="0" parTransId="{61D62FE6-73F2-42DF-8688-F59178D31BD4}" sibTransId="{F6D63C6B-8499-4F80-BF5D-39403704ECD3}"/>
    <dgm:cxn modelId="{16FC86BC-7627-4ED4-AD69-0862DC0E3370}" srcId="{47E66FC1-9DBF-4F9D-A3B9-8D31820AA6BE}" destId="{9407D6FA-0409-4722-9561-B0A6C9C040C8}" srcOrd="0" destOrd="0" parTransId="{7DDCF61F-F150-4166-9B31-B90FD7090909}" sibTransId="{FB61F452-1D6A-4752-9394-217C42C0826A}"/>
    <dgm:cxn modelId="{FC251DC9-9D45-4A9F-82E1-5B27C4BF8A44}" type="presOf" srcId="{9407D6FA-0409-4722-9561-B0A6C9C040C8}" destId="{495B7A8C-1740-4B8A-999E-F5A353AE657F}" srcOrd="0" destOrd="0" presId="urn:microsoft.com/office/officeart/2005/8/layout/hierarchy2"/>
    <dgm:cxn modelId="{87B53FB2-0B45-4452-AF26-845C206339EC}" type="presOf" srcId="{65CA3B56-3E27-49FA-9D0F-A1A331E66928}" destId="{DA4F5323-A681-4DFB-AE72-B8A21BB6A5BF}" srcOrd="0" destOrd="0" presId="urn:microsoft.com/office/officeart/2005/8/layout/hierarchy2"/>
    <dgm:cxn modelId="{237836D4-A208-4DA4-BEA4-D43C439BE4AF}" srcId="{9407D6FA-0409-4722-9561-B0A6C9C040C8}" destId="{5428C588-3348-4360-84B1-39D2B571A463}" srcOrd="1" destOrd="0" parTransId="{25BD0BBA-6533-46B2-A768-2A018456DB0C}" sibTransId="{F858ABE3-1BBE-4DF9-A9D9-52E1A0128296}"/>
    <dgm:cxn modelId="{264E9E2C-60F2-44BB-A01A-28286C5D623F}" type="presOf" srcId="{4A9C748B-E2EE-456E-B797-5D6264E2F714}" destId="{00A8A198-79EE-467B-B2BD-219344AD8951}" srcOrd="0" destOrd="0" presId="urn:microsoft.com/office/officeart/2005/8/layout/hierarchy2"/>
    <dgm:cxn modelId="{DCFC98AE-C7D5-49B3-9B72-EC43CE833656}" type="presParOf" srcId="{3AF0FD68-972B-40A4-9247-EEA87032135C}" destId="{1258E7DD-07FB-450F-BD10-FBBBD5C583AB}" srcOrd="0" destOrd="0" presId="urn:microsoft.com/office/officeart/2005/8/layout/hierarchy2"/>
    <dgm:cxn modelId="{9A44DD55-2A94-4252-9DF4-5BCCA9AC6F1E}" type="presParOf" srcId="{1258E7DD-07FB-450F-BD10-FBBBD5C583AB}" destId="{495B7A8C-1740-4B8A-999E-F5A353AE657F}" srcOrd="0" destOrd="0" presId="urn:microsoft.com/office/officeart/2005/8/layout/hierarchy2"/>
    <dgm:cxn modelId="{29059149-13EC-4C5D-9C9A-87BA52669764}" type="presParOf" srcId="{1258E7DD-07FB-450F-BD10-FBBBD5C583AB}" destId="{D5ACA0E3-30F9-4DD8-A8EE-0382E05D2EA5}" srcOrd="1" destOrd="0" presId="urn:microsoft.com/office/officeart/2005/8/layout/hierarchy2"/>
    <dgm:cxn modelId="{3CBEE332-EF26-4CA3-99EF-535B9F1DF9AE}" type="presParOf" srcId="{D5ACA0E3-30F9-4DD8-A8EE-0382E05D2EA5}" destId="{9340A1E9-1BD9-41F9-986C-D59D53C0BE63}" srcOrd="0" destOrd="0" presId="urn:microsoft.com/office/officeart/2005/8/layout/hierarchy2"/>
    <dgm:cxn modelId="{254BE891-05CF-49FB-A030-4D24A9C5FF79}" type="presParOf" srcId="{9340A1E9-1BD9-41F9-986C-D59D53C0BE63}" destId="{87F35CE8-7B18-4093-BB41-1C5BBEBCE022}" srcOrd="0" destOrd="0" presId="urn:microsoft.com/office/officeart/2005/8/layout/hierarchy2"/>
    <dgm:cxn modelId="{663A7F83-FFD2-4ED3-B166-D4263B385757}" type="presParOf" srcId="{D5ACA0E3-30F9-4DD8-A8EE-0382E05D2EA5}" destId="{B0D18A2E-4AF5-4B9A-AD6E-490E31AF643F}" srcOrd="1" destOrd="0" presId="urn:microsoft.com/office/officeart/2005/8/layout/hierarchy2"/>
    <dgm:cxn modelId="{FF7DBCEB-783B-4D12-9E1F-045E5FDA153B}" type="presParOf" srcId="{B0D18A2E-4AF5-4B9A-AD6E-490E31AF643F}" destId="{26130E66-B1C8-4E7F-8C95-C77009D0432B}" srcOrd="0" destOrd="0" presId="urn:microsoft.com/office/officeart/2005/8/layout/hierarchy2"/>
    <dgm:cxn modelId="{3BF71D7D-D9DC-4B70-AFB5-D87E32DD0FCC}" type="presParOf" srcId="{B0D18A2E-4AF5-4B9A-AD6E-490E31AF643F}" destId="{E4F375A0-2303-4E2A-94A1-AF4393ADAE34}" srcOrd="1" destOrd="0" presId="urn:microsoft.com/office/officeart/2005/8/layout/hierarchy2"/>
    <dgm:cxn modelId="{C39757A7-BB50-4245-99CB-175A0A31E75D}" type="presParOf" srcId="{E4F375A0-2303-4E2A-94A1-AF4393ADAE34}" destId="{233153B1-1472-451F-9337-B21764253A9C}" srcOrd="0" destOrd="0" presId="urn:microsoft.com/office/officeart/2005/8/layout/hierarchy2"/>
    <dgm:cxn modelId="{59BC9DD2-E656-4F15-8F5D-611E0A5525A7}" type="presParOf" srcId="{233153B1-1472-451F-9337-B21764253A9C}" destId="{4E0B6BFC-F1EC-480C-A666-13E66958D8E6}" srcOrd="0" destOrd="0" presId="urn:microsoft.com/office/officeart/2005/8/layout/hierarchy2"/>
    <dgm:cxn modelId="{DCB815B5-A3F9-4DC2-963A-8B0698944EEE}" type="presParOf" srcId="{E4F375A0-2303-4E2A-94A1-AF4393ADAE34}" destId="{6CE8566C-7A9F-4D07-BF6D-67F54C4C2770}" srcOrd="1" destOrd="0" presId="urn:microsoft.com/office/officeart/2005/8/layout/hierarchy2"/>
    <dgm:cxn modelId="{55C03ED1-266E-4809-8D54-EFD1E46912DC}" type="presParOf" srcId="{6CE8566C-7A9F-4D07-BF6D-67F54C4C2770}" destId="{2CC588E8-4E50-4ADE-9796-75263C74E1EE}" srcOrd="0" destOrd="0" presId="urn:microsoft.com/office/officeart/2005/8/layout/hierarchy2"/>
    <dgm:cxn modelId="{E8E70FE8-6D33-4A38-9964-F66EBE1001DE}" type="presParOf" srcId="{6CE8566C-7A9F-4D07-BF6D-67F54C4C2770}" destId="{4F09D194-0881-4F10-ADD1-31D8029709D3}" srcOrd="1" destOrd="0" presId="urn:microsoft.com/office/officeart/2005/8/layout/hierarchy2"/>
    <dgm:cxn modelId="{0C31656B-0052-4A3B-86DB-2D4C5EB56650}" type="presParOf" srcId="{E4F375A0-2303-4E2A-94A1-AF4393ADAE34}" destId="{C775D16D-FA3A-4A69-8A2B-A588EEDEFA00}" srcOrd="2" destOrd="0" presId="urn:microsoft.com/office/officeart/2005/8/layout/hierarchy2"/>
    <dgm:cxn modelId="{B7E5754F-1DA4-4140-BC83-ACE46E0DAD14}" type="presParOf" srcId="{C775D16D-FA3A-4A69-8A2B-A588EEDEFA00}" destId="{FB51C43C-8F5F-4E41-B580-A83E5322C0B2}" srcOrd="0" destOrd="0" presId="urn:microsoft.com/office/officeart/2005/8/layout/hierarchy2"/>
    <dgm:cxn modelId="{DF3524EE-BFF7-4375-8EFA-53C77A8CB12F}" type="presParOf" srcId="{E4F375A0-2303-4E2A-94A1-AF4393ADAE34}" destId="{F0CA94E4-697B-48C6-8A44-4C8E32B1528F}" srcOrd="3" destOrd="0" presId="urn:microsoft.com/office/officeart/2005/8/layout/hierarchy2"/>
    <dgm:cxn modelId="{A9D86F9B-F39A-4E38-BBFB-CDA7A8CA27B9}" type="presParOf" srcId="{F0CA94E4-697B-48C6-8A44-4C8E32B1528F}" destId="{DA4F5323-A681-4DFB-AE72-B8A21BB6A5BF}" srcOrd="0" destOrd="0" presId="urn:microsoft.com/office/officeart/2005/8/layout/hierarchy2"/>
    <dgm:cxn modelId="{C75ABB15-43B2-43F9-9C3A-F5476FE7AA1C}" type="presParOf" srcId="{F0CA94E4-697B-48C6-8A44-4C8E32B1528F}" destId="{8B851CA9-C67C-4520-AD91-EB4650442AF2}" srcOrd="1" destOrd="0" presId="urn:microsoft.com/office/officeart/2005/8/layout/hierarchy2"/>
    <dgm:cxn modelId="{DF2D9A89-E7B7-4E33-A643-EE4AA8D68D54}" type="presParOf" srcId="{E4F375A0-2303-4E2A-94A1-AF4393ADAE34}" destId="{C15CD93C-E5E2-4D2F-B815-D7D97ECC7981}" srcOrd="4" destOrd="0" presId="urn:microsoft.com/office/officeart/2005/8/layout/hierarchy2"/>
    <dgm:cxn modelId="{091ABA5C-1242-4488-B1FF-447B3B16FDB8}" type="presParOf" srcId="{C15CD93C-E5E2-4D2F-B815-D7D97ECC7981}" destId="{EB732C66-9040-41B8-9903-EBCB44C6D8EF}" srcOrd="0" destOrd="0" presId="urn:microsoft.com/office/officeart/2005/8/layout/hierarchy2"/>
    <dgm:cxn modelId="{4A7DCA32-D9C6-4FB2-A235-7BEAEDE8978C}" type="presParOf" srcId="{E4F375A0-2303-4E2A-94A1-AF4393ADAE34}" destId="{088A7E3A-6009-45DE-A30B-6C6EF4A782EC}" srcOrd="5" destOrd="0" presId="urn:microsoft.com/office/officeart/2005/8/layout/hierarchy2"/>
    <dgm:cxn modelId="{4FEF0555-C199-4CFE-AD0E-129BF6994579}" type="presParOf" srcId="{088A7E3A-6009-45DE-A30B-6C6EF4A782EC}" destId="{6EB8582F-5685-427B-91BA-60D81ECAC3E2}" srcOrd="0" destOrd="0" presId="urn:microsoft.com/office/officeart/2005/8/layout/hierarchy2"/>
    <dgm:cxn modelId="{2D699F5F-83A8-4B5B-A702-8DF6BE78181F}" type="presParOf" srcId="{088A7E3A-6009-45DE-A30B-6C6EF4A782EC}" destId="{53420AC1-E523-498C-B0F7-AFB5692477ED}" srcOrd="1" destOrd="0" presId="urn:microsoft.com/office/officeart/2005/8/layout/hierarchy2"/>
    <dgm:cxn modelId="{224DA9FC-6ACE-4633-93F8-83797DBD2745}" type="presParOf" srcId="{D5ACA0E3-30F9-4DD8-A8EE-0382E05D2EA5}" destId="{4182B1BA-C4BB-4B82-A193-D5E62ED81910}" srcOrd="2" destOrd="0" presId="urn:microsoft.com/office/officeart/2005/8/layout/hierarchy2"/>
    <dgm:cxn modelId="{1DBC7DC2-7AC6-4CD6-AF79-23FDE45005CE}" type="presParOf" srcId="{4182B1BA-C4BB-4B82-A193-D5E62ED81910}" destId="{18C4DD98-DCAE-4B80-AF6E-33E9332AC780}" srcOrd="0" destOrd="0" presId="urn:microsoft.com/office/officeart/2005/8/layout/hierarchy2"/>
    <dgm:cxn modelId="{AADD1A84-91E1-4BC7-8ADC-60B985048220}" type="presParOf" srcId="{D5ACA0E3-30F9-4DD8-A8EE-0382E05D2EA5}" destId="{D9307849-3740-443F-A617-8C37059EA8B7}" srcOrd="3" destOrd="0" presId="urn:microsoft.com/office/officeart/2005/8/layout/hierarchy2"/>
    <dgm:cxn modelId="{E869E75B-A6E3-4A6F-BEEE-F666689C540B}" type="presParOf" srcId="{D9307849-3740-443F-A617-8C37059EA8B7}" destId="{103165A0-F382-48FF-B23A-5FE844AE2C51}" srcOrd="0" destOrd="0" presId="urn:microsoft.com/office/officeart/2005/8/layout/hierarchy2"/>
    <dgm:cxn modelId="{FAF9C527-E196-470B-922E-E3B0C85F260B}" type="presParOf" srcId="{D9307849-3740-443F-A617-8C37059EA8B7}" destId="{910F8E49-F8F8-4097-9F11-D3522E72085F}" srcOrd="1" destOrd="0" presId="urn:microsoft.com/office/officeart/2005/8/layout/hierarchy2"/>
    <dgm:cxn modelId="{A6755BEA-41A1-4612-B9E0-45502F6375BB}" type="presParOf" srcId="{910F8E49-F8F8-4097-9F11-D3522E72085F}" destId="{B8C80973-3408-44DB-B78C-EBB19F168312}" srcOrd="0" destOrd="0" presId="urn:microsoft.com/office/officeart/2005/8/layout/hierarchy2"/>
    <dgm:cxn modelId="{DDB64CAA-4585-4FB6-A2E2-ACEA82C5F484}" type="presParOf" srcId="{B8C80973-3408-44DB-B78C-EBB19F168312}" destId="{3A3F3AC3-C331-47C0-A59C-4CE79D40B8AE}" srcOrd="0" destOrd="0" presId="urn:microsoft.com/office/officeart/2005/8/layout/hierarchy2"/>
    <dgm:cxn modelId="{BF8A8960-8CD0-4FF9-BECB-E6C94A0F069C}" type="presParOf" srcId="{910F8E49-F8F8-4097-9F11-D3522E72085F}" destId="{B065546E-71E1-45B1-A88D-C9A4D9F21096}" srcOrd="1" destOrd="0" presId="urn:microsoft.com/office/officeart/2005/8/layout/hierarchy2"/>
    <dgm:cxn modelId="{8780BAC5-78F4-4218-9AC7-06AA97186624}" type="presParOf" srcId="{B065546E-71E1-45B1-A88D-C9A4D9F21096}" destId="{75580FEE-6006-4BDD-9B0E-38A4227C0030}" srcOrd="0" destOrd="0" presId="urn:microsoft.com/office/officeart/2005/8/layout/hierarchy2"/>
    <dgm:cxn modelId="{FD17C9FA-2FE4-4C8B-B02D-3359E56BE4C6}" type="presParOf" srcId="{B065546E-71E1-45B1-A88D-C9A4D9F21096}" destId="{F2DDB8B3-873A-40F6-8235-5517ADADC14B}" srcOrd="1" destOrd="0" presId="urn:microsoft.com/office/officeart/2005/8/layout/hierarchy2"/>
    <dgm:cxn modelId="{AD79A786-6C9D-40C6-8B99-936D38E79FDE}" type="presParOf" srcId="{910F8E49-F8F8-4097-9F11-D3522E72085F}" destId="{375D030B-445E-48F8-91E8-88088CB45976}" srcOrd="2" destOrd="0" presId="urn:microsoft.com/office/officeart/2005/8/layout/hierarchy2"/>
    <dgm:cxn modelId="{44A412A6-6A86-443A-8D94-724F4BFA6D52}" type="presParOf" srcId="{375D030B-445E-48F8-91E8-88088CB45976}" destId="{5BB1CED4-D3C5-4C70-8181-8FEFAFAA269A}" srcOrd="0" destOrd="0" presId="urn:microsoft.com/office/officeart/2005/8/layout/hierarchy2"/>
    <dgm:cxn modelId="{DFF8FC56-0427-4455-A3D9-AB06888F73AA}" type="presParOf" srcId="{910F8E49-F8F8-4097-9F11-D3522E72085F}" destId="{8D744FB2-1BB0-40A6-92BF-AF87049C28B9}" srcOrd="3" destOrd="0" presId="urn:microsoft.com/office/officeart/2005/8/layout/hierarchy2"/>
    <dgm:cxn modelId="{552C18E4-A1EA-435D-AC83-484D8BF32C46}" type="presParOf" srcId="{8D744FB2-1BB0-40A6-92BF-AF87049C28B9}" destId="{131ACE59-F13E-44B1-8806-4E92243AA5C4}" srcOrd="0" destOrd="0" presId="urn:microsoft.com/office/officeart/2005/8/layout/hierarchy2"/>
    <dgm:cxn modelId="{A5D4F540-503F-4FEC-B740-E4BD661E7CCA}" type="presParOf" srcId="{8D744FB2-1BB0-40A6-92BF-AF87049C28B9}" destId="{CFD024EC-121F-4E67-99A3-D97876CBD09B}" srcOrd="1" destOrd="0" presId="urn:microsoft.com/office/officeart/2005/8/layout/hierarchy2"/>
    <dgm:cxn modelId="{D4F43CAA-A989-4FFD-9865-D42F56735232}" type="presParOf" srcId="{910F8E49-F8F8-4097-9F11-D3522E72085F}" destId="{00A8A198-79EE-467B-B2BD-219344AD8951}" srcOrd="4" destOrd="0" presId="urn:microsoft.com/office/officeart/2005/8/layout/hierarchy2"/>
    <dgm:cxn modelId="{2F8F2589-87B5-4D34-81E4-24EC9915323F}" type="presParOf" srcId="{00A8A198-79EE-467B-B2BD-219344AD8951}" destId="{FA8A8672-1858-4787-9D71-821681B52AE2}" srcOrd="0" destOrd="0" presId="urn:microsoft.com/office/officeart/2005/8/layout/hierarchy2"/>
    <dgm:cxn modelId="{14D4F204-4C11-4397-B532-5518102CD7A8}" type="presParOf" srcId="{910F8E49-F8F8-4097-9F11-D3522E72085F}" destId="{309C88E9-3FE3-483D-AFB1-AEA6364C4F7D}" srcOrd="5" destOrd="0" presId="urn:microsoft.com/office/officeart/2005/8/layout/hierarchy2"/>
    <dgm:cxn modelId="{CCCEEE56-E7D0-49F8-B8A7-F7A2785C2056}" type="presParOf" srcId="{309C88E9-3FE3-483D-AFB1-AEA6364C4F7D}" destId="{6A3B2F99-236B-47B9-8EB6-0077342CDE43}" srcOrd="0" destOrd="0" presId="urn:microsoft.com/office/officeart/2005/8/layout/hierarchy2"/>
    <dgm:cxn modelId="{76BDA0FC-2D35-44D2-BD56-EC1F94CB9B77}" type="presParOf" srcId="{309C88E9-3FE3-483D-AFB1-AEA6364C4F7D}" destId="{7488B513-D342-4843-8C70-08D983B61E6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4D0CF6F-D0E1-46F0-9A52-55BE2196FD45}"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en-US"/>
        </a:p>
      </dgm:t>
    </dgm:pt>
    <dgm:pt modelId="{5C61F866-4B3D-4FCD-822D-D8972B45E69E}">
      <dgm:prSet phldrT="[Text]"/>
      <dgm:spPr/>
      <dgm:t>
        <a:bodyPr/>
        <a:lstStyle/>
        <a:p>
          <a:r>
            <a:rPr lang="en-US" dirty="0" smtClean="0"/>
            <a:t>Total Customer Base </a:t>
          </a:r>
          <a:br>
            <a:rPr lang="en-US" dirty="0" smtClean="0"/>
          </a:br>
          <a:r>
            <a:rPr lang="en-US" dirty="0" smtClean="0"/>
            <a:t>653207</a:t>
          </a:r>
          <a:br>
            <a:rPr lang="en-US" dirty="0" smtClean="0"/>
          </a:br>
          <a:r>
            <a:rPr lang="en-US" dirty="0" smtClean="0"/>
            <a:t>(100%)</a:t>
          </a:r>
        </a:p>
        <a:p>
          <a:r>
            <a:rPr lang="en-US" dirty="0" smtClean="0"/>
            <a:t>576Cr. </a:t>
          </a:r>
        </a:p>
        <a:p>
          <a:r>
            <a:rPr lang="en-US" dirty="0" smtClean="0"/>
            <a:t>100%</a:t>
          </a:r>
        </a:p>
      </dgm:t>
    </dgm:pt>
    <dgm:pt modelId="{EE9CB783-484F-4FDC-89A8-618F228FD884}" type="parTrans" cxnId="{CFCDC127-9E5F-4B0C-AF85-0B4AB13C2559}">
      <dgm:prSet/>
      <dgm:spPr/>
      <dgm:t>
        <a:bodyPr/>
        <a:lstStyle/>
        <a:p>
          <a:endParaRPr lang="en-US"/>
        </a:p>
      </dgm:t>
    </dgm:pt>
    <dgm:pt modelId="{32898570-F944-4D5D-BD31-911D03180581}" type="sibTrans" cxnId="{CFCDC127-9E5F-4B0C-AF85-0B4AB13C2559}">
      <dgm:prSet/>
      <dgm:spPr/>
      <dgm:t>
        <a:bodyPr/>
        <a:lstStyle/>
        <a:p>
          <a:endParaRPr lang="en-US"/>
        </a:p>
      </dgm:t>
    </dgm:pt>
    <dgm:pt modelId="{4C4F1A7C-8A11-4480-A28E-494ACF88C136}">
      <dgm:prSet phldrT="[Text]"/>
      <dgm:spPr/>
      <dgm:t>
        <a:bodyPr/>
        <a:lstStyle/>
        <a:p>
          <a:r>
            <a:rPr lang="en-US" b="1" dirty="0" smtClean="0">
              <a:solidFill>
                <a:srgbClr val="002060"/>
              </a:solidFill>
            </a:rPr>
            <a:t>Only Delivery Customer</a:t>
          </a:r>
        </a:p>
        <a:p>
          <a:r>
            <a:rPr lang="en-US" b="0" i="0" u="none" dirty="0" smtClean="0"/>
            <a:t>566435</a:t>
          </a:r>
        </a:p>
        <a:p>
          <a:r>
            <a:rPr lang="en-US" b="1" i="0" u="none" dirty="0" smtClean="0"/>
            <a:t>86.72</a:t>
          </a:r>
          <a:r>
            <a:rPr lang="en-US" dirty="0" smtClean="0"/>
            <a:t>%</a:t>
          </a:r>
        </a:p>
        <a:p>
          <a:r>
            <a:rPr lang="en-US" b="0" i="0" u="none" dirty="0" smtClean="0"/>
            <a:t>257.80 Cr.</a:t>
          </a:r>
          <a:endParaRPr lang="en-US" dirty="0" smtClean="0"/>
        </a:p>
        <a:p>
          <a:r>
            <a:rPr lang="en-US" b="1" i="0" u="none" dirty="0" smtClean="0">
              <a:solidFill>
                <a:srgbClr val="002060"/>
              </a:solidFill>
            </a:rPr>
            <a:t>44.71</a:t>
          </a:r>
          <a:r>
            <a:rPr lang="en-US" dirty="0" smtClean="0">
              <a:solidFill>
                <a:srgbClr val="002060"/>
              </a:solidFill>
            </a:rPr>
            <a:t>%</a:t>
          </a:r>
        </a:p>
      </dgm:t>
    </dgm:pt>
    <dgm:pt modelId="{15AC168E-1857-42F1-A9F4-1558E0262201}" type="parTrans" cxnId="{846FC11E-2DB9-4889-B415-BDFFD7955681}">
      <dgm:prSet/>
      <dgm:spPr/>
      <dgm:t>
        <a:bodyPr/>
        <a:lstStyle/>
        <a:p>
          <a:endParaRPr lang="en-US"/>
        </a:p>
      </dgm:t>
    </dgm:pt>
    <dgm:pt modelId="{4FA8CB52-810E-48CA-91D0-C020BDA44B6A}" type="sibTrans" cxnId="{846FC11E-2DB9-4889-B415-BDFFD7955681}">
      <dgm:prSet/>
      <dgm:spPr/>
      <dgm:t>
        <a:bodyPr/>
        <a:lstStyle/>
        <a:p>
          <a:endParaRPr lang="en-US"/>
        </a:p>
      </dgm:t>
    </dgm:pt>
    <dgm:pt modelId="{B3E956E0-AC46-40E4-8D94-9FDB51EA9412}">
      <dgm:prSet phldrT="[Text]"/>
      <dgm:spPr/>
      <dgm:t>
        <a:bodyPr/>
        <a:lstStyle/>
        <a:p>
          <a:r>
            <a:rPr lang="en-US" b="1" dirty="0" smtClean="0">
              <a:solidFill>
                <a:srgbClr val="002060"/>
              </a:solidFill>
            </a:rPr>
            <a:t>Only Margin Customer</a:t>
          </a:r>
        </a:p>
        <a:p>
          <a:r>
            <a:rPr lang="en-US" b="0" i="0" u="none" dirty="0" smtClean="0"/>
            <a:t>31418</a:t>
          </a:r>
        </a:p>
        <a:p>
          <a:r>
            <a:rPr lang="en-US" b="0" i="0" u="none" dirty="0" smtClean="0"/>
            <a:t>4.81%</a:t>
          </a:r>
          <a:endParaRPr lang="en-US" dirty="0" smtClean="0"/>
        </a:p>
        <a:p>
          <a:r>
            <a:rPr lang="en-US" b="0" i="0" u="none" dirty="0" smtClean="0"/>
            <a:t>45.75 Cr</a:t>
          </a:r>
          <a:r>
            <a:rPr lang="en-US" dirty="0" smtClean="0"/>
            <a:t>.</a:t>
          </a:r>
        </a:p>
        <a:p>
          <a:r>
            <a:rPr lang="en-US" b="1" dirty="0" smtClean="0">
              <a:solidFill>
                <a:srgbClr val="002060"/>
              </a:solidFill>
            </a:rPr>
            <a:t>8%</a:t>
          </a:r>
          <a:endParaRPr lang="en-US" b="1" dirty="0">
            <a:solidFill>
              <a:srgbClr val="002060"/>
            </a:solidFill>
          </a:endParaRPr>
        </a:p>
      </dgm:t>
    </dgm:pt>
    <dgm:pt modelId="{E49425C5-D0C7-4BB5-B635-0419305BB5A7}" type="parTrans" cxnId="{E483EECC-1DA9-4C2E-B884-5EF56ECB6F1C}">
      <dgm:prSet/>
      <dgm:spPr/>
      <dgm:t>
        <a:bodyPr/>
        <a:lstStyle/>
        <a:p>
          <a:endParaRPr lang="en-US"/>
        </a:p>
      </dgm:t>
    </dgm:pt>
    <dgm:pt modelId="{49EBA2E7-F59A-4EEF-ADAF-A9E8F84F4D81}" type="sibTrans" cxnId="{E483EECC-1DA9-4C2E-B884-5EF56ECB6F1C}">
      <dgm:prSet/>
      <dgm:spPr/>
      <dgm:t>
        <a:bodyPr/>
        <a:lstStyle/>
        <a:p>
          <a:endParaRPr lang="en-US"/>
        </a:p>
      </dgm:t>
    </dgm:pt>
    <dgm:pt modelId="{5E0ED4B9-FE5A-47B9-AB85-0C65AA9DA1F9}">
      <dgm:prSet phldrT="[Text]"/>
      <dgm:spPr/>
      <dgm:t>
        <a:bodyPr/>
        <a:lstStyle/>
        <a:p>
          <a:r>
            <a:rPr lang="en-US" b="1" dirty="0" smtClean="0">
              <a:solidFill>
                <a:srgbClr val="002060"/>
              </a:solidFill>
            </a:rPr>
            <a:t>Only Futures Customer</a:t>
          </a:r>
        </a:p>
        <a:p>
          <a:r>
            <a:rPr lang="en-US" b="0" i="0" u="none" dirty="0" smtClean="0"/>
            <a:t>418</a:t>
          </a:r>
        </a:p>
        <a:p>
          <a:r>
            <a:rPr lang="en-US" b="0" i="0" u="none" dirty="0" smtClean="0"/>
            <a:t>0.06%</a:t>
          </a:r>
          <a:endParaRPr lang="en-US" dirty="0" smtClean="0"/>
        </a:p>
        <a:p>
          <a:r>
            <a:rPr lang="en-US" b="0" i="0" u="none" dirty="0" smtClean="0"/>
            <a:t>1.98 </a:t>
          </a:r>
          <a:r>
            <a:rPr lang="en-US" dirty="0" smtClean="0"/>
            <a:t>Cr.</a:t>
          </a:r>
        </a:p>
        <a:p>
          <a:r>
            <a:rPr lang="en-US" b="0" i="0" u="none" dirty="0" smtClean="0"/>
            <a:t>0.34%</a:t>
          </a:r>
          <a:endParaRPr lang="en-US" dirty="0"/>
        </a:p>
      </dgm:t>
    </dgm:pt>
    <dgm:pt modelId="{9E667BE8-AFDF-49FB-9791-759A2531B9BC}" type="parTrans" cxnId="{C92E4C58-0F35-4E7C-890C-C8B6F30AC9DA}">
      <dgm:prSet/>
      <dgm:spPr/>
      <dgm:t>
        <a:bodyPr/>
        <a:lstStyle/>
        <a:p>
          <a:endParaRPr lang="en-US"/>
        </a:p>
      </dgm:t>
    </dgm:pt>
    <dgm:pt modelId="{03941F5B-9484-43D6-AC6F-9A2F038B15CF}" type="sibTrans" cxnId="{C92E4C58-0F35-4E7C-890C-C8B6F30AC9DA}">
      <dgm:prSet/>
      <dgm:spPr/>
      <dgm:t>
        <a:bodyPr/>
        <a:lstStyle/>
        <a:p>
          <a:endParaRPr lang="en-US"/>
        </a:p>
      </dgm:t>
    </dgm:pt>
    <dgm:pt modelId="{95C39C6E-D5C3-497C-BA5F-6F79D38DC397}">
      <dgm:prSet phldrT="[Text]"/>
      <dgm:spPr/>
      <dgm:t>
        <a:bodyPr/>
        <a:lstStyle/>
        <a:p>
          <a:r>
            <a:rPr lang="en-US" b="1" dirty="0" smtClean="0">
              <a:solidFill>
                <a:srgbClr val="002060"/>
              </a:solidFill>
            </a:rPr>
            <a:t>Only Options Customer</a:t>
          </a:r>
        </a:p>
        <a:p>
          <a:r>
            <a:rPr lang="en-US" b="0" i="0" u="none" dirty="0" smtClean="0"/>
            <a:t>1824</a:t>
          </a:r>
        </a:p>
        <a:p>
          <a:r>
            <a:rPr lang="en-US" b="0" i="0" u="none" dirty="0" smtClean="0"/>
            <a:t>0.28%</a:t>
          </a:r>
          <a:endParaRPr lang="en-US" dirty="0" smtClean="0"/>
        </a:p>
        <a:p>
          <a:r>
            <a:rPr lang="en-US" b="0" i="0" u="none" dirty="0" smtClean="0"/>
            <a:t>5.42 </a:t>
          </a:r>
          <a:r>
            <a:rPr lang="en-US" dirty="0" smtClean="0"/>
            <a:t>Cr.</a:t>
          </a:r>
        </a:p>
        <a:p>
          <a:r>
            <a:rPr lang="en-US" b="0" i="0" u="none" dirty="0" smtClean="0"/>
            <a:t>0.94%</a:t>
          </a:r>
          <a:endParaRPr lang="en-US" dirty="0"/>
        </a:p>
      </dgm:t>
    </dgm:pt>
    <dgm:pt modelId="{F0F13C7F-DED7-4570-B47A-656F65B1B1F8}" type="parTrans" cxnId="{5B8EE396-9DF5-4374-9FEE-D415BDE5C307}">
      <dgm:prSet/>
      <dgm:spPr/>
      <dgm:t>
        <a:bodyPr/>
        <a:lstStyle/>
        <a:p>
          <a:endParaRPr lang="en-US"/>
        </a:p>
      </dgm:t>
    </dgm:pt>
    <dgm:pt modelId="{D12B10C4-2750-4D7B-8037-9F0CE9738367}" type="sibTrans" cxnId="{5B8EE396-9DF5-4374-9FEE-D415BDE5C307}">
      <dgm:prSet/>
      <dgm:spPr/>
      <dgm:t>
        <a:bodyPr/>
        <a:lstStyle/>
        <a:p>
          <a:endParaRPr lang="en-US"/>
        </a:p>
      </dgm:t>
    </dgm:pt>
    <dgm:pt modelId="{94C56C5E-0A8E-4691-9718-B27A4975062B}" type="pres">
      <dgm:prSet presAssocID="{34D0CF6F-D0E1-46F0-9A52-55BE2196FD45}" presName="hierChild1" presStyleCnt="0">
        <dgm:presLayoutVars>
          <dgm:orgChart val="1"/>
          <dgm:chPref val="1"/>
          <dgm:dir/>
          <dgm:animOne val="branch"/>
          <dgm:animLvl val="lvl"/>
          <dgm:resizeHandles/>
        </dgm:presLayoutVars>
      </dgm:prSet>
      <dgm:spPr/>
      <dgm:t>
        <a:bodyPr/>
        <a:lstStyle/>
        <a:p>
          <a:endParaRPr lang="en-US"/>
        </a:p>
      </dgm:t>
    </dgm:pt>
    <dgm:pt modelId="{7CB19974-1BE2-4566-9D89-4A1BF2B0F5E9}" type="pres">
      <dgm:prSet presAssocID="{5C61F866-4B3D-4FCD-822D-D8972B45E69E}" presName="hierRoot1" presStyleCnt="0">
        <dgm:presLayoutVars>
          <dgm:hierBranch val="init"/>
        </dgm:presLayoutVars>
      </dgm:prSet>
      <dgm:spPr/>
    </dgm:pt>
    <dgm:pt modelId="{BC5B9BEB-527C-4992-A2B7-ADA88479D471}" type="pres">
      <dgm:prSet presAssocID="{5C61F866-4B3D-4FCD-822D-D8972B45E69E}" presName="rootComposite1" presStyleCnt="0"/>
      <dgm:spPr/>
    </dgm:pt>
    <dgm:pt modelId="{8B5978EA-7812-4D23-AA92-61B3B87173E2}" type="pres">
      <dgm:prSet presAssocID="{5C61F866-4B3D-4FCD-822D-D8972B45E69E}" presName="rootText1" presStyleLbl="node0" presStyleIdx="0" presStyleCnt="1" custScaleY="153590">
        <dgm:presLayoutVars>
          <dgm:chPref val="3"/>
        </dgm:presLayoutVars>
      </dgm:prSet>
      <dgm:spPr/>
      <dgm:t>
        <a:bodyPr/>
        <a:lstStyle/>
        <a:p>
          <a:endParaRPr lang="en-US"/>
        </a:p>
      </dgm:t>
    </dgm:pt>
    <dgm:pt modelId="{172CB1DE-1019-40C3-9959-F1A32218047B}" type="pres">
      <dgm:prSet presAssocID="{5C61F866-4B3D-4FCD-822D-D8972B45E69E}" presName="rootConnector1" presStyleLbl="node1" presStyleIdx="0" presStyleCnt="0"/>
      <dgm:spPr/>
      <dgm:t>
        <a:bodyPr/>
        <a:lstStyle/>
        <a:p>
          <a:endParaRPr lang="en-US"/>
        </a:p>
      </dgm:t>
    </dgm:pt>
    <dgm:pt modelId="{2E352B9E-E4C8-4F09-9A5C-CA0038971C1A}" type="pres">
      <dgm:prSet presAssocID="{5C61F866-4B3D-4FCD-822D-D8972B45E69E}" presName="hierChild2" presStyleCnt="0"/>
      <dgm:spPr/>
    </dgm:pt>
    <dgm:pt modelId="{03B7B2C2-A3F3-4718-B10C-BD8243BAB9EA}" type="pres">
      <dgm:prSet presAssocID="{15AC168E-1857-42F1-A9F4-1558E0262201}" presName="Name37" presStyleLbl="parChTrans1D2" presStyleIdx="0" presStyleCnt="4"/>
      <dgm:spPr/>
      <dgm:t>
        <a:bodyPr/>
        <a:lstStyle/>
        <a:p>
          <a:endParaRPr lang="en-US"/>
        </a:p>
      </dgm:t>
    </dgm:pt>
    <dgm:pt modelId="{CCF581E3-60A6-49A9-8F26-84CA444049C1}" type="pres">
      <dgm:prSet presAssocID="{4C4F1A7C-8A11-4480-A28E-494ACF88C136}" presName="hierRoot2" presStyleCnt="0">
        <dgm:presLayoutVars>
          <dgm:hierBranch val="init"/>
        </dgm:presLayoutVars>
      </dgm:prSet>
      <dgm:spPr/>
    </dgm:pt>
    <dgm:pt modelId="{278B109A-1DD0-46DA-A6B9-A3031A70E803}" type="pres">
      <dgm:prSet presAssocID="{4C4F1A7C-8A11-4480-A28E-494ACF88C136}" presName="rootComposite" presStyleCnt="0"/>
      <dgm:spPr/>
    </dgm:pt>
    <dgm:pt modelId="{B0C54F8C-E22E-472D-BB9B-BB811B9639B2}" type="pres">
      <dgm:prSet presAssocID="{4C4F1A7C-8A11-4480-A28E-494ACF88C136}" presName="rootText" presStyleLbl="node2" presStyleIdx="0" presStyleCnt="4" custScaleY="147092">
        <dgm:presLayoutVars>
          <dgm:chPref val="3"/>
        </dgm:presLayoutVars>
      </dgm:prSet>
      <dgm:spPr/>
      <dgm:t>
        <a:bodyPr/>
        <a:lstStyle/>
        <a:p>
          <a:endParaRPr lang="en-US"/>
        </a:p>
      </dgm:t>
    </dgm:pt>
    <dgm:pt modelId="{7E1D97C0-A077-4A81-99B2-F51FE1562D94}" type="pres">
      <dgm:prSet presAssocID="{4C4F1A7C-8A11-4480-A28E-494ACF88C136}" presName="rootConnector" presStyleLbl="node2" presStyleIdx="0" presStyleCnt="4"/>
      <dgm:spPr/>
      <dgm:t>
        <a:bodyPr/>
        <a:lstStyle/>
        <a:p>
          <a:endParaRPr lang="en-US"/>
        </a:p>
      </dgm:t>
    </dgm:pt>
    <dgm:pt modelId="{2768E836-D987-4418-AB14-229B5FA4D139}" type="pres">
      <dgm:prSet presAssocID="{4C4F1A7C-8A11-4480-A28E-494ACF88C136}" presName="hierChild4" presStyleCnt="0"/>
      <dgm:spPr/>
    </dgm:pt>
    <dgm:pt modelId="{0EB91301-5F57-4F7B-94A5-D993CDA6214A}" type="pres">
      <dgm:prSet presAssocID="{4C4F1A7C-8A11-4480-A28E-494ACF88C136}" presName="hierChild5" presStyleCnt="0"/>
      <dgm:spPr/>
    </dgm:pt>
    <dgm:pt modelId="{2D94B5ED-9F4F-4E14-AC2F-ED06EF8D9DDC}" type="pres">
      <dgm:prSet presAssocID="{E49425C5-D0C7-4BB5-B635-0419305BB5A7}" presName="Name37" presStyleLbl="parChTrans1D2" presStyleIdx="1" presStyleCnt="4"/>
      <dgm:spPr/>
      <dgm:t>
        <a:bodyPr/>
        <a:lstStyle/>
        <a:p>
          <a:endParaRPr lang="en-US"/>
        </a:p>
      </dgm:t>
    </dgm:pt>
    <dgm:pt modelId="{273A35FD-E833-4241-A6AF-FF5D23CFD75C}" type="pres">
      <dgm:prSet presAssocID="{B3E956E0-AC46-40E4-8D94-9FDB51EA9412}" presName="hierRoot2" presStyleCnt="0">
        <dgm:presLayoutVars>
          <dgm:hierBranch val="init"/>
        </dgm:presLayoutVars>
      </dgm:prSet>
      <dgm:spPr/>
    </dgm:pt>
    <dgm:pt modelId="{B316EB19-7EEB-4C2C-91EE-D97F32620860}" type="pres">
      <dgm:prSet presAssocID="{B3E956E0-AC46-40E4-8D94-9FDB51EA9412}" presName="rootComposite" presStyleCnt="0"/>
      <dgm:spPr/>
    </dgm:pt>
    <dgm:pt modelId="{83B67430-D57B-4CFB-BA61-7B4AC77ECBA2}" type="pres">
      <dgm:prSet presAssocID="{B3E956E0-AC46-40E4-8D94-9FDB51EA9412}" presName="rootText" presStyleLbl="node2" presStyleIdx="1" presStyleCnt="4" custScaleY="147092">
        <dgm:presLayoutVars>
          <dgm:chPref val="3"/>
        </dgm:presLayoutVars>
      </dgm:prSet>
      <dgm:spPr/>
      <dgm:t>
        <a:bodyPr/>
        <a:lstStyle/>
        <a:p>
          <a:endParaRPr lang="en-US"/>
        </a:p>
      </dgm:t>
    </dgm:pt>
    <dgm:pt modelId="{AF5AB1BC-DF69-4C2D-9E20-2833CC0A88B0}" type="pres">
      <dgm:prSet presAssocID="{B3E956E0-AC46-40E4-8D94-9FDB51EA9412}" presName="rootConnector" presStyleLbl="node2" presStyleIdx="1" presStyleCnt="4"/>
      <dgm:spPr/>
      <dgm:t>
        <a:bodyPr/>
        <a:lstStyle/>
        <a:p>
          <a:endParaRPr lang="en-US"/>
        </a:p>
      </dgm:t>
    </dgm:pt>
    <dgm:pt modelId="{CEE5CB2F-B8D4-4ACA-ACE5-3B9D5BED718E}" type="pres">
      <dgm:prSet presAssocID="{B3E956E0-AC46-40E4-8D94-9FDB51EA9412}" presName="hierChild4" presStyleCnt="0"/>
      <dgm:spPr/>
    </dgm:pt>
    <dgm:pt modelId="{4BBD5E03-C696-41FE-B998-78860472892E}" type="pres">
      <dgm:prSet presAssocID="{B3E956E0-AC46-40E4-8D94-9FDB51EA9412}" presName="hierChild5" presStyleCnt="0"/>
      <dgm:spPr/>
    </dgm:pt>
    <dgm:pt modelId="{896765E1-1FFF-4823-B0A3-3CC619E1A1F7}" type="pres">
      <dgm:prSet presAssocID="{9E667BE8-AFDF-49FB-9791-759A2531B9BC}" presName="Name37" presStyleLbl="parChTrans1D2" presStyleIdx="2" presStyleCnt="4"/>
      <dgm:spPr/>
      <dgm:t>
        <a:bodyPr/>
        <a:lstStyle/>
        <a:p>
          <a:endParaRPr lang="en-US"/>
        </a:p>
      </dgm:t>
    </dgm:pt>
    <dgm:pt modelId="{75309C0F-8506-458F-A048-14B4DC28EA66}" type="pres">
      <dgm:prSet presAssocID="{5E0ED4B9-FE5A-47B9-AB85-0C65AA9DA1F9}" presName="hierRoot2" presStyleCnt="0">
        <dgm:presLayoutVars>
          <dgm:hierBranch val="init"/>
        </dgm:presLayoutVars>
      </dgm:prSet>
      <dgm:spPr/>
    </dgm:pt>
    <dgm:pt modelId="{158063AD-0A83-4E9B-AE01-0249420FD6BD}" type="pres">
      <dgm:prSet presAssocID="{5E0ED4B9-FE5A-47B9-AB85-0C65AA9DA1F9}" presName="rootComposite" presStyleCnt="0"/>
      <dgm:spPr/>
    </dgm:pt>
    <dgm:pt modelId="{130BFA62-27CF-4A37-AAF7-A521F07DD734}" type="pres">
      <dgm:prSet presAssocID="{5E0ED4B9-FE5A-47B9-AB85-0C65AA9DA1F9}" presName="rootText" presStyleLbl="node2" presStyleIdx="2" presStyleCnt="4" custScaleY="147092">
        <dgm:presLayoutVars>
          <dgm:chPref val="3"/>
        </dgm:presLayoutVars>
      </dgm:prSet>
      <dgm:spPr/>
      <dgm:t>
        <a:bodyPr/>
        <a:lstStyle/>
        <a:p>
          <a:endParaRPr lang="en-US"/>
        </a:p>
      </dgm:t>
    </dgm:pt>
    <dgm:pt modelId="{61E863FC-7520-4F28-97C6-6872C080184E}" type="pres">
      <dgm:prSet presAssocID="{5E0ED4B9-FE5A-47B9-AB85-0C65AA9DA1F9}" presName="rootConnector" presStyleLbl="node2" presStyleIdx="2" presStyleCnt="4"/>
      <dgm:spPr/>
      <dgm:t>
        <a:bodyPr/>
        <a:lstStyle/>
        <a:p>
          <a:endParaRPr lang="en-US"/>
        </a:p>
      </dgm:t>
    </dgm:pt>
    <dgm:pt modelId="{1E61563C-DC25-4B6C-B9F0-74F54D4088EF}" type="pres">
      <dgm:prSet presAssocID="{5E0ED4B9-FE5A-47B9-AB85-0C65AA9DA1F9}" presName="hierChild4" presStyleCnt="0"/>
      <dgm:spPr/>
    </dgm:pt>
    <dgm:pt modelId="{5015BBC3-8AE8-4209-9D3E-9C207D5C8DE4}" type="pres">
      <dgm:prSet presAssocID="{5E0ED4B9-FE5A-47B9-AB85-0C65AA9DA1F9}" presName="hierChild5" presStyleCnt="0"/>
      <dgm:spPr/>
    </dgm:pt>
    <dgm:pt modelId="{2CF4E889-0541-4149-95BA-764D1CF62F98}" type="pres">
      <dgm:prSet presAssocID="{F0F13C7F-DED7-4570-B47A-656F65B1B1F8}" presName="Name37" presStyleLbl="parChTrans1D2" presStyleIdx="3" presStyleCnt="4"/>
      <dgm:spPr/>
      <dgm:t>
        <a:bodyPr/>
        <a:lstStyle/>
        <a:p>
          <a:endParaRPr lang="en-US"/>
        </a:p>
      </dgm:t>
    </dgm:pt>
    <dgm:pt modelId="{B45ACA36-4C2E-4D46-A043-7332B0871DA0}" type="pres">
      <dgm:prSet presAssocID="{95C39C6E-D5C3-497C-BA5F-6F79D38DC397}" presName="hierRoot2" presStyleCnt="0">
        <dgm:presLayoutVars>
          <dgm:hierBranch val="init"/>
        </dgm:presLayoutVars>
      </dgm:prSet>
      <dgm:spPr/>
    </dgm:pt>
    <dgm:pt modelId="{E338565E-E07B-48BB-9235-0890BE63165C}" type="pres">
      <dgm:prSet presAssocID="{95C39C6E-D5C3-497C-BA5F-6F79D38DC397}" presName="rootComposite" presStyleCnt="0"/>
      <dgm:spPr/>
    </dgm:pt>
    <dgm:pt modelId="{04866A90-53D0-43A8-9614-3237D9B55BBF}" type="pres">
      <dgm:prSet presAssocID="{95C39C6E-D5C3-497C-BA5F-6F79D38DC397}" presName="rootText" presStyleLbl="node2" presStyleIdx="3" presStyleCnt="4" custScaleY="147092">
        <dgm:presLayoutVars>
          <dgm:chPref val="3"/>
        </dgm:presLayoutVars>
      </dgm:prSet>
      <dgm:spPr/>
      <dgm:t>
        <a:bodyPr/>
        <a:lstStyle/>
        <a:p>
          <a:endParaRPr lang="en-US"/>
        </a:p>
      </dgm:t>
    </dgm:pt>
    <dgm:pt modelId="{1AA6B9E2-D30C-4E53-9F7F-560A63B295D8}" type="pres">
      <dgm:prSet presAssocID="{95C39C6E-D5C3-497C-BA5F-6F79D38DC397}" presName="rootConnector" presStyleLbl="node2" presStyleIdx="3" presStyleCnt="4"/>
      <dgm:spPr/>
      <dgm:t>
        <a:bodyPr/>
        <a:lstStyle/>
        <a:p>
          <a:endParaRPr lang="en-US"/>
        </a:p>
      </dgm:t>
    </dgm:pt>
    <dgm:pt modelId="{7ED11E18-536F-44F4-9EAA-CDA3F30C9F04}" type="pres">
      <dgm:prSet presAssocID="{95C39C6E-D5C3-497C-BA5F-6F79D38DC397}" presName="hierChild4" presStyleCnt="0"/>
      <dgm:spPr/>
    </dgm:pt>
    <dgm:pt modelId="{BC7E01AE-3619-44D0-90EC-BC002BCCCE3B}" type="pres">
      <dgm:prSet presAssocID="{95C39C6E-D5C3-497C-BA5F-6F79D38DC397}" presName="hierChild5" presStyleCnt="0"/>
      <dgm:spPr/>
    </dgm:pt>
    <dgm:pt modelId="{3ED3A6E0-9BF2-4453-95F4-03F0230F7E95}" type="pres">
      <dgm:prSet presAssocID="{5C61F866-4B3D-4FCD-822D-D8972B45E69E}" presName="hierChild3" presStyleCnt="0"/>
      <dgm:spPr/>
    </dgm:pt>
  </dgm:ptLst>
  <dgm:cxnLst>
    <dgm:cxn modelId="{958D900A-F8D3-4718-8311-4865F185CE3B}" type="presOf" srcId="{E49425C5-D0C7-4BB5-B635-0419305BB5A7}" destId="{2D94B5ED-9F4F-4E14-AC2F-ED06EF8D9DDC}" srcOrd="0" destOrd="0" presId="urn:microsoft.com/office/officeart/2005/8/layout/orgChart1"/>
    <dgm:cxn modelId="{CFCDC127-9E5F-4B0C-AF85-0B4AB13C2559}" srcId="{34D0CF6F-D0E1-46F0-9A52-55BE2196FD45}" destId="{5C61F866-4B3D-4FCD-822D-D8972B45E69E}" srcOrd="0" destOrd="0" parTransId="{EE9CB783-484F-4FDC-89A8-618F228FD884}" sibTransId="{32898570-F944-4D5D-BD31-911D03180581}"/>
    <dgm:cxn modelId="{55149C6A-1DFA-4128-8252-1D3ABB124E06}" type="presOf" srcId="{95C39C6E-D5C3-497C-BA5F-6F79D38DC397}" destId="{04866A90-53D0-43A8-9614-3237D9B55BBF}" srcOrd="0" destOrd="0" presId="urn:microsoft.com/office/officeart/2005/8/layout/orgChart1"/>
    <dgm:cxn modelId="{4F58F14F-2430-4D2E-AD9A-D4524E9F59BC}" type="presOf" srcId="{B3E956E0-AC46-40E4-8D94-9FDB51EA9412}" destId="{AF5AB1BC-DF69-4C2D-9E20-2833CC0A88B0}" srcOrd="1" destOrd="0" presId="urn:microsoft.com/office/officeart/2005/8/layout/orgChart1"/>
    <dgm:cxn modelId="{BE7C855E-EFBF-40BE-ABBE-9C831C15DA75}" type="presOf" srcId="{15AC168E-1857-42F1-A9F4-1558E0262201}" destId="{03B7B2C2-A3F3-4718-B10C-BD8243BAB9EA}" srcOrd="0" destOrd="0" presId="urn:microsoft.com/office/officeart/2005/8/layout/orgChart1"/>
    <dgm:cxn modelId="{C92E4C58-0F35-4E7C-890C-C8B6F30AC9DA}" srcId="{5C61F866-4B3D-4FCD-822D-D8972B45E69E}" destId="{5E0ED4B9-FE5A-47B9-AB85-0C65AA9DA1F9}" srcOrd="2" destOrd="0" parTransId="{9E667BE8-AFDF-49FB-9791-759A2531B9BC}" sibTransId="{03941F5B-9484-43D6-AC6F-9A2F038B15CF}"/>
    <dgm:cxn modelId="{6BD86157-E3B0-4840-A6A2-788FA18254AF}" type="presOf" srcId="{4C4F1A7C-8A11-4480-A28E-494ACF88C136}" destId="{B0C54F8C-E22E-472D-BB9B-BB811B9639B2}" srcOrd="0" destOrd="0" presId="urn:microsoft.com/office/officeart/2005/8/layout/orgChart1"/>
    <dgm:cxn modelId="{5CC9EFDF-E68D-4668-869B-0FA02C93FA71}" type="presOf" srcId="{5E0ED4B9-FE5A-47B9-AB85-0C65AA9DA1F9}" destId="{130BFA62-27CF-4A37-AAF7-A521F07DD734}" srcOrd="0" destOrd="0" presId="urn:microsoft.com/office/officeart/2005/8/layout/orgChart1"/>
    <dgm:cxn modelId="{6CCB918A-8408-4276-B8A7-8D6F8FA88AD0}" type="presOf" srcId="{F0F13C7F-DED7-4570-B47A-656F65B1B1F8}" destId="{2CF4E889-0541-4149-95BA-764D1CF62F98}" srcOrd="0" destOrd="0" presId="urn:microsoft.com/office/officeart/2005/8/layout/orgChart1"/>
    <dgm:cxn modelId="{97DBB5A8-F75E-498F-B601-3D4E700E7F6F}" type="presOf" srcId="{9E667BE8-AFDF-49FB-9791-759A2531B9BC}" destId="{896765E1-1FFF-4823-B0A3-3CC619E1A1F7}" srcOrd="0" destOrd="0" presId="urn:microsoft.com/office/officeart/2005/8/layout/orgChart1"/>
    <dgm:cxn modelId="{6D2495C9-B61C-4E15-A7F9-74B6059438CF}" type="presOf" srcId="{4C4F1A7C-8A11-4480-A28E-494ACF88C136}" destId="{7E1D97C0-A077-4A81-99B2-F51FE1562D94}" srcOrd="1" destOrd="0" presId="urn:microsoft.com/office/officeart/2005/8/layout/orgChart1"/>
    <dgm:cxn modelId="{FC6445C4-9B60-4AF6-BBBB-7E2DAA2E7EB7}" type="presOf" srcId="{34D0CF6F-D0E1-46F0-9A52-55BE2196FD45}" destId="{94C56C5E-0A8E-4691-9718-B27A4975062B}" srcOrd="0" destOrd="0" presId="urn:microsoft.com/office/officeart/2005/8/layout/orgChart1"/>
    <dgm:cxn modelId="{DE30ED33-2534-4A83-ADBA-BA3059BF65CE}" type="presOf" srcId="{5C61F866-4B3D-4FCD-822D-D8972B45E69E}" destId="{172CB1DE-1019-40C3-9959-F1A32218047B}" srcOrd="1" destOrd="0" presId="urn:microsoft.com/office/officeart/2005/8/layout/orgChart1"/>
    <dgm:cxn modelId="{B1FB013C-FBE5-42DB-9393-B1C4261F65CD}" type="presOf" srcId="{B3E956E0-AC46-40E4-8D94-9FDB51EA9412}" destId="{83B67430-D57B-4CFB-BA61-7B4AC77ECBA2}" srcOrd="0" destOrd="0" presId="urn:microsoft.com/office/officeart/2005/8/layout/orgChart1"/>
    <dgm:cxn modelId="{AF8F9CEB-6577-4F03-AC2F-16528FFD79AB}" type="presOf" srcId="{5E0ED4B9-FE5A-47B9-AB85-0C65AA9DA1F9}" destId="{61E863FC-7520-4F28-97C6-6872C080184E}" srcOrd="1" destOrd="0" presId="urn:microsoft.com/office/officeart/2005/8/layout/orgChart1"/>
    <dgm:cxn modelId="{E483EECC-1DA9-4C2E-B884-5EF56ECB6F1C}" srcId="{5C61F866-4B3D-4FCD-822D-D8972B45E69E}" destId="{B3E956E0-AC46-40E4-8D94-9FDB51EA9412}" srcOrd="1" destOrd="0" parTransId="{E49425C5-D0C7-4BB5-B635-0419305BB5A7}" sibTransId="{49EBA2E7-F59A-4EEF-ADAF-A9E8F84F4D81}"/>
    <dgm:cxn modelId="{65EC5E64-7B41-42FE-8185-AFDCAA0BE2C5}" type="presOf" srcId="{95C39C6E-D5C3-497C-BA5F-6F79D38DC397}" destId="{1AA6B9E2-D30C-4E53-9F7F-560A63B295D8}" srcOrd="1" destOrd="0" presId="urn:microsoft.com/office/officeart/2005/8/layout/orgChart1"/>
    <dgm:cxn modelId="{846FC11E-2DB9-4889-B415-BDFFD7955681}" srcId="{5C61F866-4B3D-4FCD-822D-D8972B45E69E}" destId="{4C4F1A7C-8A11-4480-A28E-494ACF88C136}" srcOrd="0" destOrd="0" parTransId="{15AC168E-1857-42F1-A9F4-1558E0262201}" sibTransId="{4FA8CB52-810E-48CA-91D0-C020BDA44B6A}"/>
    <dgm:cxn modelId="{29BA0640-70FC-49B4-B533-AD68117A38E0}" type="presOf" srcId="{5C61F866-4B3D-4FCD-822D-D8972B45E69E}" destId="{8B5978EA-7812-4D23-AA92-61B3B87173E2}" srcOrd="0" destOrd="0" presId="urn:microsoft.com/office/officeart/2005/8/layout/orgChart1"/>
    <dgm:cxn modelId="{5B8EE396-9DF5-4374-9FEE-D415BDE5C307}" srcId="{5C61F866-4B3D-4FCD-822D-D8972B45E69E}" destId="{95C39C6E-D5C3-497C-BA5F-6F79D38DC397}" srcOrd="3" destOrd="0" parTransId="{F0F13C7F-DED7-4570-B47A-656F65B1B1F8}" sibTransId="{D12B10C4-2750-4D7B-8037-9F0CE9738367}"/>
    <dgm:cxn modelId="{BCF1D762-86DA-4CC3-BB86-91984A1F373A}" type="presParOf" srcId="{94C56C5E-0A8E-4691-9718-B27A4975062B}" destId="{7CB19974-1BE2-4566-9D89-4A1BF2B0F5E9}" srcOrd="0" destOrd="0" presId="urn:microsoft.com/office/officeart/2005/8/layout/orgChart1"/>
    <dgm:cxn modelId="{139317A8-A89E-4E63-8515-1B22A99D151A}" type="presParOf" srcId="{7CB19974-1BE2-4566-9D89-4A1BF2B0F5E9}" destId="{BC5B9BEB-527C-4992-A2B7-ADA88479D471}" srcOrd="0" destOrd="0" presId="urn:microsoft.com/office/officeart/2005/8/layout/orgChart1"/>
    <dgm:cxn modelId="{5127AAD6-44A2-401E-8230-428B805F035B}" type="presParOf" srcId="{BC5B9BEB-527C-4992-A2B7-ADA88479D471}" destId="{8B5978EA-7812-4D23-AA92-61B3B87173E2}" srcOrd="0" destOrd="0" presId="urn:microsoft.com/office/officeart/2005/8/layout/orgChart1"/>
    <dgm:cxn modelId="{05C43FE7-63F3-4660-8473-56DEA69EC4DB}" type="presParOf" srcId="{BC5B9BEB-527C-4992-A2B7-ADA88479D471}" destId="{172CB1DE-1019-40C3-9959-F1A32218047B}" srcOrd="1" destOrd="0" presId="urn:microsoft.com/office/officeart/2005/8/layout/orgChart1"/>
    <dgm:cxn modelId="{FB9A8FD5-2EFF-4A39-AABE-CFFAFF966C8F}" type="presParOf" srcId="{7CB19974-1BE2-4566-9D89-4A1BF2B0F5E9}" destId="{2E352B9E-E4C8-4F09-9A5C-CA0038971C1A}" srcOrd="1" destOrd="0" presId="urn:microsoft.com/office/officeart/2005/8/layout/orgChart1"/>
    <dgm:cxn modelId="{0FF62C60-8A35-44B8-9ACE-33DDC408C015}" type="presParOf" srcId="{2E352B9E-E4C8-4F09-9A5C-CA0038971C1A}" destId="{03B7B2C2-A3F3-4718-B10C-BD8243BAB9EA}" srcOrd="0" destOrd="0" presId="urn:microsoft.com/office/officeart/2005/8/layout/orgChart1"/>
    <dgm:cxn modelId="{016E03EF-D528-451E-9D54-932121D5B5BD}" type="presParOf" srcId="{2E352B9E-E4C8-4F09-9A5C-CA0038971C1A}" destId="{CCF581E3-60A6-49A9-8F26-84CA444049C1}" srcOrd="1" destOrd="0" presId="urn:microsoft.com/office/officeart/2005/8/layout/orgChart1"/>
    <dgm:cxn modelId="{6BD0A8E9-EA16-4D02-8A47-376DC13789CA}" type="presParOf" srcId="{CCF581E3-60A6-49A9-8F26-84CA444049C1}" destId="{278B109A-1DD0-46DA-A6B9-A3031A70E803}" srcOrd="0" destOrd="0" presId="urn:microsoft.com/office/officeart/2005/8/layout/orgChart1"/>
    <dgm:cxn modelId="{9FB5548C-A0D2-428A-870B-C2195E2367EB}" type="presParOf" srcId="{278B109A-1DD0-46DA-A6B9-A3031A70E803}" destId="{B0C54F8C-E22E-472D-BB9B-BB811B9639B2}" srcOrd="0" destOrd="0" presId="urn:microsoft.com/office/officeart/2005/8/layout/orgChart1"/>
    <dgm:cxn modelId="{F1ACB45C-C304-4621-BC48-23B5E9A1E414}" type="presParOf" srcId="{278B109A-1DD0-46DA-A6B9-A3031A70E803}" destId="{7E1D97C0-A077-4A81-99B2-F51FE1562D94}" srcOrd="1" destOrd="0" presId="urn:microsoft.com/office/officeart/2005/8/layout/orgChart1"/>
    <dgm:cxn modelId="{31D795CE-3653-4C4E-8640-58A046024F2B}" type="presParOf" srcId="{CCF581E3-60A6-49A9-8F26-84CA444049C1}" destId="{2768E836-D987-4418-AB14-229B5FA4D139}" srcOrd="1" destOrd="0" presId="urn:microsoft.com/office/officeart/2005/8/layout/orgChart1"/>
    <dgm:cxn modelId="{CAC45E79-419C-497B-B762-FB5A7830568F}" type="presParOf" srcId="{CCF581E3-60A6-49A9-8F26-84CA444049C1}" destId="{0EB91301-5F57-4F7B-94A5-D993CDA6214A}" srcOrd="2" destOrd="0" presId="urn:microsoft.com/office/officeart/2005/8/layout/orgChart1"/>
    <dgm:cxn modelId="{619A6AB5-E6EB-4F0F-A816-83BCBA1C2737}" type="presParOf" srcId="{2E352B9E-E4C8-4F09-9A5C-CA0038971C1A}" destId="{2D94B5ED-9F4F-4E14-AC2F-ED06EF8D9DDC}" srcOrd="2" destOrd="0" presId="urn:microsoft.com/office/officeart/2005/8/layout/orgChart1"/>
    <dgm:cxn modelId="{B0A5F9A2-9306-46D6-8B5D-C88E42C5D242}" type="presParOf" srcId="{2E352B9E-E4C8-4F09-9A5C-CA0038971C1A}" destId="{273A35FD-E833-4241-A6AF-FF5D23CFD75C}" srcOrd="3" destOrd="0" presId="urn:microsoft.com/office/officeart/2005/8/layout/orgChart1"/>
    <dgm:cxn modelId="{281CB827-46FC-460E-A4B5-7B69DE1AB279}" type="presParOf" srcId="{273A35FD-E833-4241-A6AF-FF5D23CFD75C}" destId="{B316EB19-7EEB-4C2C-91EE-D97F32620860}" srcOrd="0" destOrd="0" presId="urn:microsoft.com/office/officeart/2005/8/layout/orgChart1"/>
    <dgm:cxn modelId="{A1F193FB-B692-4E9D-BA37-EFF9AB2B3A1D}" type="presParOf" srcId="{B316EB19-7EEB-4C2C-91EE-D97F32620860}" destId="{83B67430-D57B-4CFB-BA61-7B4AC77ECBA2}" srcOrd="0" destOrd="0" presId="urn:microsoft.com/office/officeart/2005/8/layout/orgChart1"/>
    <dgm:cxn modelId="{999FE292-805E-4BB7-B039-ADE27C1FBB07}" type="presParOf" srcId="{B316EB19-7EEB-4C2C-91EE-D97F32620860}" destId="{AF5AB1BC-DF69-4C2D-9E20-2833CC0A88B0}" srcOrd="1" destOrd="0" presId="urn:microsoft.com/office/officeart/2005/8/layout/orgChart1"/>
    <dgm:cxn modelId="{A0FDF38C-037C-46DA-9B0C-B18D9B2E6D92}" type="presParOf" srcId="{273A35FD-E833-4241-A6AF-FF5D23CFD75C}" destId="{CEE5CB2F-B8D4-4ACA-ACE5-3B9D5BED718E}" srcOrd="1" destOrd="0" presId="urn:microsoft.com/office/officeart/2005/8/layout/orgChart1"/>
    <dgm:cxn modelId="{06E18677-D6D6-494A-8889-B7094A6B822E}" type="presParOf" srcId="{273A35FD-E833-4241-A6AF-FF5D23CFD75C}" destId="{4BBD5E03-C696-41FE-B998-78860472892E}" srcOrd="2" destOrd="0" presId="urn:microsoft.com/office/officeart/2005/8/layout/orgChart1"/>
    <dgm:cxn modelId="{41D8A6FD-1E56-432A-8D73-E64E30D0B2AB}" type="presParOf" srcId="{2E352B9E-E4C8-4F09-9A5C-CA0038971C1A}" destId="{896765E1-1FFF-4823-B0A3-3CC619E1A1F7}" srcOrd="4" destOrd="0" presId="urn:microsoft.com/office/officeart/2005/8/layout/orgChart1"/>
    <dgm:cxn modelId="{5ABB6990-7E6F-478D-8FFC-FE4F35BD6FC0}" type="presParOf" srcId="{2E352B9E-E4C8-4F09-9A5C-CA0038971C1A}" destId="{75309C0F-8506-458F-A048-14B4DC28EA66}" srcOrd="5" destOrd="0" presId="urn:microsoft.com/office/officeart/2005/8/layout/orgChart1"/>
    <dgm:cxn modelId="{766908DF-E37A-42A7-BB3D-96D8393FE605}" type="presParOf" srcId="{75309C0F-8506-458F-A048-14B4DC28EA66}" destId="{158063AD-0A83-4E9B-AE01-0249420FD6BD}" srcOrd="0" destOrd="0" presId="urn:microsoft.com/office/officeart/2005/8/layout/orgChart1"/>
    <dgm:cxn modelId="{FB798EF0-8742-4056-BC58-030A60968560}" type="presParOf" srcId="{158063AD-0A83-4E9B-AE01-0249420FD6BD}" destId="{130BFA62-27CF-4A37-AAF7-A521F07DD734}" srcOrd="0" destOrd="0" presId="urn:microsoft.com/office/officeart/2005/8/layout/orgChart1"/>
    <dgm:cxn modelId="{9E4AF33F-3C88-4EBD-A5DE-AA0AFEA233F9}" type="presParOf" srcId="{158063AD-0A83-4E9B-AE01-0249420FD6BD}" destId="{61E863FC-7520-4F28-97C6-6872C080184E}" srcOrd="1" destOrd="0" presId="urn:microsoft.com/office/officeart/2005/8/layout/orgChart1"/>
    <dgm:cxn modelId="{495CD8B7-B2B1-4EB2-86EE-98F203F8AAAC}" type="presParOf" srcId="{75309C0F-8506-458F-A048-14B4DC28EA66}" destId="{1E61563C-DC25-4B6C-B9F0-74F54D4088EF}" srcOrd="1" destOrd="0" presId="urn:microsoft.com/office/officeart/2005/8/layout/orgChart1"/>
    <dgm:cxn modelId="{2B478FCF-6377-4D88-8EBC-93717DE4CE37}" type="presParOf" srcId="{75309C0F-8506-458F-A048-14B4DC28EA66}" destId="{5015BBC3-8AE8-4209-9D3E-9C207D5C8DE4}" srcOrd="2" destOrd="0" presId="urn:microsoft.com/office/officeart/2005/8/layout/orgChart1"/>
    <dgm:cxn modelId="{586E336F-E98F-4B97-BA88-0C7A785BF8F9}" type="presParOf" srcId="{2E352B9E-E4C8-4F09-9A5C-CA0038971C1A}" destId="{2CF4E889-0541-4149-95BA-764D1CF62F98}" srcOrd="6" destOrd="0" presId="urn:microsoft.com/office/officeart/2005/8/layout/orgChart1"/>
    <dgm:cxn modelId="{FE9A15A3-6387-4DAD-9CE0-555E10122105}" type="presParOf" srcId="{2E352B9E-E4C8-4F09-9A5C-CA0038971C1A}" destId="{B45ACA36-4C2E-4D46-A043-7332B0871DA0}" srcOrd="7" destOrd="0" presId="urn:microsoft.com/office/officeart/2005/8/layout/orgChart1"/>
    <dgm:cxn modelId="{78C77F81-B233-425D-9E29-1CDC0D9AE279}" type="presParOf" srcId="{B45ACA36-4C2E-4D46-A043-7332B0871DA0}" destId="{E338565E-E07B-48BB-9235-0890BE63165C}" srcOrd="0" destOrd="0" presId="urn:microsoft.com/office/officeart/2005/8/layout/orgChart1"/>
    <dgm:cxn modelId="{6CF63F53-7F3C-4312-9F9E-AF8ADE90301D}" type="presParOf" srcId="{E338565E-E07B-48BB-9235-0890BE63165C}" destId="{04866A90-53D0-43A8-9614-3237D9B55BBF}" srcOrd="0" destOrd="0" presId="urn:microsoft.com/office/officeart/2005/8/layout/orgChart1"/>
    <dgm:cxn modelId="{37E5146D-46F5-4885-9DEC-E882497CBFDB}" type="presParOf" srcId="{E338565E-E07B-48BB-9235-0890BE63165C}" destId="{1AA6B9E2-D30C-4E53-9F7F-560A63B295D8}" srcOrd="1" destOrd="0" presId="urn:microsoft.com/office/officeart/2005/8/layout/orgChart1"/>
    <dgm:cxn modelId="{CB359B81-A48D-474B-85B5-F803F5E0B090}" type="presParOf" srcId="{B45ACA36-4C2E-4D46-A043-7332B0871DA0}" destId="{7ED11E18-536F-44F4-9EAA-CDA3F30C9F04}" srcOrd="1" destOrd="0" presId="urn:microsoft.com/office/officeart/2005/8/layout/orgChart1"/>
    <dgm:cxn modelId="{BDA148B9-099F-4D92-B110-5F8700100A26}" type="presParOf" srcId="{B45ACA36-4C2E-4D46-A043-7332B0871DA0}" destId="{BC7E01AE-3619-44D0-90EC-BC002BCCCE3B}" srcOrd="2" destOrd="0" presId="urn:microsoft.com/office/officeart/2005/8/layout/orgChart1"/>
    <dgm:cxn modelId="{3239B696-4C47-47E6-82B8-6DED3B1F0956}" type="presParOf" srcId="{7CB19974-1BE2-4566-9D89-4A1BF2B0F5E9}" destId="{3ED3A6E0-9BF2-4453-95F4-03F0230F7E95}" srcOrd="2" destOrd="0" presId="urn:microsoft.com/office/officeart/2005/8/layout/orgChart1"/>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483C0-DFB8-4ACA-955E-086174237FC2}">
      <dsp:nvSpPr>
        <dsp:cNvPr id="0" name=""/>
        <dsp:cNvSpPr/>
      </dsp:nvSpPr>
      <dsp:spPr>
        <a:xfrm>
          <a:off x="4221772" y="871869"/>
          <a:ext cx="1050727" cy="364715"/>
        </a:xfrm>
        <a:custGeom>
          <a:avLst/>
          <a:gdLst/>
          <a:ahLst/>
          <a:cxnLst/>
          <a:rect l="0" t="0" r="0" b="0"/>
          <a:pathLst>
            <a:path>
              <a:moveTo>
                <a:pt x="0" y="0"/>
              </a:moveTo>
              <a:lnTo>
                <a:pt x="0" y="182357"/>
              </a:lnTo>
              <a:lnTo>
                <a:pt x="1050727" y="182357"/>
              </a:lnTo>
              <a:lnTo>
                <a:pt x="1050727" y="36471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E23DE60-C293-426C-ABDC-BF0F6F9A29C9}">
      <dsp:nvSpPr>
        <dsp:cNvPr id="0" name=""/>
        <dsp:cNvSpPr/>
      </dsp:nvSpPr>
      <dsp:spPr>
        <a:xfrm>
          <a:off x="2069395" y="2104954"/>
          <a:ext cx="406952" cy="1740543"/>
        </a:xfrm>
        <a:custGeom>
          <a:avLst/>
          <a:gdLst/>
          <a:ahLst/>
          <a:cxnLst/>
          <a:rect l="0" t="0" r="0" b="0"/>
          <a:pathLst>
            <a:path>
              <a:moveTo>
                <a:pt x="406952" y="0"/>
              </a:moveTo>
              <a:lnTo>
                <a:pt x="406952" y="1740543"/>
              </a:lnTo>
              <a:lnTo>
                <a:pt x="0" y="174054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AC8118-250C-49CD-B182-4E53923867E0}">
      <dsp:nvSpPr>
        <dsp:cNvPr id="0" name=""/>
        <dsp:cNvSpPr/>
      </dsp:nvSpPr>
      <dsp:spPr>
        <a:xfrm>
          <a:off x="2476348" y="2104954"/>
          <a:ext cx="389620" cy="1729966"/>
        </a:xfrm>
        <a:custGeom>
          <a:avLst/>
          <a:gdLst/>
          <a:ahLst/>
          <a:cxnLst/>
          <a:rect l="0" t="0" r="0" b="0"/>
          <a:pathLst>
            <a:path>
              <a:moveTo>
                <a:pt x="0" y="0"/>
              </a:moveTo>
              <a:lnTo>
                <a:pt x="0" y="1729966"/>
              </a:lnTo>
              <a:lnTo>
                <a:pt x="389620" y="172996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2F3202-DD59-4882-99D9-BA48D96DF4FC}">
      <dsp:nvSpPr>
        <dsp:cNvPr id="0" name=""/>
        <dsp:cNvSpPr/>
      </dsp:nvSpPr>
      <dsp:spPr>
        <a:xfrm>
          <a:off x="3171044" y="871869"/>
          <a:ext cx="1050727" cy="364715"/>
        </a:xfrm>
        <a:custGeom>
          <a:avLst/>
          <a:gdLst/>
          <a:ahLst/>
          <a:cxnLst/>
          <a:rect l="0" t="0" r="0" b="0"/>
          <a:pathLst>
            <a:path>
              <a:moveTo>
                <a:pt x="1050727" y="0"/>
              </a:moveTo>
              <a:lnTo>
                <a:pt x="1050727" y="182357"/>
              </a:lnTo>
              <a:lnTo>
                <a:pt x="0" y="182357"/>
              </a:lnTo>
              <a:lnTo>
                <a:pt x="0" y="36471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708720-F145-4CE8-8D8A-F1DFDC8E7DD1}">
      <dsp:nvSpPr>
        <dsp:cNvPr id="0" name=""/>
        <dsp:cNvSpPr/>
      </dsp:nvSpPr>
      <dsp:spPr>
        <a:xfrm>
          <a:off x="3353402" y="3499"/>
          <a:ext cx="1736739" cy="8683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Total Customer Base </a:t>
          </a:r>
        </a:p>
        <a:p>
          <a:pPr lvl="0" algn="ctr" defTabSz="711200">
            <a:lnSpc>
              <a:spcPct val="90000"/>
            </a:lnSpc>
            <a:spcBef>
              <a:spcPct val="0"/>
            </a:spcBef>
            <a:spcAft>
              <a:spcPct val="35000"/>
            </a:spcAft>
          </a:pPr>
          <a:r>
            <a:rPr lang="en-US" sz="1600" kern="1200" dirty="0" smtClean="0"/>
            <a:t>(3009075)</a:t>
          </a:r>
          <a:br>
            <a:rPr lang="en-US" sz="1600" kern="1200" dirty="0" smtClean="0"/>
          </a:br>
          <a:r>
            <a:rPr lang="en-US" sz="1600" kern="1200" dirty="0" smtClean="0"/>
            <a:t>100 %</a:t>
          </a:r>
          <a:endParaRPr lang="en-US" sz="1600" kern="1200" dirty="0"/>
        </a:p>
      </dsp:txBody>
      <dsp:txXfrm>
        <a:off x="3353402" y="3499"/>
        <a:ext cx="1736739" cy="868369"/>
      </dsp:txXfrm>
    </dsp:sp>
    <dsp:sp modelId="{94E72EB4-7D35-4405-B16D-6B60DA289B9F}">
      <dsp:nvSpPr>
        <dsp:cNvPr id="0" name=""/>
        <dsp:cNvSpPr/>
      </dsp:nvSpPr>
      <dsp:spPr>
        <a:xfrm>
          <a:off x="2302674" y="1236584"/>
          <a:ext cx="1736739" cy="86836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Traders</a:t>
          </a:r>
          <a:br>
            <a:rPr lang="en-US" sz="1600" kern="1200" dirty="0" smtClean="0"/>
          </a:br>
          <a:r>
            <a:rPr lang="en-US" sz="1600" kern="1200" dirty="0" smtClean="0"/>
            <a:t>(1329932)</a:t>
          </a:r>
          <a:br>
            <a:rPr lang="en-US" sz="1600" kern="1200" dirty="0" smtClean="0"/>
          </a:br>
          <a:r>
            <a:rPr lang="en-US" sz="1600" kern="1200" dirty="0" smtClean="0"/>
            <a:t>44%</a:t>
          </a:r>
          <a:endParaRPr lang="en-US" sz="1600" kern="1200" dirty="0"/>
        </a:p>
      </dsp:txBody>
      <dsp:txXfrm>
        <a:off x="2302674" y="1236584"/>
        <a:ext cx="1736739" cy="868369"/>
      </dsp:txXfrm>
    </dsp:sp>
    <dsp:sp modelId="{9C531583-D481-4345-B05D-4F38F439C138}">
      <dsp:nvSpPr>
        <dsp:cNvPr id="0" name=""/>
        <dsp:cNvSpPr/>
      </dsp:nvSpPr>
      <dsp:spPr>
        <a:xfrm>
          <a:off x="2865969" y="3359445"/>
          <a:ext cx="1699122" cy="950951"/>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Active Traders</a:t>
          </a:r>
          <a:br>
            <a:rPr lang="en-US" sz="1600" kern="1200" dirty="0" smtClean="0"/>
          </a:br>
          <a:r>
            <a:rPr lang="en-US" sz="1600" kern="1200" dirty="0" smtClean="0"/>
            <a:t>(569699)</a:t>
          </a:r>
          <a:br>
            <a:rPr lang="en-US" sz="1600" kern="1200" dirty="0" smtClean="0"/>
          </a:br>
          <a:r>
            <a:rPr lang="en-US" sz="1600" kern="1200" dirty="0" smtClean="0"/>
            <a:t>87%</a:t>
          </a:r>
          <a:endParaRPr lang="en-US" sz="1600" kern="1200" dirty="0"/>
        </a:p>
      </dsp:txBody>
      <dsp:txXfrm>
        <a:off x="2865969" y="3359445"/>
        <a:ext cx="1699122" cy="950951"/>
      </dsp:txXfrm>
    </dsp:sp>
    <dsp:sp modelId="{9051F2CE-02B5-4A66-A28D-EE401C1BB79D}">
      <dsp:nvSpPr>
        <dsp:cNvPr id="0" name=""/>
        <dsp:cNvSpPr/>
      </dsp:nvSpPr>
      <dsp:spPr>
        <a:xfrm>
          <a:off x="332656" y="3334340"/>
          <a:ext cx="1736739" cy="1022314"/>
        </a:xfrm>
        <a:prstGeom prst="rect">
          <a:avLst/>
        </a:prstGeom>
        <a:solidFill>
          <a:schemeClr val="accent4">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Stop Traders</a:t>
          </a:r>
          <a:br>
            <a:rPr lang="en-US" sz="1600" kern="1200" dirty="0" smtClean="0"/>
          </a:br>
          <a:r>
            <a:rPr lang="en-US" sz="1600" kern="1200" dirty="0" smtClean="0"/>
            <a:t>(83508)</a:t>
          </a:r>
          <a:br>
            <a:rPr lang="en-US" sz="1600" kern="1200" dirty="0" smtClean="0"/>
          </a:br>
          <a:r>
            <a:rPr lang="en-US" sz="1600" kern="1200" dirty="0" smtClean="0"/>
            <a:t>13%</a:t>
          </a:r>
          <a:endParaRPr lang="en-US" sz="1600" kern="1200" dirty="0"/>
        </a:p>
      </dsp:txBody>
      <dsp:txXfrm>
        <a:off x="332656" y="3334340"/>
        <a:ext cx="1736739" cy="1022314"/>
      </dsp:txXfrm>
    </dsp:sp>
    <dsp:sp modelId="{F0EDDEBB-F19C-44BB-8498-DD727CA7BE3E}">
      <dsp:nvSpPr>
        <dsp:cNvPr id="0" name=""/>
        <dsp:cNvSpPr/>
      </dsp:nvSpPr>
      <dsp:spPr>
        <a:xfrm>
          <a:off x="4404130" y="1236584"/>
          <a:ext cx="1736739" cy="86836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Non Traders</a:t>
          </a:r>
          <a:br>
            <a:rPr lang="en-US" sz="1600" kern="1200" dirty="0" smtClean="0"/>
          </a:br>
          <a:r>
            <a:rPr lang="en-US" sz="1600" kern="1200" dirty="0" smtClean="0"/>
            <a:t>(1685082)</a:t>
          </a:r>
          <a:br>
            <a:rPr lang="en-US" sz="1600" kern="1200" dirty="0" smtClean="0"/>
          </a:br>
          <a:r>
            <a:rPr lang="en-US" sz="1600" kern="1200" dirty="0" smtClean="0"/>
            <a:t>56%</a:t>
          </a:r>
          <a:endParaRPr lang="en-US" sz="1600" kern="1200" dirty="0"/>
        </a:p>
      </dsp:txBody>
      <dsp:txXfrm>
        <a:off x="4404130" y="1236584"/>
        <a:ext cx="1736739" cy="8683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64FEE2-1841-4E5C-9C58-AFD79997A7B8}">
      <dsp:nvSpPr>
        <dsp:cNvPr id="0" name=""/>
        <dsp:cNvSpPr/>
      </dsp:nvSpPr>
      <dsp:spPr>
        <a:xfrm>
          <a:off x="1244392" y="1987733"/>
          <a:ext cx="1727647" cy="8638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Customer Segmentation</a:t>
          </a:r>
          <a:endParaRPr lang="en-US" sz="2200" kern="1200" dirty="0"/>
        </a:p>
      </dsp:txBody>
      <dsp:txXfrm>
        <a:off x="1269693" y="2013034"/>
        <a:ext cx="1677045" cy="813221"/>
      </dsp:txXfrm>
    </dsp:sp>
    <dsp:sp modelId="{A88A3C15-7EE1-4C41-BDF3-3D7F1BD061CB}">
      <dsp:nvSpPr>
        <dsp:cNvPr id="0" name=""/>
        <dsp:cNvSpPr/>
      </dsp:nvSpPr>
      <dsp:spPr>
        <a:xfrm rot="19457599">
          <a:off x="2892049" y="2151081"/>
          <a:ext cx="851041" cy="40429"/>
        </a:xfrm>
        <a:custGeom>
          <a:avLst/>
          <a:gdLst/>
          <a:ahLst/>
          <a:cxnLst/>
          <a:rect l="0" t="0" r="0" b="0"/>
          <a:pathLst>
            <a:path>
              <a:moveTo>
                <a:pt x="0" y="20214"/>
              </a:moveTo>
              <a:lnTo>
                <a:pt x="851041" y="2021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296294" y="2150020"/>
        <a:ext cx="42552" cy="42552"/>
      </dsp:txXfrm>
    </dsp:sp>
    <dsp:sp modelId="{B24F0674-EA05-4837-822E-459A0E40E689}">
      <dsp:nvSpPr>
        <dsp:cNvPr id="0" name=""/>
        <dsp:cNvSpPr/>
      </dsp:nvSpPr>
      <dsp:spPr>
        <a:xfrm>
          <a:off x="3663099" y="1491035"/>
          <a:ext cx="1727647" cy="86382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Value Based</a:t>
          </a:r>
          <a:endParaRPr lang="en-US" sz="2200" kern="1200" dirty="0"/>
        </a:p>
      </dsp:txBody>
      <dsp:txXfrm>
        <a:off x="3688400" y="1516336"/>
        <a:ext cx="1677045" cy="813221"/>
      </dsp:txXfrm>
    </dsp:sp>
    <dsp:sp modelId="{70872211-6467-45B8-8F1B-B298E0D28A9A}">
      <dsp:nvSpPr>
        <dsp:cNvPr id="0" name=""/>
        <dsp:cNvSpPr/>
      </dsp:nvSpPr>
      <dsp:spPr>
        <a:xfrm rot="17692822">
          <a:off x="4915005" y="1157684"/>
          <a:ext cx="1642543" cy="40429"/>
        </a:xfrm>
        <a:custGeom>
          <a:avLst/>
          <a:gdLst/>
          <a:ahLst/>
          <a:cxnLst/>
          <a:rect l="0" t="0" r="0" b="0"/>
          <a:pathLst>
            <a:path>
              <a:moveTo>
                <a:pt x="0" y="20214"/>
              </a:moveTo>
              <a:lnTo>
                <a:pt x="1642543" y="2021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695213" y="1136835"/>
        <a:ext cx="82127" cy="82127"/>
      </dsp:txXfrm>
    </dsp:sp>
    <dsp:sp modelId="{61662A46-978A-44C1-9201-493E2A7EB0B4}">
      <dsp:nvSpPr>
        <dsp:cNvPr id="0" name=""/>
        <dsp:cNvSpPr/>
      </dsp:nvSpPr>
      <dsp:spPr>
        <a:xfrm>
          <a:off x="6081806" y="938"/>
          <a:ext cx="1727647" cy="86382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Preferred Product </a:t>
          </a:r>
          <a:endParaRPr lang="en-US" sz="2200" kern="1200" dirty="0"/>
        </a:p>
      </dsp:txBody>
      <dsp:txXfrm>
        <a:off x="6107107" y="26239"/>
        <a:ext cx="1677045" cy="813221"/>
      </dsp:txXfrm>
    </dsp:sp>
    <dsp:sp modelId="{8D9EF893-7FB0-47DD-803A-3A51B7E9DEFE}">
      <dsp:nvSpPr>
        <dsp:cNvPr id="0" name=""/>
        <dsp:cNvSpPr/>
      </dsp:nvSpPr>
      <dsp:spPr>
        <a:xfrm rot="19457599">
          <a:off x="5310755" y="1654382"/>
          <a:ext cx="851041" cy="40429"/>
        </a:xfrm>
        <a:custGeom>
          <a:avLst/>
          <a:gdLst/>
          <a:ahLst/>
          <a:cxnLst/>
          <a:rect l="0" t="0" r="0" b="0"/>
          <a:pathLst>
            <a:path>
              <a:moveTo>
                <a:pt x="0" y="20214"/>
              </a:moveTo>
              <a:lnTo>
                <a:pt x="851041" y="2021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715000" y="1653321"/>
        <a:ext cx="42552" cy="42552"/>
      </dsp:txXfrm>
    </dsp:sp>
    <dsp:sp modelId="{3BBFA205-F1B2-4C7C-9493-B7D85B193AA6}">
      <dsp:nvSpPr>
        <dsp:cNvPr id="0" name=""/>
        <dsp:cNvSpPr/>
      </dsp:nvSpPr>
      <dsp:spPr>
        <a:xfrm>
          <a:off x="6081806" y="994336"/>
          <a:ext cx="1727647" cy="86382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Activity Ratio</a:t>
          </a:r>
          <a:endParaRPr lang="en-US" sz="2200" kern="1200" dirty="0"/>
        </a:p>
      </dsp:txBody>
      <dsp:txXfrm>
        <a:off x="6107107" y="1019637"/>
        <a:ext cx="1677045" cy="813221"/>
      </dsp:txXfrm>
    </dsp:sp>
    <dsp:sp modelId="{1A8A649D-8505-4CE1-87D3-E410D59575B4}">
      <dsp:nvSpPr>
        <dsp:cNvPr id="0" name=""/>
        <dsp:cNvSpPr/>
      </dsp:nvSpPr>
      <dsp:spPr>
        <a:xfrm rot="2142401">
          <a:off x="5310755" y="2151081"/>
          <a:ext cx="851041" cy="40429"/>
        </a:xfrm>
        <a:custGeom>
          <a:avLst/>
          <a:gdLst/>
          <a:ahLst/>
          <a:cxnLst/>
          <a:rect l="0" t="0" r="0" b="0"/>
          <a:pathLst>
            <a:path>
              <a:moveTo>
                <a:pt x="0" y="20214"/>
              </a:moveTo>
              <a:lnTo>
                <a:pt x="851041" y="2021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715000" y="2150020"/>
        <a:ext cx="42552" cy="42552"/>
      </dsp:txXfrm>
    </dsp:sp>
    <dsp:sp modelId="{D7BB45FC-C492-403F-B107-A1E523B84535}">
      <dsp:nvSpPr>
        <dsp:cNvPr id="0" name=""/>
        <dsp:cNvSpPr/>
      </dsp:nvSpPr>
      <dsp:spPr>
        <a:xfrm>
          <a:off x="6081806" y="1987733"/>
          <a:ext cx="1727647" cy="86382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Brokerage per Active Month</a:t>
          </a:r>
          <a:endParaRPr lang="en-US" sz="2200" kern="1200" dirty="0"/>
        </a:p>
      </dsp:txBody>
      <dsp:txXfrm>
        <a:off x="6107107" y="2013034"/>
        <a:ext cx="1677045" cy="813221"/>
      </dsp:txXfrm>
    </dsp:sp>
    <dsp:sp modelId="{D0D06B68-9003-48FF-9804-ED923ADA9F4C}">
      <dsp:nvSpPr>
        <dsp:cNvPr id="0" name=""/>
        <dsp:cNvSpPr/>
      </dsp:nvSpPr>
      <dsp:spPr>
        <a:xfrm rot="3907178">
          <a:off x="4915005" y="2647780"/>
          <a:ext cx="1642543" cy="40429"/>
        </a:xfrm>
        <a:custGeom>
          <a:avLst/>
          <a:gdLst/>
          <a:ahLst/>
          <a:cxnLst/>
          <a:rect l="0" t="0" r="0" b="0"/>
          <a:pathLst>
            <a:path>
              <a:moveTo>
                <a:pt x="0" y="20214"/>
              </a:moveTo>
              <a:lnTo>
                <a:pt x="1642543" y="2021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695213" y="2626931"/>
        <a:ext cx="82127" cy="82127"/>
      </dsp:txXfrm>
    </dsp:sp>
    <dsp:sp modelId="{C16DF4A1-B3F9-4293-BD05-DC8CB05FA6AB}">
      <dsp:nvSpPr>
        <dsp:cNvPr id="0" name=""/>
        <dsp:cNvSpPr/>
      </dsp:nvSpPr>
      <dsp:spPr>
        <a:xfrm>
          <a:off x="6081806" y="2981131"/>
          <a:ext cx="1727647" cy="86382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Recency</a:t>
          </a:r>
          <a:endParaRPr lang="en-US" sz="2200" kern="1200" dirty="0"/>
        </a:p>
      </dsp:txBody>
      <dsp:txXfrm>
        <a:off x="6107107" y="3006432"/>
        <a:ext cx="1677045" cy="813221"/>
      </dsp:txXfrm>
    </dsp:sp>
    <dsp:sp modelId="{822460F4-B487-4CF6-8BBF-018E0FC3268C}">
      <dsp:nvSpPr>
        <dsp:cNvPr id="0" name=""/>
        <dsp:cNvSpPr/>
      </dsp:nvSpPr>
      <dsp:spPr>
        <a:xfrm rot="2142401">
          <a:off x="2892049" y="2647780"/>
          <a:ext cx="851041" cy="40429"/>
        </a:xfrm>
        <a:custGeom>
          <a:avLst/>
          <a:gdLst/>
          <a:ahLst/>
          <a:cxnLst/>
          <a:rect l="0" t="0" r="0" b="0"/>
          <a:pathLst>
            <a:path>
              <a:moveTo>
                <a:pt x="0" y="20214"/>
              </a:moveTo>
              <a:lnTo>
                <a:pt x="851041" y="2021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296294" y="2646719"/>
        <a:ext cx="42552" cy="42552"/>
      </dsp:txXfrm>
    </dsp:sp>
    <dsp:sp modelId="{BA14B2D7-5001-46AA-AA73-C2E3B5E58AD7}">
      <dsp:nvSpPr>
        <dsp:cNvPr id="0" name=""/>
        <dsp:cNvSpPr/>
      </dsp:nvSpPr>
      <dsp:spPr>
        <a:xfrm>
          <a:off x="3663099" y="2484432"/>
          <a:ext cx="1727647" cy="86382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Behavior Based</a:t>
          </a:r>
          <a:endParaRPr lang="en-US" sz="2200" kern="1200" dirty="0"/>
        </a:p>
      </dsp:txBody>
      <dsp:txXfrm>
        <a:off x="3688400" y="2509733"/>
        <a:ext cx="1677045" cy="8132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21F5BD-DADB-4CEB-84E2-B52384A29C1A}">
      <dsp:nvSpPr>
        <dsp:cNvPr id="0" name=""/>
        <dsp:cNvSpPr/>
      </dsp:nvSpPr>
      <dsp:spPr>
        <a:xfrm>
          <a:off x="2297078" y="1976907"/>
          <a:ext cx="1118873" cy="5594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Preferred Product</a:t>
          </a:r>
          <a:endParaRPr lang="en-US" sz="1800" kern="1200" dirty="0"/>
        </a:p>
      </dsp:txBody>
      <dsp:txXfrm>
        <a:off x="2313463" y="1993292"/>
        <a:ext cx="1086103" cy="526666"/>
      </dsp:txXfrm>
    </dsp:sp>
    <dsp:sp modelId="{7AE1774D-562A-494F-B110-779253ABBFE9}">
      <dsp:nvSpPr>
        <dsp:cNvPr id="0" name=""/>
        <dsp:cNvSpPr/>
      </dsp:nvSpPr>
      <dsp:spPr>
        <a:xfrm rot="17230830">
          <a:off x="2828770" y="1447161"/>
          <a:ext cx="1666667" cy="26630"/>
        </a:xfrm>
        <a:custGeom>
          <a:avLst/>
          <a:gdLst/>
          <a:ahLst/>
          <a:cxnLst/>
          <a:rect l="0" t="0" r="0" b="0"/>
          <a:pathLst>
            <a:path>
              <a:moveTo>
                <a:pt x="0" y="13315"/>
              </a:moveTo>
              <a:lnTo>
                <a:pt x="1666667" y="1331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620437" y="1418810"/>
        <a:ext cx="83333" cy="83333"/>
      </dsp:txXfrm>
    </dsp:sp>
    <dsp:sp modelId="{85560A12-CD80-412F-8096-C22394A67A7C}">
      <dsp:nvSpPr>
        <dsp:cNvPr id="0" name=""/>
        <dsp:cNvSpPr/>
      </dsp:nvSpPr>
      <dsp:spPr>
        <a:xfrm>
          <a:off x="3908257" y="356636"/>
          <a:ext cx="1230762" cy="61538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Delivery</a:t>
          </a:r>
          <a:endParaRPr lang="en-US" sz="1800" kern="1200" dirty="0"/>
        </a:p>
      </dsp:txBody>
      <dsp:txXfrm>
        <a:off x="3926281" y="374660"/>
        <a:ext cx="1194714" cy="579333"/>
      </dsp:txXfrm>
    </dsp:sp>
    <dsp:sp modelId="{0C13E06A-082F-4665-91D1-E8F8B9AC4068}">
      <dsp:nvSpPr>
        <dsp:cNvPr id="0" name=""/>
        <dsp:cNvSpPr/>
      </dsp:nvSpPr>
      <dsp:spPr>
        <a:xfrm rot="19457599">
          <a:off x="5082034" y="474089"/>
          <a:ext cx="606275" cy="26630"/>
        </a:xfrm>
        <a:custGeom>
          <a:avLst/>
          <a:gdLst/>
          <a:ahLst/>
          <a:cxnLst/>
          <a:rect l="0" t="0" r="0" b="0"/>
          <a:pathLst>
            <a:path>
              <a:moveTo>
                <a:pt x="0" y="13315"/>
              </a:moveTo>
              <a:lnTo>
                <a:pt x="606275" y="1331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370014" y="472248"/>
        <a:ext cx="30313" cy="30313"/>
      </dsp:txXfrm>
    </dsp:sp>
    <dsp:sp modelId="{A6D75948-7421-4D79-A928-4AA7A0BF5A5B}">
      <dsp:nvSpPr>
        <dsp:cNvPr id="0" name=""/>
        <dsp:cNvSpPr/>
      </dsp:nvSpPr>
      <dsp:spPr>
        <a:xfrm>
          <a:off x="5631324" y="2792"/>
          <a:ext cx="1230762" cy="61538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CNC</a:t>
          </a:r>
          <a:endParaRPr lang="en-US" sz="1800" kern="1200" dirty="0"/>
        </a:p>
      </dsp:txBody>
      <dsp:txXfrm>
        <a:off x="5649348" y="20816"/>
        <a:ext cx="1194714" cy="579333"/>
      </dsp:txXfrm>
    </dsp:sp>
    <dsp:sp modelId="{34DFBEB4-5226-4FEE-BC8E-6C79D69882A6}">
      <dsp:nvSpPr>
        <dsp:cNvPr id="0" name=""/>
        <dsp:cNvSpPr/>
      </dsp:nvSpPr>
      <dsp:spPr>
        <a:xfrm rot="2142401">
          <a:off x="5082034" y="827933"/>
          <a:ext cx="606275" cy="26630"/>
        </a:xfrm>
        <a:custGeom>
          <a:avLst/>
          <a:gdLst/>
          <a:ahLst/>
          <a:cxnLst/>
          <a:rect l="0" t="0" r="0" b="0"/>
          <a:pathLst>
            <a:path>
              <a:moveTo>
                <a:pt x="0" y="13315"/>
              </a:moveTo>
              <a:lnTo>
                <a:pt x="606275" y="1331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370014" y="826092"/>
        <a:ext cx="30313" cy="30313"/>
      </dsp:txXfrm>
    </dsp:sp>
    <dsp:sp modelId="{1D99C14C-4242-41C2-A72A-186A81C95B67}">
      <dsp:nvSpPr>
        <dsp:cNvPr id="0" name=""/>
        <dsp:cNvSpPr/>
      </dsp:nvSpPr>
      <dsp:spPr>
        <a:xfrm>
          <a:off x="5631324" y="710480"/>
          <a:ext cx="1230762" cy="61538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SPOT </a:t>
          </a:r>
          <a:endParaRPr lang="en-US" sz="1800" kern="1200" dirty="0"/>
        </a:p>
      </dsp:txBody>
      <dsp:txXfrm>
        <a:off x="5649348" y="728504"/>
        <a:ext cx="1194714" cy="579333"/>
      </dsp:txXfrm>
    </dsp:sp>
    <dsp:sp modelId="{90086CBE-F6C5-429C-B608-B46B9A1C15C1}">
      <dsp:nvSpPr>
        <dsp:cNvPr id="0" name=""/>
        <dsp:cNvSpPr/>
      </dsp:nvSpPr>
      <dsp:spPr>
        <a:xfrm rot="18770822">
          <a:off x="3300138" y="1977927"/>
          <a:ext cx="723931" cy="26630"/>
        </a:xfrm>
        <a:custGeom>
          <a:avLst/>
          <a:gdLst/>
          <a:ahLst/>
          <a:cxnLst/>
          <a:rect l="0" t="0" r="0" b="0"/>
          <a:pathLst>
            <a:path>
              <a:moveTo>
                <a:pt x="0" y="13315"/>
              </a:moveTo>
              <a:lnTo>
                <a:pt x="723931" y="1331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644006" y="1973144"/>
        <a:ext cx="36196" cy="36196"/>
      </dsp:txXfrm>
    </dsp:sp>
    <dsp:sp modelId="{D07EC332-AADB-4DF2-BAA9-36489BE08B73}">
      <dsp:nvSpPr>
        <dsp:cNvPr id="0" name=""/>
        <dsp:cNvSpPr/>
      </dsp:nvSpPr>
      <dsp:spPr>
        <a:xfrm>
          <a:off x="3908257" y="1418169"/>
          <a:ext cx="1230762" cy="61538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Margin</a:t>
          </a:r>
          <a:endParaRPr lang="en-US" sz="1800" kern="1200" dirty="0"/>
        </a:p>
      </dsp:txBody>
      <dsp:txXfrm>
        <a:off x="3926281" y="1436193"/>
        <a:ext cx="1194714" cy="579333"/>
      </dsp:txXfrm>
    </dsp:sp>
    <dsp:sp modelId="{AB37C3B0-8EFB-475B-AB60-C5E18ABE10F9}">
      <dsp:nvSpPr>
        <dsp:cNvPr id="0" name=""/>
        <dsp:cNvSpPr/>
      </dsp:nvSpPr>
      <dsp:spPr>
        <a:xfrm>
          <a:off x="5139019" y="1712544"/>
          <a:ext cx="492304" cy="26630"/>
        </a:xfrm>
        <a:custGeom>
          <a:avLst/>
          <a:gdLst/>
          <a:ahLst/>
          <a:cxnLst/>
          <a:rect l="0" t="0" r="0" b="0"/>
          <a:pathLst>
            <a:path>
              <a:moveTo>
                <a:pt x="0" y="13315"/>
              </a:moveTo>
              <a:lnTo>
                <a:pt x="492304" y="1331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372864" y="1713552"/>
        <a:ext cx="24615" cy="24615"/>
      </dsp:txXfrm>
    </dsp:sp>
    <dsp:sp modelId="{FBC4739A-14B2-47FF-AB91-617F39C0F476}">
      <dsp:nvSpPr>
        <dsp:cNvPr id="0" name=""/>
        <dsp:cNvSpPr/>
      </dsp:nvSpPr>
      <dsp:spPr>
        <a:xfrm>
          <a:off x="5631324" y="1418169"/>
          <a:ext cx="1230762" cy="61538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T+2</a:t>
          </a:r>
          <a:endParaRPr lang="en-US" sz="1800" kern="1200" dirty="0"/>
        </a:p>
      </dsp:txBody>
      <dsp:txXfrm>
        <a:off x="5649348" y="1436193"/>
        <a:ext cx="1194714" cy="579333"/>
      </dsp:txXfrm>
    </dsp:sp>
    <dsp:sp modelId="{AD08F394-3A44-4DCE-BB04-2980B06DDBF8}">
      <dsp:nvSpPr>
        <dsp:cNvPr id="0" name=""/>
        <dsp:cNvSpPr/>
      </dsp:nvSpPr>
      <dsp:spPr>
        <a:xfrm rot="1186030">
          <a:off x="3400539" y="2331771"/>
          <a:ext cx="523130" cy="26630"/>
        </a:xfrm>
        <a:custGeom>
          <a:avLst/>
          <a:gdLst/>
          <a:ahLst/>
          <a:cxnLst/>
          <a:rect l="0" t="0" r="0" b="0"/>
          <a:pathLst>
            <a:path>
              <a:moveTo>
                <a:pt x="0" y="13315"/>
              </a:moveTo>
              <a:lnTo>
                <a:pt x="523130" y="1331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649026" y="2332008"/>
        <a:ext cx="26156" cy="26156"/>
      </dsp:txXfrm>
    </dsp:sp>
    <dsp:sp modelId="{F5440116-445E-4E0C-8B77-9A4AD70547D6}">
      <dsp:nvSpPr>
        <dsp:cNvPr id="0" name=""/>
        <dsp:cNvSpPr/>
      </dsp:nvSpPr>
      <dsp:spPr>
        <a:xfrm>
          <a:off x="3908257" y="2125857"/>
          <a:ext cx="1230762" cy="61538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Futures </a:t>
          </a:r>
          <a:endParaRPr lang="en-US" sz="1800" kern="1200" dirty="0"/>
        </a:p>
      </dsp:txBody>
      <dsp:txXfrm>
        <a:off x="3926281" y="2143881"/>
        <a:ext cx="1194714" cy="579333"/>
      </dsp:txXfrm>
    </dsp:sp>
    <dsp:sp modelId="{5ED4BD31-AA94-4137-AA23-E2B080151A7F}">
      <dsp:nvSpPr>
        <dsp:cNvPr id="0" name=""/>
        <dsp:cNvSpPr/>
      </dsp:nvSpPr>
      <dsp:spPr>
        <a:xfrm rot="3654187">
          <a:off x="3155917" y="2685615"/>
          <a:ext cx="1012373" cy="26630"/>
        </a:xfrm>
        <a:custGeom>
          <a:avLst/>
          <a:gdLst/>
          <a:ahLst/>
          <a:cxnLst/>
          <a:rect l="0" t="0" r="0" b="0"/>
          <a:pathLst>
            <a:path>
              <a:moveTo>
                <a:pt x="0" y="13315"/>
              </a:moveTo>
              <a:lnTo>
                <a:pt x="1012373" y="1331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636795" y="2673621"/>
        <a:ext cx="50618" cy="50618"/>
      </dsp:txXfrm>
    </dsp:sp>
    <dsp:sp modelId="{7A0CEFCC-1D8D-4691-BFBF-7F7D07BE4DFF}">
      <dsp:nvSpPr>
        <dsp:cNvPr id="0" name=""/>
        <dsp:cNvSpPr/>
      </dsp:nvSpPr>
      <dsp:spPr>
        <a:xfrm>
          <a:off x="3908257" y="2833545"/>
          <a:ext cx="1230762" cy="61538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Options</a:t>
          </a:r>
          <a:endParaRPr lang="en-US" sz="1800" kern="1200" dirty="0"/>
        </a:p>
      </dsp:txBody>
      <dsp:txXfrm>
        <a:off x="3926281" y="2851569"/>
        <a:ext cx="1194714" cy="579333"/>
      </dsp:txXfrm>
    </dsp:sp>
    <dsp:sp modelId="{EB25F7C1-4359-4B93-ACD5-546C74DAF30A}">
      <dsp:nvSpPr>
        <dsp:cNvPr id="0" name=""/>
        <dsp:cNvSpPr/>
      </dsp:nvSpPr>
      <dsp:spPr>
        <a:xfrm rot="4369170">
          <a:off x="2828770" y="3039460"/>
          <a:ext cx="1666667" cy="26630"/>
        </a:xfrm>
        <a:custGeom>
          <a:avLst/>
          <a:gdLst/>
          <a:ahLst/>
          <a:cxnLst/>
          <a:rect l="0" t="0" r="0" b="0"/>
          <a:pathLst>
            <a:path>
              <a:moveTo>
                <a:pt x="0" y="13315"/>
              </a:moveTo>
              <a:lnTo>
                <a:pt x="1666667" y="1331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620437" y="3011108"/>
        <a:ext cx="83333" cy="83333"/>
      </dsp:txXfrm>
    </dsp:sp>
    <dsp:sp modelId="{38E06B31-9AAC-4A65-8EBD-7B879F193DBA}">
      <dsp:nvSpPr>
        <dsp:cNvPr id="0" name=""/>
        <dsp:cNvSpPr/>
      </dsp:nvSpPr>
      <dsp:spPr>
        <a:xfrm>
          <a:off x="3908257" y="3541234"/>
          <a:ext cx="1230762" cy="61538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Mix</a:t>
          </a:r>
          <a:endParaRPr lang="en-US" sz="1800" kern="1200" dirty="0"/>
        </a:p>
      </dsp:txBody>
      <dsp:txXfrm>
        <a:off x="3926281" y="3559258"/>
        <a:ext cx="1194714" cy="5793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603EC1-3A81-4561-B306-668BFB849B73}">
      <dsp:nvSpPr>
        <dsp:cNvPr id="0" name=""/>
        <dsp:cNvSpPr/>
      </dsp:nvSpPr>
      <dsp:spPr>
        <a:xfrm>
          <a:off x="5575495" y="2720447"/>
          <a:ext cx="4779838" cy="332304"/>
        </a:xfrm>
        <a:custGeom>
          <a:avLst/>
          <a:gdLst/>
          <a:ahLst/>
          <a:cxnLst/>
          <a:rect l="0" t="0" r="0" b="0"/>
          <a:pathLst>
            <a:path>
              <a:moveTo>
                <a:pt x="0" y="0"/>
              </a:moveTo>
              <a:lnTo>
                <a:pt x="0" y="166152"/>
              </a:lnTo>
              <a:lnTo>
                <a:pt x="4779838" y="166152"/>
              </a:lnTo>
              <a:lnTo>
                <a:pt x="4779838" y="33230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BF33929-D80B-4E60-9A2F-B5310ED1E02E}">
      <dsp:nvSpPr>
        <dsp:cNvPr id="0" name=""/>
        <dsp:cNvSpPr/>
      </dsp:nvSpPr>
      <dsp:spPr>
        <a:xfrm>
          <a:off x="5575495" y="2720447"/>
          <a:ext cx="2886646" cy="346893"/>
        </a:xfrm>
        <a:custGeom>
          <a:avLst/>
          <a:gdLst/>
          <a:ahLst/>
          <a:cxnLst/>
          <a:rect l="0" t="0" r="0" b="0"/>
          <a:pathLst>
            <a:path>
              <a:moveTo>
                <a:pt x="0" y="0"/>
              </a:moveTo>
              <a:lnTo>
                <a:pt x="0" y="180741"/>
              </a:lnTo>
              <a:lnTo>
                <a:pt x="2886646" y="180741"/>
              </a:lnTo>
              <a:lnTo>
                <a:pt x="2886646" y="34689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F4E889-0541-4149-95BA-764D1CF62F98}">
      <dsp:nvSpPr>
        <dsp:cNvPr id="0" name=""/>
        <dsp:cNvSpPr/>
      </dsp:nvSpPr>
      <dsp:spPr>
        <a:xfrm>
          <a:off x="5575495" y="2720447"/>
          <a:ext cx="964275" cy="332304"/>
        </a:xfrm>
        <a:custGeom>
          <a:avLst/>
          <a:gdLst/>
          <a:ahLst/>
          <a:cxnLst/>
          <a:rect l="0" t="0" r="0" b="0"/>
          <a:pathLst>
            <a:path>
              <a:moveTo>
                <a:pt x="0" y="0"/>
              </a:moveTo>
              <a:lnTo>
                <a:pt x="0" y="166152"/>
              </a:lnTo>
              <a:lnTo>
                <a:pt x="964275" y="166152"/>
              </a:lnTo>
              <a:lnTo>
                <a:pt x="964275" y="33230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6765E1-1FFF-4823-B0A3-3CC619E1A1F7}">
      <dsp:nvSpPr>
        <dsp:cNvPr id="0" name=""/>
        <dsp:cNvSpPr/>
      </dsp:nvSpPr>
      <dsp:spPr>
        <a:xfrm>
          <a:off x="4625065" y="2720447"/>
          <a:ext cx="950429" cy="332304"/>
        </a:xfrm>
        <a:custGeom>
          <a:avLst/>
          <a:gdLst/>
          <a:ahLst/>
          <a:cxnLst/>
          <a:rect l="0" t="0" r="0" b="0"/>
          <a:pathLst>
            <a:path>
              <a:moveTo>
                <a:pt x="950429" y="0"/>
              </a:moveTo>
              <a:lnTo>
                <a:pt x="950429" y="166152"/>
              </a:lnTo>
              <a:lnTo>
                <a:pt x="0" y="166152"/>
              </a:lnTo>
              <a:lnTo>
                <a:pt x="0" y="33230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94B5ED-9F4F-4E14-AC2F-ED06EF8D9DDC}">
      <dsp:nvSpPr>
        <dsp:cNvPr id="0" name=""/>
        <dsp:cNvSpPr/>
      </dsp:nvSpPr>
      <dsp:spPr>
        <a:xfrm>
          <a:off x="2710360" y="2720447"/>
          <a:ext cx="2865134" cy="332304"/>
        </a:xfrm>
        <a:custGeom>
          <a:avLst/>
          <a:gdLst/>
          <a:ahLst/>
          <a:cxnLst/>
          <a:rect l="0" t="0" r="0" b="0"/>
          <a:pathLst>
            <a:path>
              <a:moveTo>
                <a:pt x="2865134" y="0"/>
              </a:moveTo>
              <a:lnTo>
                <a:pt x="2865134" y="166152"/>
              </a:lnTo>
              <a:lnTo>
                <a:pt x="0" y="166152"/>
              </a:lnTo>
              <a:lnTo>
                <a:pt x="0" y="33230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B7B2C2-A3F3-4718-B10C-BD8243BAB9EA}">
      <dsp:nvSpPr>
        <dsp:cNvPr id="0" name=""/>
        <dsp:cNvSpPr/>
      </dsp:nvSpPr>
      <dsp:spPr>
        <a:xfrm>
          <a:off x="795656" y="2720447"/>
          <a:ext cx="4779838" cy="332304"/>
        </a:xfrm>
        <a:custGeom>
          <a:avLst/>
          <a:gdLst/>
          <a:ahLst/>
          <a:cxnLst/>
          <a:rect l="0" t="0" r="0" b="0"/>
          <a:pathLst>
            <a:path>
              <a:moveTo>
                <a:pt x="4779838" y="0"/>
              </a:moveTo>
              <a:lnTo>
                <a:pt x="4779838" y="166152"/>
              </a:lnTo>
              <a:lnTo>
                <a:pt x="0" y="166152"/>
              </a:lnTo>
              <a:lnTo>
                <a:pt x="0" y="33230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5978EA-7812-4D23-AA92-61B3B87173E2}">
      <dsp:nvSpPr>
        <dsp:cNvPr id="0" name=""/>
        <dsp:cNvSpPr/>
      </dsp:nvSpPr>
      <dsp:spPr>
        <a:xfrm>
          <a:off x="4784294" y="1505243"/>
          <a:ext cx="1582400" cy="12152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Total Customer Base</a:t>
          </a:r>
          <a:br>
            <a:rPr lang="en-US" sz="1200" kern="1200" dirty="0" smtClean="0"/>
          </a:br>
          <a:r>
            <a:rPr lang="en-US" sz="1200" kern="1200" dirty="0" smtClean="0"/>
            <a:t/>
          </a:r>
          <a:br>
            <a:rPr lang="en-US" sz="1200" kern="1200" dirty="0" smtClean="0"/>
          </a:br>
          <a:r>
            <a:rPr lang="en-US" sz="1200" kern="1200" dirty="0" smtClean="0"/>
            <a:t>653207</a:t>
          </a:r>
          <a:br>
            <a:rPr lang="en-US" sz="1200" kern="1200" dirty="0" smtClean="0"/>
          </a:br>
          <a:r>
            <a:rPr lang="en-US" sz="1200" kern="1200" dirty="0" smtClean="0"/>
            <a:t>(100%)</a:t>
          </a:r>
          <a:br>
            <a:rPr lang="en-US" sz="1200" kern="1200" dirty="0" smtClean="0"/>
          </a:br>
          <a:r>
            <a:rPr lang="en-US" sz="1200" kern="1200" dirty="0" smtClean="0"/>
            <a:t/>
          </a:r>
          <a:br>
            <a:rPr lang="en-US" sz="1200" kern="1200" dirty="0" smtClean="0"/>
          </a:br>
          <a:r>
            <a:rPr lang="en-US" sz="1200" u="none" strike="noStrike" kern="1200" dirty="0" smtClean="0">
              <a:effectLst/>
            </a:rPr>
            <a:t>576 </a:t>
          </a:r>
          <a:r>
            <a:rPr lang="en-US" sz="1200" kern="1200" dirty="0" smtClean="0"/>
            <a:t>Cr.</a:t>
          </a:r>
          <a:br>
            <a:rPr lang="en-US" sz="1200" kern="1200" dirty="0" smtClean="0"/>
          </a:br>
          <a:r>
            <a:rPr lang="en-US" sz="1200" kern="1200" dirty="0" smtClean="0"/>
            <a:t>100%</a:t>
          </a:r>
        </a:p>
      </dsp:txBody>
      <dsp:txXfrm>
        <a:off x="4784294" y="1505243"/>
        <a:ext cx="1582400" cy="1215204"/>
      </dsp:txXfrm>
    </dsp:sp>
    <dsp:sp modelId="{B0C54F8C-E22E-472D-BB9B-BB811B9639B2}">
      <dsp:nvSpPr>
        <dsp:cNvPr id="0" name=""/>
        <dsp:cNvSpPr/>
      </dsp:nvSpPr>
      <dsp:spPr>
        <a:xfrm>
          <a:off x="4455" y="3052752"/>
          <a:ext cx="1582400" cy="137857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Only Delivery Customer</a:t>
          </a:r>
          <a:br>
            <a:rPr lang="en-US" sz="1200" kern="1200" dirty="0" smtClean="0"/>
          </a:br>
          <a:r>
            <a:rPr lang="en-US" sz="1200" kern="1200" dirty="0" smtClean="0"/>
            <a:t/>
          </a:r>
          <a:br>
            <a:rPr lang="en-US" sz="1200" kern="1200" dirty="0" smtClean="0"/>
          </a:br>
          <a:r>
            <a:rPr lang="en-US" sz="1200" b="0" i="0" u="none" kern="1200" dirty="0" smtClean="0"/>
            <a:t>566435</a:t>
          </a:r>
          <a:br>
            <a:rPr lang="en-US" sz="1200" b="0" i="0" u="none" kern="1200" dirty="0" smtClean="0"/>
          </a:br>
          <a:r>
            <a:rPr lang="en-US" sz="1200" b="0" i="0" u="none" kern="1200" dirty="0" smtClean="0"/>
            <a:t>86.72%</a:t>
          </a:r>
          <a:br>
            <a:rPr lang="en-US" sz="1200" b="0" i="0" u="none" kern="1200" dirty="0" smtClean="0"/>
          </a:br>
          <a:r>
            <a:rPr lang="en-US" sz="1200" b="0" i="0" u="none" kern="1200" dirty="0" smtClean="0"/>
            <a:t/>
          </a:r>
          <a:br>
            <a:rPr lang="en-US" sz="1200" b="0" i="0" u="none" kern="1200" dirty="0" smtClean="0"/>
          </a:br>
          <a:r>
            <a:rPr lang="en-US" sz="1200" u="none" strike="noStrike" kern="1200" dirty="0" smtClean="0">
              <a:effectLst/>
            </a:rPr>
            <a:t>257.80 </a:t>
          </a:r>
          <a:r>
            <a:rPr lang="en-US" sz="1200" b="0" i="0" u="none" kern="1200" dirty="0" smtClean="0"/>
            <a:t>Cr.</a:t>
          </a:r>
          <a:br>
            <a:rPr lang="en-US" sz="1200" b="0" i="0" u="none" kern="1200" dirty="0" smtClean="0"/>
          </a:br>
          <a:r>
            <a:rPr lang="en-US" sz="1200" u="none" strike="noStrike" kern="1200" dirty="0" smtClean="0">
              <a:effectLst/>
            </a:rPr>
            <a:t>44.71 </a:t>
          </a:r>
          <a:r>
            <a:rPr lang="en-US" sz="1200" kern="1200" dirty="0" smtClean="0"/>
            <a:t>%</a:t>
          </a:r>
        </a:p>
      </dsp:txBody>
      <dsp:txXfrm>
        <a:off x="4455" y="3052752"/>
        <a:ext cx="1582400" cy="1378571"/>
      </dsp:txXfrm>
    </dsp:sp>
    <dsp:sp modelId="{83B67430-D57B-4CFB-BA61-7B4AC77ECBA2}">
      <dsp:nvSpPr>
        <dsp:cNvPr id="0" name=""/>
        <dsp:cNvSpPr/>
      </dsp:nvSpPr>
      <dsp:spPr>
        <a:xfrm>
          <a:off x="1919160" y="3052752"/>
          <a:ext cx="1582400" cy="137857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Only Margin Customer</a:t>
          </a:r>
          <a:br>
            <a:rPr lang="en-US" sz="1200" kern="1200" dirty="0" smtClean="0"/>
          </a:br>
          <a:r>
            <a:rPr lang="en-US" sz="1200" kern="1200" dirty="0" smtClean="0"/>
            <a:t/>
          </a:r>
          <a:br>
            <a:rPr lang="en-US" sz="1200" kern="1200" dirty="0" smtClean="0"/>
          </a:br>
          <a:r>
            <a:rPr lang="en-US" sz="1200" b="0" i="0" u="none" kern="1200" dirty="0" smtClean="0"/>
            <a:t>31418</a:t>
          </a:r>
          <a:br>
            <a:rPr lang="en-US" sz="1200" b="0" i="0" u="none" kern="1200" dirty="0" smtClean="0"/>
          </a:br>
          <a:r>
            <a:rPr lang="en-US" sz="1200" b="0" i="0" u="none" kern="1200" dirty="0" smtClean="0"/>
            <a:t>4.81 %</a:t>
          </a:r>
        </a:p>
        <a:p>
          <a:pPr lvl="0" algn="ctr" defTabSz="533400">
            <a:lnSpc>
              <a:spcPct val="90000"/>
            </a:lnSpc>
            <a:spcBef>
              <a:spcPct val="0"/>
            </a:spcBef>
            <a:spcAft>
              <a:spcPct val="35000"/>
            </a:spcAft>
          </a:pPr>
          <a:r>
            <a:rPr lang="en-US" sz="1200" b="0" i="0" u="none" strike="noStrike" kern="1200" dirty="0" smtClean="0">
              <a:effectLst/>
            </a:rPr>
            <a:t/>
          </a:r>
          <a:br>
            <a:rPr lang="en-US" sz="1200" b="0" i="0" u="none" strike="noStrike" kern="1200" dirty="0" smtClean="0">
              <a:effectLst/>
            </a:rPr>
          </a:br>
          <a:r>
            <a:rPr lang="en-US" sz="1200" u="none" strike="noStrike" kern="1200" dirty="0" smtClean="0">
              <a:effectLst/>
            </a:rPr>
            <a:t>45.75 </a:t>
          </a:r>
          <a:r>
            <a:rPr lang="en-US" sz="1200" b="0" i="0" u="none" kern="1200" dirty="0" smtClean="0"/>
            <a:t>Cr</a:t>
          </a:r>
          <a:r>
            <a:rPr lang="en-US" sz="1200" kern="1200" dirty="0" smtClean="0"/>
            <a:t>.</a:t>
          </a:r>
          <a:br>
            <a:rPr lang="en-US" sz="1200" kern="1200" dirty="0" smtClean="0"/>
          </a:br>
          <a:r>
            <a:rPr lang="en-US" sz="1200" u="none" strike="noStrike" kern="1200" dirty="0" smtClean="0">
              <a:effectLst/>
            </a:rPr>
            <a:t>7.94 </a:t>
          </a:r>
          <a:r>
            <a:rPr lang="en-US" sz="1200" kern="1200" dirty="0" smtClean="0"/>
            <a:t>%</a:t>
          </a:r>
          <a:endParaRPr lang="en-US" sz="1200" kern="1200" dirty="0"/>
        </a:p>
      </dsp:txBody>
      <dsp:txXfrm>
        <a:off x="1919160" y="3052752"/>
        <a:ext cx="1582400" cy="1378571"/>
      </dsp:txXfrm>
    </dsp:sp>
    <dsp:sp modelId="{130BFA62-27CF-4A37-AAF7-A521F07DD734}">
      <dsp:nvSpPr>
        <dsp:cNvPr id="0" name=""/>
        <dsp:cNvSpPr/>
      </dsp:nvSpPr>
      <dsp:spPr>
        <a:xfrm>
          <a:off x="3833865" y="3052752"/>
          <a:ext cx="1582400" cy="140670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Only Futures Customer</a:t>
          </a:r>
          <a:br>
            <a:rPr lang="en-US" sz="1200" kern="1200" dirty="0" smtClean="0"/>
          </a:br>
          <a:r>
            <a:rPr lang="en-US" sz="1200" kern="1200" dirty="0" smtClean="0"/>
            <a:t/>
          </a:r>
          <a:br>
            <a:rPr lang="en-US" sz="1200" kern="1200" dirty="0" smtClean="0"/>
          </a:br>
          <a:r>
            <a:rPr lang="en-US" sz="1200" b="0" i="0" u="none" kern="1200" dirty="0" smtClean="0"/>
            <a:t>417</a:t>
          </a:r>
          <a:br>
            <a:rPr lang="en-US" sz="1200" b="0" i="0" u="none" kern="1200" dirty="0" smtClean="0"/>
          </a:br>
          <a:r>
            <a:rPr lang="en-US" sz="1200" b="0" i="0" u="none" kern="1200" dirty="0" smtClean="0"/>
            <a:t>0.06%</a:t>
          </a:r>
          <a:br>
            <a:rPr lang="en-US" sz="1200" b="0" i="0" u="none" kern="1200" dirty="0" smtClean="0"/>
          </a:br>
          <a:r>
            <a:rPr lang="en-US" sz="1200" b="0" i="0" u="none" kern="1200" dirty="0" smtClean="0"/>
            <a:t/>
          </a:r>
          <a:br>
            <a:rPr lang="en-US" sz="1200" b="0" i="0" u="none" kern="1200" dirty="0" smtClean="0"/>
          </a:br>
          <a:r>
            <a:rPr lang="en-US" sz="1200" u="none" strike="noStrike" kern="1200" dirty="0" smtClean="0">
              <a:effectLst/>
            </a:rPr>
            <a:t>1.98 </a:t>
          </a:r>
          <a:r>
            <a:rPr lang="en-US" sz="1200" kern="1200" dirty="0" smtClean="0"/>
            <a:t>Cr.</a:t>
          </a:r>
          <a:br>
            <a:rPr lang="en-US" sz="1200" kern="1200" dirty="0" smtClean="0"/>
          </a:br>
          <a:r>
            <a:rPr lang="en-US" sz="1200" b="0" i="0" u="none" kern="1200" dirty="0" smtClean="0"/>
            <a:t>0.34 %</a:t>
          </a:r>
          <a:endParaRPr lang="en-US" sz="1200" kern="1200" dirty="0"/>
        </a:p>
      </dsp:txBody>
      <dsp:txXfrm>
        <a:off x="3833865" y="3052752"/>
        <a:ext cx="1582400" cy="1406706"/>
      </dsp:txXfrm>
    </dsp:sp>
    <dsp:sp modelId="{04866A90-53D0-43A8-9614-3237D9B55BBF}">
      <dsp:nvSpPr>
        <dsp:cNvPr id="0" name=""/>
        <dsp:cNvSpPr/>
      </dsp:nvSpPr>
      <dsp:spPr>
        <a:xfrm>
          <a:off x="5748570" y="3052752"/>
          <a:ext cx="1582400" cy="137857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Only Options Customer</a:t>
          </a:r>
          <a:br>
            <a:rPr lang="en-US" sz="1200" kern="1200" dirty="0" smtClean="0"/>
          </a:br>
          <a:r>
            <a:rPr lang="en-US" sz="1200" kern="1200" dirty="0" smtClean="0"/>
            <a:t/>
          </a:r>
          <a:br>
            <a:rPr lang="en-US" sz="1200" kern="1200" dirty="0" smtClean="0"/>
          </a:br>
          <a:r>
            <a:rPr lang="en-US" sz="1200" b="0" i="0" u="none" kern="1200" dirty="0" smtClean="0"/>
            <a:t>1823</a:t>
          </a:r>
          <a:br>
            <a:rPr lang="en-US" sz="1200" b="0" i="0" u="none" kern="1200" dirty="0" smtClean="0"/>
          </a:br>
          <a:r>
            <a:rPr lang="en-US" sz="1200" b="0" i="0" u="none" kern="1200" dirty="0" smtClean="0"/>
            <a:t>0.28 %</a:t>
          </a:r>
        </a:p>
        <a:p>
          <a:pPr lvl="0" algn="ctr" defTabSz="533400">
            <a:lnSpc>
              <a:spcPct val="90000"/>
            </a:lnSpc>
            <a:spcBef>
              <a:spcPct val="0"/>
            </a:spcBef>
            <a:spcAft>
              <a:spcPct val="35000"/>
            </a:spcAft>
          </a:pPr>
          <a:r>
            <a:rPr lang="en-US" sz="1200" u="none" strike="noStrike" kern="1200" dirty="0" smtClean="0">
              <a:effectLst/>
            </a:rPr>
            <a:t>5.42  </a:t>
          </a:r>
          <a:r>
            <a:rPr lang="en-US" sz="1200" kern="1200" dirty="0" smtClean="0"/>
            <a:t>Cr.</a:t>
          </a:r>
          <a:br>
            <a:rPr lang="en-US" sz="1200" kern="1200" dirty="0" smtClean="0"/>
          </a:br>
          <a:r>
            <a:rPr lang="en-US" sz="1200" u="none" strike="noStrike" kern="1200" dirty="0" smtClean="0">
              <a:effectLst/>
            </a:rPr>
            <a:t>0.94  </a:t>
          </a:r>
          <a:r>
            <a:rPr lang="en-US" sz="1200" b="0" i="0" u="none" kern="1200" dirty="0" smtClean="0"/>
            <a:t>%</a:t>
          </a:r>
          <a:endParaRPr lang="en-US" sz="1200" kern="1200" dirty="0"/>
        </a:p>
      </dsp:txBody>
      <dsp:txXfrm>
        <a:off x="5748570" y="3052752"/>
        <a:ext cx="1582400" cy="1378571"/>
      </dsp:txXfrm>
    </dsp:sp>
    <dsp:sp modelId="{8D82838E-3AFE-49DC-9F87-805E802B19C1}">
      <dsp:nvSpPr>
        <dsp:cNvPr id="0" name=""/>
        <dsp:cNvSpPr/>
      </dsp:nvSpPr>
      <dsp:spPr>
        <a:xfrm>
          <a:off x="7677864" y="3067341"/>
          <a:ext cx="1568554" cy="138274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Delivery &amp; Margin Customer</a:t>
          </a:r>
          <a:br>
            <a:rPr lang="en-US" sz="1200" kern="1200" dirty="0" smtClean="0"/>
          </a:br>
          <a:r>
            <a:rPr lang="en-US" sz="1200" kern="1200" dirty="0" smtClean="0"/>
            <a:t/>
          </a:r>
          <a:br>
            <a:rPr lang="en-US" sz="1200" kern="1200" dirty="0" smtClean="0"/>
          </a:br>
          <a:r>
            <a:rPr lang="en-US" sz="1200" b="0" i="0" u="none" kern="1200" dirty="0" smtClean="0"/>
            <a:t>30916</a:t>
          </a:r>
          <a:br>
            <a:rPr lang="en-US" sz="1200" b="0" i="0" u="none" kern="1200" dirty="0" smtClean="0"/>
          </a:br>
          <a:r>
            <a:rPr lang="en-US" sz="1200" b="0" i="0" u="none" kern="1200" dirty="0" smtClean="0"/>
            <a:t>4.73 %</a:t>
          </a:r>
          <a:br>
            <a:rPr lang="en-US" sz="1200" b="0" i="0" u="none" kern="1200" dirty="0" smtClean="0"/>
          </a:br>
          <a:r>
            <a:rPr lang="en-US" sz="1200" b="0" i="0" u="none" kern="1200" dirty="0" smtClean="0"/>
            <a:t/>
          </a:r>
          <a:br>
            <a:rPr lang="en-US" sz="1200" b="0" i="0" u="none" kern="1200" dirty="0" smtClean="0"/>
          </a:br>
          <a:r>
            <a:rPr lang="en-US" sz="1200" b="0" i="0" u="none" kern="1200" dirty="0" smtClean="0"/>
            <a:t>95.32 Cr</a:t>
          </a:r>
          <a:r>
            <a:rPr lang="en-US" sz="1200" kern="1200" dirty="0" smtClean="0"/>
            <a:t>.</a:t>
          </a:r>
          <a:br>
            <a:rPr lang="en-US" sz="1200" kern="1200" dirty="0" smtClean="0"/>
          </a:br>
          <a:r>
            <a:rPr lang="en-US" sz="1200" b="0" i="0" u="none" kern="1200" dirty="0" smtClean="0"/>
            <a:t>16.53 %</a:t>
          </a:r>
          <a:endParaRPr lang="en-US" sz="1200" kern="1200" dirty="0"/>
        </a:p>
      </dsp:txBody>
      <dsp:txXfrm>
        <a:off x="7677864" y="3067341"/>
        <a:ext cx="1568554" cy="1382749"/>
      </dsp:txXfrm>
    </dsp:sp>
    <dsp:sp modelId="{170D224D-A969-4942-BFC2-458DF985BD5B}">
      <dsp:nvSpPr>
        <dsp:cNvPr id="0" name=""/>
        <dsp:cNvSpPr/>
      </dsp:nvSpPr>
      <dsp:spPr>
        <a:xfrm>
          <a:off x="9564133" y="3052752"/>
          <a:ext cx="1582400" cy="137857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Others Customer</a:t>
          </a:r>
          <a:br>
            <a:rPr lang="en-US" sz="1200" kern="1200" dirty="0" smtClean="0"/>
          </a:br>
          <a:r>
            <a:rPr lang="en-US" sz="1200" kern="1200" dirty="0" smtClean="0"/>
            <a:t/>
          </a:r>
          <a:br>
            <a:rPr lang="en-US" sz="1200" kern="1200" dirty="0" smtClean="0"/>
          </a:br>
          <a:r>
            <a:rPr lang="en-US" sz="1200" kern="1200" dirty="0" smtClean="0"/>
            <a:t>22198</a:t>
          </a:r>
          <a:br>
            <a:rPr lang="en-US" sz="1200" kern="1200" dirty="0" smtClean="0"/>
          </a:br>
          <a:r>
            <a:rPr lang="en-US" sz="1200" kern="1200" dirty="0" smtClean="0"/>
            <a:t>3.40 % </a:t>
          </a:r>
          <a:br>
            <a:rPr lang="en-US" sz="1200" kern="1200" dirty="0" smtClean="0"/>
          </a:br>
          <a:r>
            <a:rPr lang="en-US" sz="1200" kern="1200" dirty="0" smtClean="0"/>
            <a:t/>
          </a:r>
          <a:br>
            <a:rPr lang="en-US" sz="1200" kern="1200" dirty="0" smtClean="0"/>
          </a:br>
          <a:r>
            <a:rPr lang="en-US" sz="1200" kern="1200" dirty="0" smtClean="0"/>
            <a:t>170.29 Cr</a:t>
          </a:r>
          <a:br>
            <a:rPr lang="en-US" sz="1200" kern="1200" dirty="0" smtClean="0"/>
          </a:br>
          <a:r>
            <a:rPr lang="en-US" sz="1200" kern="1200" dirty="0" smtClean="0"/>
            <a:t>29.53 %</a:t>
          </a:r>
          <a:endParaRPr lang="en-US" sz="1200" kern="1200" dirty="0"/>
        </a:p>
      </dsp:txBody>
      <dsp:txXfrm>
        <a:off x="9564133" y="3052752"/>
        <a:ext cx="1582400" cy="137857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F33929-D80B-4E60-9A2F-B5310ED1E02E}">
      <dsp:nvSpPr>
        <dsp:cNvPr id="0" name=""/>
        <dsp:cNvSpPr/>
      </dsp:nvSpPr>
      <dsp:spPr>
        <a:xfrm>
          <a:off x="4860388" y="2497017"/>
          <a:ext cx="4027441" cy="349488"/>
        </a:xfrm>
        <a:custGeom>
          <a:avLst/>
          <a:gdLst/>
          <a:ahLst/>
          <a:cxnLst/>
          <a:rect l="0" t="0" r="0" b="0"/>
          <a:pathLst>
            <a:path>
              <a:moveTo>
                <a:pt x="0" y="0"/>
              </a:moveTo>
              <a:lnTo>
                <a:pt x="0" y="174744"/>
              </a:lnTo>
              <a:lnTo>
                <a:pt x="4027441" y="174744"/>
              </a:lnTo>
              <a:lnTo>
                <a:pt x="4027441" y="34948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F4E889-0541-4149-95BA-764D1CF62F98}">
      <dsp:nvSpPr>
        <dsp:cNvPr id="0" name=""/>
        <dsp:cNvSpPr/>
      </dsp:nvSpPr>
      <dsp:spPr>
        <a:xfrm>
          <a:off x="4860388" y="2497017"/>
          <a:ext cx="2013720" cy="349488"/>
        </a:xfrm>
        <a:custGeom>
          <a:avLst/>
          <a:gdLst/>
          <a:ahLst/>
          <a:cxnLst/>
          <a:rect l="0" t="0" r="0" b="0"/>
          <a:pathLst>
            <a:path>
              <a:moveTo>
                <a:pt x="0" y="0"/>
              </a:moveTo>
              <a:lnTo>
                <a:pt x="0" y="174744"/>
              </a:lnTo>
              <a:lnTo>
                <a:pt x="2013720" y="174744"/>
              </a:lnTo>
              <a:lnTo>
                <a:pt x="2013720" y="34948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6765E1-1FFF-4823-B0A3-3CC619E1A1F7}">
      <dsp:nvSpPr>
        <dsp:cNvPr id="0" name=""/>
        <dsp:cNvSpPr/>
      </dsp:nvSpPr>
      <dsp:spPr>
        <a:xfrm>
          <a:off x="4814667" y="2497017"/>
          <a:ext cx="91440" cy="349488"/>
        </a:xfrm>
        <a:custGeom>
          <a:avLst/>
          <a:gdLst/>
          <a:ahLst/>
          <a:cxnLst/>
          <a:rect l="0" t="0" r="0" b="0"/>
          <a:pathLst>
            <a:path>
              <a:moveTo>
                <a:pt x="45720" y="0"/>
              </a:moveTo>
              <a:lnTo>
                <a:pt x="45720" y="34948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94B5ED-9F4F-4E14-AC2F-ED06EF8D9DDC}">
      <dsp:nvSpPr>
        <dsp:cNvPr id="0" name=""/>
        <dsp:cNvSpPr/>
      </dsp:nvSpPr>
      <dsp:spPr>
        <a:xfrm>
          <a:off x="2846667" y="2497017"/>
          <a:ext cx="2013720" cy="349488"/>
        </a:xfrm>
        <a:custGeom>
          <a:avLst/>
          <a:gdLst/>
          <a:ahLst/>
          <a:cxnLst/>
          <a:rect l="0" t="0" r="0" b="0"/>
          <a:pathLst>
            <a:path>
              <a:moveTo>
                <a:pt x="2013720" y="0"/>
              </a:moveTo>
              <a:lnTo>
                <a:pt x="2013720" y="174744"/>
              </a:lnTo>
              <a:lnTo>
                <a:pt x="0" y="174744"/>
              </a:lnTo>
              <a:lnTo>
                <a:pt x="0" y="34948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B7B2C2-A3F3-4718-B10C-BD8243BAB9EA}">
      <dsp:nvSpPr>
        <dsp:cNvPr id="0" name=""/>
        <dsp:cNvSpPr/>
      </dsp:nvSpPr>
      <dsp:spPr>
        <a:xfrm>
          <a:off x="832946" y="2497017"/>
          <a:ext cx="4027441" cy="349488"/>
        </a:xfrm>
        <a:custGeom>
          <a:avLst/>
          <a:gdLst/>
          <a:ahLst/>
          <a:cxnLst/>
          <a:rect l="0" t="0" r="0" b="0"/>
          <a:pathLst>
            <a:path>
              <a:moveTo>
                <a:pt x="4027441" y="0"/>
              </a:moveTo>
              <a:lnTo>
                <a:pt x="4027441" y="174744"/>
              </a:lnTo>
              <a:lnTo>
                <a:pt x="0" y="174744"/>
              </a:lnTo>
              <a:lnTo>
                <a:pt x="0" y="34948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5978EA-7812-4D23-AA92-61B3B87173E2}">
      <dsp:nvSpPr>
        <dsp:cNvPr id="0" name=""/>
        <dsp:cNvSpPr/>
      </dsp:nvSpPr>
      <dsp:spPr>
        <a:xfrm>
          <a:off x="4028272" y="1218970"/>
          <a:ext cx="1664231" cy="12780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Total Customer Base </a:t>
          </a:r>
          <a:br>
            <a:rPr lang="en-US" sz="1500" kern="1200" dirty="0" smtClean="0"/>
          </a:br>
          <a:r>
            <a:rPr lang="en-US" sz="1500" kern="1200" dirty="0" smtClean="0"/>
            <a:t>653207</a:t>
          </a:r>
          <a:br>
            <a:rPr lang="en-US" sz="1500" kern="1200" dirty="0" smtClean="0"/>
          </a:br>
          <a:r>
            <a:rPr lang="en-US" sz="1500" kern="1200" dirty="0" smtClean="0"/>
            <a:t>(100%)</a:t>
          </a:r>
        </a:p>
        <a:p>
          <a:pPr lvl="0" algn="ctr" defTabSz="666750">
            <a:lnSpc>
              <a:spcPct val="90000"/>
            </a:lnSpc>
            <a:spcBef>
              <a:spcPct val="0"/>
            </a:spcBef>
            <a:spcAft>
              <a:spcPct val="35000"/>
            </a:spcAft>
          </a:pPr>
          <a:r>
            <a:rPr lang="en-US" sz="1500" u="none" strike="noStrike" kern="1200" dirty="0" smtClean="0">
              <a:effectLst/>
            </a:rPr>
            <a:t>576 </a:t>
          </a:r>
          <a:r>
            <a:rPr lang="en-US" sz="1500" kern="1200" dirty="0" smtClean="0"/>
            <a:t>Cr.</a:t>
          </a:r>
        </a:p>
        <a:p>
          <a:pPr lvl="0" algn="ctr" defTabSz="666750">
            <a:lnSpc>
              <a:spcPct val="90000"/>
            </a:lnSpc>
            <a:spcBef>
              <a:spcPct val="0"/>
            </a:spcBef>
            <a:spcAft>
              <a:spcPct val="35000"/>
            </a:spcAft>
          </a:pPr>
          <a:r>
            <a:rPr lang="en-US" sz="1500" kern="1200" dirty="0" smtClean="0"/>
            <a:t>100%</a:t>
          </a:r>
        </a:p>
      </dsp:txBody>
      <dsp:txXfrm>
        <a:off x="4028272" y="1218970"/>
        <a:ext cx="1664231" cy="1278046"/>
      </dsp:txXfrm>
    </dsp:sp>
    <dsp:sp modelId="{B0C54F8C-E22E-472D-BB9B-BB811B9639B2}">
      <dsp:nvSpPr>
        <dsp:cNvPr id="0" name=""/>
        <dsp:cNvSpPr/>
      </dsp:nvSpPr>
      <dsp:spPr>
        <a:xfrm>
          <a:off x="830" y="2846505"/>
          <a:ext cx="1664231" cy="122397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Delivery Customer</a:t>
          </a:r>
        </a:p>
        <a:p>
          <a:pPr lvl="0" algn="ctr" defTabSz="666750">
            <a:lnSpc>
              <a:spcPct val="90000"/>
            </a:lnSpc>
            <a:spcBef>
              <a:spcPct val="0"/>
            </a:spcBef>
            <a:spcAft>
              <a:spcPct val="35000"/>
            </a:spcAft>
          </a:pPr>
          <a:r>
            <a:rPr lang="en-US" sz="1500" b="0" i="0" u="none" kern="1200" dirty="0" smtClean="0"/>
            <a:t>574073</a:t>
          </a:r>
        </a:p>
        <a:p>
          <a:pPr lvl="0" algn="ctr" defTabSz="666750">
            <a:lnSpc>
              <a:spcPct val="90000"/>
            </a:lnSpc>
            <a:spcBef>
              <a:spcPct val="0"/>
            </a:spcBef>
            <a:spcAft>
              <a:spcPct val="35000"/>
            </a:spcAft>
          </a:pPr>
          <a:r>
            <a:rPr lang="en-US" sz="1500" kern="1200" dirty="0" smtClean="0"/>
            <a:t>88</a:t>
          </a:r>
          <a:r>
            <a:rPr lang="en-US" sz="1500" kern="1200" dirty="0" smtClean="0"/>
            <a:t>%</a:t>
          </a:r>
          <a:endParaRPr lang="en-US" sz="1500" kern="1200" dirty="0" smtClean="0"/>
        </a:p>
      </dsp:txBody>
      <dsp:txXfrm>
        <a:off x="830" y="2846505"/>
        <a:ext cx="1664231" cy="1223976"/>
      </dsp:txXfrm>
    </dsp:sp>
    <dsp:sp modelId="{83B67430-D57B-4CFB-BA61-7B4AC77ECBA2}">
      <dsp:nvSpPr>
        <dsp:cNvPr id="0" name=""/>
        <dsp:cNvSpPr/>
      </dsp:nvSpPr>
      <dsp:spPr>
        <a:xfrm>
          <a:off x="2014551" y="2846505"/>
          <a:ext cx="1664231" cy="122397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Margin Customer</a:t>
          </a:r>
        </a:p>
        <a:p>
          <a:pPr lvl="0" algn="ctr" defTabSz="666750">
            <a:lnSpc>
              <a:spcPct val="90000"/>
            </a:lnSpc>
            <a:spcBef>
              <a:spcPct val="0"/>
            </a:spcBef>
            <a:spcAft>
              <a:spcPct val="35000"/>
            </a:spcAft>
          </a:pPr>
          <a:r>
            <a:rPr lang="en-US" sz="1500" b="0" i="0" u="none" kern="1200" dirty="0" smtClean="0"/>
            <a:t>39255</a:t>
          </a:r>
        </a:p>
        <a:p>
          <a:pPr lvl="0" algn="ctr" defTabSz="666750">
            <a:lnSpc>
              <a:spcPct val="90000"/>
            </a:lnSpc>
            <a:spcBef>
              <a:spcPct val="0"/>
            </a:spcBef>
            <a:spcAft>
              <a:spcPct val="35000"/>
            </a:spcAft>
          </a:pPr>
          <a:r>
            <a:rPr lang="en-US" sz="1500" b="0" i="0" u="none" kern="1200" dirty="0" smtClean="0"/>
            <a:t>6</a:t>
          </a:r>
          <a:r>
            <a:rPr lang="en-US" sz="1500" b="0" i="0" u="none" kern="1200" dirty="0" smtClean="0"/>
            <a:t>%</a:t>
          </a:r>
          <a:endParaRPr lang="en-US" sz="1500" kern="1200" dirty="0" smtClean="0"/>
        </a:p>
      </dsp:txBody>
      <dsp:txXfrm>
        <a:off x="2014551" y="2846505"/>
        <a:ext cx="1664231" cy="1223976"/>
      </dsp:txXfrm>
    </dsp:sp>
    <dsp:sp modelId="{130BFA62-27CF-4A37-AAF7-A521F07DD734}">
      <dsp:nvSpPr>
        <dsp:cNvPr id="0" name=""/>
        <dsp:cNvSpPr/>
      </dsp:nvSpPr>
      <dsp:spPr>
        <a:xfrm>
          <a:off x="4028272" y="2846505"/>
          <a:ext cx="1664231" cy="122397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Futures Customer</a:t>
          </a:r>
        </a:p>
        <a:p>
          <a:pPr lvl="0" algn="ctr" defTabSz="666750">
            <a:lnSpc>
              <a:spcPct val="90000"/>
            </a:lnSpc>
            <a:spcBef>
              <a:spcPct val="0"/>
            </a:spcBef>
            <a:spcAft>
              <a:spcPct val="35000"/>
            </a:spcAft>
          </a:pPr>
          <a:r>
            <a:rPr lang="en-US" sz="1500" b="0" i="0" u="none" kern="1200" dirty="0" smtClean="0"/>
            <a:t>4304</a:t>
          </a:r>
        </a:p>
        <a:p>
          <a:pPr lvl="0" algn="ctr" defTabSz="666750">
            <a:lnSpc>
              <a:spcPct val="90000"/>
            </a:lnSpc>
            <a:spcBef>
              <a:spcPct val="0"/>
            </a:spcBef>
            <a:spcAft>
              <a:spcPct val="35000"/>
            </a:spcAft>
          </a:pPr>
          <a:r>
            <a:rPr lang="en-US" sz="1500" b="0" i="0" u="none" kern="1200" dirty="0" smtClean="0"/>
            <a:t>0.66</a:t>
          </a:r>
          <a:r>
            <a:rPr lang="en-US" sz="1500" b="0" i="0" u="none" kern="1200" dirty="0" smtClean="0"/>
            <a:t>%</a:t>
          </a:r>
          <a:endParaRPr lang="en-US" sz="1500" kern="1200" dirty="0" smtClean="0"/>
        </a:p>
      </dsp:txBody>
      <dsp:txXfrm>
        <a:off x="4028272" y="2846505"/>
        <a:ext cx="1664231" cy="1223976"/>
      </dsp:txXfrm>
    </dsp:sp>
    <dsp:sp modelId="{04866A90-53D0-43A8-9614-3237D9B55BBF}">
      <dsp:nvSpPr>
        <dsp:cNvPr id="0" name=""/>
        <dsp:cNvSpPr/>
      </dsp:nvSpPr>
      <dsp:spPr>
        <a:xfrm>
          <a:off x="6041992" y="2846505"/>
          <a:ext cx="1664231" cy="122397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Options Customer</a:t>
          </a:r>
        </a:p>
        <a:p>
          <a:pPr lvl="0" algn="ctr" defTabSz="666750">
            <a:lnSpc>
              <a:spcPct val="90000"/>
            </a:lnSpc>
            <a:spcBef>
              <a:spcPct val="0"/>
            </a:spcBef>
            <a:spcAft>
              <a:spcPct val="35000"/>
            </a:spcAft>
          </a:pPr>
          <a:r>
            <a:rPr lang="en-US" sz="1500" b="0" i="0" u="none" kern="1200" dirty="0" smtClean="0"/>
            <a:t>9097</a:t>
          </a:r>
        </a:p>
        <a:p>
          <a:pPr lvl="0" algn="ctr" defTabSz="666750">
            <a:lnSpc>
              <a:spcPct val="90000"/>
            </a:lnSpc>
            <a:spcBef>
              <a:spcPct val="0"/>
            </a:spcBef>
            <a:spcAft>
              <a:spcPct val="35000"/>
            </a:spcAft>
          </a:pPr>
          <a:r>
            <a:rPr lang="en-US" sz="1500" b="0" i="0" u="none" kern="1200" dirty="0" smtClean="0"/>
            <a:t>1.39</a:t>
          </a:r>
          <a:r>
            <a:rPr lang="en-US" sz="1500" b="0" i="0" u="none" kern="1200" dirty="0" smtClean="0"/>
            <a:t>%</a:t>
          </a:r>
          <a:endParaRPr lang="en-US" sz="1500" kern="1200" dirty="0" smtClean="0"/>
        </a:p>
      </dsp:txBody>
      <dsp:txXfrm>
        <a:off x="6041992" y="2846505"/>
        <a:ext cx="1664231" cy="1223976"/>
      </dsp:txXfrm>
    </dsp:sp>
    <dsp:sp modelId="{8D82838E-3AFE-49DC-9F87-805E802B19C1}">
      <dsp:nvSpPr>
        <dsp:cNvPr id="0" name=""/>
        <dsp:cNvSpPr/>
      </dsp:nvSpPr>
      <dsp:spPr>
        <a:xfrm>
          <a:off x="8055713" y="2846505"/>
          <a:ext cx="1664231" cy="122397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Mix Customer</a:t>
          </a:r>
        </a:p>
        <a:p>
          <a:pPr lvl="0" algn="ctr" defTabSz="666750">
            <a:lnSpc>
              <a:spcPct val="90000"/>
            </a:lnSpc>
            <a:spcBef>
              <a:spcPct val="0"/>
            </a:spcBef>
            <a:spcAft>
              <a:spcPct val="35000"/>
            </a:spcAft>
          </a:pPr>
          <a:r>
            <a:rPr lang="en-US" sz="1500" b="0" i="0" u="none" kern="1200" dirty="0" smtClean="0"/>
            <a:t>26478</a:t>
          </a:r>
        </a:p>
        <a:p>
          <a:pPr lvl="0" algn="ctr" defTabSz="666750">
            <a:lnSpc>
              <a:spcPct val="90000"/>
            </a:lnSpc>
            <a:spcBef>
              <a:spcPct val="0"/>
            </a:spcBef>
            <a:spcAft>
              <a:spcPct val="35000"/>
            </a:spcAft>
          </a:pPr>
          <a:r>
            <a:rPr lang="en-US" sz="1500" b="0" i="0" u="none" kern="1200" dirty="0" smtClean="0"/>
            <a:t>4.05</a:t>
          </a:r>
          <a:r>
            <a:rPr lang="en-US" sz="1500" b="0" i="0" u="none" kern="1200" dirty="0" smtClean="0"/>
            <a:t>%</a:t>
          </a:r>
          <a:endParaRPr lang="en-US" sz="1500" kern="1200" dirty="0" smtClean="0"/>
        </a:p>
      </dsp:txBody>
      <dsp:txXfrm>
        <a:off x="8055713" y="2846505"/>
        <a:ext cx="1664231" cy="122397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5B7A8C-1740-4B8A-999E-F5A353AE657F}">
      <dsp:nvSpPr>
        <dsp:cNvPr id="0" name=""/>
        <dsp:cNvSpPr/>
      </dsp:nvSpPr>
      <dsp:spPr>
        <a:xfrm>
          <a:off x="2519057" y="1799646"/>
          <a:ext cx="1249955" cy="6249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Behavior based </a:t>
          </a:r>
          <a:endParaRPr lang="en-US" sz="2000" kern="1200" dirty="0"/>
        </a:p>
      </dsp:txBody>
      <dsp:txXfrm>
        <a:off x="2537362" y="1817951"/>
        <a:ext cx="1213345" cy="588367"/>
      </dsp:txXfrm>
    </dsp:sp>
    <dsp:sp modelId="{9340A1E9-1BD9-41F9-986C-D59D53C0BE63}">
      <dsp:nvSpPr>
        <dsp:cNvPr id="0" name=""/>
        <dsp:cNvSpPr/>
      </dsp:nvSpPr>
      <dsp:spPr>
        <a:xfrm rot="17692822">
          <a:off x="3424812" y="1559776"/>
          <a:ext cx="1188382" cy="26630"/>
        </a:xfrm>
        <a:custGeom>
          <a:avLst/>
          <a:gdLst/>
          <a:ahLst/>
          <a:cxnLst/>
          <a:rect l="0" t="0" r="0" b="0"/>
          <a:pathLst>
            <a:path>
              <a:moveTo>
                <a:pt x="0" y="13315"/>
              </a:moveTo>
              <a:lnTo>
                <a:pt x="1188382" y="1331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989293" y="1543382"/>
        <a:ext cx="59419" cy="59419"/>
      </dsp:txXfrm>
    </dsp:sp>
    <dsp:sp modelId="{26130E66-B1C8-4E7F-8C95-C77009D0432B}">
      <dsp:nvSpPr>
        <dsp:cNvPr id="0" name=""/>
        <dsp:cNvSpPr/>
      </dsp:nvSpPr>
      <dsp:spPr>
        <a:xfrm>
          <a:off x="4268994" y="721560"/>
          <a:ext cx="1249955" cy="62497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Sector Wise</a:t>
          </a:r>
          <a:endParaRPr lang="en-US" sz="2000" kern="1200" dirty="0"/>
        </a:p>
      </dsp:txBody>
      <dsp:txXfrm>
        <a:off x="4287299" y="739865"/>
        <a:ext cx="1213345" cy="588367"/>
      </dsp:txXfrm>
    </dsp:sp>
    <dsp:sp modelId="{233153B1-1472-451F-9337-B21764253A9C}">
      <dsp:nvSpPr>
        <dsp:cNvPr id="0" name=""/>
        <dsp:cNvSpPr/>
      </dsp:nvSpPr>
      <dsp:spPr>
        <a:xfrm rot="18289469">
          <a:off x="5331177" y="661371"/>
          <a:ext cx="875526" cy="26630"/>
        </a:xfrm>
        <a:custGeom>
          <a:avLst/>
          <a:gdLst/>
          <a:ahLst/>
          <a:cxnLst/>
          <a:rect l="0" t="0" r="0" b="0"/>
          <a:pathLst>
            <a:path>
              <a:moveTo>
                <a:pt x="0" y="13315"/>
              </a:moveTo>
              <a:lnTo>
                <a:pt x="875526" y="1331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747052" y="652798"/>
        <a:ext cx="43776" cy="43776"/>
      </dsp:txXfrm>
    </dsp:sp>
    <dsp:sp modelId="{2CC588E8-4E50-4ADE-9796-75263C74E1EE}">
      <dsp:nvSpPr>
        <dsp:cNvPr id="0" name=""/>
        <dsp:cNvSpPr/>
      </dsp:nvSpPr>
      <dsp:spPr>
        <a:xfrm>
          <a:off x="6018931" y="2836"/>
          <a:ext cx="1249955" cy="62497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IT </a:t>
          </a:r>
          <a:endParaRPr lang="en-US" sz="2000" kern="1200" dirty="0"/>
        </a:p>
      </dsp:txBody>
      <dsp:txXfrm>
        <a:off x="6037236" y="21141"/>
        <a:ext cx="1213345" cy="588367"/>
      </dsp:txXfrm>
    </dsp:sp>
    <dsp:sp modelId="{C775D16D-FA3A-4A69-8A2B-A588EEDEFA00}">
      <dsp:nvSpPr>
        <dsp:cNvPr id="0" name=""/>
        <dsp:cNvSpPr/>
      </dsp:nvSpPr>
      <dsp:spPr>
        <a:xfrm>
          <a:off x="5518949" y="1020733"/>
          <a:ext cx="499982" cy="26630"/>
        </a:xfrm>
        <a:custGeom>
          <a:avLst/>
          <a:gdLst/>
          <a:ahLst/>
          <a:cxnLst/>
          <a:rect l="0" t="0" r="0" b="0"/>
          <a:pathLst>
            <a:path>
              <a:moveTo>
                <a:pt x="0" y="13315"/>
              </a:moveTo>
              <a:lnTo>
                <a:pt x="499982" y="1331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756441" y="1021549"/>
        <a:ext cx="24999" cy="24999"/>
      </dsp:txXfrm>
    </dsp:sp>
    <dsp:sp modelId="{DA4F5323-A681-4DFB-AE72-B8A21BB6A5BF}">
      <dsp:nvSpPr>
        <dsp:cNvPr id="0" name=""/>
        <dsp:cNvSpPr/>
      </dsp:nvSpPr>
      <dsp:spPr>
        <a:xfrm>
          <a:off x="6018931" y="721560"/>
          <a:ext cx="1249955" cy="62497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Bank</a:t>
          </a:r>
          <a:endParaRPr lang="en-US" sz="2000" kern="1200" dirty="0"/>
        </a:p>
      </dsp:txBody>
      <dsp:txXfrm>
        <a:off x="6037236" y="739865"/>
        <a:ext cx="1213345" cy="588367"/>
      </dsp:txXfrm>
    </dsp:sp>
    <dsp:sp modelId="{C15CD93C-E5E2-4D2F-B815-D7D97ECC7981}">
      <dsp:nvSpPr>
        <dsp:cNvPr id="0" name=""/>
        <dsp:cNvSpPr/>
      </dsp:nvSpPr>
      <dsp:spPr>
        <a:xfrm rot="3310531">
          <a:off x="5331177" y="1380095"/>
          <a:ext cx="875526" cy="26630"/>
        </a:xfrm>
        <a:custGeom>
          <a:avLst/>
          <a:gdLst/>
          <a:ahLst/>
          <a:cxnLst/>
          <a:rect l="0" t="0" r="0" b="0"/>
          <a:pathLst>
            <a:path>
              <a:moveTo>
                <a:pt x="0" y="13315"/>
              </a:moveTo>
              <a:lnTo>
                <a:pt x="875526" y="1331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747052" y="1371523"/>
        <a:ext cx="43776" cy="43776"/>
      </dsp:txXfrm>
    </dsp:sp>
    <dsp:sp modelId="{6EB8582F-5685-427B-91BA-60D81ECAC3E2}">
      <dsp:nvSpPr>
        <dsp:cNvPr id="0" name=""/>
        <dsp:cNvSpPr/>
      </dsp:nvSpPr>
      <dsp:spPr>
        <a:xfrm>
          <a:off x="6018931" y="1440284"/>
          <a:ext cx="1249955" cy="62497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Retail</a:t>
          </a:r>
          <a:endParaRPr lang="en-US" sz="2000" kern="1200" dirty="0"/>
        </a:p>
      </dsp:txBody>
      <dsp:txXfrm>
        <a:off x="6037236" y="1458589"/>
        <a:ext cx="1213345" cy="588367"/>
      </dsp:txXfrm>
    </dsp:sp>
    <dsp:sp modelId="{4182B1BA-C4BB-4B82-A193-D5E62ED81910}">
      <dsp:nvSpPr>
        <dsp:cNvPr id="0" name=""/>
        <dsp:cNvSpPr/>
      </dsp:nvSpPr>
      <dsp:spPr>
        <a:xfrm rot="3907178">
          <a:off x="3424812" y="2637863"/>
          <a:ext cx="1188382" cy="26630"/>
        </a:xfrm>
        <a:custGeom>
          <a:avLst/>
          <a:gdLst/>
          <a:ahLst/>
          <a:cxnLst/>
          <a:rect l="0" t="0" r="0" b="0"/>
          <a:pathLst>
            <a:path>
              <a:moveTo>
                <a:pt x="0" y="13315"/>
              </a:moveTo>
              <a:lnTo>
                <a:pt x="1188382" y="1331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989293" y="2621469"/>
        <a:ext cx="59419" cy="59419"/>
      </dsp:txXfrm>
    </dsp:sp>
    <dsp:sp modelId="{103165A0-F382-48FF-B23A-5FE844AE2C51}">
      <dsp:nvSpPr>
        <dsp:cNvPr id="0" name=""/>
        <dsp:cNvSpPr/>
      </dsp:nvSpPr>
      <dsp:spPr>
        <a:xfrm>
          <a:off x="4268994" y="2877733"/>
          <a:ext cx="1249955" cy="62497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Market Cap</a:t>
          </a:r>
          <a:endParaRPr lang="en-US" sz="2000" kern="1200" dirty="0"/>
        </a:p>
      </dsp:txBody>
      <dsp:txXfrm>
        <a:off x="4287299" y="2896038"/>
        <a:ext cx="1213345" cy="588367"/>
      </dsp:txXfrm>
    </dsp:sp>
    <dsp:sp modelId="{B8C80973-3408-44DB-B78C-EBB19F168312}">
      <dsp:nvSpPr>
        <dsp:cNvPr id="0" name=""/>
        <dsp:cNvSpPr/>
      </dsp:nvSpPr>
      <dsp:spPr>
        <a:xfrm rot="18289469">
          <a:off x="5331177" y="2817544"/>
          <a:ext cx="875526" cy="26630"/>
        </a:xfrm>
        <a:custGeom>
          <a:avLst/>
          <a:gdLst/>
          <a:ahLst/>
          <a:cxnLst/>
          <a:rect l="0" t="0" r="0" b="0"/>
          <a:pathLst>
            <a:path>
              <a:moveTo>
                <a:pt x="0" y="13315"/>
              </a:moveTo>
              <a:lnTo>
                <a:pt x="875526" y="1331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747052" y="2808971"/>
        <a:ext cx="43776" cy="43776"/>
      </dsp:txXfrm>
    </dsp:sp>
    <dsp:sp modelId="{75580FEE-6006-4BDD-9B0E-38A4227C0030}">
      <dsp:nvSpPr>
        <dsp:cNvPr id="0" name=""/>
        <dsp:cNvSpPr/>
      </dsp:nvSpPr>
      <dsp:spPr>
        <a:xfrm>
          <a:off x="6018931" y="2159008"/>
          <a:ext cx="1249955" cy="62497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High Cap</a:t>
          </a:r>
          <a:endParaRPr lang="en-US" sz="2000" kern="1200" dirty="0"/>
        </a:p>
      </dsp:txBody>
      <dsp:txXfrm>
        <a:off x="6037236" y="2177313"/>
        <a:ext cx="1213345" cy="588367"/>
      </dsp:txXfrm>
    </dsp:sp>
    <dsp:sp modelId="{375D030B-445E-48F8-91E8-88088CB45976}">
      <dsp:nvSpPr>
        <dsp:cNvPr id="0" name=""/>
        <dsp:cNvSpPr/>
      </dsp:nvSpPr>
      <dsp:spPr>
        <a:xfrm>
          <a:off x="5518949" y="3176906"/>
          <a:ext cx="499982" cy="26630"/>
        </a:xfrm>
        <a:custGeom>
          <a:avLst/>
          <a:gdLst/>
          <a:ahLst/>
          <a:cxnLst/>
          <a:rect l="0" t="0" r="0" b="0"/>
          <a:pathLst>
            <a:path>
              <a:moveTo>
                <a:pt x="0" y="13315"/>
              </a:moveTo>
              <a:lnTo>
                <a:pt x="499982" y="1331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756441" y="3177722"/>
        <a:ext cx="24999" cy="24999"/>
      </dsp:txXfrm>
    </dsp:sp>
    <dsp:sp modelId="{131ACE59-F13E-44B1-8806-4E92243AA5C4}">
      <dsp:nvSpPr>
        <dsp:cNvPr id="0" name=""/>
        <dsp:cNvSpPr/>
      </dsp:nvSpPr>
      <dsp:spPr>
        <a:xfrm>
          <a:off x="6018931" y="2877733"/>
          <a:ext cx="1249955" cy="62497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Mid Cap</a:t>
          </a:r>
          <a:endParaRPr lang="en-US" sz="2000" kern="1200" dirty="0"/>
        </a:p>
      </dsp:txBody>
      <dsp:txXfrm>
        <a:off x="6037236" y="2896038"/>
        <a:ext cx="1213345" cy="588367"/>
      </dsp:txXfrm>
    </dsp:sp>
    <dsp:sp modelId="{00A8A198-79EE-467B-B2BD-219344AD8951}">
      <dsp:nvSpPr>
        <dsp:cNvPr id="0" name=""/>
        <dsp:cNvSpPr/>
      </dsp:nvSpPr>
      <dsp:spPr>
        <a:xfrm rot="3310531">
          <a:off x="5331177" y="3536268"/>
          <a:ext cx="875526" cy="26630"/>
        </a:xfrm>
        <a:custGeom>
          <a:avLst/>
          <a:gdLst/>
          <a:ahLst/>
          <a:cxnLst/>
          <a:rect l="0" t="0" r="0" b="0"/>
          <a:pathLst>
            <a:path>
              <a:moveTo>
                <a:pt x="0" y="13315"/>
              </a:moveTo>
              <a:lnTo>
                <a:pt x="875526" y="1331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747052" y="3527695"/>
        <a:ext cx="43776" cy="43776"/>
      </dsp:txXfrm>
    </dsp:sp>
    <dsp:sp modelId="{6A3B2F99-236B-47B9-8EB6-0077342CDE43}">
      <dsp:nvSpPr>
        <dsp:cNvPr id="0" name=""/>
        <dsp:cNvSpPr/>
      </dsp:nvSpPr>
      <dsp:spPr>
        <a:xfrm>
          <a:off x="6018931" y="3596457"/>
          <a:ext cx="1249955" cy="62497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Low Cap</a:t>
          </a:r>
          <a:endParaRPr lang="en-US" sz="2000" kern="1200" dirty="0"/>
        </a:p>
      </dsp:txBody>
      <dsp:txXfrm>
        <a:off x="6037236" y="3614762"/>
        <a:ext cx="1213345" cy="58836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05D890-C14A-4E00-B3A2-BD4847BE96AC}" type="datetimeFigureOut">
              <a:rPr lang="en-US" smtClean="0"/>
              <a:t>7/19/2018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5EEE82-9E25-46CB-9D93-6FA8195DF95A}" type="slidenum">
              <a:rPr lang="en-US" smtClean="0"/>
              <a:t>‹#›</a:t>
            </a:fld>
            <a:endParaRPr lang="en-US"/>
          </a:p>
        </p:txBody>
      </p:sp>
    </p:spTree>
    <p:extLst>
      <p:ext uri="{BB962C8B-B14F-4D97-AF65-F5344CB8AC3E}">
        <p14:creationId xmlns:p14="http://schemas.microsoft.com/office/powerpoint/2010/main" val="1039982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Pictorial</a:t>
            </a:r>
            <a:r>
              <a:rPr lang="en-US" baseline="0" dirty="0" smtClean="0"/>
              <a:t> representation of how data after cleaning &amp; manipulation will look as Customer One View.</a:t>
            </a:r>
          </a:p>
          <a:p>
            <a:r>
              <a:rPr lang="en-US" baseline="0" dirty="0" smtClean="0"/>
              <a:t>For data security reasons, Pictorial representation of data file is displayed. </a:t>
            </a:r>
            <a:endParaRPr lang="en-US" dirty="0"/>
          </a:p>
        </p:txBody>
      </p:sp>
      <p:sp>
        <p:nvSpPr>
          <p:cNvPr id="4" name="Slide Number Placeholder 3"/>
          <p:cNvSpPr>
            <a:spLocks noGrp="1"/>
          </p:cNvSpPr>
          <p:nvPr>
            <p:ph type="sldNum" sz="quarter" idx="10"/>
          </p:nvPr>
        </p:nvSpPr>
        <p:spPr/>
        <p:txBody>
          <a:bodyPr/>
          <a:lstStyle/>
          <a:p>
            <a:fld id="{1F5EEE82-9E25-46CB-9D93-6FA8195DF95A}" type="slidenum">
              <a:rPr lang="en-US" smtClean="0"/>
              <a:t>3</a:t>
            </a:fld>
            <a:endParaRPr lang="en-US"/>
          </a:p>
        </p:txBody>
      </p:sp>
    </p:spTree>
    <p:extLst>
      <p:ext uri="{BB962C8B-B14F-4D97-AF65-F5344CB8AC3E}">
        <p14:creationId xmlns:p14="http://schemas.microsoft.com/office/powerpoint/2010/main" val="3953758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5EEE82-9E25-46CB-9D93-6FA8195DF95A}" type="slidenum">
              <a:rPr lang="en-US" smtClean="0"/>
              <a:t>33</a:t>
            </a:fld>
            <a:endParaRPr lang="en-US"/>
          </a:p>
        </p:txBody>
      </p:sp>
    </p:spTree>
    <p:extLst>
      <p:ext uri="{BB962C8B-B14F-4D97-AF65-F5344CB8AC3E}">
        <p14:creationId xmlns:p14="http://schemas.microsoft.com/office/powerpoint/2010/main" val="3497836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5EEE82-9E25-46CB-9D93-6FA8195DF95A}" type="slidenum">
              <a:rPr lang="en-US" smtClean="0"/>
              <a:t>37</a:t>
            </a:fld>
            <a:endParaRPr lang="en-US"/>
          </a:p>
        </p:txBody>
      </p:sp>
    </p:spTree>
    <p:extLst>
      <p:ext uri="{BB962C8B-B14F-4D97-AF65-F5344CB8AC3E}">
        <p14:creationId xmlns:p14="http://schemas.microsoft.com/office/powerpoint/2010/main" val="2003175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5EEE82-9E25-46CB-9D93-6FA8195DF95A}" type="slidenum">
              <a:rPr lang="en-US" smtClean="0"/>
              <a:t>52</a:t>
            </a:fld>
            <a:endParaRPr lang="en-US"/>
          </a:p>
        </p:txBody>
      </p:sp>
    </p:spTree>
    <p:extLst>
      <p:ext uri="{BB962C8B-B14F-4D97-AF65-F5344CB8AC3E}">
        <p14:creationId xmlns:p14="http://schemas.microsoft.com/office/powerpoint/2010/main" val="3295357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PlaceHolder 1"/>
          <p:cNvSpPr>
            <a:spLocks noGrp="1"/>
          </p:cNvSpPr>
          <p:nvPr>
            <p:ph type="body"/>
          </p:nvPr>
        </p:nvSpPr>
        <p:spPr>
          <a:xfrm>
            <a:off x="685800" y="4343400"/>
            <a:ext cx="5486040" cy="4114440"/>
          </a:xfrm>
          <a:prstGeom prst="rect">
            <a:avLst/>
          </a:prstGeom>
        </p:spPr>
        <p:txBody>
          <a:bodyPr/>
          <a:lstStyle/>
          <a:p>
            <a:r>
              <a:rPr lang="en-IN" sz="2000" b="0" strike="noStrike" spc="-1">
                <a:solidFill>
                  <a:srgbClr val="000000"/>
                </a:solidFill>
                <a:uFill>
                  <a:solidFill>
                    <a:srgbClr val="FFFFFF"/>
                  </a:solidFill>
                </a:uFill>
                <a:latin typeface="Arial"/>
              </a:rPr>
              <a:t>52+</a:t>
            </a:r>
          </a:p>
        </p:txBody>
      </p:sp>
      <p:sp>
        <p:nvSpPr>
          <p:cNvPr id="327" name="TextShape 2"/>
          <p:cNvSpPr txBox="1"/>
          <p:nvPr/>
        </p:nvSpPr>
        <p:spPr>
          <a:xfrm>
            <a:off x="3884760" y="8685360"/>
            <a:ext cx="2971440" cy="456840"/>
          </a:xfrm>
          <a:prstGeom prst="rect">
            <a:avLst/>
          </a:prstGeom>
          <a:noFill/>
          <a:ln>
            <a:noFill/>
          </a:ln>
        </p:spPr>
        <p:txBody>
          <a:bodyPr anchor="b"/>
          <a:lstStyle/>
          <a:p>
            <a:pPr algn="r">
              <a:lnSpc>
                <a:spcPct val="100000"/>
              </a:lnSpc>
            </a:pPr>
            <a:fld id="{BFADB21D-5AA0-422C-86A0-52918020A213}" type="slidenum">
              <a:rPr lang="en-IN" sz="1200" b="0" strike="noStrike" spc="-1">
                <a:solidFill>
                  <a:srgbClr val="000000"/>
                </a:solidFill>
                <a:uFill>
                  <a:solidFill>
                    <a:srgbClr val="FFFFFF"/>
                  </a:solidFill>
                </a:uFill>
                <a:latin typeface="+mn-lt"/>
                <a:ea typeface="+mn-ea"/>
              </a:rPr>
              <a:t>73</a:t>
            </a:fld>
            <a:endParaRPr lang="en-IN" sz="12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789578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AD4C23-2411-4C52-8277-EA6380BCF78C}" type="datetimeFigureOut">
              <a:rPr lang="en-US" smtClean="0"/>
              <a:t>7/19/2018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44E627-D82C-4C79-9F01-64AEACD2D3B7}" type="slidenum">
              <a:rPr lang="en-US" smtClean="0"/>
              <a:t>‹#›</a:t>
            </a:fld>
            <a:endParaRPr lang="en-US"/>
          </a:p>
        </p:txBody>
      </p:sp>
    </p:spTree>
    <p:extLst>
      <p:ext uri="{BB962C8B-B14F-4D97-AF65-F5344CB8AC3E}">
        <p14:creationId xmlns:p14="http://schemas.microsoft.com/office/powerpoint/2010/main" val="409651756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AD4C23-2411-4C52-8277-EA6380BCF78C}" type="datetimeFigureOut">
              <a:rPr lang="en-US" smtClean="0"/>
              <a:t>7/19/2018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44E627-D82C-4C79-9F01-64AEACD2D3B7}" type="slidenum">
              <a:rPr lang="en-US" smtClean="0"/>
              <a:t>‹#›</a:t>
            </a:fld>
            <a:endParaRPr lang="en-US"/>
          </a:p>
        </p:txBody>
      </p:sp>
    </p:spTree>
    <p:extLst>
      <p:ext uri="{BB962C8B-B14F-4D97-AF65-F5344CB8AC3E}">
        <p14:creationId xmlns:p14="http://schemas.microsoft.com/office/powerpoint/2010/main" val="738907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AD4C23-2411-4C52-8277-EA6380BCF78C}" type="datetimeFigureOut">
              <a:rPr lang="en-US" smtClean="0"/>
              <a:t>7/19/2018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44E627-D82C-4C79-9F01-64AEACD2D3B7}" type="slidenum">
              <a:rPr lang="en-US" smtClean="0"/>
              <a:t>‹#›</a:t>
            </a:fld>
            <a:endParaRPr lang="en-US"/>
          </a:p>
        </p:txBody>
      </p:sp>
    </p:spTree>
    <p:extLst>
      <p:ext uri="{BB962C8B-B14F-4D97-AF65-F5344CB8AC3E}">
        <p14:creationId xmlns:p14="http://schemas.microsoft.com/office/powerpoint/2010/main" val="2892640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4420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3180"/>
          </a:xfrm>
        </p:spPr>
        <p:txBody>
          <a:bodyPr>
            <a:noAutofit/>
          </a:bodyPr>
          <a:lstStyle>
            <a:lvl1pPr>
              <a:defRPr sz="3200" b="1" i="0" u="none">
                <a:effectLst>
                  <a:outerShdw blurRad="38100" dist="38100" dir="2700000" algn="tl">
                    <a:srgbClr val="000000">
                      <a:alpha val="43137"/>
                    </a:srgbClr>
                  </a:outerShdw>
                </a:effectLst>
                <a:latin typeface="+mn-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838200" y="1082842"/>
            <a:ext cx="10515600" cy="5094121"/>
          </a:xfrm>
        </p:spPr>
        <p:txBody>
          <a:bodyPr/>
          <a:lstStyle>
            <a:lvl1pPr>
              <a:defRPr sz="24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5AD4C23-2411-4C52-8277-EA6380BCF78C}" type="datetimeFigureOut">
              <a:rPr lang="en-US" smtClean="0"/>
              <a:t>7/19/2018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44E627-D82C-4C79-9F01-64AEACD2D3B7}" type="slidenum">
              <a:rPr lang="en-US" smtClean="0"/>
              <a:t>‹#›</a:t>
            </a:fld>
            <a:endParaRPr lang="en-US"/>
          </a:p>
        </p:txBody>
      </p:sp>
    </p:spTree>
    <p:extLst>
      <p:ext uri="{BB962C8B-B14F-4D97-AF65-F5344CB8AC3E}">
        <p14:creationId xmlns:p14="http://schemas.microsoft.com/office/powerpoint/2010/main" val="129111937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AD4C23-2411-4C52-8277-EA6380BCF78C}" type="datetimeFigureOut">
              <a:rPr lang="en-US" smtClean="0"/>
              <a:t>7/19/2018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44E627-D82C-4C79-9F01-64AEACD2D3B7}" type="slidenum">
              <a:rPr lang="en-US" smtClean="0"/>
              <a:t>‹#›</a:t>
            </a:fld>
            <a:endParaRPr lang="en-US"/>
          </a:p>
        </p:txBody>
      </p:sp>
    </p:spTree>
    <p:extLst>
      <p:ext uri="{BB962C8B-B14F-4D97-AF65-F5344CB8AC3E}">
        <p14:creationId xmlns:p14="http://schemas.microsoft.com/office/powerpoint/2010/main" val="2706100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AD4C23-2411-4C52-8277-EA6380BCF78C}" type="datetimeFigureOut">
              <a:rPr lang="en-US" smtClean="0"/>
              <a:t>7/19/2018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44E627-D82C-4C79-9F01-64AEACD2D3B7}" type="slidenum">
              <a:rPr lang="en-US" smtClean="0"/>
              <a:t>‹#›</a:t>
            </a:fld>
            <a:endParaRPr lang="en-US"/>
          </a:p>
        </p:txBody>
      </p:sp>
    </p:spTree>
    <p:extLst>
      <p:ext uri="{BB962C8B-B14F-4D97-AF65-F5344CB8AC3E}">
        <p14:creationId xmlns:p14="http://schemas.microsoft.com/office/powerpoint/2010/main" val="39009380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AD4C23-2411-4C52-8277-EA6380BCF78C}" type="datetimeFigureOut">
              <a:rPr lang="en-US" smtClean="0"/>
              <a:t>7/19/2018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44E627-D82C-4C79-9F01-64AEACD2D3B7}" type="slidenum">
              <a:rPr lang="en-US" smtClean="0"/>
              <a:t>‹#›</a:t>
            </a:fld>
            <a:endParaRPr lang="en-US"/>
          </a:p>
        </p:txBody>
      </p:sp>
    </p:spTree>
    <p:extLst>
      <p:ext uri="{BB962C8B-B14F-4D97-AF65-F5344CB8AC3E}">
        <p14:creationId xmlns:p14="http://schemas.microsoft.com/office/powerpoint/2010/main" val="9366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AD4C23-2411-4C52-8277-EA6380BCF78C}" type="datetimeFigureOut">
              <a:rPr lang="en-US" smtClean="0"/>
              <a:t>7/19/2018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44E627-D82C-4C79-9F01-64AEACD2D3B7}" type="slidenum">
              <a:rPr lang="en-US" smtClean="0"/>
              <a:t>‹#›</a:t>
            </a:fld>
            <a:endParaRPr lang="en-US"/>
          </a:p>
        </p:txBody>
      </p:sp>
    </p:spTree>
    <p:extLst>
      <p:ext uri="{BB962C8B-B14F-4D97-AF65-F5344CB8AC3E}">
        <p14:creationId xmlns:p14="http://schemas.microsoft.com/office/powerpoint/2010/main" val="182484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AD4C23-2411-4C52-8277-EA6380BCF78C}" type="datetimeFigureOut">
              <a:rPr lang="en-US" smtClean="0"/>
              <a:t>7/19/2018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44E627-D82C-4C79-9F01-64AEACD2D3B7}" type="slidenum">
              <a:rPr lang="en-US" smtClean="0"/>
              <a:t>‹#›</a:t>
            </a:fld>
            <a:endParaRPr lang="en-US"/>
          </a:p>
        </p:txBody>
      </p:sp>
    </p:spTree>
    <p:extLst>
      <p:ext uri="{BB962C8B-B14F-4D97-AF65-F5344CB8AC3E}">
        <p14:creationId xmlns:p14="http://schemas.microsoft.com/office/powerpoint/2010/main" val="1094472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AD4C23-2411-4C52-8277-EA6380BCF78C}" type="datetimeFigureOut">
              <a:rPr lang="en-US" smtClean="0"/>
              <a:t>7/19/2018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44E627-D82C-4C79-9F01-64AEACD2D3B7}" type="slidenum">
              <a:rPr lang="en-US" smtClean="0"/>
              <a:t>‹#›</a:t>
            </a:fld>
            <a:endParaRPr lang="en-US"/>
          </a:p>
        </p:txBody>
      </p:sp>
    </p:spTree>
    <p:extLst>
      <p:ext uri="{BB962C8B-B14F-4D97-AF65-F5344CB8AC3E}">
        <p14:creationId xmlns:p14="http://schemas.microsoft.com/office/powerpoint/2010/main" val="1652984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AD4C23-2411-4C52-8277-EA6380BCF78C}" type="datetimeFigureOut">
              <a:rPr lang="en-US" smtClean="0"/>
              <a:t>7/19/2018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44E627-D82C-4C79-9F01-64AEACD2D3B7}" type="slidenum">
              <a:rPr lang="en-US" smtClean="0"/>
              <a:t>‹#›</a:t>
            </a:fld>
            <a:endParaRPr lang="en-US"/>
          </a:p>
        </p:txBody>
      </p:sp>
    </p:spTree>
    <p:extLst>
      <p:ext uri="{BB962C8B-B14F-4D97-AF65-F5344CB8AC3E}">
        <p14:creationId xmlns:p14="http://schemas.microsoft.com/office/powerpoint/2010/main" val="829339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AD4C23-2411-4C52-8277-EA6380BCF78C}" type="datetimeFigureOut">
              <a:rPr lang="en-US" smtClean="0"/>
              <a:t>7/19/2018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44E627-D82C-4C79-9F01-64AEACD2D3B7}" type="slidenum">
              <a:rPr lang="en-US" smtClean="0"/>
              <a:t>‹#›</a:t>
            </a:fld>
            <a:endParaRPr lang="en-US"/>
          </a:p>
        </p:txBody>
      </p:sp>
      <p:sp>
        <p:nvSpPr>
          <p:cNvPr id="7" name="Rectangle 6"/>
          <p:cNvSpPr/>
          <p:nvPr userDrawn="1"/>
        </p:nvSpPr>
        <p:spPr>
          <a:xfrm>
            <a:off x="11950032" y="6593980"/>
            <a:ext cx="241970" cy="271454"/>
          </a:xfrm>
          <a:prstGeom prst="rect">
            <a:avLst/>
          </a:prstGeom>
          <a:solidFill>
            <a:srgbClr val="E76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8" name="Rectangle 7"/>
          <p:cNvSpPr/>
          <p:nvPr userDrawn="1"/>
        </p:nvSpPr>
        <p:spPr>
          <a:xfrm>
            <a:off x="11709747" y="6593980"/>
            <a:ext cx="241970" cy="271454"/>
          </a:xfrm>
          <a:prstGeom prst="rect">
            <a:avLst/>
          </a:prstGeom>
          <a:solidFill>
            <a:srgbClr val="1A6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9" name="Rectangle 8"/>
          <p:cNvSpPr/>
          <p:nvPr userDrawn="1"/>
        </p:nvSpPr>
        <p:spPr>
          <a:xfrm>
            <a:off x="0" y="6601415"/>
            <a:ext cx="11708060" cy="2640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p:txBody>
      </p:sp>
      <p:pic>
        <p:nvPicPr>
          <p:cNvPr id="12" name="Picture 1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353800" y="141642"/>
            <a:ext cx="696243" cy="233813"/>
          </a:xfrm>
          <a:prstGeom prst="rect">
            <a:avLst/>
          </a:prstGeom>
        </p:spPr>
      </p:pic>
      <p:pic>
        <p:nvPicPr>
          <p:cNvPr id="13" name="Picture 12"/>
          <p:cNvPicPr>
            <a:picLocks noChangeAspect="1"/>
          </p:cNvPicPr>
          <p:nvPr userDrawn="1"/>
        </p:nvPicPr>
        <p:blipFill rotWithShape="1">
          <a:blip r:embed="rId15" cstate="print">
            <a:duotone>
              <a:schemeClr val="bg2">
                <a:shade val="45000"/>
                <a:satMod val="135000"/>
              </a:schemeClr>
              <a:prstClr val="white"/>
            </a:duotone>
            <a:extLst>
              <a:ext uri="{28A0092B-C50C-407E-A947-70E740481C1C}">
                <a14:useLocalDpi xmlns:a14="http://schemas.microsoft.com/office/drawing/2010/main" val="0"/>
              </a:ext>
            </a:extLst>
          </a:blip>
          <a:srcRect r="29402"/>
          <a:stretch/>
        </p:blipFill>
        <p:spPr>
          <a:xfrm>
            <a:off x="5440632" y="900111"/>
            <a:ext cx="6751370" cy="5040983"/>
          </a:xfrm>
          <a:prstGeom prst="rect">
            <a:avLst/>
          </a:prstGeom>
        </p:spPr>
      </p:pic>
      <p:sp>
        <p:nvSpPr>
          <p:cNvPr id="14" name="Rectangle 13"/>
          <p:cNvSpPr/>
          <p:nvPr userDrawn="1"/>
        </p:nvSpPr>
        <p:spPr>
          <a:xfrm>
            <a:off x="0" y="0"/>
            <a:ext cx="133350" cy="1098550"/>
          </a:xfrm>
          <a:prstGeom prst="rect">
            <a:avLst/>
          </a:prstGeom>
          <a:solidFill>
            <a:srgbClr val="E76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18295319"/>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9.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file:///D:\Netcore%20Solutions\HDFS%20Sec%20Documentation\16th%20May%20FUT_OPT_MIX\Phase%202\Splits%20&amp;%20Bonus\Kunal\Final_Phase2_Post_correction\Final%20Presentation\Cross_Tab_Sector_Unreal_Perc_Pnl.xlsx" TargetMode="Externa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492221"/>
            <a:ext cx="9144000" cy="434240"/>
          </a:xfrm>
        </p:spPr>
        <p:txBody>
          <a:bodyPr>
            <a:noAutofit/>
          </a:bodyPr>
          <a:lstStyle/>
          <a:p>
            <a:r>
              <a:rPr lang="en-US" sz="3600" i="1" dirty="0" smtClean="0"/>
              <a:t>Micro Segmentation results – Phase 1</a:t>
            </a:r>
            <a:endParaRPr lang="en-US" sz="3600" i="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9629" y="2568167"/>
            <a:ext cx="4305901" cy="924054"/>
          </a:xfrm>
          <a:prstGeom prst="rect">
            <a:avLst/>
          </a:prstGeom>
        </p:spPr>
      </p:pic>
    </p:spTree>
    <p:extLst>
      <p:ext uri="{BB962C8B-B14F-4D97-AF65-F5344CB8AC3E}">
        <p14:creationId xmlns:p14="http://schemas.microsoft.com/office/powerpoint/2010/main" val="22062289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591" y="239151"/>
            <a:ext cx="10515600" cy="513180"/>
          </a:xfrm>
        </p:spPr>
        <p:txBody>
          <a:bodyPr/>
          <a:lstStyle/>
          <a:p>
            <a:r>
              <a:rPr lang="en-US" sz="2800" dirty="0" smtClean="0"/>
              <a:t>Brokerage distribution across Traded product for unique customers.</a:t>
            </a:r>
            <a:endParaRPr lang="en-US" sz="28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279890206"/>
              </p:ext>
            </p:extLst>
          </p:nvPr>
        </p:nvGraphicFramePr>
        <p:xfrm>
          <a:off x="1597856" y="1145592"/>
          <a:ext cx="8809390" cy="4213453"/>
        </p:xfrm>
        <a:graphic>
          <a:graphicData uri="http://schemas.openxmlformats.org/drawingml/2006/table">
            <a:tbl>
              <a:tblPr>
                <a:tableStyleId>{5C22544A-7EE6-4342-B048-85BDC9FD1C3A}</a:tableStyleId>
              </a:tblPr>
              <a:tblGrid>
                <a:gridCol w="1245772"/>
                <a:gridCol w="1567765"/>
                <a:gridCol w="1230775"/>
                <a:gridCol w="1227976"/>
                <a:gridCol w="1962091"/>
                <a:gridCol w="1575011"/>
              </a:tblGrid>
              <a:tr h="187779">
                <a:tc>
                  <a:txBody>
                    <a:bodyPr/>
                    <a:lstStyle/>
                    <a:p>
                      <a:pPr algn="ctr" fontAlgn="ctr"/>
                      <a:r>
                        <a:rPr lang="en-US" sz="1400" b="1" u="none" strike="noStrike" dirty="0" smtClean="0">
                          <a:effectLst/>
                        </a:rPr>
                        <a:t>Trading</a:t>
                      </a:r>
                      <a:r>
                        <a:rPr lang="en-US" sz="1400" b="1" u="none" strike="noStrike" baseline="0" dirty="0" smtClean="0">
                          <a:effectLst/>
                        </a:rPr>
                        <a:t> </a:t>
                      </a:r>
                      <a:r>
                        <a:rPr lang="en-US" sz="1400" b="1" u="none" strike="noStrike" dirty="0" smtClean="0">
                          <a:effectLst/>
                        </a:rPr>
                        <a:t>Product</a:t>
                      </a:r>
                      <a:endParaRPr lang="en-US" sz="1400" b="1"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sz="1400" b="1" u="none" strike="noStrike">
                          <a:effectLst/>
                        </a:rPr>
                        <a:t>Unique_Cust_Count</a:t>
                      </a:r>
                      <a:endParaRPr lang="en-US" sz="1400" b="1" i="0" u="none" strike="noStrike">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sz="1400" b="1" u="none" strike="noStrike" dirty="0">
                          <a:effectLst/>
                        </a:rPr>
                        <a:t>% across Trading Product</a:t>
                      </a:r>
                      <a:endParaRPr lang="en-US" sz="1400" b="1"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sz="1400" b="1" u="none" strike="noStrike" dirty="0" smtClean="0">
                          <a:effectLst/>
                        </a:rPr>
                        <a:t>Total</a:t>
                      </a:r>
                      <a:r>
                        <a:rPr lang="en-US" sz="1400" b="1" u="none" strike="noStrike" baseline="0" dirty="0" smtClean="0">
                          <a:effectLst/>
                        </a:rPr>
                        <a:t> </a:t>
                      </a:r>
                      <a:r>
                        <a:rPr lang="en-US" sz="1400" b="1" u="none" strike="noStrike" dirty="0" smtClean="0">
                          <a:effectLst/>
                        </a:rPr>
                        <a:t>Pure</a:t>
                      </a:r>
                      <a:r>
                        <a:rPr lang="en-US" sz="1400" b="1" u="none" strike="noStrike" baseline="0" dirty="0" smtClean="0">
                          <a:effectLst/>
                        </a:rPr>
                        <a:t> </a:t>
                      </a:r>
                      <a:r>
                        <a:rPr lang="en-US" sz="1400" b="1" u="none" strike="noStrike" dirty="0" smtClean="0">
                          <a:effectLst/>
                        </a:rPr>
                        <a:t>Brokerage</a:t>
                      </a:r>
                    </a:p>
                    <a:p>
                      <a:pPr algn="ctr" fontAlgn="ctr"/>
                      <a:r>
                        <a:rPr lang="en-US" sz="1400" b="1" u="none" strike="noStrike" dirty="0" smtClean="0">
                          <a:effectLst/>
                        </a:rPr>
                        <a:t>(in Cr.)</a:t>
                      </a:r>
                      <a:endParaRPr lang="en-US" sz="1400" b="1"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sz="1400" b="1" u="none" strike="noStrike">
                          <a:effectLst/>
                        </a:rPr>
                        <a:t>% of Brokerage across Product</a:t>
                      </a:r>
                      <a:endParaRPr lang="en-US" sz="1400" b="1" i="0" u="none" strike="noStrike">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sz="1400" b="1" u="none" strike="noStrike" dirty="0">
                          <a:effectLst/>
                        </a:rPr>
                        <a:t>Brokerage per </a:t>
                      </a:r>
                      <a:r>
                        <a:rPr lang="en-US" sz="1400" b="1" u="none" strike="noStrike" dirty="0" smtClean="0">
                          <a:effectLst/>
                        </a:rPr>
                        <a:t>Customer</a:t>
                      </a:r>
                      <a:br>
                        <a:rPr lang="en-US" sz="1400" b="1" u="none" strike="noStrike" dirty="0" smtClean="0">
                          <a:effectLst/>
                        </a:rPr>
                      </a:br>
                      <a:r>
                        <a:rPr lang="en-US" sz="1400" b="1" u="none" strike="noStrike" dirty="0" smtClean="0">
                          <a:effectLst/>
                        </a:rPr>
                        <a:t>(in</a:t>
                      </a:r>
                      <a:r>
                        <a:rPr lang="en-US" sz="1400" b="1" u="none" strike="noStrike" baseline="0" dirty="0" smtClean="0">
                          <a:effectLst/>
                        </a:rPr>
                        <a:t> Thousands)</a:t>
                      </a:r>
                      <a:endParaRPr lang="en-US" sz="1400" b="1"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187779">
                <a:tc>
                  <a:txBody>
                    <a:bodyPr/>
                    <a:lstStyle/>
                    <a:p>
                      <a:pPr algn="ctr" fontAlgn="ctr"/>
                      <a:r>
                        <a:rPr lang="en-US" sz="1400" u="none" strike="noStrike" dirty="0" smtClean="0">
                          <a:effectLst/>
                        </a:rPr>
                        <a:t>Only</a:t>
                      </a:r>
                      <a:r>
                        <a:rPr lang="en-US" sz="1400" u="none" strike="noStrike" baseline="0" dirty="0" smtClean="0">
                          <a:effectLst/>
                        </a:rPr>
                        <a:t> </a:t>
                      </a:r>
                      <a:r>
                        <a:rPr lang="en-US" sz="1400" u="none" strike="noStrike" dirty="0" smtClean="0">
                          <a:effectLst/>
                        </a:rPr>
                        <a:t>Delivery</a:t>
                      </a:r>
                      <a:endParaRPr lang="en-US" sz="1400" b="1" i="0" u="none" strike="noStrike" dirty="0">
                        <a:solidFill>
                          <a:srgbClr val="FF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566435</a:t>
                      </a:r>
                      <a:endParaRPr lang="en-US" sz="1400" b="0" i="0" u="none" strike="noStrike">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86.72%</a:t>
                      </a:r>
                      <a:endParaRPr lang="en-US" sz="1400" b="1" i="0" u="none" strike="noStrike" dirty="0">
                        <a:solidFill>
                          <a:srgbClr val="FF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smtClean="0">
                          <a:effectLst/>
                        </a:rPr>
                        <a:t>257.80 </a:t>
                      </a:r>
                      <a:endParaRPr lang="en-US" sz="1400" b="0"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44.71%</a:t>
                      </a:r>
                      <a:endParaRPr lang="en-US" sz="1400" b="1" i="0" u="none" strike="noStrike" dirty="0">
                        <a:solidFill>
                          <a:srgbClr val="FF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smtClean="0">
                          <a:effectLst/>
                        </a:rPr>
                        <a:t>4,551</a:t>
                      </a:r>
                      <a:endParaRPr lang="en-US" sz="1400" b="0"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7779">
                <a:tc>
                  <a:txBody>
                    <a:bodyPr/>
                    <a:lstStyle/>
                    <a:p>
                      <a:pPr algn="ctr" fontAlgn="ctr"/>
                      <a:r>
                        <a:rPr lang="en-US" sz="1400" u="none" strike="noStrike" dirty="0" smtClean="0">
                          <a:effectLst/>
                        </a:rPr>
                        <a:t>Only</a:t>
                      </a:r>
                      <a:r>
                        <a:rPr lang="en-US" sz="1400" u="none" strike="noStrike" baseline="0" dirty="0" smtClean="0">
                          <a:effectLst/>
                        </a:rPr>
                        <a:t> </a:t>
                      </a:r>
                      <a:r>
                        <a:rPr lang="en-US" sz="1400" u="none" strike="noStrike" dirty="0" smtClean="0">
                          <a:effectLst/>
                        </a:rPr>
                        <a:t>Margin</a:t>
                      </a:r>
                      <a:endParaRPr lang="en-US" sz="1400" b="1" i="0" u="none" strike="noStrike" dirty="0">
                        <a:solidFill>
                          <a:srgbClr val="FF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31418</a:t>
                      </a:r>
                      <a:endParaRPr lang="en-US" sz="1400" b="0"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4.81%</a:t>
                      </a:r>
                      <a:endParaRPr lang="en-US" sz="1400" b="1" i="0" u="none" strike="noStrike">
                        <a:solidFill>
                          <a:srgbClr val="FF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smtClean="0">
                          <a:effectLst/>
                        </a:rPr>
                        <a:t>45.75</a:t>
                      </a:r>
                      <a:endParaRPr lang="en-US" sz="1400" b="0"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7.94%</a:t>
                      </a:r>
                      <a:endParaRPr lang="en-US" sz="1400" b="1" i="0" u="none" strike="noStrike" dirty="0">
                        <a:solidFill>
                          <a:srgbClr val="FF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smtClean="0">
                          <a:effectLst/>
                        </a:rPr>
                        <a:t>14,564</a:t>
                      </a:r>
                      <a:endParaRPr lang="en-US" sz="1400" b="0"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7779">
                <a:tc>
                  <a:txBody>
                    <a:bodyPr/>
                    <a:lstStyle/>
                    <a:p>
                      <a:pPr algn="ctr" fontAlgn="ctr"/>
                      <a:r>
                        <a:rPr lang="en-US" sz="1400" u="none" strike="noStrike" dirty="0" smtClean="0">
                          <a:effectLst/>
                        </a:rPr>
                        <a:t>Del</a:t>
                      </a:r>
                      <a:r>
                        <a:rPr lang="en-US" sz="1400" u="none" strike="noStrike" baseline="0" dirty="0" smtClean="0">
                          <a:effectLst/>
                        </a:rPr>
                        <a:t> + </a:t>
                      </a:r>
                      <a:r>
                        <a:rPr lang="en-US" sz="1400" u="none" strike="noStrike" dirty="0" smtClean="0">
                          <a:effectLst/>
                        </a:rPr>
                        <a:t>Mar</a:t>
                      </a:r>
                      <a:endParaRPr lang="en-US" sz="1400" b="1" i="0" u="none" strike="noStrike" dirty="0">
                        <a:solidFill>
                          <a:srgbClr val="FF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30916</a:t>
                      </a:r>
                      <a:endParaRPr lang="en-US" sz="1400" b="0"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4.73%</a:t>
                      </a:r>
                      <a:endParaRPr lang="en-US" sz="1400" b="1" i="0" u="none" strike="noStrike" dirty="0">
                        <a:solidFill>
                          <a:srgbClr val="FF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smtClean="0">
                          <a:effectLst/>
                        </a:rPr>
                        <a:t>95.32</a:t>
                      </a:r>
                      <a:endParaRPr lang="en-US" sz="1400" b="0"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16.53%</a:t>
                      </a:r>
                      <a:endParaRPr lang="en-US" sz="1400" b="1" i="0" u="none" strike="noStrike" dirty="0">
                        <a:solidFill>
                          <a:srgbClr val="FF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smtClean="0">
                          <a:effectLst/>
                        </a:rPr>
                        <a:t>30,833</a:t>
                      </a:r>
                      <a:endParaRPr lang="en-US" sz="1400" b="0"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7779">
                <a:tc>
                  <a:txBody>
                    <a:bodyPr/>
                    <a:lstStyle/>
                    <a:p>
                      <a:pPr algn="ctr" fontAlgn="ctr"/>
                      <a:r>
                        <a:rPr lang="en-US" sz="1400" u="none" strike="noStrike" dirty="0" smtClean="0">
                          <a:effectLst/>
                        </a:rPr>
                        <a:t>Del +</a:t>
                      </a:r>
                      <a:r>
                        <a:rPr lang="en-US" sz="1400" u="none" strike="noStrike" baseline="0" dirty="0" smtClean="0">
                          <a:effectLst/>
                        </a:rPr>
                        <a:t> </a:t>
                      </a:r>
                      <a:r>
                        <a:rPr lang="en-US" sz="1400" u="none" strike="noStrike" dirty="0" smtClean="0">
                          <a:effectLst/>
                        </a:rPr>
                        <a:t>OPT</a:t>
                      </a:r>
                      <a:endParaRPr lang="en-US" sz="1400" b="1"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7061</a:t>
                      </a:r>
                      <a:endParaRPr lang="en-US" sz="1400" b="0"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1.08%</a:t>
                      </a:r>
                      <a:endParaRPr lang="en-US" sz="1400" b="0"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smtClean="0">
                          <a:effectLst/>
                        </a:rPr>
                        <a:t>16.94</a:t>
                      </a:r>
                      <a:endParaRPr lang="en-US" sz="1400" b="0"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2.94%</a:t>
                      </a:r>
                      <a:endParaRPr lang="en-US" sz="1400" b="0"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smtClean="0">
                          <a:effectLst/>
                        </a:rPr>
                        <a:t>23994</a:t>
                      </a:r>
                      <a:endParaRPr lang="en-US" sz="1400" b="0"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7779">
                <a:tc>
                  <a:txBody>
                    <a:bodyPr/>
                    <a:lstStyle/>
                    <a:p>
                      <a:pPr algn="ctr" fontAlgn="ctr"/>
                      <a:r>
                        <a:rPr lang="en-US" sz="1400" u="none" strike="noStrike" dirty="0" smtClean="0">
                          <a:effectLst/>
                        </a:rPr>
                        <a:t>Del</a:t>
                      </a:r>
                      <a:r>
                        <a:rPr lang="en-US" sz="1400" u="none" strike="noStrike" baseline="0" dirty="0" smtClean="0">
                          <a:effectLst/>
                        </a:rPr>
                        <a:t> + </a:t>
                      </a:r>
                      <a:r>
                        <a:rPr lang="en-US" sz="1400" u="none" strike="noStrike" dirty="0" smtClean="0">
                          <a:effectLst/>
                        </a:rPr>
                        <a:t>FUT</a:t>
                      </a:r>
                      <a:r>
                        <a:rPr lang="en-US" sz="1400" u="none" strike="noStrike" baseline="0" dirty="0" smtClean="0">
                          <a:effectLst/>
                        </a:rPr>
                        <a:t> + </a:t>
                      </a:r>
                      <a:r>
                        <a:rPr lang="en-US" sz="1400" u="none" strike="noStrike" dirty="0" smtClean="0">
                          <a:effectLst/>
                        </a:rPr>
                        <a:t>OPT</a:t>
                      </a:r>
                      <a:endParaRPr lang="en-US" sz="1400" b="1" i="0" u="none" strike="noStrike" dirty="0">
                        <a:solidFill>
                          <a:srgbClr val="FF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3044</a:t>
                      </a:r>
                      <a:endParaRPr lang="en-US" sz="1400" b="0"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0.47%</a:t>
                      </a:r>
                      <a:endParaRPr lang="en-US" sz="1400" b="1" i="0" u="none" strike="noStrike">
                        <a:solidFill>
                          <a:srgbClr val="FF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smtClean="0">
                          <a:effectLst/>
                        </a:rPr>
                        <a:t>31.49</a:t>
                      </a:r>
                      <a:endParaRPr lang="en-US" sz="1400" b="0"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5.46%</a:t>
                      </a:r>
                      <a:endParaRPr lang="en-US" sz="1400" b="1" i="0" u="none" strike="noStrike" dirty="0">
                        <a:solidFill>
                          <a:srgbClr val="FF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smtClean="0">
                          <a:effectLst/>
                        </a:rPr>
                        <a:t>1,03462</a:t>
                      </a:r>
                      <a:endParaRPr lang="en-US" sz="1400" b="0"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7779">
                <a:tc>
                  <a:txBody>
                    <a:bodyPr/>
                    <a:lstStyle/>
                    <a:p>
                      <a:pPr algn="ctr" fontAlgn="ctr"/>
                      <a:r>
                        <a:rPr lang="en-US" sz="1400" u="none" strike="noStrike" dirty="0" smtClean="0">
                          <a:effectLst/>
                        </a:rPr>
                        <a:t>Del + Mar +</a:t>
                      </a:r>
                      <a:r>
                        <a:rPr lang="en-US" sz="1400" u="none" strike="noStrike" baseline="0" dirty="0" smtClean="0">
                          <a:effectLst/>
                        </a:rPr>
                        <a:t> </a:t>
                      </a:r>
                      <a:r>
                        <a:rPr lang="en-US" sz="1400" u="none" strike="noStrike" dirty="0" smtClean="0">
                          <a:effectLst/>
                        </a:rPr>
                        <a:t>OPT</a:t>
                      </a:r>
                      <a:endParaRPr lang="en-US" sz="1400" b="1"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2561</a:t>
                      </a:r>
                      <a:endParaRPr lang="en-US" sz="1400" b="0"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0.39%</a:t>
                      </a:r>
                      <a:endParaRPr lang="en-US" sz="1400" b="0"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smtClean="0">
                          <a:effectLst/>
                        </a:rPr>
                        <a:t>155.0</a:t>
                      </a:r>
                      <a:endParaRPr lang="en-US" sz="1400" b="0"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2.69%</a:t>
                      </a:r>
                      <a:endParaRPr lang="en-US" sz="1400" b="0"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smtClean="0">
                          <a:effectLst/>
                        </a:rPr>
                        <a:t>60,545</a:t>
                      </a:r>
                      <a:endParaRPr lang="en-US" sz="1400" b="0"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7779">
                <a:tc>
                  <a:txBody>
                    <a:bodyPr/>
                    <a:lstStyle/>
                    <a:p>
                      <a:pPr algn="ctr" fontAlgn="ctr"/>
                      <a:r>
                        <a:rPr lang="en-US" sz="1400" u="none" strike="noStrike" dirty="0">
                          <a:effectLst/>
                        </a:rPr>
                        <a:t>Mix</a:t>
                      </a:r>
                      <a:endParaRPr lang="en-US" sz="1400" b="1" i="0" u="none" strike="noStrike" dirty="0">
                        <a:solidFill>
                          <a:srgbClr val="FF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2151</a:t>
                      </a:r>
                      <a:endParaRPr lang="en-US" sz="1400" b="0" i="0" u="none" strike="noStrike">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0.33%</a:t>
                      </a:r>
                      <a:endParaRPr lang="en-US" sz="1400" b="1" i="0" u="none" strike="noStrike" dirty="0">
                        <a:solidFill>
                          <a:srgbClr val="FF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smtClean="0">
                          <a:effectLst/>
                        </a:rPr>
                        <a:t>37.82</a:t>
                      </a:r>
                      <a:endParaRPr lang="en-US" sz="1400" b="0"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6.56%</a:t>
                      </a:r>
                      <a:endParaRPr lang="en-US" sz="1400" b="1" i="0" u="none" strike="noStrike" dirty="0">
                        <a:solidFill>
                          <a:srgbClr val="FF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smtClean="0">
                          <a:effectLst/>
                        </a:rPr>
                        <a:t>1,75825</a:t>
                      </a:r>
                      <a:endParaRPr lang="en-US" sz="1400" b="0"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7779">
                <a:tc>
                  <a:txBody>
                    <a:bodyPr/>
                    <a:lstStyle/>
                    <a:p>
                      <a:pPr algn="ctr" fontAlgn="ctr"/>
                      <a:r>
                        <a:rPr lang="en-US" sz="1400" u="none" strike="noStrike" dirty="0" smtClean="0">
                          <a:effectLst/>
                        </a:rPr>
                        <a:t>Only</a:t>
                      </a:r>
                      <a:r>
                        <a:rPr lang="en-US" sz="1400" u="none" strike="noStrike" baseline="0" dirty="0" smtClean="0">
                          <a:effectLst/>
                        </a:rPr>
                        <a:t> + </a:t>
                      </a:r>
                      <a:r>
                        <a:rPr lang="en-US" sz="1400" u="none" strike="noStrike" dirty="0" smtClean="0">
                          <a:effectLst/>
                        </a:rPr>
                        <a:t>OPT</a:t>
                      </a:r>
                      <a:endParaRPr lang="en-US" sz="1400" b="1"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1824</a:t>
                      </a:r>
                      <a:endParaRPr lang="en-US" sz="1400" b="0" i="0" u="none" strike="noStrike">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0.28%</a:t>
                      </a:r>
                      <a:endParaRPr lang="en-US" sz="1400" b="0"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smtClean="0">
                          <a:effectLst/>
                        </a:rPr>
                        <a:t>5.42</a:t>
                      </a:r>
                      <a:endParaRPr lang="en-US" sz="1400" b="0"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0.94%</a:t>
                      </a:r>
                      <a:endParaRPr lang="en-US" sz="1400" b="0"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smtClean="0">
                          <a:effectLst/>
                        </a:rPr>
                        <a:t>29,754</a:t>
                      </a:r>
                      <a:endParaRPr lang="en-US" sz="1400" b="0"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7779">
                <a:tc>
                  <a:txBody>
                    <a:bodyPr/>
                    <a:lstStyle/>
                    <a:p>
                      <a:pPr algn="ctr" fontAlgn="ctr"/>
                      <a:r>
                        <a:rPr lang="en-US" sz="1400" u="none" strike="noStrike" dirty="0" smtClean="0">
                          <a:effectLst/>
                        </a:rPr>
                        <a:t>Del +</a:t>
                      </a:r>
                      <a:r>
                        <a:rPr lang="en-US" sz="1400" u="none" strike="noStrike" baseline="0" dirty="0" smtClean="0">
                          <a:effectLst/>
                        </a:rPr>
                        <a:t> </a:t>
                      </a:r>
                      <a:r>
                        <a:rPr lang="en-US" sz="1400" u="none" strike="noStrike" dirty="0" smtClean="0">
                          <a:effectLst/>
                        </a:rPr>
                        <a:t>FUT</a:t>
                      </a:r>
                      <a:endParaRPr lang="en-US" sz="1400" b="1"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1815</a:t>
                      </a:r>
                      <a:endParaRPr lang="en-US" sz="1400" b="0" i="0" u="none" strike="noStrike">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0.28%</a:t>
                      </a:r>
                      <a:endParaRPr lang="en-US" sz="1400" b="0"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smtClean="0">
                          <a:effectLst/>
                        </a:rPr>
                        <a:t>9.35</a:t>
                      </a:r>
                      <a:endParaRPr lang="en-US" sz="1400" b="0"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1.62%</a:t>
                      </a:r>
                      <a:endParaRPr lang="en-US" sz="1400" b="0"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smtClean="0">
                          <a:effectLst/>
                        </a:rPr>
                        <a:t>51,569</a:t>
                      </a:r>
                      <a:endParaRPr lang="en-US" sz="1400" b="0"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7779">
                <a:tc>
                  <a:txBody>
                    <a:bodyPr/>
                    <a:lstStyle/>
                    <a:p>
                      <a:pPr algn="ctr" fontAlgn="ctr"/>
                      <a:r>
                        <a:rPr lang="en-US" sz="1400" u="none" strike="noStrike" dirty="0" smtClean="0">
                          <a:effectLst/>
                        </a:rPr>
                        <a:t>Mar +</a:t>
                      </a:r>
                      <a:r>
                        <a:rPr lang="en-US" sz="1400" u="none" strike="noStrike" baseline="0" dirty="0" smtClean="0">
                          <a:effectLst/>
                        </a:rPr>
                        <a:t> </a:t>
                      </a:r>
                      <a:r>
                        <a:rPr lang="en-US" sz="1400" u="none" strike="noStrike" dirty="0" smtClean="0">
                          <a:effectLst/>
                        </a:rPr>
                        <a:t>OPT</a:t>
                      </a:r>
                      <a:endParaRPr lang="en-US" sz="1400" b="1"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1793</a:t>
                      </a:r>
                      <a:endParaRPr lang="en-US" sz="1400" b="0" i="0" u="none" strike="noStrike">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0.27%</a:t>
                      </a:r>
                      <a:endParaRPr lang="en-US" sz="1400" b="0"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smtClean="0">
                          <a:effectLst/>
                        </a:rPr>
                        <a:t>8.30</a:t>
                      </a:r>
                      <a:endParaRPr lang="en-US" sz="1400" b="0"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1.44%</a:t>
                      </a:r>
                      <a:endParaRPr lang="en-US" sz="1400" b="0"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smtClean="0">
                          <a:effectLst/>
                        </a:rPr>
                        <a:t>46,325</a:t>
                      </a:r>
                      <a:endParaRPr lang="en-US" sz="1400" b="0"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7779">
                <a:tc>
                  <a:txBody>
                    <a:bodyPr/>
                    <a:lstStyle/>
                    <a:p>
                      <a:pPr algn="ctr" fontAlgn="ctr"/>
                      <a:r>
                        <a:rPr lang="en-US" sz="1400" u="none" strike="noStrike" dirty="0" smtClean="0">
                          <a:effectLst/>
                        </a:rPr>
                        <a:t>Mar</a:t>
                      </a:r>
                      <a:r>
                        <a:rPr lang="en-US" sz="1400" u="none" strike="noStrike" baseline="0" dirty="0" smtClean="0">
                          <a:effectLst/>
                        </a:rPr>
                        <a:t> + </a:t>
                      </a:r>
                      <a:r>
                        <a:rPr lang="en-US" sz="1400" u="none" strike="noStrike" dirty="0" smtClean="0">
                          <a:effectLst/>
                        </a:rPr>
                        <a:t>FUT + OPT</a:t>
                      </a:r>
                      <a:endParaRPr lang="en-US" sz="1400" b="1" i="0" u="none" strike="noStrike" dirty="0">
                        <a:solidFill>
                          <a:srgbClr val="FF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1624</a:t>
                      </a:r>
                      <a:endParaRPr lang="en-US" sz="1400" b="0" i="0" u="none" strike="noStrike">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0.25%</a:t>
                      </a:r>
                      <a:endParaRPr lang="en-US" sz="1400" b="1" i="0" u="none" strike="noStrike" dirty="0">
                        <a:solidFill>
                          <a:srgbClr val="FF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smtClean="0">
                          <a:effectLst/>
                        </a:rPr>
                        <a:t>26.96</a:t>
                      </a:r>
                      <a:endParaRPr lang="en-US" sz="1400" b="0"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4.68%</a:t>
                      </a:r>
                      <a:endParaRPr lang="en-US" sz="1400" b="1" i="0" u="none" strike="noStrike" dirty="0">
                        <a:solidFill>
                          <a:srgbClr val="FF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smtClean="0">
                          <a:effectLst/>
                        </a:rPr>
                        <a:t>1,66015</a:t>
                      </a:r>
                      <a:endParaRPr lang="en-US" sz="1400" b="0"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7779">
                <a:tc>
                  <a:txBody>
                    <a:bodyPr/>
                    <a:lstStyle/>
                    <a:p>
                      <a:pPr algn="ctr" fontAlgn="ctr"/>
                      <a:r>
                        <a:rPr lang="en-US" sz="1400" u="none" strike="noStrike" dirty="0" smtClean="0">
                          <a:effectLst/>
                        </a:rPr>
                        <a:t>Mar + FUT</a:t>
                      </a:r>
                      <a:endParaRPr lang="en-US" sz="1400" b="1"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814</a:t>
                      </a:r>
                      <a:endParaRPr lang="en-US" sz="1400" b="0" i="0" u="none" strike="noStrike">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0.12%</a:t>
                      </a:r>
                      <a:endParaRPr lang="en-US" sz="1400" b="0" i="0" u="none" strike="noStrike">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smtClean="0">
                          <a:effectLst/>
                        </a:rPr>
                        <a:t>8.98</a:t>
                      </a:r>
                      <a:endParaRPr lang="en-US" sz="1400" b="0"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1.56%</a:t>
                      </a:r>
                      <a:endParaRPr lang="en-US" sz="1400" b="0"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smtClean="0">
                          <a:effectLst/>
                        </a:rPr>
                        <a:t>1,10330</a:t>
                      </a:r>
                      <a:endParaRPr lang="en-US" sz="1400" b="0"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7779">
                <a:tc>
                  <a:txBody>
                    <a:bodyPr/>
                    <a:lstStyle/>
                    <a:p>
                      <a:pPr algn="ctr" fontAlgn="ctr"/>
                      <a:r>
                        <a:rPr lang="en-US" sz="1400" u="none" strike="noStrike" dirty="0" smtClean="0">
                          <a:effectLst/>
                        </a:rPr>
                        <a:t>Del + Mar + FUT</a:t>
                      </a:r>
                      <a:endParaRPr lang="en-US" sz="1400" b="1"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766</a:t>
                      </a:r>
                      <a:endParaRPr lang="en-US" sz="1400" b="0" i="0" u="none" strike="noStrike">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0.12%</a:t>
                      </a:r>
                      <a:endParaRPr lang="en-US" sz="1400" b="0" i="0" u="none" strike="noStrike">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smtClean="0">
                          <a:effectLst/>
                        </a:rPr>
                        <a:t>8.89</a:t>
                      </a:r>
                      <a:endParaRPr lang="en-US" sz="1400" b="0"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1.54%</a:t>
                      </a:r>
                      <a:endParaRPr lang="en-US" sz="1400" b="0"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smtClean="0">
                          <a:effectLst/>
                        </a:rPr>
                        <a:t>1,16097</a:t>
                      </a:r>
                      <a:endParaRPr lang="en-US" sz="1400" b="0"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7779">
                <a:tc>
                  <a:txBody>
                    <a:bodyPr/>
                    <a:lstStyle/>
                    <a:p>
                      <a:pPr algn="ctr" fontAlgn="ctr"/>
                      <a:r>
                        <a:rPr lang="en-US" sz="1400" u="none" strike="noStrike" dirty="0" smtClean="0">
                          <a:effectLst/>
                        </a:rPr>
                        <a:t>FUT</a:t>
                      </a:r>
                      <a:r>
                        <a:rPr lang="en-US" sz="1400" u="none" strike="noStrike" baseline="0" dirty="0" smtClean="0">
                          <a:effectLst/>
                        </a:rPr>
                        <a:t> + </a:t>
                      </a:r>
                      <a:r>
                        <a:rPr lang="en-US" sz="1400" u="none" strike="noStrike" dirty="0" smtClean="0">
                          <a:effectLst/>
                        </a:rPr>
                        <a:t>OPT</a:t>
                      </a:r>
                      <a:endParaRPr lang="en-US" sz="1400" b="1"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569</a:t>
                      </a:r>
                      <a:endParaRPr lang="en-US" sz="1400" b="0" i="0" u="none" strike="noStrike">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0.09%</a:t>
                      </a:r>
                      <a:endParaRPr lang="en-US" sz="1400" b="0" i="0" u="none" strike="noStrike">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smtClean="0">
                          <a:effectLst/>
                        </a:rPr>
                        <a:t>6.02</a:t>
                      </a:r>
                      <a:endParaRPr lang="en-US" sz="1400" b="0"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1.05%</a:t>
                      </a:r>
                      <a:endParaRPr lang="en-US" sz="1400" b="0"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smtClean="0">
                          <a:effectLst/>
                        </a:rPr>
                        <a:t>1,05935</a:t>
                      </a:r>
                      <a:endParaRPr lang="en-US" sz="1400" b="0"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7779">
                <a:tc>
                  <a:txBody>
                    <a:bodyPr/>
                    <a:lstStyle/>
                    <a:p>
                      <a:pPr algn="ctr" fontAlgn="ctr"/>
                      <a:r>
                        <a:rPr lang="en-US" sz="1400" u="none" strike="noStrike" dirty="0" smtClean="0">
                          <a:effectLst/>
                        </a:rPr>
                        <a:t>Only FUT</a:t>
                      </a:r>
                      <a:endParaRPr lang="en-US" sz="1400" b="1"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418</a:t>
                      </a:r>
                      <a:endParaRPr lang="en-US" sz="1400" b="0" i="0" u="none" strike="noStrike">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0.06%</a:t>
                      </a:r>
                      <a:endParaRPr lang="en-US" sz="1400" b="0" i="0" u="none" strike="noStrike">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smtClean="0">
                          <a:effectLst/>
                        </a:rPr>
                        <a:t>1.98</a:t>
                      </a:r>
                      <a:endParaRPr lang="en-US" sz="1400" b="0"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0.34%</a:t>
                      </a:r>
                      <a:endParaRPr lang="en-US" sz="1400" b="0"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smtClean="0">
                          <a:effectLst/>
                        </a:rPr>
                        <a:t>47,587</a:t>
                      </a:r>
                      <a:endParaRPr lang="en-US" sz="1400" b="0"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7779">
                <a:tc>
                  <a:txBody>
                    <a:bodyPr/>
                    <a:lstStyle/>
                    <a:p>
                      <a:pPr algn="ctr" fontAlgn="ctr"/>
                      <a:r>
                        <a:rPr lang="en-US" sz="1400" u="none" strike="noStrike">
                          <a:effectLst/>
                        </a:rPr>
                        <a:t>Total </a:t>
                      </a:r>
                      <a:endParaRPr lang="en-US" sz="1400" b="1" i="0" u="none" strike="noStrike">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653209</a:t>
                      </a:r>
                      <a:endParaRPr lang="en-US" sz="1400" b="0"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smtClean="0">
                          <a:effectLst/>
                        </a:rPr>
                        <a:t>576.59</a:t>
                      </a:r>
                      <a:endParaRPr lang="en-US" sz="1400" b="0"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389" marR="9389" marT="93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388218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2861"/>
            <a:ext cx="10515600" cy="1325563"/>
          </a:xfrm>
        </p:spPr>
        <p:txBody>
          <a:bodyPr>
            <a:normAutofit/>
          </a:bodyPr>
          <a:lstStyle/>
          <a:p>
            <a:r>
              <a:rPr lang="en-US" b="1" dirty="0" smtClean="0"/>
              <a:t>Customer Profile </a:t>
            </a:r>
            <a:endParaRPr lang="en-US" b="1" dirty="0"/>
          </a:p>
        </p:txBody>
      </p:sp>
      <p:sp>
        <p:nvSpPr>
          <p:cNvPr id="3" name="Content Placeholder 2"/>
          <p:cNvSpPr>
            <a:spLocks noGrp="1"/>
          </p:cNvSpPr>
          <p:nvPr>
            <p:ph idx="1"/>
          </p:nvPr>
        </p:nvSpPr>
        <p:spPr>
          <a:xfrm>
            <a:off x="655684" y="1068562"/>
            <a:ext cx="10880631" cy="4812187"/>
          </a:xfrm>
        </p:spPr>
        <p:txBody>
          <a:bodyPr/>
          <a:lstStyle/>
          <a:p>
            <a:r>
              <a:rPr lang="en-US" dirty="0" smtClean="0"/>
              <a:t>Customer Profile based on distinct </a:t>
            </a:r>
            <a:r>
              <a:rPr lang="en-US" dirty="0"/>
              <a:t>p</a:t>
            </a:r>
            <a:r>
              <a:rPr lang="en-US" dirty="0" smtClean="0"/>
              <a:t>roduct type.</a:t>
            </a:r>
            <a:endParaRPr lang="en-US" dirty="0"/>
          </a:p>
        </p:txBody>
      </p:sp>
      <p:sp>
        <p:nvSpPr>
          <p:cNvPr id="9" name="Rectangle 8"/>
          <p:cNvSpPr/>
          <p:nvPr/>
        </p:nvSpPr>
        <p:spPr>
          <a:xfrm>
            <a:off x="239151" y="1899139"/>
            <a:ext cx="11774657" cy="3305908"/>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Diagram 7"/>
          <p:cNvGraphicFramePr/>
          <p:nvPr>
            <p:extLst>
              <p:ext uri="{D42A27DB-BD31-4B8C-83A1-F6EECF244321}">
                <p14:modId xmlns:p14="http://schemas.microsoft.com/office/powerpoint/2010/main" val="649971399"/>
              </p:ext>
            </p:extLst>
          </p:nvPr>
        </p:nvGraphicFramePr>
        <p:xfrm>
          <a:off x="590843" y="548640"/>
          <a:ext cx="11150990" cy="59647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25804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 y="322923"/>
            <a:ext cx="10515600" cy="513180"/>
          </a:xfrm>
        </p:spPr>
        <p:txBody>
          <a:bodyPr/>
          <a:lstStyle/>
          <a:p>
            <a:r>
              <a:rPr lang="en-US" sz="2800" dirty="0" smtClean="0"/>
              <a:t>Customer Profile across Activity Ratio </a:t>
            </a:r>
            <a:endParaRPr lang="en-US" sz="2800"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544937125"/>
              </p:ext>
            </p:extLst>
          </p:nvPr>
        </p:nvGraphicFramePr>
        <p:xfrm>
          <a:off x="478300" y="1272201"/>
          <a:ext cx="11296359" cy="2505075"/>
        </p:xfrm>
        <a:graphic>
          <a:graphicData uri="http://schemas.openxmlformats.org/drawingml/2006/table">
            <a:tbl>
              <a:tblPr/>
              <a:tblGrid>
                <a:gridCol w="1674057"/>
                <a:gridCol w="829994"/>
                <a:gridCol w="842206"/>
                <a:gridCol w="1017001"/>
                <a:gridCol w="1017001"/>
                <a:gridCol w="1673129"/>
                <a:gridCol w="940453"/>
                <a:gridCol w="1651259"/>
                <a:gridCol w="1651259"/>
              </a:tblGrid>
              <a:tr h="190500">
                <a:tc gridSpan="9">
                  <a:txBody>
                    <a:bodyPr/>
                    <a:lstStyle/>
                    <a:p>
                      <a:pPr algn="ctr" fontAlgn="ctr"/>
                      <a:r>
                        <a:rPr lang="en-US" sz="2000" b="1" i="0" u="none" strike="noStrike" dirty="0">
                          <a:solidFill>
                            <a:srgbClr val="000000"/>
                          </a:solidFill>
                          <a:effectLst/>
                          <a:latin typeface="Calibri" panose="020F0502020204030204" pitchFamily="34" charset="0"/>
                        </a:rPr>
                        <a:t>Customer </a:t>
                      </a:r>
                      <a:r>
                        <a:rPr lang="en-US" sz="2000" b="1" i="0" u="none" strike="noStrike" dirty="0" smtClean="0">
                          <a:solidFill>
                            <a:srgbClr val="000000"/>
                          </a:solidFill>
                          <a:effectLst/>
                          <a:latin typeface="Calibri" panose="020F0502020204030204" pitchFamily="34" charset="0"/>
                        </a:rPr>
                        <a:t>Percentage</a:t>
                      </a:r>
                      <a:r>
                        <a:rPr lang="en-US" sz="2000" b="1" i="0" u="none" strike="noStrike" baseline="0" dirty="0" smtClean="0">
                          <a:solidFill>
                            <a:srgbClr val="000000"/>
                          </a:solidFill>
                          <a:effectLst/>
                          <a:latin typeface="Calibri" panose="020F0502020204030204" pitchFamily="34" charset="0"/>
                        </a:rPr>
                        <a:t> </a:t>
                      </a:r>
                      <a:r>
                        <a:rPr lang="en-US" sz="2000" b="1" i="0" u="none" strike="noStrike" dirty="0" smtClean="0">
                          <a:solidFill>
                            <a:srgbClr val="000000"/>
                          </a:solidFill>
                          <a:effectLst/>
                          <a:latin typeface="Calibri" panose="020F0502020204030204" pitchFamily="34" charset="0"/>
                        </a:rPr>
                        <a:t>Distribution Across Profiles</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0500">
                <a:tc>
                  <a:txBody>
                    <a:bodyPr/>
                    <a:lstStyle/>
                    <a:p>
                      <a:pPr algn="ctr" fontAlgn="t"/>
                      <a:r>
                        <a:rPr lang="en-US" sz="1800" b="1" i="0" u="none" strike="noStrike" dirty="0" smtClean="0">
                          <a:solidFill>
                            <a:srgbClr val="000000"/>
                          </a:solidFill>
                          <a:effectLst/>
                          <a:latin typeface="Calibri" panose="020F0502020204030204" pitchFamily="34" charset="0"/>
                        </a:rPr>
                        <a:t>Activity Ratio</a:t>
                      </a:r>
                      <a:endParaRPr lang="en-US" sz="18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800" b="1" i="0" u="none" strike="noStrike" dirty="0">
                          <a:solidFill>
                            <a:srgbClr val="000000"/>
                          </a:solidFill>
                          <a:effectLst/>
                          <a:latin typeface="Calibri" panose="020F0502020204030204" pitchFamily="34" charset="0"/>
                        </a:rPr>
                        <a:t>Only Delivery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800" b="1" i="0" u="none" strike="noStrike" dirty="0">
                          <a:solidFill>
                            <a:srgbClr val="000000"/>
                          </a:solidFill>
                          <a:effectLst/>
                          <a:latin typeface="Calibri" panose="020F0502020204030204" pitchFamily="34" charset="0"/>
                        </a:rPr>
                        <a:t>Only Margin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800" b="1" i="0" u="none" strike="noStrike" dirty="0">
                          <a:solidFill>
                            <a:srgbClr val="000000"/>
                          </a:solidFill>
                          <a:effectLst/>
                          <a:latin typeface="Calibri" panose="020F0502020204030204" pitchFamily="34" charset="0"/>
                        </a:rPr>
                        <a:t>Only FUT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800" b="1" i="0" u="none" strike="noStrike" dirty="0">
                          <a:solidFill>
                            <a:srgbClr val="000000"/>
                          </a:solidFill>
                          <a:effectLst/>
                          <a:latin typeface="Calibri" panose="020F0502020204030204" pitchFamily="34" charset="0"/>
                        </a:rPr>
                        <a:t>Only OPT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800" b="1" i="0" u="none" strike="noStrike" dirty="0">
                          <a:solidFill>
                            <a:srgbClr val="000000"/>
                          </a:solidFill>
                          <a:effectLst/>
                          <a:latin typeface="Calibri" panose="020F0502020204030204" pitchFamily="34" charset="0"/>
                        </a:rPr>
                        <a:t>Delivery &amp; Margin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800" b="1" i="0" u="none" strike="noStrike" dirty="0">
                          <a:solidFill>
                            <a:srgbClr val="000000"/>
                          </a:solidFill>
                          <a:effectLst/>
                          <a:latin typeface="Calibri" panose="020F0502020204030204" pitchFamily="34" charset="0"/>
                        </a:rPr>
                        <a:t> Others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800" b="1" i="0" u="none" strike="noStrike" dirty="0">
                          <a:solidFill>
                            <a:srgbClr val="000000"/>
                          </a:solidFill>
                          <a:effectLst/>
                          <a:latin typeface="Calibri" panose="020F0502020204030204" pitchFamily="34" charset="0"/>
                        </a:rPr>
                        <a:t>% across </a:t>
                      </a:r>
                      <a:r>
                        <a:rPr lang="en-US" sz="1800" b="1" i="0" u="none" strike="noStrike" dirty="0" smtClean="0">
                          <a:solidFill>
                            <a:srgbClr val="000000"/>
                          </a:solidFill>
                          <a:effectLst/>
                          <a:latin typeface="Calibri" panose="020F0502020204030204" pitchFamily="34" charset="0"/>
                        </a:rPr>
                        <a:t>activity </a:t>
                      </a:r>
                      <a:r>
                        <a:rPr lang="en-US" sz="1800" b="1" i="0" u="none" strike="noStrike" dirty="0">
                          <a:solidFill>
                            <a:srgbClr val="000000"/>
                          </a:solidFill>
                          <a:effectLst/>
                          <a:latin typeface="Calibri" panose="020F0502020204030204" pitchFamily="34" charset="0"/>
                        </a:rPr>
                        <a:t>ratio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800" b="1" i="0" u="none" strike="noStrike" dirty="0">
                          <a:solidFill>
                            <a:srgbClr val="000000"/>
                          </a:solidFill>
                          <a:effectLst/>
                          <a:latin typeface="Calibri" panose="020F0502020204030204" pitchFamily="34" charset="0"/>
                        </a:rPr>
                        <a:t>Grand 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r>
              <a:tr h="190500">
                <a:tc>
                  <a:txBody>
                    <a:bodyPr/>
                    <a:lstStyle/>
                    <a:p>
                      <a:pPr algn="ctr" fontAlgn="t"/>
                      <a:r>
                        <a:rPr lang="en-US" sz="1600" b="1" i="0" u="none" strike="noStrike" dirty="0">
                          <a:solidFill>
                            <a:srgbClr val="000000"/>
                          </a:solidFill>
                          <a:effectLst/>
                          <a:latin typeface="Calibri" panose="020F0502020204030204" pitchFamily="34" charset="0"/>
                        </a:rPr>
                        <a:t>&lt; 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55.0%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dirty="0">
                          <a:solidFill>
                            <a:srgbClr val="000000"/>
                          </a:solidFill>
                          <a:effectLst/>
                          <a:latin typeface="Calibri" panose="020F0502020204030204" pitchFamily="34" charset="0"/>
                        </a:rPr>
                        <a:t>45.53%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dirty="0">
                          <a:solidFill>
                            <a:srgbClr val="000000"/>
                          </a:solidFill>
                          <a:effectLst/>
                          <a:latin typeface="Calibri" panose="020F0502020204030204" pitchFamily="34" charset="0"/>
                        </a:rPr>
                        <a:t>50.60%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dirty="0">
                          <a:solidFill>
                            <a:srgbClr val="000000"/>
                          </a:solidFill>
                          <a:effectLst/>
                          <a:latin typeface="Calibri" panose="020F0502020204030204" pitchFamily="34" charset="0"/>
                        </a:rPr>
                        <a:t>57.38%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dirty="0">
                          <a:solidFill>
                            <a:srgbClr val="000000"/>
                          </a:solidFill>
                          <a:effectLst/>
                          <a:latin typeface="Calibri" panose="020F0502020204030204" pitchFamily="34" charset="0"/>
                        </a:rPr>
                        <a:t>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dirty="0">
                          <a:solidFill>
                            <a:srgbClr val="000000"/>
                          </a:solidFill>
                          <a:effectLst/>
                          <a:latin typeface="Calibri" panose="020F0502020204030204" pitchFamily="34" charset="0"/>
                        </a:rPr>
                        <a:t>10.76%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dirty="0">
                          <a:solidFill>
                            <a:srgbClr val="000000"/>
                          </a:solidFill>
                          <a:effectLst/>
                          <a:latin typeface="Calibri" panose="020F0502020204030204" pitchFamily="34" charset="0"/>
                        </a:rPr>
                        <a:t>51.20%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800" b="0" i="0" u="none" strike="noStrike" dirty="0">
                          <a:solidFill>
                            <a:srgbClr val="000000"/>
                          </a:solidFill>
                          <a:effectLst/>
                          <a:latin typeface="Calibri" panose="020F0502020204030204" pitchFamily="34" charset="0"/>
                        </a:rPr>
                        <a:t>334460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0500">
                <a:tc>
                  <a:txBody>
                    <a:bodyPr/>
                    <a:lstStyle/>
                    <a:p>
                      <a:pPr algn="ctr" fontAlgn="t"/>
                      <a:r>
                        <a:rPr lang="en-US" sz="1600" b="1" i="0" u="none" strike="noStrike" dirty="0">
                          <a:solidFill>
                            <a:srgbClr val="000000"/>
                          </a:solidFill>
                          <a:effectLst/>
                          <a:latin typeface="Calibri" panose="020F0502020204030204" pitchFamily="34" charset="0"/>
                        </a:rPr>
                        <a:t>33% to 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23.8%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dirty="0">
                          <a:solidFill>
                            <a:srgbClr val="000000"/>
                          </a:solidFill>
                          <a:effectLst/>
                          <a:latin typeface="Calibri" panose="020F0502020204030204" pitchFamily="34" charset="0"/>
                        </a:rPr>
                        <a:t>24.58%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dirty="0">
                          <a:solidFill>
                            <a:srgbClr val="000000"/>
                          </a:solidFill>
                          <a:effectLst/>
                          <a:latin typeface="Calibri" panose="020F0502020204030204" pitchFamily="34" charset="0"/>
                        </a:rPr>
                        <a:t>22.78%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dirty="0">
                          <a:solidFill>
                            <a:srgbClr val="000000"/>
                          </a:solidFill>
                          <a:effectLst/>
                          <a:latin typeface="Calibri" panose="020F0502020204030204" pitchFamily="34" charset="0"/>
                        </a:rPr>
                        <a:t>21.89%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dirty="0">
                          <a:solidFill>
                            <a:srgbClr val="000000"/>
                          </a:solidFill>
                          <a:effectLst/>
                          <a:latin typeface="Calibri" panose="020F0502020204030204" pitchFamily="34" charset="0"/>
                        </a:rPr>
                        <a:t>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dirty="0">
                          <a:solidFill>
                            <a:srgbClr val="000000"/>
                          </a:solidFill>
                          <a:effectLst/>
                          <a:latin typeface="Calibri" panose="020F0502020204030204" pitchFamily="34" charset="0"/>
                        </a:rPr>
                        <a:t>25.61%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dirty="0">
                          <a:solidFill>
                            <a:srgbClr val="000000"/>
                          </a:solidFill>
                          <a:effectLst/>
                          <a:latin typeface="Calibri" panose="020F0502020204030204" pitchFamily="34" charset="0"/>
                        </a:rPr>
                        <a:t>24.25%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800" b="0" i="0" u="none" strike="noStrike" dirty="0">
                          <a:solidFill>
                            <a:srgbClr val="000000"/>
                          </a:solidFill>
                          <a:effectLst/>
                          <a:latin typeface="Calibri" panose="020F0502020204030204" pitchFamily="34" charset="0"/>
                        </a:rPr>
                        <a:t>158407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0500">
                <a:tc>
                  <a:txBody>
                    <a:bodyPr/>
                    <a:lstStyle/>
                    <a:p>
                      <a:pPr algn="ctr" fontAlgn="t"/>
                      <a:r>
                        <a:rPr lang="en-US" sz="1600" b="1" i="0" u="none" strike="noStrike">
                          <a:solidFill>
                            <a:srgbClr val="000000"/>
                          </a:solidFill>
                          <a:effectLst/>
                          <a:latin typeface="Calibri" panose="020F0502020204030204" pitchFamily="34" charset="0"/>
                        </a:rPr>
                        <a:t>&gt; 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21.2%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a:solidFill>
                            <a:srgbClr val="000000"/>
                          </a:solidFill>
                          <a:effectLst/>
                          <a:latin typeface="Calibri" panose="020F0502020204030204" pitchFamily="34" charset="0"/>
                        </a:rPr>
                        <a:t>29.89%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dirty="0">
                          <a:solidFill>
                            <a:srgbClr val="000000"/>
                          </a:solidFill>
                          <a:effectLst/>
                          <a:latin typeface="Calibri" panose="020F0502020204030204" pitchFamily="34" charset="0"/>
                        </a:rPr>
                        <a:t>26.62%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dirty="0">
                          <a:solidFill>
                            <a:srgbClr val="000000"/>
                          </a:solidFill>
                          <a:effectLst/>
                          <a:latin typeface="Calibri" panose="020F0502020204030204" pitchFamily="34" charset="0"/>
                        </a:rPr>
                        <a:t>20.74%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dirty="0">
                          <a:solidFill>
                            <a:srgbClr val="000000"/>
                          </a:solidFill>
                          <a:effectLst/>
                          <a:latin typeface="Calibri" panose="020F0502020204030204" pitchFamily="34" charset="0"/>
                        </a:rPr>
                        <a:t>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dirty="0">
                          <a:solidFill>
                            <a:srgbClr val="000000"/>
                          </a:solidFill>
                          <a:effectLst/>
                          <a:latin typeface="Calibri" panose="020F0502020204030204" pitchFamily="34" charset="0"/>
                        </a:rPr>
                        <a:t>63.63%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dirty="0">
                          <a:solidFill>
                            <a:srgbClr val="000000"/>
                          </a:solidFill>
                          <a:effectLst/>
                          <a:latin typeface="Calibri" panose="020F0502020204030204" pitchFamily="34" charset="0"/>
                        </a:rPr>
                        <a:t>24.55%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800" b="0" i="0" u="none" strike="noStrike" dirty="0">
                          <a:solidFill>
                            <a:srgbClr val="000000"/>
                          </a:solidFill>
                          <a:effectLst/>
                          <a:latin typeface="Calibri" panose="020F0502020204030204" pitchFamily="34" charset="0"/>
                        </a:rPr>
                        <a:t>160340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0500">
                <a:tc>
                  <a:txBody>
                    <a:bodyPr/>
                    <a:lstStyle/>
                    <a:p>
                      <a:pPr algn="ctr" fontAlgn="t"/>
                      <a:r>
                        <a:rPr lang="en-US" sz="1600" b="1" i="0" u="none" strike="noStrike">
                          <a:solidFill>
                            <a:srgbClr val="000000"/>
                          </a:solidFill>
                          <a:effectLst/>
                          <a:latin typeface="Calibri" panose="020F0502020204030204" pitchFamily="34" charset="0"/>
                        </a:rPr>
                        <a:t>Total Percentage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dirty="0">
                          <a:solidFill>
                            <a:srgbClr val="000000"/>
                          </a:solidFill>
                          <a:effectLst/>
                          <a:latin typeface="Calibri" panose="020F0502020204030204" pitchFamily="34" charset="0"/>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dirty="0">
                          <a:solidFill>
                            <a:srgbClr val="000000"/>
                          </a:solidFill>
                          <a:effectLst/>
                          <a:latin typeface="Calibri" panose="020F0502020204030204" pitchFamily="34" charset="0"/>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dirty="0">
                          <a:solidFill>
                            <a:srgbClr val="000000"/>
                          </a:solidFill>
                          <a:effectLst/>
                          <a:latin typeface="Calibri" panose="020F0502020204030204" pitchFamily="34" charset="0"/>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dirty="0">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dirty="0">
                          <a:solidFill>
                            <a:srgbClr val="000000"/>
                          </a:solidFill>
                          <a:effectLst/>
                          <a:latin typeface="Calibri" panose="020F0502020204030204" pitchFamily="34" charset="0"/>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dirty="0">
                          <a:solidFill>
                            <a:srgbClr val="000000"/>
                          </a:solidFill>
                          <a:effectLst/>
                          <a:latin typeface="Calibri" panose="020F0502020204030204" pitchFamily="34" charset="0"/>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800" b="0" i="0" u="none" strike="noStrike" dirty="0">
                          <a:solidFill>
                            <a:srgbClr val="000000"/>
                          </a:solidFill>
                          <a:effectLst/>
                          <a:latin typeface="Calibri" panose="020F0502020204030204" pitchFamily="34" charset="0"/>
                        </a:rPr>
                        <a:t>653207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0500">
                <a:tc>
                  <a:txBody>
                    <a:bodyPr/>
                    <a:lstStyle/>
                    <a:p>
                      <a:pPr algn="ctr" fontAlgn="t"/>
                      <a:r>
                        <a:rPr lang="en-US" sz="1600" b="1" i="0" u="none" strike="noStrike" dirty="0">
                          <a:solidFill>
                            <a:srgbClr val="000000"/>
                          </a:solidFill>
                          <a:effectLst/>
                          <a:latin typeface="Calibri" panose="020F0502020204030204" pitchFamily="34" charset="0"/>
                        </a:rPr>
                        <a:t>Total </a:t>
                      </a:r>
                      <a:r>
                        <a:rPr lang="en-US" sz="1600" b="1" i="0" u="none" strike="noStrike" dirty="0" smtClean="0">
                          <a:solidFill>
                            <a:srgbClr val="000000"/>
                          </a:solidFill>
                          <a:effectLst/>
                          <a:latin typeface="Calibri" panose="020F0502020204030204" pitchFamily="34" charset="0"/>
                        </a:rPr>
                        <a:t>Customer </a:t>
                      </a:r>
                      <a:r>
                        <a:rPr lang="en-US" sz="1600" b="1" i="0" u="none" strike="noStrike" dirty="0">
                          <a:solidFill>
                            <a:srgbClr val="000000"/>
                          </a:solidFill>
                          <a:effectLst/>
                          <a:latin typeface="Calibri" panose="020F0502020204030204" pitchFamily="34" charset="0"/>
                        </a:rPr>
                        <a:t>Count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566435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a:solidFill>
                            <a:srgbClr val="000000"/>
                          </a:solidFill>
                          <a:effectLst/>
                          <a:latin typeface="Calibri" panose="020F0502020204030204" pitchFamily="34" charset="0"/>
                        </a:rPr>
                        <a:t>31418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dirty="0">
                          <a:solidFill>
                            <a:srgbClr val="000000"/>
                          </a:solidFill>
                          <a:effectLst/>
                          <a:latin typeface="Calibri" panose="020F0502020204030204" pitchFamily="34" charset="0"/>
                        </a:rPr>
                        <a:t>417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a:solidFill>
                            <a:srgbClr val="000000"/>
                          </a:solidFill>
                          <a:effectLst/>
                          <a:latin typeface="Calibri" panose="020F0502020204030204" pitchFamily="34" charset="0"/>
                        </a:rPr>
                        <a:t>1823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a:solidFill>
                            <a:srgbClr val="000000"/>
                          </a:solidFill>
                          <a:effectLst/>
                          <a:latin typeface="Calibri" panose="020F0502020204030204" pitchFamily="34" charset="0"/>
                        </a:rPr>
                        <a:t>30916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a:solidFill>
                            <a:srgbClr val="000000"/>
                          </a:solidFill>
                          <a:effectLst/>
                          <a:latin typeface="Calibri" panose="020F0502020204030204" pitchFamily="34" charset="0"/>
                        </a:rPr>
                        <a:t>22198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ctr" fontAlgn="ctr"/>
                      <a:r>
                        <a:rPr lang="en-US" sz="1600" b="0" i="0" u="none" strike="noStrike" dirty="0">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r>
            </a:tbl>
          </a:graphicData>
        </a:graphic>
      </p:graphicFrame>
    </p:spTree>
    <p:extLst>
      <p:ext uri="{BB962C8B-B14F-4D97-AF65-F5344CB8AC3E}">
        <p14:creationId xmlns:p14="http://schemas.microsoft.com/office/powerpoint/2010/main" val="19288928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117" y="266652"/>
            <a:ext cx="10515600" cy="513180"/>
          </a:xfrm>
        </p:spPr>
        <p:txBody>
          <a:bodyPr/>
          <a:lstStyle/>
          <a:p>
            <a:r>
              <a:rPr lang="en-US" sz="2800" dirty="0" smtClean="0"/>
              <a:t>Customer profile across Recency Cap </a:t>
            </a:r>
            <a:endParaRPr lang="en-US" sz="28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267294223"/>
              </p:ext>
            </p:extLst>
          </p:nvPr>
        </p:nvGraphicFramePr>
        <p:xfrm>
          <a:off x="596802" y="1065982"/>
          <a:ext cx="10882436" cy="3654250"/>
        </p:xfrm>
        <a:graphic>
          <a:graphicData uri="http://schemas.openxmlformats.org/drawingml/2006/table">
            <a:tbl>
              <a:tblPr/>
              <a:tblGrid>
                <a:gridCol w="1625893"/>
                <a:gridCol w="875408"/>
                <a:gridCol w="1007633"/>
                <a:gridCol w="1055051"/>
                <a:gridCol w="841670"/>
                <a:gridCol w="1469959"/>
                <a:gridCol w="827522"/>
                <a:gridCol w="1495961"/>
                <a:gridCol w="1683339"/>
              </a:tblGrid>
              <a:tr h="278176">
                <a:tc gridSpan="9">
                  <a:txBody>
                    <a:bodyPr/>
                    <a:lstStyle/>
                    <a:p>
                      <a:pPr algn="ctr" fontAlgn="ctr"/>
                      <a:r>
                        <a:rPr lang="en-US" sz="2000" b="1" i="0" u="none" strike="noStrike" dirty="0">
                          <a:solidFill>
                            <a:srgbClr val="000000"/>
                          </a:solidFill>
                          <a:effectLst/>
                          <a:latin typeface="Calibri" panose="020F0502020204030204" pitchFamily="34" charset="0"/>
                        </a:rPr>
                        <a:t>Customer Percentage Distribution across profiles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7018">
                <a:tc>
                  <a:txBody>
                    <a:bodyPr/>
                    <a:lstStyle/>
                    <a:p>
                      <a:pPr algn="ctr" fontAlgn="t"/>
                      <a:r>
                        <a:rPr lang="en-US" sz="1800" b="1" i="0" u="none" strike="noStrike" dirty="0" smtClean="0">
                          <a:solidFill>
                            <a:srgbClr val="000000"/>
                          </a:solidFill>
                          <a:effectLst/>
                          <a:latin typeface="Calibri" panose="020F0502020204030204" pitchFamily="34" charset="0"/>
                        </a:rPr>
                        <a:t>Recency Cap</a:t>
                      </a:r>
                      <a:endParaRPr lang="en-US" sz="18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n-US" sz="1800" b="1" i="0" u="none" strike="noStrike" dirty="0">
                          <a:solidFill>
                            <a:srgbClr val="000000"/>
                          </a:solidFill>
                          <a:effectLst/>
                          <a:latin typeface="Calibri" panose="020F0502020204030204" pitchFamily="34" charset="0"/>
                        </a:rPr>
                        <a:t>Only Delivery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n-US" sz="1800" b="1" i="0" u="none" strike="noStrike" dirty="0">
                          <a:solidFill>
                            <a:srgbClr val="000000"/>
                          </a:solidFill>
                          <a:effectLst/>
                          <a:latin typeface="Calibri" panose="020F0502020204030204" pitchFamily="34" charset="0"/>
                        </a:rPr>
                        <a:t>Only Margin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n-US" sz="1800" b="1" i="0" u="none" strike="noStrike" dirty="0">
                          <a:solidFill>
                            <a:srgbClr val="000000"/>
                          </a:solidFill>
                          <a:effectLst/>
                          <a:latin typeface="Calibri" panose="020F0502020204030204" pitchFamily="34" charset="0"/>
                        </a:rPr>
                        <a:t>Only FUT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n-US" sz="1800" b="1" i="0" u="none" strike="noStrike" dirty="0">
                          <a:solidFill>
                            <a:srgbClr val="000000"/>
                          </a:solidFill>
                          <a:effectLst/>
                          <a:latin typeface="Calibri" panose="020F0502020204030204" pitchFamily="34" charset="0"/>
                        </a:rPr>
                        <a:t>Only OPT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n-US" sz="1800" b="1" i="0" u="none" strike="noStrike" dirty="0">
                          <a:solidFill>
                            <a:srgbClr val="000000"/>
                          </a:solidFill>
                          <a:effectLst/>
                          <a:latin typeface="Calibri" panose="020F0502020204030204" pitchFamily="34" charset="0"/>
                        </a:rPr>
                        <a:t>Delivery &amp; Margin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n-US" sz="1800" b="1" i="0" u="none" strike="noStrike" dirty="0">
                          <a:solidFill>
                            <a:srgbClr val="000000"/>
                          </a:solidFill>
                          <a:effectLst/>
                          <a:latin typeface="Calibri" panose="020F0502020204030204" pitchFamily="34" charset="0"/>
                        </a:rPr>
                        <a:t> Others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n-US" sz="1800" b="1" i="0" u="none" strike="noStrike" dirty="0">
                          <a:solidFill>
                            <a:srgbClr val="000000"/>
                          </a:solidFill>
                          <a:effectLst/>
                          <a:latin typeface="Calibri" panose="020F0502020204030204" pitchFamily="34" charset="0"/>
                        </a:rPr>
                        <a:t>% across recency cap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n-US" sz="1800" b="1" i="0" u="none" strike="noStrike" dirty="0">
                          <a:solidFill>
                            <a:srgbClr val="000000"/>
                          </a:solidFill>
                          <a:effectLst/>
                          <a:latin typeface="Calibri" panose="020F0502020204030204" pitchFamily="34" charset="0"/>
                        </a:rPr>
                        <a:t>Grand 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278176">
                <a:tc>
                  <a:txBody>
                    <a:bodyPr/>
                    <a:lstStyle/>
                    <a:p>
                      <a:pPr algn="ctr" fontAlgn="t"/>
                      <a:r>
                        <a:rPr lang="en-US" sz="1600" b="1" i="0" u="none" strike="noStrike" dirty="0">
                          <a:solidFill>
                            <a:srgbClr val="000000"/>
                          </a:solidFill>
                          <a:effectLst/>
                          <a:latin typeface="Calibri" panose="020F0502020204030204" pitchFamily="34" charset="0"/>
                        </a:rPr>
                        <a:t>0-15 days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4977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8176">
                <a:tc>
                  <a:txBody>
                    <a:bodyPr/>
                    <a:lstStyle/>
                    <a:p>
                      <a:pPr algn="ctr" fontAlgn="t"/>
                      <a:r>
                        <a:rPr lang="en-US" sz="1600" b="1" i="0" u="none" strike="noStrike" dirty="0">
                          <a:solidFill>
                            <a:srgbClr val="000000"/>
                          </a:solidFill>
                          <a:effectLst/>
                          <a:latin typeface="Calibri" panose="020F0502020204030204" pitchFamily="34" charset="0"/>
                        </a:rPr>
                        <a:t>&gt; 15 days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2042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8176">
                <a:tc>
                  <a:txBody>
                    <a:bodyPr/>
                    <a:lstStyle/>
                    <a:p>
                      <a:pPr algn="ctr" fontAlgn="t"/>
                      <a:r>
                        <a:rPr lang="en-US" sz="1600" b="1" i="0" u="none" strike="noStrike" dirty="0">
                          <a:solidFill>
                            <a:srgbClr val="000000"/>
                          </a:solidFill>
                          <a:effectLst/>
                          <a:latin typeface="Calibri" panose="020F0502020204030204" pitchFamily="34" charset="0"/>
                        </a:rPr>
                        <a:t>0-30 days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114263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8176">
                <a:tc>
                  <a:txBody>
                    <a:bodyPr/>
                    <a:lstStyle/>
                    <a:p>
                      <a:pPr algn="ctr" fontAlgn="t"/>
                      <a:r>
                        <a:rPr lang="en-US" sz="1600" b="1" i="0" u="none" strike="noStrike" dirty="0">
                          <a:solidFill>
                            <a:srgbClr val="000000"/>
                          </a:solidFill>
                          <a:effectLst/>
                          <a:latin typeface="Calibri" panose="020F0502020204030204" pitchFamily="34" charset="0"/>
                        </a:rPr>
                        <a:t>&gt; 30 days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42561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8176">
                <a:tc>
                  <a:txBody>
                    <a:bodyPr/>
                    <a:lstStyle/>
                    <a:p>
                      <a:pPr algn="ctr" fontAlgn="t"/>
                      <a:r>
                        <a:rPr lang="en-US" sz="1600" b="1" i="0" u="none" strike="noStrike">
                          <a:solidFill>
                            <a:srgbClr val="000000"/>
                          </a:solidFill>
                          <a:effectLst/>
                          <a:latin typeface="Calibri" panose="020F0502020204030204" pitchFamily="34" charset="0"/>
                        </a:rPr>
                        <a:t>0-60 days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92123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8176">
                <a:tc>
                  <a:txBody>
                    <a:bodyPr/>
                    <a:lstStyle/>
                    <a:p>
                      <a:pPr algn="ctr" fontAlgn="t"/>
                      <a:r>
                        <a:rPr lang="en-US" sz="1600" b="1" i="0" u="none" strike="noStrike">
                          <a:solidFill>
                            <a:srgbClr val="000000"/>
                          </a:solidFill>
                          <a:effectLst/>
                          <a:latin typeface="Calibri" panose="020F0502020204030204" pitchFamily="34" charset="0"/>
                        </a:rPr>
                        <a:t>&gt; 60 days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65660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8176">
                <a:tc>
                  <a:txBody>
                    <a:bodyPr/>
                    <a:lstStyle/>
                    <a:p>
                      <a:pPr algn="ctr" fontAlgn="t"/>
                      <a:r>
                        <a:rPr lang="en-US" sz="1600" b="1" i="0" u="none" strike="noStrike">
                          <a:solidFill>
                            <a:srgbClr val="000000"/>
                          </a:solidFill>
                          <a:effectLst/>
                          <a:latin typeface="Calibri" panose="020F0502020204030204" pitchFamily="34" charset="0"/>
                        </a:rPr>
                        <a:t>0-90 days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118131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8176">
                <a:tc>
                  <a:txBody>
                    <a:bodyPr/>
                    <a:lstStyle/>
                    <a:p>
                      <a:pPr algn="ctr" fontAlgn="t"/>
                      <a:r>
                        <a:rPr lang="en-US" sz="1600" b="1" i="0" u="none" strike="noStrike">
                          <a:solidFill>
                            <a:srgbClr val="000000"/>
                          </a:solidFill>
                          <a:effectLst/>
                          <a:latin typeface="Calibri" panose="020F0502020204030204" pitchFamily="34" charset="0"/>
                        </a:rPr>
                        <a:t>&gt; 90 days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213450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8176">
                <a:tc>
                  <a:txBody>
                    <a:bodyPr/>
                    <a:lstStyle/>
                    <a:p>
                      <a:pPr algn="ctr" fontAlgn="t"/>
                      <a:r>
                        <a:rPr lang="en-US" sz="1600" b="1" i="0" u="none" strike="noStrike">
                          <a:solidFill>
                            <a:srgbClr val="000000"/>
                          </a:solidFill>
                          <a:effectLst/>
                          <a:latin typeface="Calibri" panose="020F0502020204030204" pitchFamily="34" charset="0"/>
                        </a:rPr>
                        <a:t>Total Percentage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653207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8176">
                <a:tc>
                  <a:txBody>
                    <a:bodyPr/>
                    <a:lstStyle/>
                    <a:p>
                      <a:pPr algn="ctr" fontAlgn="t"/>
                      <a:r>
                        <a:rPr lang="en-US" sz="1600" b="1" i="0" u="none" strike="noStrike">
                          <a:solidFill>
                            <a:srgbClr val="000000"/>
                          </a:solidFill>
                          <a:effectLst/>
                          <a:latin typeface="Calibri" panose="020F0502020204030204" pitchFamily="34" charset="0"/>
                        </a:rPr>
                        <a:t>Total Cust Count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566435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31418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417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1823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30916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22198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600" b="0" i="0" u="none" strike="noStrike" dirty="0">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bl>
          </a:graphicData>
        </a:graphic>
      </p:graphicFrame>
    </p:spTree>
    <p:extLst>
      <p:ext uri="{BB962C8B-B14F-4D97-AF65-F5344CB8AC3E}">
        <p14:creationId xmlns:p14="http://schemas.microsoft.com/office/powerpoint/2010/main" val="6884683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Customer profile across </a:t>
            </a:r>
            <a:r>
              <a:rPr lang="en-US" sz="2800" dirty="0" smtClean="0"/>
              <a:t>Managed – Non Managed</a:t>
            </a: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96206348"/>
              </p:ext>
            </p:extLst>
          </p:nvPr>
        </p:nvGraphicFramePr>
        <p:xfrm>
          <a:off x="478302" y="1127454"/>
          <a:ext cx="11043137" cy="2139315"/>
        </p:xfrm>
        <a:graphic>
          <a:graphicData uri="http://schemas.openxmlformats.org/drawingml/2006/table">
            <a:tbl>
              <a:tblPr/>
              <a:tblGrid>
                <a:gridCol w="1619802"/>
                <a:gridCol w="1290499"/>
                <a:gridCol w="1290499"/>
                <a:gridCol w="1156073"/>
                <a:gridCol w="1156073"/>
                <a:gridCol w="1156073"/>
                <a:gridCol w="1156073"/>
                <a:gridCol w="1048530"/>
                <a:gridCol w="1169515"/>
              </a:tblGrid>
              <a:tr h="190500">
                <a:tc gridSpan="9">
                  <a:txBody>
                    <a:bodyPr/>
                    <a:lstStyle/>
                    <a:p>
                      <a:pPr algn="ctr" fontAlgn="ctr"/>
                      <a:r>
                        <a:rPr lang="en-US" sz="2000" b="1" i="0" u="none" strike="noStrike" dirty="0">
                          <a:solidFill>
                            <a:srgbClr val="000000"/>
                          </a:solidFill>
                          <a:effectLst/>
                          <a:latin typeface="Calibri" panose="020F0502020204030204" pitchFamily="34" charset="0"/>
                        </a:rPr>
                        <a:t>Customer Percentage Distribution across profiles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0500">
                <a:tc>
                  <a:txBody>
                    <a:bodyPr/>
                    <a:lstStyle/>
                    <a:p>
                      <a:pPr algn="ctr" fontAlgn="ctr"/>
                      <a:r>
                        <a:rPr lang="en-US" sz="1800" b="1" i="0" u="none" strike="noStrike" dirty="0" err="1" smtClean="0">
                          <a:solidFill>
                            <a:srgbClr val="000000"/>
                          </a:solidFill>
                          <a:effectLst/>
                          <a:latin typeface="Calibri" panose="020F0502020204030204" pitchFamily="34" charset="0"/>
                        </a:rPr>
                        <a:t>Mng</a:t>
                      </a:r>
                      <a:r>
                        <a:rPr lang="en-US" sz="1800" b="1" i="0" u="none" strike="noStrike" dirty="0" smtClean="0">
                          <a:solidFill>
                            <a:srgbClr val="000000"/>
                          </a:solidFill>
                          <a:effectLst/>
                          <a:latin typeface="Calibri" panose="020F0502020204030204" pitchFamily="34" charset="0"/>
                        </a:rPr>
                        <a:t> </a:t>
                      </a:r>
                      <a:r>
                        <a:rPr lang="en-US" sz="1800" b="1" i="0" u="none" strike="noStrike" baseline="0" dirty="0" smtClean="0">
                          <a:solidFill>
                            <a:srgbClr val="000000"/>
                          </a:solidFill>
                          <a:effectLst/>
                          <a:latin typeface="Calibri" panose="020F0502020204030204" pitchFamily="34" charset="0"/>
                        </a:rPr>
                        <a:t>/ </a:t>
                      </a:r>
                      <a:r>
                        <a:rPr lang="en-US" sz="1800" b="1" i="0" u="none" strike="noStrike" dirty="0" err="1" smtClean="0">
                          <a:solidFill>
                            <a:srgbClr val="000000"/>
                          </a:solidFill>
                          <a:effectLst/>
                          <a:latin typeface="Calibri" panose="020F0502020204030204" pitchFamily="34" charset="0"/>
                        </a:rPr>
                        <a:t>Non_Mng</a:t>
                      </a:r>
                      <a:endParaRPr lang="en-US" sz="18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000000"/>
                          </a:solidFill>
                          <a:effectLst/>
                          <a:latin typeface="Calibri" panose="020F0502020204030204" pitchFamily="34" charset="0"/>
                        </a:rPr>
                        <a:t>Only Delivery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n-US" sz="1800" b="1" i="0" u="none" strike="noStrike" dirty="0">
                          <a:solidFill>
                            <a:srgbClr val="000000"/>
                          </a:solidFill>
                          <a:effectLst/>
                          <a:latin typeface="Calibri" panose="020F0502020204030204" pitchFamily="34" charset="0"/>
                        </a:rPr>
                        <a:t>Only Margin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000000"/>
                          </a:solidFill>
                          <a:effectLst/>
                          <a:latin typeface="Calibri" panose="020F0502020204030204" pitchFamily="34" charset="0"/>
                        </a:rPr>
                        <a:t>Only FUT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000000"/>
                          </a:solidFill>
                          <a:effectLst/>
                          <a:latin typeface="Calibri" panose="020F0502020204030204" pitchFamily="34" charset="0"/>
                        </a:rPr>
                        <a:t>Only OPT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000000"/>
                          </a:solidFill>
                          <a:effectLst/>
                          <a:latin typeface="Calibri" panose="020F0502020204030204" pitchFamily="34" charset="0"/>
                        </a:rPr>
                        <a:t>Delivery &amp; Margin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000000"/>
                          </a:solidFill>
                          <a:effectLst/>
                          <a:latin typeface="Calibri" panose="020F0502020204030204" pitchFamily="34" charset="0"/>
                        </a:rPr>
                        <a:t> Others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000000"/>
                          </a:solidFill>
                          <a:effectLst/>
                          <a:latin typeface="Calibri" panose="020F0502020204030204" pitchFamily="34" charset="0"/>
                        </a:rPr>
                        <a:t>Grand 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n-US" sz="1800" b="1" i="0" u="none" strike="noStrike" dirty="0">
                          <a:solidFill>
                            <a:srgbClr val="000000"/>
                          </a:solidFill>
                          <a:effectLst/>
                          <a:latin typeface="Calibri" panose="020F0502020204030204" pitchFamily="34" charset="0"/>
                        </a:rPr>
                        <a:t>% across Flag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190500">
                <a:tc>
                  <a:txBody>
                    <a:bodyPr/>
                    <a:lstStyle/>
                    <a:p>
                      <a:pPr algn="ctr" fontAlgn="ctr"/>
                      <a:r>
                        <a:rPr lang="en-US" sz="1600" b="1" i="0" u="none" strike="noStrike" dirty="0">
                          <a:solidFill>
                            <a:srgbClr val="000000"/>
                          </a:solidFill>
                          <a:effectLst/>
                          <a:latin typeface="Calibri" panose="020F0502020204030204" pitchFamily="34" charset="0"/>
                        </a:rPr>
                        <a:t>MNG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79%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76%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73%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77%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489235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3706">
                <a:tc>
                  <a:txBody>
                    <a:bodyPr/>
                    <a:lstStyle/>
                    <a:p>
                      <a:pPr algn="ctr" fontAlgn="ctr"/>
                      <a:r>
                        <a:rPr lang="en-US" sz="1600" b="1" i="0" u="none" strike="noStrike" dirty="0" smtClean="0">
                          <a:solidFill>
                            <a:srgbClr val="000000"/>
                          </a:solidFill>
                          <a:effectLst/>
                          <a:latin typeface="Calibri" panose="020F0502020204030204" pitchFamily="34" charset="0"/>
                        </a:rPr>
                        <a:t>Non</a:t>
                      </a:r>
                      <a:r>
                        <a:rPr lang="en-US" sz="1600" b="1" i="0" u="none" strike="noStrike" baseline="0" dirty="0" smtClean="0">
                          <a:solidFill>
                            <a:srgbClr val="000000"/>
                          </a:solidFill>
                          <a:effectLst/>
                          <a:latin typeface="Calibri" panose="020F0502020204030204" pitchFamily="34" charset="0"/>
                        </a:rPr>
                        <a:t> </a:t>
                      </a:r>
                      <a:r>
                        <a:rPr lang="en-US" sz="1600" b="1" i="0" u="none" strike="noStrike" dirty="0" smtClean="0">
                          <a:solidFill>
                            <a:srgbClr val="000000"/>
                          </a:solidFill>
                          <a:effectLst/>
                          <a:latin typeface="Calibri" panose="020F0502020204030204" pitchFamily="34" charset="0"/>
                        </a:rPr>
                        <a:t>MNG</a:t>
                      </a:r>
                      <a:endParaRPr lang="en-US" sz="16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150843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600" b="1" i="0" u="none" strike="noStrike" dirty="0">
                          <a:solidFill>
                            <a:srgbClr val="000000"/>
                          </a:solidFill>
                          <a:effectLst/>
                          <a:latin typeface="Calibri" panose="020F0502020204030204" pitchFamily="34" charset="0"/>
                        </a:rPr>
                        <a:t>NA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13129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600" b="1" i="0" u="none" strike="noStrike" dirty="0">
                          <a:solidFill>
                            <a:srgbClr val="000000"/>
                          </a:solidFill>
                          <a:effectLst/>
                          <a:latin typeface="Calibri" panose="020F0502020204030204" pitchFamily="34" charset="0"/>
                        </a:rPr>
                        <a:t>Total Percentage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653207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600" b="1" i="0" u="none" strike="noStrike" dirty="0">
                          <a:solidFill>
                            <a:srgbClr val="000000"/>
                          </a:solidFill>
                          <a:effectLst/>
                          <a:latin typeface="Calibri" panose="020F0502020204030204" pitchFamily="34" charset="0"/>
                        </a:rPr>
                        <a:t>Total </a:t>
                      </a:r>
                      <a:r>
                        <a:rPr lang="en-US" sz="1600" b="1" i="0" u="none" strike="noStrike" dirty="0" err="1">
                          <a:solidFill>
                            <a:srgbClr val="000000"/>
                          </a:solidFill>
                          <a:effectLst/>
                          <a:latin typeface="Calibri" panose="020F0502020204030204" pitchFamily="34" charset="0"/>
                        </a:rPr>
                        <a:t>Cust</a:t>
                      </a:r>
                      <a:r>
                        <a:rPr lang="en-US" sz="1600" b="1" i="0" u="none" strike="noStrike" dirty="0">
                          <a:solidFill>
                            <a:srgbClr val="000000"/>
                          </a:solidFill>
                          <a:effectLst/>
                          <a:latin typeface="Calibri" panose="020F0502020204030204" pitchFamily="34" charset="0"/>
                        </a:rPr>
                        <a:t> Count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566435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31418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417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1823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30916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22198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bl>
          </a:graphicData>
        </a:graphic>
      </p:graphicFrame>
    </p:spTree>
    <p:extLst>
      <p:ext uri="{BB962C8B-B14F-4D97-AF65-F5344CB8AC3E}">
        <p14:creationId xmlns:p14="http://schemas.microsoft.com/office/powerpoint/2010/main" val="19086954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132" y="365126"/>
            <a:ext cx="10515600" cy="513180"/>
          </a:xfrm>
        </p:spPr>
        <p:txBody>
          <a:bodyPr/>
          <a:lstStyle/>
          <a:p>
            <a:r>
              <a:rPr lang="en-US" sz="2800" dirty="0"/>
              <a:t>Customer profile across Average Quarterly </a:t>
            </a:r>
            <a:r>
              <a:rPr lang="en-US" sz="2800" dirty="0" smtClean="0"/>
              <a:t>Balance (AQB) Bin </a:t>
            </a: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09955347"/>
              </p:ext>
            </p:extLst>
          </p:nvPr>
        </p:nvGraphicFramePr>
        <p:xfrm>
          <a:off x="824132" y="878306"/>
          <a:ext cx="10894256" cy="3912870"/>
        </p:xfrm>
        <a:graphic>
          <a:graphicData uri="http://schemas.openxmlformats.org/drawingml/2006/table">
            <a:tbl>
              <a:tblPr/>
              <a:tblGrid>
                <a:gridCol w="1490931"/>
                <a:gridCol w="1268598"/>
                <a:gridCol w="1111659"/>
                <a:gridCol w="1163972"/>
                <a:gridCol w="876248"/>
                <a:gridCol w="1621715"/>
                <a:gridCol w="706230"/>
                <a:gridCol w="1059346"/>
                <a:gridCol w="1595557"/>
              </a:tblGrid>
              <a:tr h="190500">
                <a:tc gridSpan="9">
                  <a:txBody>
                    <a:bodyPr/>
                    <a:lstStyle/>
                    <a:p>
                      <a:pPr algn="ctr" fontAlgn="ctr"/>
                      <a:r>
                        <a:rPr lang="en-US" sz="2000" b="1" i="0" u="none" strike="noStrike" dirty="0">
                          <a:solidFill>
                            <a:srgbClr val="000000"/>
                          </a:solidFill>
                          <a:effectLst/>
                          <a:latin typeface="Calibri" panose="020F0502020204030204" pitchFamily="34" charset="0"/>
                        </a:rPr>
                        <a:t>Customer Percentage Distribution across profiles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0500">
                <a:tc>
                  <a:txBody>
                    <a:bodyPr/>
                    <a:lstStyle/>
                    <a:p>
                      <a:pPr algn="ctr" fontAlgn="t"/>
                      <a:r>
                        <a:rPr lang="en-US" sz="1800" b="1" i="0" u="none" strike="noStrike" dirty="0">
                          <a:solidFill>
                            <a:srgbClr val="000000"/>
                          </a:solidFill>
                          <a:effectLst/>
                          <a:latin typeface="Calibri" panose="020F0502020204030204" pitchFamily="34" charset="0"/>
                        </a:rPr>
                        <a:t>AQB_BIN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800" b="1" i="0" u="none" strike="noStrike" dirty="0">
                          <a:solidFill>
                            <a:srgbClr val="000000"/>
                          </a:solidFill>
                          <a:effectLst/>
                          <a:latin typeface="Calibri" panose="020F0502020204030204" pitchFamily="34" charset="0"/>
                        </a:rPr>
                        <a:t>Only Delivery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800" b="1" i="0" u="none" strike="noStrike" dirty="0">
                          <a:solidFill>
                            <a:srgbClr val="000000"/>
                          </a:solidFill>
                          <a:effectLst/>
                          <a:latin typeface="Calibri" panose="020F0502020204030204" pitchFamily="34" charset="0"/>
                        </a:rPr>
                        <a:t>Only Margin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800" b="1" i="0" u="none" strike="noStrike" dirty="0">
                          <a:solidFill>
                            <a:srgbClr val="000000"/>
                          </a:solidFill>
                          <a:effectLst/>
                          <a:latin typeface="Calibri" panose="020F0502020204030204" pitchFamily="34" charset="0"/>
                        </a:rPr>
                        <a:t>Only FUT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800" b="1" i="0" u="none" strike="noStrike" dirty="0">
                          <a:solidFill>
                            <a:srgbClr val="000000"/>
                          </a:solidFill>
                          <a:effectLst/>
                          <a:latin typeface="Calibri" panose="020F0502020204030204" pitchFamily="34" charset="0"/>
                        </a:rPr>
                        <a:t>Only OPT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800" b="1" i="0" u="none" strike="noStrike" dirty="0">
                          <a:solidFill>
                            <a:srgbClr val="000000"/>
                          </a:solidFill>
                          <a:effectLst/>
                          <a:latin typeface="Calibri" panose="020F0502020204030204" pitchFamily="34" charset="0"/>
                        </a:rPr>
                        <a:t>Delivery &amp; Margin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800" b="1" i="0" u="none" strike="noStrike" dirty="0" smtClean="0">
                          <a:solidFill>
                            <a:srgbClr val="000000"/>
                          </a:solidFill>
                          <a:effectLst/>
                          <a:latin typeface="Calibri" panose="020F0502020204030204" pitchFamily="34" charset="0"/>
                        </a:rPr>
                        <a:t>Others</a:t>
                      </a:r>
                      <a:endParaRPr lang="en-US" sz="18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800" b="1" i="0" u="none" strike="noStrike" dirty="0">
                          <a:solidFill>
                            <a:srgbClr val="000000"/>
                          </a:solidFill>
                          <a:effectLst/>
                          <a:latin typeface="Calibri" panose="020F0502020204030204" pitchFamily="34" charset="0"/>
                        </a:rPr>
                        <a:t>Grand 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800" b="1" i="0" u="none" strike="noStrike" dirty="0">
                          <a:solidFill>
                            <a:srgbClr val="000000"/>
                          </a:solidFill>
                          <a:effectLst/>
                          <a:latin typeface="Calibri" panose="020F0502020204030204" pitchFamily="34" charset="0"/>
                        </a:rPr>
                        <a:t>% across </a:t>
                      </a:r>
                      <a:r>
                        <a:rPr lang="en-US" sz="1800" b="1" i="0" u="none" strike="noStrike" dirty="0" err="1">
                          <a:solidFill>
                            <a:srgbClr val="000000"/>
                          </a:solidFill>
                          <a:effectLst/>
                          <a:latin typeface="Calibri" panose="020F0502020204030204" pitchFamily="34" charset="0"/>
                        </a:rPr>
                        <a:t>AQB_Bin</a:t>
                      </a:r>
                      <a:endParaRPr lang="en-US" sz="18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r>
              <a:tr h="190500">
                <a:tc>
                  <a:txBody>
                    <a:bodyPr/>
                    <a:lstStyle/>
                    <a:p>
                      <a:pPr algn="ctr" fontAlgn="t"/>
                      <a:r>
                        <a:rPr lang="en-US" sz="1600" b="1" i="0" u="none" strike="noStrike" dirty="0" smtClean="0">
                          <a:solidFill>
                            <a:srgbClr val="000000"/>
                          </a:solidFill>
                          <a:effectLst/>
                          <a:latin typeface="Calibri" panose="020F0502020204030204" pitchFamily="34" charset="0"/>
                        </a:rPr>
                        <a:t>0</a:t>
                      </a:r>
                      <a:endParaRPr lang="en-US" sz="16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22685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t"/>
                      <a:r>
                        <a:rPr lang="en-US" sz="1600" b="1" i="0" u="none" strike="noStrike" dirty="0" smtClean="0">
                          <a:solidFill>
                            <a:srgbClr val="000000"/>
                          </a:solidFill>
                          <a:effectLst/>
                          <a:latin typeface="Calibri" panose="020F0502020204030204" pitchFamily="34" charset="0"/>
                        </a:rPr>
                        <a:t>1-25K</a:t>
                      </a:r>
                      <a:endParaRPr lang="en-US" sz="16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182891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t"/>
                      <a:r>
                        <a:rPr lang="en-US" sz="1600" b="1" i="0" u="none" strike="noStrike" dirty="0" smtClean="0">
                          <a:solidFill>
                            <a:srgbClr val="000000"/>
                          </a:solidFill>
                          <a:effectLst/>
                          <a:latin typeface="Calibri" panose="020F0502020204030204" pitchFamily="34" charset="0"/>
                        </a:rPr>
                        <a:t>25K-50K</a:t>
                      </a:r>
                      <a:endParaRPr lang="en-US" sz="16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105553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t"/>
                      <a:r>
                        <a:rPr lang="en-US" sz="1600" b="1" i="0" u="none" strike="noStrike" dirty="0" smtClean="0">
                          <a:solidFill>
                            <a:srgbClr val="000000"/>
                          </a:solidFill>
                          <a:effectLst/>
                          <a:latin typeface="Calibri" panose="020F0502020204030204" pitchFamily="34" charset="0"/>
                        </a:rPr>
                        <a:t>50K-1LAC</a:t>
                      </a:r>
                      <a:endParaRPr lang="en-US" sz="16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102742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t"/>
                      <a:r>
                        <a:rPr lang="en-US" sz="1600" b="1" i="0" u="none" strike="noStrike" dirty="0" smtClean="0">
                          <a:solidFill>
                            <a:srgbClr val="000000"/>
                          </a:solidFill>
                          <a:effectLst/>
                          <a:latin typeface="Calibri" panose="020F0502020204030204" pitchFamily="34" charset="0"/>
                        </a:rPr>
                        <a:t>1LAC-3LAC</a:t>
                      </a:r>
                      <a:endParaRPr lang="en-US" sz="16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126133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t"/>
                      <a:r>
                        <a:rPr lang="en-US" sz="1600" b="1" i="0" u="none" strike="noStrike" dirty="0" smtClean="0">
                          <a:solidFill>
                            <a:srgbClr val="000000"/>
                          </a:solidFill>
                          <a:effectLst/>
                          <a:latin typeface="Calibri" panose="020F0502020204030204" pitchFamily="34" charset="0"/>
                        </a:rPr>
                        <a:t>3LAC-5LAC</a:t>
                      </a:r>
                      <a:endParaRPr lang="en-US" sz="16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39179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t"/>
                      <a:r>
                        <a:rPr lang="en-US" sz="1600" b="1" i="0" u="none" strike="noStrike" dirty="0" smtClean="0">
                          <a:solidFill>
                            <a:srgbClr val="000000"/>
                          </a:solidFill>
                          <a:effectLst/>
                          <a:latin typeface="Calibri" panose="020F0502020204030204" pitchFamily="34" charset="0"/>
                        </a:rPr>
                        <a:t>5LAC-10LAC</a:t>
                      </a:r>
                      <a:endParaRPr lang="en-US" sz="16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32780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t"/>
                      <a:r>
                        <a:rPr lang="en-US" sz="1600" b="1" i="0" u="none" strike="noStrike" dirty="0" smtClean="0">
                          <a:solidFill>
                            <a:srgbClr val="000000"/>
                          </a:solidFill>
                          <a:effectLst/>
                          <a:latin typeface="Calibri" panose="020F0502020204030204" pitchFamily="34" charset="0"/>
                        </a:rPr>
                        <a:t>10LAC-25LAC</a:t>
                      </a:r>
                      <a:endParaRPr lang="en-US" sz="16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19963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t"/>
                      <a:r>
                        <a:rPr lang="en-US" sz="1600" b="1" i="0" u="none" strike="noStrike" dirty="0" smtClean="0">
                          <a:solidFill>
                            <a:srgbClr val="000000"/>
                          </a:solidFill>
                          <a:effectLst/>
                          <a:latin typeface="Calibri" panose="020F0502020204030204" pitchFamily="34" charset="0"/>
                        </a:rPr>
                        <a:t>&gt;</a:t>
                      </a:r>
                      <a:r>
                        <a:rPr lang="en-US" sz="1600" b="1" i="0" u="none" strike="noStrike" dirty="0">
                          <a:solidFill>
                            <a:srgbClr val="000000"/>
                          </a:solidFill>
                          <a:effectLst/>
                          <a:latin typeface="Calibri" panose="020F0502020204030204" pitchFamily="34" charset="0"/>
                        </a:rPr>
                        <a:t>25LAC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8152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t"/>
                      <a:r>
                        <a:rPr lang="en-US" sz="1600" b="1" i="0" u="none" strike="noStrike" dirty="0" smtClean="0">
                          <a:solidFill>
                            <a:srgbClr val="000000"/>
                          </a:solidFill>
                          <a:effectLst/>
                          <a:latin typeface="Calibri" panose="020F0502020204030204" pitchFamily="34" charset="0"/>
                        </a:rPr>
                        <a:t>NA</a:t>
                      </a:r>
                      <a:endParaRPr lang="en-US" sz="16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13129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t"/>
                      <a:r>
                        <a:rPr lang="en-US" sz="1600" b="1" i="0" u="none" strike="noStrike" dirty="0">
                          <a:solidFill>
                            <a:srgbClr val="000000"/>
                          </a:solidFill>
                          <a:effectLst/>
                          <a:latin typeface="Calibri" panose="020F0502020204030204" pitchFamily="34" charset="0"/>
                        </a:rPr>
                        <a:t>Total Percentage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653207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t"/>
                      <a:r>
                        <a:rPr lang="en-US" sz="1600" b="1" i="0" u="none" strike="noStrike" dirty="0">
                          <a:solidFill>
                            <a:srgbClr val="000000"/>
                          </a:solidFill>
                          <a:effectLst/>
                          <a:latin typeface="Calibri" panose="020F0502020204030204" pitchFamily="34" charset="0"/>
                        </a:rPr>
                        <a:t>Total </a:t>
                      </a:r>
                      <a:r>
                        <a:rPr lang="en-US" sz="1600" b="1" i="0" u="none" strike="noStrike" dirty="0" err="1">
                          <a:solidFill>
                            <a:srgbClr val="000000"/>
                          </a:solidFill>
                          <a:effectLst/>
                          <a:latin typeface="Calibri" panose="020F0502020204030204" pitchFamily="34" charset="0"/>
                        </a:rPr>
                        <a:t>Cust</a:t>
                      </a:r>
                      <a:r>
                        <a:rPr lang="en-US" sz="1600" b="1" i="0" u="none" strike="noStrike" dirty="0">
                          <a:solidFill>
                            <a:srgbClr val="000000"/>
                          </a:solidFill>
                          <a:effectLst/>
                          <a:latin typeface="Calibri" panose="020F0502020204030204" pitchFamily="34" charset="0"/>
                        </a:rPr>
                        <a:t> Count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566435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31418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417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1823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30916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22198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1600" b="0" i="0" u="none" strike="noStrike" dirty="0">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bl>
          </a:graphicData>
        </a:graphic>
      </p:graphicFrame>
    </p:spTree>
    <p:extLst>
      <p:ext uri="{BB962C8B-B14F-4D97-AF65-F5344CB8AC3E}">
        <p14:creationId xmlns:p14="http://schemas.microsoft.com/office/powerpoint/2010/main" val="29432996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Customer profile </a:t>
            </a:r>
            <a:r>
              <a:rPr lang="en-US" sz="2800" dirty="0" smtClean="0"/>
              <a:t>across </a:t>
            </a:r>
            <a:r>
              <a:rPr lang="en-US" sz="2800" dirty="0" err="1" smtClean="0"/>
              <a:t>Demat</a:t>
            </a:r>
            <a:r>
              <a:rPr lang="en-US" sz="2800" dirty="0"/>
              <a:t> </a:t>
            </a:r>
            <a:r>
              <a:rPr lang="en-US" sz="2800" dirty="0" smtClean="0"/>
              <a:t>Holding Bin </a:t>
            </a: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12565116"/>
              </p:ext>
            </p:extLst>
          </p:nvPr>
        </p:nvGraphicFramePr>
        <p:xfrm>
          <a:off x="590842" y="916745"/>
          <a:ext cx="11043140" cy="4145280"/>
        </p:xfrm>
        <a:graphic>
          <a:graphicData uri="http://schemas.openxmlformats.org/drawingml/2006/table">
            <a:tbl>
              <a:tblPr/>
              <a:tblGrid>
                <a:gridCol w="1642539"/>
                <a:gridCol w="1407891"/>
                <a:gridCol w="1217238"/>
                <a:gridCol w="1261236"/>
                <a:gridCol w="938594"/>
                <a:gridCol w="1789194"/>
                <a:gridCol w="762606"/>
                <a:gridCol w="1158576"/>
                <a:gridCol w="865266"/>
              </a:tblGrid>
              <a:tr h="190500">
                <a:tc gridSpan="9">
                  <a:txBody>
                    <a:bodyPr/>
                    <a:lstStyle/>
                    <a:p>
                      <a:pPr algn="ctr" fontAlgn="ctr"/>
                      <a:r>
                        <a:rPr lang="en-US" sz="2000" b="1" i="0" u="none" strike="noStrike" dirty="0">
                          <a:solidFill>
                            <a:srgbClr val="000000"/>
                          </a:solidFill>
                          <a:effectLst/>
                          <a:latin typeface="Calibri" panose="020F0502020204030204" pitchFamily="34" charset="0"/>
                        </a:rPr>
                        <a:t>Customer Percentage Distribution across profiles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0500">
                <a:tc>
                  <a:txBody>
                    <a:bodyPr/>
                    <a:lstStyle/>
                    <a:p>
                      <a:pPr algn="ctr" fontAlgn="b"/>
                      <a:r>
                        <a:rPr lang="en-US" sz="1800" b="1" i="0" u="none" strike="noStrike" dirty="0">
                          <a:solidFill>
                            <a:srgbClr val="000000"/>
                          </a:solidFill>
                          <a:effectLst/>
                          <a:latin typeface="Calibri" panose="020F0502020204030204" pitchFamily="34" charset="0"/>
                        </a:rPr>
                        <a:t>DB_BIN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n-US" sz="1800" b="1" i="0" u="none" strike="noStrike" dirty="0">
                          <a:solidFill>
                            <a:srgbClr val="000000"/>
                          </a:solidFill>
                          <a:effectLst/>
                          <a:latin typeface="Calibri" panose="020F0502020204030204" pitchFamily="34" charset="0"/>
                        </a:rPr>
                        <a:t>Only Delivery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n-US" sz="1800" b="1" i="0" u="none" strike="noStrike" dirty="0">
                          <a:solidFill>
                            <a:srgbClr val="000000"/>
                          </a:solidFill>
                          <a:effectLst/>
                          <a:latin typeface="Calibri" panose="020F0502020204030204" pitchFamily="34" charset="0"/>
                        </a:rPr>
                        <a:t>Only Margin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n-US" sz="1800" b="1" i="0" u="none" strike="noStrike" dirty="0">
                          <a:solidFill>
                            <a:srgbClr val="000000"/>
                          </a:solidFill>
                          <a:effectLst/>
                          <a:latin typeface="Calibri" panose="020F0502020204030204" pitchFamily="34" charset="0"/>
                        </a:rPr>
                        <a:t>Only FUT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n-US" sz="1800" b="1" i="0" u="none" strike="noStrike" dirty="0">
                          <a:solidFill>
                            <a:srgbClr val="000000"/>
                          </a:solidFill>
                          <a:effectLst/>
                          <a:latin typeface="Calibri" panose="020F0502020204030204" pitchFamily="34" charset="0"/>
                        </a:rPr>
                        <a:t>Only OPT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n-US" sz="1800" b="1" i="0" u="none" strike="noStrike" dirty="0">
                          <a:solidFill>
                            <a:srgbClr val="000000"/>
                          </a:solidFill>
                          <a:effectLst/>
                          <a:latin typeface="Calibri" panose="020F0502020204030204" pitchFamily="34" charset="0"/>
                        </a:rPr>
                        <a:t>Delivery &amp; Margin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n-US" sz="1800" b="1" i="0" u="none" strike="noStrike" dirty="0">
                          <a:solidFill>
                            <a:srgbClr val="000000"/>
                          </a:solidFill>
                          <a:effectLst/>
                          <a:latin typeface="Calibri" panose="020F0502020204030204" pitchFamily="34" charset="0"/>
                        </a:rPr>
                        <a:t> Others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n-US" sz="1800" b="1" i="0" u="none" strike="noStrike" dirty="0">
                          <a:solidFill>
                            <a:srgbClr val="000000"/>
                          </a:solidFill>
                          <a:effectLst/>
                          <a:latin typeface="Calibri" panose="020F0502020204030204" pitchFamily="34" charset="0"/>
                        </a:rPr>
                        <a:t>Grand 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b"/>
                      <a:r>
                        <a:rPr lang="en-US" sz="1800" b="1" i="0" u="none" strike="noStrike" dirty="0">
                          <a:solidFill>
                            <a:srgbClr val="000000"/>
                          </a:solidFill>
                          <a:effectLst/>
                          <a:latin typeface="Calibri" panose="020F0502020204030204" pitchFamily="34" charset="0"/>
                        </a:rPr>
                        <a:t>% across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190500">
                <a:tc>
                  <a:txBody>
                    <a:bodyPr/>
                    <a:lstStyle/>
                    <a:p>
                      <a:pPr algn="ctr" fontAlgn="b"/>
                      <a:r>
                        <a:rPr lang="en-US" sz="1600" b="1" i="0" u="none" strike="noStrike" dirty="0" smtClean="0">
                          <a:solidFill>
                            <a:srgbClr val="000000"/>
                          </a:solidFill>
                          <a:effectLst/>
                          <a:latin typeface="Calibri" panose="020F0502020204030204" pitchFamily="34" charset="0"/>
                        </a:rPr>
                        <a:t>&lt;=</a:t>
                      </a:r>
                      <a:r>
                        <a:rPr lang="en-US" sz="1600" b="1" i="0" u="none" strike="noStrike" dirty="0">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193028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600" b="1" i="0" u="none" strike="noStrike" dirty="0" smtClean="0">
                          <a:solidFill>
                            <a:srgbClr val="000000"/>
                          </a:solidFill>
                          <a:effectLst/>
                          <a:latin typeface="Calibri" panose="020F0502020204030204" pitchFamily="34" charset="0"/>
                        </a:rPr>
                        <a:t>0-10K</a:t>
                      </a:r>
                      <a:endParaRPr lang="en-US" sz="16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57730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600" b="1" i="0" u="none" strike="noStrike" dirty="0" smtClean="0">
                          <a:solidFill>
                            <a:srgbClr val="000000"/>
                          </a:solidFill>
                          <a:effectLst/>
                          <a:latin typeface="Calibri" panose="020F0502020204030204" pitchFamily="34" charset="0"/>
                        </a:rPr>
                        <a:t>10-25K</a:t>
                      </a:r>
                      <a:endParaRPr lang="en-US" sz="16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34705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600" b="1" i="0" u="none" strike="noStrike" dirty="0" smtClean="0">
                          <a:solidFill>
                            <a:srgbClr val="000000"/>
                          </a:solidFill>
                          <a:effectLst/>
                          <a:latin typeface="Calibri" panose="020F0502020204030204" pitchFamily="34" charset="0"/>
                        </a:rPr>
                        <a:t>10k-50K</a:t>
                      </a:r>
                      <a:endParaRPr lang="en-US" sz="16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34470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600" b="1" i="0" u="none" strike="noStrike" dirty="0" smtClean="0">
                          <a:solidFill>
                            <a:srgbClr val="000000"/>
                          </a:solidFill>
                          <a:effectLst/>
                          <a:latin typeface="Calibri" panose="020F0502020204030204" pitchFamily="34" charset="0"/>
                        </a:rPr>
                        <a:t>50k-1L</a:t>
                      </a:r>
                      <a:endParaRPr lang="en-US" sz="16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42215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600" b="1" i="0" u="none" strike="noStrike" dirty="0" smtClean="0">
                          <a:solidFill>
                            <a:srgbClr val="000000"/>
                          </a:solidFill>
                          <a:effectLst/>
                          <a:latin typeface="Calibri" panose="020F0502020204030204" pitchFamily="34" charset="0"/>
                        </a:rPr>
                        <a:t>1L-3L</a:t>
                      </a:r>
                      <a:endParaRPr lang="en-US" sz="16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76189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600" b="1" i="0" u="none" strike="noStrike" dirty="0" smtClean="0">
                          <a:solidFill>
                            <a:srgbClr val="000000"/>
                          </a:solidFill>
                          <a:effectLst/>
                          <a:latin typeface="Calibri" panose="020F0502020204030204" pitchFamily="34" charset="0"/>
                        </a:rPr>
                        <a:t>3L-10L</a:t>
                      </a:r>
                      <a:endParaRPr lang="en-US" sz="16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79699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600" b="1" i="0" u="none" strike="noStrike" dirty="0" smtClean="0">
                          <a:solidFill>
                            <a:srgbClr val="000000"/>
                          </a:solidFill>
                          <a:effectLst/>
                          <a:latin typeface="Calibri" panose="020F0502020204030204" pitchFamily="34" charset="0"/>
                        </a:rPr>
                        <a:t>10L-25L</a:t>
                      </a:r>
                      <a:endParaRPr lang="en-US" sz="16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47181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600" b="1" i="0" u="none" strike="noStrike" dirty="0" smtClean="0">
                          <a:solidFill>
                            <a:srgbClr val="000000"/>
                          </a:solidFill>
                          <a:effectLst/>
                          <a:latin typeface="Calibri" panose="020F0502020204030204" pitchFamily="34" charset="0"/>
                        </a:rPr>
                        <a:t>25L-50L</a:t>
                      </a:r>
                      <a:endParaRPr lang="en-US" sz="16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25509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600" b="1" i="0" u="none" strike="noStrike" dirty="0" smtClean="0">
                          <a:solidFill>
                            <a:srgbClr val="000000"/>
                          </a:solidFill>
                          <a:effectLst/>
                          <a:latin typeface="Calibri" panose="020F0502020204030204" pitchFamily="34" charset="0"/>
                        </a:rPr>
                        <a:t>50L-1CR</a:t>
                      </a:r>
                      <a:endParaRPr lang="en-US" sz="16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18406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600" b="1" i="0" u="none" strike="noStrike" dirty="0" smtClean="0">
                          <a:solidFill>
                            <a:srgbClr val="000000"/>
                          </a:solidFill>
                          <a:effectLst/>
                          <a:latin typeface="Calibri" panose="020F0502020204030204" pitchFamily="34" charset="0"/>
                        </a:rPr>
                        <a:t>&gt;</a:t>
                      </a:r>
                      <a:r>
                        <a:rPr lang="en-US" sz="1600" b="1" i="0" u="none" strike="noStrike" dirty="0">
                          <a:solidFill>
                            <a:srgbClr val="000000"/>
                          </a:solidFill>
                          <a:effectLst/>
                          <a:latin typeface="Calibri" panose="020F0502020204030204" pitchFamily="34" charset="0"/>
                        </a:rPr>
                        <a:t>1CR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30946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600" b="1" i="0" u="none" strike="noStrike" dirty="0">
                          <a:solidFill>
                            <a:srgbClr val="000000"/>
                          </a:solidFill>
                          <a:effectLst/>
                          <a:latin typeface="Calibri" panose="020F0502020204030204" pitchFamily="34" charset="0"/>
                        </a:rPr>
                        <a:t>NA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13129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600" b="1" i="0" u="none" strike="noStrike" dirty="0">
                          <a:solidFill>
                            <a:srgbClr val="000000"/>
                          </a:solidFill>
                          <a:effectLst/>
                          <a:latin typeface="Calibri" panose="020F0502020204030204" pitchFamily="34" charset="0"/>
                        </a:rPr>
                        <a:t>Total Percentage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653207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3435">
                <a:tc>
                  <a:txBody>
                    <a:bodyPr/>
                    <a:lstStyle/>
                    <a:p>
                      <a:pPr algn="ctr" fontAlgn="b"/>
                      <a:r>
                        <a:rPr lang="en-US" sz="1600" b="1" i="0" u="none" strike="noStrike" dirty="0">
                          <a:solidFill>
                            <a:srgbClr val="000000"/>
                          </a:solidFill>
                          <a:effectLst/>
                          <a:latin typeface="Calibri" panose="020F0502020204030204" pitchFamily="34" charset="0"/>
                        </a:rPr>
                        <a:t>Total </a:t>
                      </a:r>
                      <a:r>
                        <a:rPr lang="en-US" sz="1600" b="1" i="0" u="none" strike="noStrike" dirty="0" err="1" smtClean="0">
                          <a:solidFill>
                            <a:srgbClr val="000000"/>
                          </a:solidFill>
                          <a:effectLst/>
                          <a:latin typeface="Calibri" panose="020F0502020204030204" pitchFamily="34" charset="0"/>
                        </a:rPr>
                        <a:t>Cust</a:t>
                      </a:r>
                      <a:r>
                        <a:rPr lang="en-US" sz="1600" b="1" i="0" u="none" strike="noStrike" dirty="0" smtClean="0">
                          <a:solidFill>
                            <a:srgbClr val="000000"/>
                          </a:solidFill>
                          <a:effectLst/>
                          <a:latin typeface="Calibri" panose="020F0502020204030204" pitchFamily="34" charset="0"/>
                        </a:rPr>
                        <a:t> </a:t>
                      </a:r>
                      <a:r>
                        <a:rPr lang="en-US" sz="1600" b="1" i="0" u="none" strike="noStrike" dirty="0">
                          <a:solidFill>
                            <a:srgbClr val="000000"/>
                          </a:solidFill>
                          <a:effectLst/>
                          <a:latin typeface="Calibri" panose="020F0502020204030204" pitchFamily="34" charset="0"/>
                        </a:rPr>
                        <a:t>Count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566435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31418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417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1823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30916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22198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1600" b="0" i="0" u="none" strike="noStrike" dirty="0">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bl>
          </a:graphicData>
        </a:graphic>
      </p:graphicFrame>
    </p:spTree>
    <p:extLst>
      <p:ext uri="{BB962C8B-B14F-4D97-AF65-F5344CB8AC3E}">
        <p14:creationId xmlns:p14="http://schemas.microsoft.com/office/powerpoint/2010/main" val="27726767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Customer profile </a:t>
            </a:r>
            <a:r>
              <a:rPr lang="en-US" sz="2800" dirty="0" smtClean="0"/>
              <a:t>across Mutual Fund Traders </a:t>
            </a: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56547697"/>
              </p:ext>
            </p:extLst>
          </p:nvPr>
        </p:nvGraphicFramePr>
        <p:xfrm>
          <a:off x="726539" y="1131045"/>
          <a:ext cx="10893374" cy="1885950"/>
        </p:xfrm>
        <a:graphic>
          <a:graphicData uri="http://schemas.openxmlformats.org/drawingml/2006/table">
            <a:tbl>
              <a:tblPr/>
              <a:tblGrid>
                <a:gridCol w="1821635"/>
                <a:gridCol w="1238712"/>
                <a:gridCol w="1032260"/>
                <a:gridCol w="1141557"/>
                <a:gridCol w="910817"/>
                <a:gridCol w="1505884"/>
                <a:gridCol w="759801"/>
                <a:gridCol w="879669"/>
                <a:gridCol w="1603039"/>
              </a:tblGrid>
              <a:tr h="190500">
                <a:tc gridSpan="9">
                  <a:txBody>
                    <a:bodyPr/>
                    <a:lstStyle/>
                    <a:p>
                      <a:pPr algn="ctr" fontAlgn="ctr"/>
                      <a:r>
                        <a:rPr lang="en-US" sz="2000" b="1" i="0" u="none" strike="noStrike" dirty="0">
                          <a:solidFill>
                            <a:srgbClr val="000000"/>
                          </a:solidFill>
                          <a:effectLst/>
                          <a:latin typeface="Calibri" panose="020F0502020204030204" pitchFamily="34" charset="0"/>
                        </a:rPr>
                        <a:t>Customer Percentage Distribution across profiles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0500">
                <a:tc>
                  <a:txBody>
                    <a:bodyPr/>
                    <a:lstStyle/>
                    <a:p>
                      <a:pPr algn="ctr" fontAlgn="t"/>
                      <a:r>
                        <a:rPr lang="en-US" sz="1800" b="1" i="0" u="none" strike="noStrike" dirty="0">
                          <a:solidFill>
                            <a:srgbClr val="000000"/>
                          </a:solidFill>
                          <a:effectLst/>
                          <a:latin typeface="Calibri" panose="020F0502020204030204" pitchFamily="34" charset="0"/>
                        </a:rPr>
                        <a:t>MF </a:t>
                      </a:r>
                      <a:r>
                        <a:rPr lang="en-US" sz="1800" b="1" i="0" u="none" strike="noStrike" dirty="0" smtClean="0">
                          <a:solidFill>
                            <a:srgbClr val="000000"/>
                          </a:solidFill>
                          <a:effectLst/>
                          <a:latin typeface="Calibri" panose="020F0502020204030204" pitchFamily="34" charset="0"/>
                        </a:rPr>
                        <a:t>Flag</a:t>
                      </a:r>
                      <a:endParaRPr lang="en-US" sz="18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n-US" sz="1800" b="1" i="0" u="none" strike="noStrike" dirty="0">
                          <a:solidFill>
                            <a:srgbClr val="000000"/>
                          </a:solidFill>
                          <a:effectLst/>
                          <a:latin typeface="Calibri" panose="020F0502020204030204" pitchFamily="34" charset="0"/>
                        </a:rPr>
                        <a:t>Only Delivery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n-US" sz="1800" b="1" i="0" u="none" strike="noStrike" dirty="0">
                          <a:solidFill>
                            <a:srgbClr val="000000"/>
                          </a:solidFill>
                          <a:effectLst/>
                          <a:latin typeface="Calibri" panose="020F0502020204030204" pitchFamily="34" charset="0"/>
                        </a:rPr>
                        <a:t>Only Margin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n-US" sz="1800" b="1" i="0" u="none" strike="noStrike" dirty="0">
                          <a:solidFill>
                            <a:srgbClr val="000000"/>
                          </a:solidFill>
                          <a:effectLst/>
                          <a:latin typeface="Calibri" panose="020F0502020204030204" pitchFamily="34" charset="0"/>
                        </a:rPr>
                        <a:t>Only FUT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n-US" sz="1800" b="1" i="0" u="none" strike="noStrike" dirty="0">
                          <a:solidFill>
                            <a:srgbClr val="000000"/>
                          </a:solidFill>
                          <a:effectLst/>
                          <a:latin typeface="Calibri" panose="020F0502020204030204" pitchFamily="34" charset="0"/>
                        </a:rPr>
                        <a:t>Only OPT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n-US" sz="1800" b="1" i="0" u="none" strike="noStrike" dirty="0">
                          <a:solidFill>
                            <a:srgbClr val="000000"/>
                          </a:solidFill>
                          <a:effectLst/>
                          <a:latin typeface="Calibri" panose="020F0502020204030204" pitchFamily="34" charset="0"/>
                        </a:rPr>
                        <a:t>Delivery &amp; Margin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n-US" sz="1800" b="1" i="0" u="none" strike="noStrike" dirty="0">
                          <a:solidFill>
                            <a:srgbClr val="000000"/>
                          </a:solidFill>
                          <a:effectLst/>
                          <a:latin typeface="Calibri" panose="020F0502020204030204" pitchFamily="34" charset="0"/>
                        </a:rPr>
                        <a:t> Others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n-US" sz="1800" b="1" i="0" u="none" strike="noStrike" dirty="0">
                          <a:solidFill>
                            <a:srgbClr val="000000"/>
                          </a:solidFill>
                          <a:effectLst/>
                          <a:latin typeface="Calibri" panose="020F0502020204030204" pitchFamily="34" charset="0"/>
                        </a:rPr>
                        <a:t>Grand 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b"/>
                      <a:r>
                        <a:rPr lang="en-US" sz="1800" b="1" i="0" u="none" strike="noStrike" dirty="0">
                          <a:solidFill>
                            <a:srgbClr val="000000"/>
                          </a:solidFill>
                          <a:effectLst/>
                          <a:latin typeface="Calibri" panose="020F0502020204030204" pitchFamily="34" charset="0"/>
                        </a:rPr>
                        <a:t>% across MF Profile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190500">
                <a:tc>
                  <a:txBody>
                    <a:bodyPr/>
                    <a:lstStyle/>
                    <a:p>
                      <a:pPr algn="ctr" fontAlgn="t"/>
                      <a:r>
                        <a:rPr lang="en-US" sz="1600" b="1" i="0" u="none" strike="noStrike" dirty="0">
                          <a:solidFill>
                            <a:srgbClr val="000000"/>
                          </a:solidFill>
                          <a:effectLst/>
                          <a:latin typeface="Calibri" panose="020F0502020204030204" pitchFamily="34" charset="0"/>
                        </a:rPr>
                        <a:t>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79%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508928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t"/>
                      <a:r>
                        <a:rPr lang="en-US" sz="1600" b="1" i="0" u="none" strike="noStrike" dirty="0">
                          <a:solidFill>
                            <a:srgbClr val="000000"/>
                          </a:solidFill>
                          <a:effectLst/>
                          <a:latin typeface="Calibri" panose="020F0502020204030204" pitchFamily="34" charset="0"/>
                        </a:rPr>
                        <a:t>YES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144279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t"/>
                      <a:r>
                        <a:rPr lang="en-US" sz="1600" b="1" i="0" u="none" strike="noStrike" dirty="0">
                          <a:solidFill>
                            <a:srgbClr val="000000"/>
                          </a:solidFill>
                          <a:effectLst/>
                          <a:latin typeface="Calibri" panose="020F0502020204030204" pitchFamily="34" charset="0"/>
                        </a:rPr>
                        <a:t>Total Percentage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653207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t"/>
                      <a:r>
                        <a:rPr lang="en-US" sz="1600" b="1" i="0" u="none" strike="noStrike" dirty="0">
                          <a:solidFill>
                            <a:srgbClr val="000000"/>
                          </a:solidFill>
                          <a:effectLst/>
                          <a:latin typeface="Calibri" panose="020F0502020204030204" pitchFamily="34" charset="0"/>
                        </a:rPr>
                        <a:t>Total </a:t>
                      </a:r>
                      <a:r>
                        <a:rPr lang="en-US" sz="1600" b="1" i="0" u="none" strike="noStrike" dirty="0" err="1" smtClean="0">
                          <a:solidFill>
                            <a:srgbClr val="000000"/>
                          </a:solidFill>
                          <a:effectLst/>
                          <a:latin typeface="Calibri" panose="020F0502020204030204" pitchFamily="34" charset="0"/>
                        </a:rPr>
                        <a:t>Cust</a:t>
                      </a:r>
                      <a:r>
                        <a:rPr lang="en-US" sz="1600" b="1" i="0" u="none" strike="noStrike" dirty="0" smtClean="0">
                          <a:solidFill>
                            <a:srgbClr val="000000"/>
                          </a:solidFill>
                          <a:effectLst/>
                          <a:latin typeface="Calibri" panose="020F0502020204030204" pitchFamily="34" charset="0"/>
                        </a:rPr>
                        <a:t> </a:t>
                      </a:r>
                      <a:r>
                        <a:rPr lang="en-US" sz="1600" b="1" i="0" u="none" strike="noStrike" dirty="0">
                          <a:solidFill>
                            <a:srgbClr val="000000"/>
                          </a:solidFill>
                          <a:effectLst/>
                          <a:latin typeface="Calibri" panose="020F0502020204030204" pitchFamily="34" charset="0"/>
                        </a:rPr>
                        <a:t>Count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566435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31418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417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1823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30916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22198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bl>
          </a:graphicData>
        </a:graphic>
      </p:graphicFrame>
    </p:spTree>
    <p:extLst>
      <p:ext uri="{BB962C8B-B14F-4D97-AF65-F5344CB8AC3E}">
        <p14:creationId xmlns:p14="http://schemas.microsoft.com/office/powerpoint/2010/main" val="1064652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Mutual Funds Customer Base ( 180698 ) </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2691515944"/>
              </p:ext>
            </p:extLst>
          </p:nvPr>
        </p:nvGraphicFramePr>
        <p:xfrm>
          <a:off x="2018933" y="1145591"/>
          <a:ext cx="8559972" cy="477690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230496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Customer profile </a:t>
            </a:r>
            <a:r>
              <a:rPr lang="en-US" sz="2800" dirty="0" smtClean="0"/>
              <a:t>across City  </a:t>
            </a:r>
            <a:endParaRPr lang="en-US" sz="2800" dirty="0"/>
          </a:p>
        </p:txBody>
      </p:sp>
      <p:graphicFrame>
        <p:nvGraphicFramePr>
          <p:cNvPr id="9" name="Object 8"/>
          <p:cNvGraphicFramePr>
            <a:graphicFrameLocks noChangeAspect="1"/>
          </p:cNvGraphicFramePr>
          <p:nvPr>
            <p:extLst>
              <p:ext uri="{D42A27DB-BD31-4B8C-83A1-F6EECF244321}">
                <p14:modId xmlns:p14="http://schemas.microsoft.com/office/powerpoint/2010/main" val="2877804924"/>
              </p:ext>
            </p:extLst>
          </p:nvPr>
        </p:nvGraphicFramePr>
        <p:xfrm>
          <a:off x="10439400" y="5384607"/>
          <a:ext cx="914400" cy="771525"/>
        </p:xfrm>
        <a:graphic>
          <a:graphicData uri="http://schemas.openxmlformats.org/presentationml/2006/ole">
            <mc:AlternateContent xmlns:mc="http://schemas.openxmlformats.org/markup-compatibility/2006">
              <mc:Choice xmlns:v="urn:schemas-microsoft-com:vml" Requires="v">
                <p:oleObj spid="_x0000_s18596"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10439400" y="5384607"/>
                        <a:ext cx="914400" cy="771525"/>
                      </a:xfrm>
                      <a:prstGeom prst="rect">
                        <a:avLst/>
                      </a:prstGeom>
                    </p:spPr>
                  </p:pic>
                </p:oleObj>
              </mc:Fallback>
            </mc:AlternateContent>
          </a:graphicData>
        </a:graphic>
      </p:graphicFrame>
      <p:sp>
        <p:nvSpPr>
          <p:cNvPr id="10" name="TextBox 9"/>
          <p:cNvSpPr txBox="1"/>
          <p:nvPr/>
        </p:nvSpPr>
        <p:spPr>
          <a:xfrm>
            <a:off x="956603" y="5015275"/>
            <a:ext cx="4811151" cy="369332"/>
          </a:xfrm>
          <a:prstGeom prst="rect">
            <a:avLst/>
          </a:prstGeom>
          <a:noFill/>
        </p:spPr>
        <p:txBody>
          <a:bodyPr wrap="square" rtlCol="0">
            <a:spAutoFit/>
          </a:bodyPr>
          <a:lstStyle/>
          <a:p>
            <a:r>
              <a:rPr lang="en-US" i="1" dirty="0" smtClean="0">
                <a:solidFill>
                  <a:srgbClr val="FF0000"/>
                </a:solidFill>
              </a:rPr>
              <a:t>Top 10 City Displayed**</a:t>
            </a:r>
            <a:endParaRPr lang="en-US" i="1" dirty="0">
              <a:solidFill>
                <a:srgbClr val="FF0000"/>
              </a:solidFill>
            </a:endParaRPr>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1519447402"/>
              </p:ext>
            </p:extLst>
          </p:nvPr>
        </p:nvGraphicFramePr>
        <p:xfrm>
          <a:off x="838200" y="1006012"/>
          <a:ext cx="10204939" cy="3574181"/>
        </p:xfrm>
        <a:graphic>
          <a:graphicData uri="http://schemas.openxmlformats.org/drawingml/2006/table">
            <a:tbl>
              <a:tblPr/>
              <a:tblGrid>
                <a:gridCol w="2580694"/>
                <a:gridCol w="1119480"/>
                <a:gridCol w="978072"/>
                <a:gridCol w="777744"/>
                <a:gridCol w="754175"/>
                <a:gridCol w="1437648"/>
                <a:gridCol w="756461"/>
                <a:gridCol w="787241"/>
                <a:gridCol w="1013424"/>
              </a:tblGrid>
              <a:tr h="274197">
                <a:tc gridSpan="9">
                  <a:txBody>
                    <a:bodyPr/>
                    <a:lstStyle/>
                    <a:p>
                      <a:pPr algn="ctr" fontAlgn="ctr"/>
                      <a:r>
                        <a:rPr lang="en-US" sz="2000" b="1" i="0" u="none" strike="noStrike" dirty="0">
                          <a:solidFill>
                            <a:srgbClr val="000000"/>
                          </a:solidFill>
                          <a:effectLst/>
                          <a:latin typeface="Calibri" panose="020F0502020204030204" pitchFamily="34" charset="0"/>
                        </a:rPr>
                        <a:t>Customer Percentage Distribution across profiles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26206">
                <a:tc>
                  <a:txBody>
                    <a:bodyPr/>
                    <a:lstStyle/>
                    <a:p>
                      <a:pPr algn="ctr" fontAlgn="t"/>
                      <a:r>
                        <a:rPr lang="en-US" sz="1800" b="1" i="0" u="none" strike="noStrike" dirty="0">
                          <a:solidFill>
                            <a:srgbClr val="000000"/>
                          </a:solidFill>
                          <a:effectLst/>
                          <a:latin typeface="Calibri" panose="020F0502020204030204" pitchFamily="34" charset="0"/>
                        </a:rPr>
                        <a:t>City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a:solidFill>
                            <a:srgbClr val="000000"/>
                          </a:solidFill>
                          <a:effectLst/>
                          <a:latin typeface="Calibri" panose="020F0502020204030204" pitchFamily="34" charset="0"/>
                        </a:rPr>
                        <a:t>Only Delivery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a:solidFill>
                            <a:srgbClr val="000000"/>
                          </a:solidFill>
                          <a:effectLst/>
                          <a:latin typeface="Calibri" panose="020F0502020204030204" pitchFamily="34" charset="0"/>
                        </a:rPr>
                        <a:t>Only Margin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a:solidFill>
                            <a:srgbClr val="000000"/>
                          </a:solidFill>
                          <a:effectLst/>
                          <a:latin typeface="Calibri" panose="020F0502020204030204" pitchFamily="34" charset="0"/>
                        </a:rPr>
                        <a:t>Only FUT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a:solidFill>
                            <a:srgbClr val="000000"/>
                          </a:solidFill>
                          <a:effectLst/>
                          <a:latin typeface="Calibri" panose="020F0502020204030204" pitchFamily="34" charset="0"/>
                        </a:rPr>
                        <a:t>Only OPT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a:solidFill>
                            <a:srgbClr val="000000"/>
                          </a:solidFill>
                          <a:effectLst/>
                          <a:latin typeface="Calibri" panose="020F0502020204030204" pitchFamily="34" charset="0"/>
                        </a:rPr>
                        <a:t>Delivery &amp; Margin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a:solidFill>
                            <a:srgbClr val="000000"/>
                          </a:solidFill>
                          <a:effectLst/>
                          <a:latin typeface="Calibri" panose="020F0502020204030204" pitchFamily="34" charset="0"/>
                        </a:rPr>
                        <a:t> Others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a:solidFill>
                            <a:srgbClr val="000000"/>
                          </a:solidFill>
                          <a:effectLst/>
                          <a:latin typeface="Calibri" panose="020F0502020204030204" pitchFamily="34" charset="0"/>
                        </a:rPr>
                        <a:t>Grand 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a:solidFill>
                            <a:srgbClr val="000000"/>
                          </a:solidFill>
                          <a:effectLst/>
                          <a:latin typeface="Calibri" panose="020F0502020204030204" pitchFamily="34" charset="0"/>
                        </a:rPr>
                        <a:t>% across City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1019">
                <a:tc>
                  <a:txBody>
                    <a:bodyPr/>
                    <a:lstStyle/>
                    <a:p>
                      <a:pPr algn="ctr" fontAlgn="t"/>
                      <a:r>
                        <a:rPr lang="en-US" sz="1600" b="1" i="0" u="none" strike="noStrike" dirty="0">
                          <a:solidFill>
                            <a:srgbClr val="000000"/>
                          </a:solidFill>
                          <a:effectLst/>
                          <a:latin typeface="Calibri" panose="020F0502020204030204" pitchFamily="34" charset="0"/>
                        </a:rPr>
                        <a:t>MUMBAI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84386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1019">
                <a:tc>
                  <a:txBody>
                    <a:bodyPr/>
                    <a:lstStyle/>
                    <a:p>
                      <a:pPr algn="ctr" fontAlgn="t"/>
                      <a:r>
                        <a:rPr lang="en-US" sz="1600" b="1" i="0" u="none" strike="noStrike" dirty="0">
                          <a:solidFill>
                            <a:srgbClr val="000000"/>
                          </a:solidFill>
                          <a:effectLst/>
                          <a:latin typeface="Calibri" panose="020F0502020204030204" pitchFamily="34" charset="0"/>
                        </a:rPr>
                        <a:t>PUNE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26907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1019">
                <a:tc>
                  <a:txBody>
                    <a:bodyPr/>
                    <a:lstStyle/>
                    <a:p>
                      <a:pPr algn="ctr" fontAlgn="t"/>
                      <a:r>
                        <a:rPr lang="en-US" sz="1600" b="1" i="0" u="none" strike="noStrike" dirty="0">
                          <a:solidFill>
                            <a:srgbClr val="000000"/>
                          </a:solidFill>
                          <a:effectLst/>
                          <a:latin typeface="Calibri" panose="020F0502020204030204" pitchFamily="34" charset="0"/>
                        </a:rPr>
                        <a:t>CHENNAI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22637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1019">
                <a:tc>
                  <a:txBody>
                    <a:bodyPr/>
                    <a:lstStyle/>
                    <a:p>
                      <a:pPr algn="ctr" fontAlgn="t"/>
                      <a:r>
                        <a:rPr lang="en-US" sz="1600" b="1" i="0" u="none" strike="noStrike" dirty="0">
                          <a:solidFill>
                            <a:srgbClr val="000000"/>
                          </a:solidFill>
                          <a:effectLst/>
                          <a:latin typeface="Calibri" panose="020F0502020204030204" pitchFamily="34" charset="0"/>
                        </a:rPr>
                        <a:t>BENGALURU</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21236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1019">
                <a:tc>
                  <a:txBody>
                    <a:bodyPr/>
                    <a:lstStyle/>
                    <a:p>
                      <a:pPr algn="ctr" fontAlgn="t"/>
                      <a:r>
                        <a:rPr lang="en-US" sz="1600" b="1" i="0" u="none" strike="noStrike">
                          <a:solidFill>
                            <a:srgbClr val="000000"/>
                          </a:solidFill>
                          <a:effectLst/>
                          <a:latin typeface="Calibri" panose="020F0502020204030204" pitchFamily="34" charset="0"/>
                        </a:rPr>
                        <a:t>KOLKATA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21175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1019">
                <a:tc>
                  <a:txBody>
                    <a:bodyPr/>
                    <a:lstStyle/>
                    <a:p>
                      <a:pPr algn="ctr" fontAlgn="t"/>
                      <a:r>
                        <a:rPr lang="en-US" sz="1600" b="1" i="0" u="none" strike="noStrike">
                          <a:solidFill>
                            <a:srgbClr val="000000"/>
                          </a:solidFill>
                          <a:effectLst/>
                          <a:latin typeface="Calibri" panose="020F0502020204030204" pitchFamily="34" charset="0"/>
                        </a:rPr>
                        <a:t>AHMEDABAD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20387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1019">
                <a:tc>
                  <a:txBody>
                    <a:bodyPr/>
                    <a:lstStyle/>
                    <a:p>
                      <a:pPr algn="ctr" fontAlgn="t"/>
                      <a:r>
                        <a:rPr lang="en-US" sz="1600" b="1" i="0" u="none" strike="noStrike">
                          <a:solidFill>
                            <a:srgbClr val="000000"/>
                          </a:solidFill>
                          <a:effectLst/>
                          <a:latin typeface="Calibri" panose="020F0502020204030204" pitchFamily="34" charset="0"/>
                        </a:rPr>
                        <a:t>THANE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18484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1019">
                <a:tc>
                  <a:txBody>
                    <a:bodyPr/>
                    <a:lstStyle/>
                    <a:p>
                      <a:pPr algn="ctr" fontAlgn="t"/>
                      <a:r>
                        <a:rPr lang="en-US" sz="1600" b="1" i="0" u="none" strike="noStrike">
                          <a:solidFill>
                            <a:srgbClr val="000000"/>
                          </a:solidFill>
                          <a:effectLst/>
                          <a:latin typeface="Calibri" panose="020F0502020204030204" pitchFamily="34" charset="0"/>
                        </a:rPr>
                        <a:t>NEW DELHI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18311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1019">
                <a:tc>
                  <a:txBody>
                    <a:bodyPr/>
                    <a:lstStyle/>
                    <a:p>
                      <a:pPr algn="ctr" fontAlgn="t"/>
                      <a:r>
                        <a:rPr lang="en-US" sz="1600" b="1" i="0" u="none" strike="noStrike">
                          <a:solidFill>
                            <a:srgbClr val="000000"/>
                          </a:solidFill>
                          <a:effectLst/>
                          <a:latin typeface="Calibri" panose="020F0502020204030204" pitchFamily="34" charset="0"/>
                        </a:rPr>
                        <a:t>DELHI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18124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1019">
                <a:tc>
                  <a:txBody>
                    <a:bodyPr/>
                    <a:lstStyle/>
                    <a:p>
                      <a:pPr algn="ctr" fontAlgn="t"/>
                      <a:r>
                        <a:rPr lang="en-US" sz="1600" b="1" i="0" u="none" strike="noStrike" dirty="0">
                          <a:solidFill>
                            <a:srgbClr val="000000"/>
                          </a:solidFill>
                          <a:effectLst/>
                          <a:latin typeface="Calibri" panose="020F0502020204030204" pitchFamily="34" charset="0"/>
                        </a:rPr>
                        <a:t>HYDERABAD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16535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53031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Objectives of Customer segmentation</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Drive customer engagement with personalised campaigns for each investor / trader</a:t>
            </a:r>
          </a:p>
          <a:p>
            <a:r>
              <a:rPr lang="en-US" dirty="0" smtClean="0"/>
              <a:t>Increase campaign responses by sending relevant stock recommendations to each segment of investors / traders</a:t>
            </a:r>
          </a:p>
          <a:p>
            <a:r>
              <a:rPr lang="en-US" dirty="0" smtClean="0"/>
              <a:t>Prevent high revenue customers from churning out</a:t>
            </a:r>
          </a:p>
          <a:p>
            <a:r>
              <a:rPr lang="en-US" dirty="0" smtClean="0"/>
              <a:t>Increase up sell / cross sell of other products like MF, Insurance</a:t>
            </a:r>
            <a:endParaRPr lang="en-US" dirty="0"/>
          </a:p>
          <a:p>
            <a:endParaRPr lang="en-US" dirty="0" smtClean="0"/>
          </a:p>
          <a:p>
            <a:endParaRPr lang="en-US" dirty="0"/>
          </a:p>
        </p:txBody>
      </p:sp>
    </p:spTree>
    <p:extLst>
      <p:ext uri="{BB962C8B-B14F-4D97-AF65-F5344CB8AC3E}">
        <p14:creationId xmlns:p14="http://schemas.microsoft.com/office/powerpoint/2010/main" val="39222954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914" y="336991"/>
            <a:ext cx="10515600" cy="513180"/>
          </a:xfrm>
        </p:spPr>
        <p:txBody>
          <a:bodyPr/>
          <a:lstStyle/>
          <a:p>
            <a:r>
              <a:rPr lang="en-US" sz="2800" dirty="0"/>
              <a:t>Customer profile </a:t>
            </a:r>
            <a:r>
              <a:rPr lang="en-US" sz="2800" dirty="0" smtClean="0"/>
              <a:t>across Preferred Channel </a:t>
            </a:r>
            <a:endParaRPr lang="en-US" sz="28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09692544"/>
              </p:ext>
            </p:extLst>
          </p:nvPr>
        </p:nvGraphicFramePr>
        <p:xfrm>
          <a:off x="556846" y="1061186"/>
          <a:ext cx="11030831" cy="2899410"/>
        </p:xfrm>
        <a:graphic>
          <a:graphicData uri="http://schemas.openxmlformats.org/drawingml/2006/table">
            <a:tbl>
              <a:tblPr/>
              <a:tblGrid>
                <a:gridCol w="1693985"/>
                <a:gridCol w="1042717"/>
                <a:gridCol w="1020262"/>
                <a:gridCol w="1068274"/>
                <a:gridCol w="962445"/>
                <a:gridCol w="1378156"/>
                <a:gridCol w="957081"/>
                <a:gridCol w="747356"/>
                <a:gridCol w="2160555"/>
              </a:tblGrid>
              <a:tr h="190500">
                <a:tc gridSpan="9">
                  <a:txBody>
                    <a:bodyPr/>
                    <a:lstStyle/>
                    <a:p>
                      <a:pPr algn="ctr" fontAlgn="ctr"/>
                      <a:r>
                        <a:rPr lang="en-US" sz="2000" b="1" i="0" u="none" strike="noStrike" dirty="0">
                          <a:solidFill>
                            <a:srgbClr val="000000"/>
                          </a:solidFill>
                          <a:effectLst/>
                          <a:latin typeface="Calibri" panose="020F0502020204030204" pitchFamily="34" charset="0"/>
                        </a:rPr>
                        <a:t>Customer Percentage Distribution across profiles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0500">
                <a:tc>
                  <a:txBody>
                    <a:bodyPr/>
                    <a:lstStyle/>
                    <a:p>
                      <a:pPr algn="ctr" fontAlgn="t"/>
                      <a:r>
                        <a:rPr lang="en-US" sz="1800" b="1" i="0" u="none" strike="noStrike" dirty="0">
                          <a:solidFill>
                            <a:srgbClr val="000000"/>
                          </a:solidFill>
                          <a:effectLst/>
                          <a:latin typeface="Calibri" panose="020F0502020204030204" pitchFamily="34" charset="0"/>
                        </a:rPr>
                        <a:t>Preferred </a:t>
                      </a:r>
                      <a:br>
                        <a:rPr lang="en-US" sz="1800" b="1" i="0" u="none" strike="noStrike" dirty="0">
                          <a:solidFill>
                            <a:srgbClr val="000000"/>
                          </a:solidFill>
                          <a:effectLst/>
                          <a:latin typeface="Calibri" panose="020F0502020204030204" pitchFamily="34" charset="0"/>
                        </a:rPr>
                      </a:br>
                      <a:r>
                        <a:rPr lang="en-US" sz="1800" b="1" i="0" u="none" strike="noStrike" dirty="0">
                          <a:solidFill>
                            <a:srgbClr val="000000"/>
                          </a:solidFill>
                          <a:effectLst/>
                          <a:latin typeface="Calibri" panose="020F0502020204030204" pitchFamily="34" charset="0"/>
                        </a:rPr>
                        <a:t>Channel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n-US" sz="1800" b="1" i="0" u="none" strike="noStrike" dirty="0">
                          <a:solidFill>
                            <a:srgbClr val="000000"/>
                          </a:solidFill>
                          <a:effectLst/>
                          <a:latin typeface="Calibri" panose="020F0502020204030204" pitchFamily="34" charset="0"/>
                        </a:rPr>
                        <a:t>Only Delivery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n-US" sz="1800" b="1" i="0" u="none" strike="noStrike" dirty="0">
                          <a:solidFill>
                            <a:srgbClr val="000000"/>
                          </a:solidFill>
                          <a:effectLst/>
                          <a:latin typeface="Calibri" panose="020F0502020204030204" pitchFamily="34" charset="0"/>
                        </a:rPr>
                        <a:t>Only Margin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n-US" sz="1800" b="1" i="0" u="none" strike="noStrike" dirty="0">
                          <a:solidFill>
                            <a:srgbClr val="000000"/>
                          </a:solidFill>
                          <a:effectLst/>
                          <a:latin typeface="Calibri" panose="020F0502020204030204" pitchFamily="34" charset="0"/>
                        </a:rPr>
                        <a:t>Only FUT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n-US" sz="1800" b="1" i="0" u="none" strike="noStrike" dirty="0">
                          <a:solidFill>
                            <a:srgbClr val="000000"/>
                          </a:solidFill>
                          <a:effectLst/>
                          <a:latin typeface="Calibri" panose="020F0502020204030204" pitchFamily="34" charset="0"/>
                        </a:rPr>
                        <a:t>Only OPT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n-US" sz="1800" b="1" i="0" u="none" strike="noStrike" dirty="0">
                          <a:solidFill>
                            <a:srgbClr val="000000"/>
                          </a:solidFill>
                          <a:effectLst/>
                          <a:latin typeface="Calibri" panose="020F0502020204030204" pitchFamily="34" charset="0"/>
                        </a:rPr>
                        <a:t>Delivery &amp; Margin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n-US" sz="1800" b="1" i="0" u="none" strike="noStrike" dirty="0">
                          <a:solidFill>
                            <a:srgbClr val="000000"/>
                          </a:solidFill>
                          <a:effectLst/>
                          <a:latin typeface="Calibri" panose="020F0502020204030204" pitchFamily="34" charset="0"/>
                        </a:rPr>
                        <a:t> Others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n-US" sz="1800" b="1" i="0" u="none" strike="noStrike" dirty="0">
                          <a:solidFill>
                            <a:srgbClr val="000000"/>
                          </a:solidFill>
                          <a:effectLst/>
                          <a:latin typeface="Calibri" panose="020F0502020204030204" pitchFamily="34" charset="0"/>
                        </a:rPr>
                        <a:t>Grand 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b"/>
                      <a:r>
                        <a:rPr lang="en-US" sz="1800" b="1" i="0" u="none" strike="noStrike" dirty="0">
                          <a:solidFill>
                            <a:srgbClr val="000000"/>
                          </a:solidFill>
                          <a:effectLst/>
                          <a:latin typeface="Calibri" panose="020F0502020204030204" pitchFamily="34" charset="0"/>
                        </a:rPr>
                        <a:t>% across preferred Channel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190500">
                <a:tc>
                  <a:txBody>
                    <a:bodyPr/>
                    <a:lstStyle/>
                    <a:p>
                      <a:pPr algn="ctr" fontAlgn="t"/>
                      <a:r>
                        <a:rPr lang="en-US" sz="1600" b="1" i="0" u="none" strike="noStrike" dirty="0">
                          <a:solidFill>
                            <a:srgbClr val="000000"/>
                          </a:solidFill>
                          <a:effectLst/>
                          <a:latin typeface="Calibri" panose="020F0502020204030204" pitchFamily="34" charset="0"/>
                        </a:rPr>
                        <a:t>C (Mobile) (Online)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a:solidFill>
                            <a:srgbClr val="000000"/>
                          </a:solidFill>
                          <a:effectLst/>
                          <a:latin typeface="Calibri" panose="020F0502020204030204" pitchFamily="34" charset="0"/>
                        </a:rPr>
                        <a:t>20.40%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a:solidFill>
                            <a:srgbClr val="000000"/>
                          </a:solidFill>
                          <a:effectLst/>
                          <a:latin typeface="Calibri" panose="020F0502020204030204" pitchFamily="34" charset="0"/>
                        </a:rPr>
                        <a:t>5.23%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a:solidFill>
                            <a:srgbClr val="000000"/>
                          </a:solidFill>
                          <a:effectLst/>
                          <a:latin typeface="Calibri" panose="020F0502020204030204" pitchFamily="34" charset="0"/>
                        </a:rPr>
                        <a:t>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a:solidFill>
                            <a:srgbClr val="000000"/>
                          </a:solidFill>
                          <a:effectLst/>
                          <a:latin typeface="Calibri" panose="020F0502020204030204" pitchFamily="34" charset="0"/>
                        </a:rPr>
                        <a:t>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a:solidFill>
                            <a:srgbClr val="000000"/>
                          </a:solidFill>
                          <a:effectLst/>
                          <a:latin typeface="Calibri" panose="020F0502020204030204" pitchFamily="34" charset="0"/>
                        </a:rPr>
                        <a:t>15.36%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a:solidFill>
                            <a:srgbClr val="000000"/>
                          </a:solidFill>
                          <a:effectLst/>
                          <a:latin typeface="Calibri" panose="020F0502020204030204" pitchFamily="34" charset="0"/>
                        </a:rPr>
                        <a:t>18.67%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a:solidFill>
                            <a:srgbClr val="000000"/>
                          </a:solidFill>
                          <a:effectLst/>
                          <a:latin typeface="Calibri" panose="020F0502020204030204" pitchFamily="34" charset="0"/>
                        </a:rPr>
                        <a:t>126111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a:solidFill>
                            <a:srgbClr val="000000"/>
                          </a:solidFill>
                          <a:effectLst/>
                          <a:latin typeface="Calibri" panose="020F0502020204030204" pitchFamily="34" charset="0"/>
                        </a:rPr>
                        <a:t>19.31%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0500">
                <a:tc>
                  <a:txBody>
                    <a:bodyPr/>
                    <a:lstStyle/>
                    <a:p>
                      <a:pPr algn="ctr" fontAlgn="t"/>
                      <a:r>
                        <a:rPr lang="en-US" sz="1600" b="1" i="0" u="none" strike="noStrike" dirty="0">
                          <a:solidFill>
                            <a:srgbClr val="000000"/>
                          </a:solidFill>
                          <a:effectLst/>
                          <a:latin typeface="Calibri" panose="020F0502020204030204" pitchFamily="34" charset="0"/>
                        </a:rPr>
                        <a:t>ITS (Online)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dirty="0">
                          <a:solidFill>
                            <a:srgbClr val="000000"/>
                          </a:solidFill>
                          <a:effectLst/>
                          <a:latin typeface="Calibri" panose="020F0502020204030204" pitchFamily="34" charset="0"/>
                        </a:rPr>
                        <a:t>33.64%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a:solidFill>
                            <a:srgbClr val="000000"/>
                          </a:solidFill>
                          <a:effectLst/>
                          <a:latin typeface="Calibri" panose="020F0502020204030204" pitchFamily="34" charset="0"/>
                        </a:rPr>
                        <a:t>5.13%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a:solidFill>
                            <a:srgbClr val="000000"/>
                          </a:solidFill>
                          <a:effectLst/>
                          <a:latin typeface="Calibri" panose="020F0502020204030204" pitchFamily="34" charset="0"/>
                        </a:rPr>
                        <a:t>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a:solidFill>
                            <a:srgbClr val="000000"/>
                          </a:solidFill>
                          <a:effectLst/>
                          <a:latin typeface="Calibri" panose="020F0502020204030204" pitchFamily="34" charset="0"/>
                        </a:rPr>
                        <a:t>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a:solidFill>
                            <a:srgbClr val="000000"/>
                          </a:solidFill>
                          <a:effectLst/>
                          <a:latin typeface="Calibri" panose="020F0502020204030204" pitchFamily="34" charset="0"/>
                        </a:rPr>
                        <a:t>13.13%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a:solidFill>
                            <a:srgbClr val="000000"/>
                          </a:solidFill>
                          <a:effectLst/>
                          <a:latin typeface="Calibri" panose="020F0502020204030204" pitchFamily="34" charset="0"/>
                        </a:rPr>
                        <a:t>20.56%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a:solidFill>
                            <a:srgbClr val="000000"/>
                          </a:solidFill>
                          <a:effectLst/>
                          <a:latin typeface="Calibri" panose="020F0502020204030204" pitchFamily="34" charset="0"/>
                        </a:rPr>
                        <a:t>200777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a:solidFill>
                            <a:srgbClr val="000000"/>
                          </a:solidFill>
                          <a:effectLst/>
                          <a:latin typeface="Calibri" panose="020F0502020204030204" pitchFamily="34" charset="0"/>
                        </a:rPr>
                        <a:t>30.74%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0500">
                <a:tc>
                  <a:txBody>
                    <a:bodyPr/>
                    <a:lstStyle/>
                    <a:p>
                      <a:pPr algn="ctr" fontAlgn="t"/>
                      <a:r>
                        <a:rPr lang="en-US" sz="1600" b="1" i="0" u="none" strike="noStrike" dirty="0">
                          <a:solidFill>
                            <a:srgbClr val="000000"/>
                          </a:solidFill>
                          <a:effectLst/>
                          <a:latin typeface="Calibri" panose="020F0502020204030204" pitchFamily="34" charset="0"/>
                        </a:rPr>
                        <a:t>Mix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dirty="0">
                          <a:solidFill>
                            <a:srgbClr val="000000"/>
                          </a:solidFill>
                          <a:effectLst/>
                          <a:latin typeface="Calibri" panose="020F0502020204030204" pitchFamily="34" charset="0"/>
                        </a:rPr>
                        <a:t>4.12%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a:solidFill>
                            <a:srgbClr val="000000"/>
                          </a:solidFill>
                          <a:effectLst/>
                          <a:latin typeface="Calibri" panose="020F0502020204030204" pitchFamily="34" charset="0"/>
                        </a:rPr>
                        <a:t>2.12%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a:solidFill>
                            <a:srgbClr val="000000"/>
                          </a:solidFill>
                          <a:effectLst/>
                          <a:latin typeface="Calibri" panose="020F0502020204030204" pitchFamily="34" charset="0"/>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a:solidFill>
                            <a:srgbClr val="000000"/>
                          </a:solidFill>
                          <a:effectLst/>
                          <a:latin typeface="Calibri" panose="020F0502020204030204" pitchFamily="34" charset="0"/>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a:solidFill>
                            <a:srgbClr val="000000"/>
                          </a:solidFill>
                          <a:effectLst/>
                          <a:latin typeface="Calibri" panose="020F0502020204030204" pitchFamily="34" charset="0"/>
                        </a:rPr>
                        <a:t>4.27%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a:solidFill>
                            <a:srgbClr val="000000"/>
                          </a:solidFill>
                          <a:effectLst/>
                          <a:latin typeface="Calibri" panose="020F0502020204030204" pitchFamily="34" charset="0"/>
                        </a:rPr>
                        <a:t>6.40%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a:solidFill>
                            <a:srgbClr val="000000"/>
                          </a:solidFill>
                          <a:effectLst/>
                          <a:latin typeface="Calibri" panose="020F0502020204030204" pitchFamily="34" charset="0"/>
                        </a:rPr>
                        <a:t>28984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a:solidFill>
                            <a:srgbClr val="000000"/>
                          </a:solidFill>
                          <a:effectLst/>
                          <a:latin typeface="Calibri" panose="020F0502020204030204" pitchFamily="34" charset="0"/>
                        </a:rPr>
                        <a:t>4.44%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0500">
                <a:tc>
                  <a:txBody>
                    <a:bodyPr/>
                    <a:lstStyle/>
                    <a:p>
                      <a:pPr algn="ctr" fontAlgn="t"/>
                      <a:r>
                        <a:rPr lang="en-US" sz="1600" b="1" i="0" u="none" strike="noStrike" dirty="0">
                          <a:solidFill>
                            <a:srgbClr val="000000"/>
                          </a:solidFill>
                          <a:effectLst/>
                          <a:latin typeface="Calibri" panose="020F0502020204030204" pitchFamily="34" charset="0"/>
                        </a:rPr>
                        <a:t>OWS (Offline)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dirty="0">
                          <a:solidFill>
                            <a:srgbClr val="000000"/>
                          </a:solidFill>
                          <a:effectLst/>
                          <a:latin typeface="Calibri" panose="020F0502020204030204" pitchFamily="34" charset="0"/>
                        </a:rPr>
                        <a:t>16.05%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dirty="0">
                          <a:solidFill>
                            <a:srgbClr val="000000"/>
                          </a:solidFill>
                          <a:effectLst/>
                          <a:latin typeface="Calibri" panose="020F0502020204030204" pitchFamily="34" charset="0"/>
                        </a:rPr>
                        <a:t>5.72%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a:solidFill>
                            <a:srgbClr val="000000"/>
                          </a:solidFill>
                          <a:effectLst/>
                          <a:latin typeface="Calibri" panose="020F0502020204030204" pitchFamily="34" charset="0"/>
                        </a:rPr>
                        <a:t>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a:solidFill>
                            <a:srgbClr val="000000"/>
                          </a:solidFill>
                          <a:effectLst/>
                          <a:latin typeface="Calibri" panose="020F0502020204030204" pitchFamily="34" charset="0"/>
                        </a:rPr>
                        <a:t>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a:solidFill>
                            <a:srgbClr val="000000"/>
                          </a:solidFill>
                          <a:effectLst/>
                          <a:latin typeface="Calibri" panose="020F0502020204030204" pitchFamily="34" charset="0"/>
                        </a:rPr>
                        <a:t>23.71%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a:solidFill>
                            <a:srgbClr val="000000"/>
                          </a:solidFill>
                          <a:effectLst/>
                          <a:latin typeface="Calibri" panose="020F0502020204030204" pitchFamily="34" charset="0"/>
                        </a:rPr>
                        <a:t>18.06%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a:solidFill>
                            <a:srgbClr val="000000"/>
                          </a:solidFill>
                          <a:effectLst/>
                          <a:latin typeface="Calibri" panose="020F0502020204030204" pitchFamily="34" charset="0"/>
                        </a:rPr>
                        <a:t>104065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a:solidFill>
                            <a:srgbClr val="000000"/>
                          </a:solidFill>
                          <a:effectLst/>
                          <a:latin typeface="Calibri" panose="020F0502020204030204" pitchFamily="34" charset="0"/>
                        </a:rPr>
                        <a:t>15.93%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0500">
                <a:tc>
                  <a:txBody>
                    <a:bodyPr/>
                    <a:lstStyle/>
                    <a:p>
                      <a:pPr algn="ctr" fontAlgn="t"/>
                      <a:r>
                        <a:rPr lang="en-US" sz="1600" b="1" i="0" u="none" strike="noStrike" dirty="0">
                          <a:solidFill>
                            <a:srgbClr val="000000"/>
                          </a:solidFill>
                          <a:effectLst/>
                          <a:latin typeface="Calibri" panose="020F0502020204030204" pitchFamily="34" charset="0"/>
                        </a:rPr>
                        <a:t>RMS (Offline)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dirty="0">
                          <a:solidFill>
                            <a:srgbClr val="000000"/>
                          </a:solidFill>
                          <a:effectLst/>
                          <a:latin typeface="Calibri" panose="020F0502020204030204" pitchFamily="34" charset="0"/>
                        </a:rPr>
                        <a:t>8.45%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dirty="0">
                          <a:solidFill>
                            <a:srgbClr val="000000"/>
                          </a:solidFill>
                          <a:effectLst/>
                          <a:latin typeface="Calibri" panose="020F0502020204030204" pitchFamily="34" charset="0"/>
                        </a:rPr>
                        <a:t>3.98%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a:solidFill>
                            <a:srgbClr val="000000"/>
                          </a:solidFill>
                          <a:effectLst/>
                          <a:latin typeface="Calibri" panose="020F0502020204030204" pitchFamily="34" charset="0"/>
                        </a:rPr>
                        <a:t>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a:solidFill>
                            <a:srgbClr val="000000"/>
                          </a:solidFill>
                          <a:effectLst/>
                          <a:latin typeface="Calibri" panose="020F0502020204030204" pitchFamily="34" charset="0"/>
                        </a:rPr>
                        <a:t>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a:solidFill>
                            <a:srgbClr val="000000"/>
                          </a:solidFill>
                          <a:effectLst/>
                          <a:latin typeface="Calibri" panose="020F0502020204030204" pitchFamily="34" charset="0"/>
                        </a:rPr>
                        <a:t>1.39%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a:solidFill>
                            <a:srgbClr val="000000"/>
                          </a:solidFill>
                          <a:effectLst/>
                          <a:latin typeface="Calibri" panose="020F0502020204030204" pitchFamily="34" charset="0"/>
                        </a:rPr>
                        <a:t>2.33%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a:solidFill>
                            <a:srgbClr val="000000"/>
                          </a:solidFill>
                          <a:effectLst/>
                          <a:latin typeface="Calibri" panose="020F0502020204030204" pitchFamily="34" charset="0"/>
                        </a:rPr>
                        <a:t>50036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a:solidFill>
                            <a:srgbClr val="000000"/>
                          </a:solidFill>
                          <a:effectLst/>
                          <a:latin typeface="Calibri" panose="020F0502020204030204" pitchFamily="34" charset="0"/>
                        </a:rPr>
                        <a:t>7.66%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0500">
                <a:tc>
                  <a:txBody>
                    <a:bodyPr/>
                    <a:lstStyle/>
                    <a:p>
                      <a:pPr algn="ctr" fontAlgn="t"/>
                      <a:r>
                        <a:rPr lang="en-US" sz="1600" b="1" i="0" u="none" strike="noStrike" dirty="0">
                          <a:solidFill>
                            <a:srgbClr val="000000"/>
                          </a:solidFill>
                          <a:effectLst/>
                          <a:latin typeface="Calibri" panose="020F0502020204030204" pitchFamily="34" charset="0"/>
                        </a:rPr>
                        <a:t>TWS (Offline)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a:solidFill>
                            <a:srgbClr val="000000"/>
                          </a:solidFill>
                          <a:effectLst/>
                          <a:latin typeface="Calibri" panose="020F0502020204030204" pitchFamily="34" charset="0"/>
                        </a:rPr>
                        <a:t>17.34%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dirty="0">
                          <a:solidFill>
                            <a:srgbClr val="000000"/>
                          </a:solidFill>
                          <a:effectLst/>
                          <a:latin typeface="Calibri" panose="020F0502020204030204" pitchFamily="34" charset="0"/>
                        </a:rPr>
                        <a:t>77.82%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dirty="0">
                          <a:solidFill>
                            <a:srgbClr val="000000"/>
                          </a:solidFill>
                          <a:effectLst/>
                          <a:latin typeface="Calibri" panose="020F0502020204030204" pitchFamily="34" charset="0"/>
                        </a:rPr>
                        <a:t>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a:solidFill>
                            <a:srgbClr val="000000"/>
                          </a:solidFill>
                          <a:effectLst/>
                          <a:latin typeface="Calibri" panose="020F0502020204030204" pitchFamily="34" charset="0"/>
                        </a:rPr>
                        <a:t>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a:solidFill>
                            <a:srgbClr val="000000"/>
                          </a:solidFill>
                          <a:effectLst/>
                          <a:latin typeface="Calibri" panose="020F0502020204030204" pitchFamily="34" charset="0"/>
                        </a:rPr>
                        <a:t>42.14%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a:solidFill>
                            <a:srgbClr val="000000"/>
                          </a:solidFill>
                          <a:effectLst/>
                          <a:latin typeface="Calibri" panose="020F0502020204030204" pitchFamily="34" charset="0"/>
                        </a:rPr>
                        <a:t>33.97%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a:solidFill>
                            <a:srgbClr val="000000"/>
                          </a:solidFill>
                          <a:effectLst/>
                          <a:latin typeface="Calibri" panose="020F0502020204030204" pitchFamily="34" charset="0"/>
                        </a:rPr>
                        <a:t>143234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a:solidFill>
                            <a:srgbClr val="000000"/>
                          </a:solidFill>
                          <a:effectLst/>
                          <a:latin typeface="Calibri" panose="020F0502020204030204" pitchFamily="34" charset="0"/>
                        </a:rPr>
                        <a:t>21.93%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0500">
                <a:tc>
                  <a:txBody>
                    <a:bodyPr/>
                    <a:lstStyle/>
                    <a:p>
                      <a:pPr algn="ctr" fontAlgn="t"/>
                      <a:r>
                        <a:rPr lang="en-US" sz="1600" b="1" i="0" u="none" strike="noStrike" dirty="0">
                          <a:solidFill>
                            <a:srgbClr val="000000"/>
                          </a:solidFill>
                          <a:effectLst/>
                          <a:latin typeface="Calibri" panose="020F0502020204030204" pitchFamily="34" charset="0"/>
                        </a:rPr>
                        <a:t>Total Percentage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a:solidFill>
                            <a:srgbClr val="000000"/>
                          </a:solidFill>
                          <a:effectLst/>
                          <a:latin typeface="Calibri" panose="020F0502020204030204" pitchFamily="34" charset="0"/>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a:solidFill>
                            <a:srgbClr val="000000"/>
                          </a:solidFill>
                          <a:effectLst/>
                          <a:latin typeface="Calibri" panose="020F0502020204030204" pitchFamily="34" charset="0"/>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dirty="0">
                          <a:solidFill>
                            <a:srgbClr val="000000"/>
                          </a:solidFill>
                          <a:effectLst/>
                          <a:latin typeface="Calibri" panose="020F0502020204030204" pitchFamily="34" charset="0"/>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dirty="0">
                          <a:solidFill>
                            <a:srgbClr val="000000"/>
                          </a:solidFill>
                          <a:effectLst/>
                          <a:latin typeface="Calibri" panose="020F0502020204030204" pitchFamily="34" charset="0"/>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dirty="0">
                          <a:solidFill>
                            <a:srgbClr val="000000"/>
                          </a:solidFill>
                          <a:effectLst/>
                          <a:latin typeface="Calibri" panose="020F0502020204030204" pitchFamily="34" charset="0"/>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dirty="0">
                          <a:solidFill>
                            <a:srgbClr val="000000"/>
                          </a:solidFill>
                          <a:effectLst/>
                          <a:latin typeface="Calibri" panose="020F0502020204030204" pitchFamily="34" charset="0"/>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dirty="0">
                          <a:solidFill>
                            <a:srgbClr val="000000"/>
                          </a:solidFill>
                          <a:effectLst/>
                          <a:latin typeface="Calibri" panose="020F0502020204030204" pitchFamily="34" charset="0"/>
                        </a:rPr>
                        <a:t>653207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dirty="0">
                          <a:solidFill>
                            <a:srgbClr val="000000"/>
                          </a:solidFill>
                          <a:effectLst/>
                          <a:latin typeface="Calibri" panose="020F0502020204030204" pitchFamily="34" charset="0"/>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0500">
                <a:tc>
                  <a:txBody>
                    <a:bodyPr/>
                    <a:lstStyle/>
                    <a:p>
                      <a:pPr algn="ctr" fontAlgn="t"/>
                      <a:r>
                        <a:rPr lang="en-US" sz="1600" b="1" i="0" u="none" strike="noStrike" dirty="0">
                          <a:solidFill>
                            <a:srgbClr val="000000"/>
                          </a:solidFill>
                          <a:effectLst/>
                          <a:latin typeface="Calibri" panose="020F0502020204030204" pitchFamily="34" charset="0"/>
                        </a:rPr>
                        <a:t>Total </a:t>
                      </a:r>
                      <a:r>
                        <a:rPr lang="en-US" sz="1600" b="1" i="0" u="none" strike="noStrike" dirty="0" err="1">
                          <a:solidFill>
                            <a:srgbClr val="000000"/>
                          </a:solidFill>
                          <a:effectLst/>
                          <a:latin typeface="Calibri" panose="020F0502020204030204" pitchFamily="34" charset="0"/>
                        </a:rPr>
                        <a:t>Cust</a:t>
                      </a:r>
                      <a:r>
                        <a:rPr lang="en-US" sz="1600" b="1" i="0" u="none" strike="noStrike" dirty="0">
                          <a:solidFill>
                            <a:srgbClr val="000000"/>
                          </a:solidFill>
                          <a:effectLst/>
                          <a:latin typeface="Calibri" panose="020F0502020204030204" pitchFamily="34" charset="0"/>
                        </a:rPr>
                        <a:t> Count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a:solidFill>
                            <a:srgbClr val="000000"/>
                          </a:solidFill>
                          <a:effectLst/>
                          <a:latin typeface="Calibri" panose="020F0502020204030204" pitchFamily="34" charset="0"/>
                        </a:rPr>
                        <a:t>566435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a:solidFill>
                            <a:srgbClr val="000000"/>
                          </a:solidFill>
                          <a:effectLst/>
                          <a:latin typeface="Calibri" panose="020F0502020204030204" pitchFamily="34" charset="0"/>
                        </a:rPr>
                        <a:t>31418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a:solidFill>
                            <a:srgbClr val="000000"/>
                          </a:solidFill>
                          <a:effectLst/>
                          <a:latin typeface="Calibri" panose="020F0502020204030204" pitchFamily="34" charset="0"/>
                        </a:rPr>
                        <a:t>417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a:solidFill>
                            <a:srgbClr val="000000"/>
                          </a:solidFill>
                          <a:effectLst/>
                          <a:latin typeface="Calibri" panose="020F0502020204030204" pitchFamily="34" charset="0"/>
                        </a:rPr>
                        <a:t>1823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dirty="0">
                          <a:solidFill>
                            <a:srgbClr val="000000"/>
                          </a:solidFill>
                          <a:effectLst/>
                          <a:latin typeface="Calibri" panose="020F0502020204030204" pitchFamily="34" charset="0"/>
                        </a:rPr>
                        <a:t>30916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dirty="0">
                          <a:solidFill>
                            <a:srgbClr val="000000"/>
                          </a:solidFill>
                          <a:effectLst/>
                          <a:latin typeface="Calibri" panose="020F0502020204030204" pitchFamily="34" charset="0"/>
                        </a:rPr>
                        <a:t>22198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ctr"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r>
            </a:tbl>
          </a:graphicData>
        </a:graphic>
      </p:graphicFrame>
    </p:spTree>
    <p:extLst>
      <p:ext uri="{BB962C8B-B14F-4D97-AF65-F5344CB8AC3E}">
        <p14:creationId xmlns:p14="http://schemas.microsoft.com/office/powerpoint/2010/main" val="7151760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2861"/>
            <a:ext cx="10515600" cy="1325563"/>
          </a:xfrm>
        </p:spPr>
        <p:txBody>
          <a:bodyPr>
            <a:normAutofit/>
          </a:bodyPr>
          <a:lstStyle/>
          <a:p>
            <a:r>
              <a:rPr lang="en-US" dirty="0"/>
              <a:t>V</a:t>
            </a:r>
            <a:r>
              <a:rPr lang="en-US" b="1" dirty="0" smtClean="0"/>
              <a:t>alue Based Segmentation</a:t>
            </a:r>
            <a:endParaRPr lang="en-US" b="1" dirty="0"/>
          </a:p>
        </p:txBody>
      </p:sp>
      <p:sp>
        <p:nvSpPr>
          <p:cNvPr id="3" name="Content Placeholder 2"/>
          <p:cNvSpPr>
            <a:spLocks noGrp="1"/>
          </p:cNvSpPr>
          <p:nvPr>
            <p:ph idx="1"/>
          </p:nvPr>
        </p:nvSpPr>
        <p:spPr>
          <a:xfrm>
            <a:off x="815197" y="1068562"/>
            <a:ext cx="10515600" cy="4812187"/>
          </a:xfrm>
        </p:spPr>
        <p:txBody>
          <a:bodyPr/>
          <a:lstStyle/>
          <a:p>
            <a:r>
              <a:rPr lang="en-US" dirty="0" smtClean="0"/>
              <a:t>Segments based on </a:t>
            </a:r>
            <a:r>
              <a:rPr lang="en-US" dirty="0" smtClean="0"/>
              <a:t>Preferred Product </a:t>
            </a:r>
            <a:r>
              <a:rPr lang="en-US" dirty="0" smtClean="0"/>
              <a:t>type for </a:t>
            </a:r>
            <a:r>
              <a:rPr lang="en-US" b="1" dirty="0" smtClean="0"/>
              <a:t>653207 </a:t>
            </a:r>
            <a:r>
              <a:rPr lang="en-US" dirty="0" smtClean="0"/>
              <a:t>customer who have traded in last year.</a:t>
            </a:r>
            <a:endParaRPr lang="en-US" dirty="0"/>
          </a:p>
        </p:txBody>
      </p:sp>
      <p:sp>
        <p:nvSpPr>
          <p:cNvPr id="9" name="Rectangle 8"/>
          <p:cNvSpPr/>
          <p:nvPr/>
        </p:nvSpPr>
        <p:spPr>
          <a:xfrm>
            <a:off x="838200" y="2394124"/>
            <a:ext cx="10515599" cy="3486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Diagram 7"/>
          <p:cNvGraphicFramePr/>
          <p:nvPr>
            <p:extLst>
              <p:ext uri="{D42A27DB-BD31-4B8C-83A1-F6EECF244321}">
                <p14:modId xmlns:p14="http://schemas.microsoft.com/office/powerpoint/2010/main" val="385631977"/>
              </p:ext>
            </p:extLst>
          </p:nvPr>
        </p:nvGraphicFramePr>
        <p:xfrm>
          <a:off x="1167619" y="1378424"/>
          <a:ext cx="9720776" cy="52894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8306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969" y="206326"/>
            <a:ext cx="10515600" cy="433365"/>
          </a:xfrm>
        </p:spPr>
        <p:txBody>
          <a:bodyPr>
            <a:normAutofit/>
          </a:bodyPr>
          <a:lstStyle/>
          <a:p>
            <a:r>
              <a:rPr lang="en-US" sz="2400" dirty="0" smtClean="0"/>
              <a:t>Activity Ratio &amp; Recency based segmentation for Delivery Product (574073)</a:t>
            </a:r>
            <a:endParaRPr lang="en-US" sz="2400" dirty="0"/>
          </a:p>
        </p:txBody>
      </p:sp>
      <p:sp>
        <p:nvSpPr>
          <p:cNvPr id="4" name="Rounded Rectangle 3"/>
          <p:cNvSpPr/>
          <p:nvPr/>
        </p:nvSpPr>
        <p:spPr>
          <a:xfrm>
            <a:off x="9059214" y="5974724"/>
            <a:ext cx="1981200" cy="45720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bg1"/>
                </a:solidFill>
              </a:rPr>
              <a:t>High </a:t>
            </a:r>
            <a:r>
              <a:rPr lang="en-US" sz="1400" b="1" i="1" dirty="0">
                <a:solidFill>
                  <a:schemeClr val="bg1"/>
                </a:solidFill>
              </a:rPr>
              <a:t>Activity </a:t>
            </a:r>
            <a:r>
              <a:rPr lang="en-US" sz="1400" b="1" i="1" dirty="0" smtClean="0">
                <a:solidFill>
                  <a:schemeClr val="bg1"/>
                </a:solidFill>
              </a:rPr>
              <a:t>Ratio</a:t>
            </a:r>
          </a:p>
          <a:p>
            <a:pPr algn="ctr"/>
            <a:r>
              <a:rPr lang="en-US" sz="1400" b="1" i="1" dirty="0" smtClean="0">
                <a:solidFill>
                  <a:schemeClr val="bg1"/>
                </a:solidFill>
              </a:rPr>
              <a:t>&gt;66%</a:t>
            </a:r>
            <a:endParaRPr lang="en-US" sz="1400" b="1" i="1" dirty="0">
              <a:solidFill>
                <a:schemeClr val="bg1"/>
              </a:solidFill>
            </a:endParaRPr>
          </a:p>
        </p:txBody>
      </p:sp>
      <p:sp>
        <p:nvSpPr>
          <p:cNvPr id="5" name="Rounded Rectangle 4"/>
          <p:cNvSpPr/>
          <p:nvPr/>
        </p:nvSpPr>
        <p:spPr>
          <a:xfrm>
            <a:off x="5164517" y="5974724"/>
            <a:ext cx="1981200" cy="4572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bg1"/>
                </a:solidFill>
              </a:rPr>
              <a:t>Medium </a:t>
            </a:r>
            <a:r>
              <a:rPr lang="en-US" sz="1400" b="1" i="1" dirty="0">
                <a:solidFill>
                  <a:schemeClr val="bg1"/>
                </a:solidFill>
              </a:rPr>
              <a:t>Activity </a:t>
            </a:r>
            <a:r>
              <a:rPr lang="en-US" sz="1400" b="1" i="1" dirty="0" smtClean="0">
                <a:solidFill>
                  <a:schemeClr val="bg1"/>
                </a:solidFill>
              </a:rPr>
              <a:t>Ratio</a:t>
            </a:r>
          </a:p>
          <a:p>
            <a:pPr algn="ctr"/>
            <a:r>
              <a:rPr lang="en-US" sz="1400" b="1" i="1" dirty="0" smtClean="0">
                <a:solidFill>
                  <a:schemeClr val="bg1"/>
                </a:solidFill>
              </a:rPr>
              <a:t>33 % to 66%</a:t>
            </a:r>
            <a:endParaRPr lang="en-US" sz="1400" b="1" i="1" dirty="0">
              <a:solidFill>
                <a:schemeClr val="bg1"/>
              </a:solidFill>
            </a:endParaRPr>
          </a:p>
        </p:txBody>
      </p:sp>
      <p:sp>
        <p:nvSpPr>
          <p:cNvPr id="6" name="Rounded Rectangle 5"/>
          <p:cNvSpPr/>
          <p:nvPr/>
        </p:nvSpPr>
        <p:spPr>
          <a:xfrm>
            <a:off x="1366235" y="5974724"/>
            <a:ext cx="2133600" cy="457200"/>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bg1"/>
                </a:solidFill>
              </a:rPr>
              <a:t>Low Activity Ratio</a:t>
            </a:r>
          </a:p>
          <a:p>
            <a:pPr algn="ctr"/>
            <a:r>
              <a:rPr lang="en-US" sz="1400" b="1" i="1" dirty="0" smtClean="0">
                <a:solidFill>
                  <a:schemeClr val="bg1"/>
                </a:solidFill>
              </a:rPr>
              <a:t>&lt;33 %</a:t>
            </a:r>
          </a:p>
        </p:txBody>
      </p:sp>
      <p:sp>
        <p:nvSpPr>
          <p:cNvPr id="7" name="Oval 6"/>
          <p:cNvSpPr>
            <a:spLocks noChangeAspect="1"/>
          </p:cNvSpPr>
          <p:nvPr/>
        </p:nvSpPr>
        <p:spPr>
          <a:xfrm>
            <a:off x="5294514" y="2869809"/>
            <a:ext cx="2461142" cy="24611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136647 </a:t>
            </a:r>
            <a:endParaRPr lang="en-US" sz="2000" b="1" dirty="0" smtClean="0">
              <a:solidFill>
                <a:schemeClr val="bg1"/>
              </a:solidFill>
            </a:endParaRPr>
          </a:p>
          <a:p>
            <a:pPr algn="ctr"/>
            <a:r>
              <a:rPr lang="en-US" sz="2000" b="1" dirty="0" smtClean="0">
                <a:solidFill>
                  <a:schemeClr val="bg1"/>
                </a:solidFill>
              </a:rPr>
              <a:t>(24%)</a:t>
            </a:r>
            <a:endParaRPr lang="en-US" sz="2000" b="1" dirty="0">
              <a:solidFill>
                <a:schemeClr val="bg1"/>
              </a:solidFill>
            </a:endParaRPr>
          </a:p>
        </p:txBody>
      </p:sp>
      <p:sp>
        <p:nvSpPr>
          <p:cNvPr id="9" name="Oval 8"/>
          <p:cNvSpPr>
            <a:spLocks noChangeAspect="1"/>
          </p:cNvSpPr>
          <p:nvPr/>
        </p:nvSpPr>
        <p:spPr>
          <a:xfrm>
            <a:off x="907339" y="2279560"/>
            <a:ext cx="3051391" cy="3051391"/>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312370 </a:t>
            </a:r>
            <a:endParaRPr lang="en-US" sz="2400" b="1" dirty="0" smtClean="0">
              <a:solidFill>
                <a:schemeClr val="bg1"/>
              </a:solidFill>
            </a:endParaRPr>
          </a:p>
          <a:p>
            <a:pPr algn="ctr"/>
            <a:r>
              <a:rPr lang="en-US" sz="2400" b="1" dirty="0" smtClean="0">
                <a:solidFill>
                  <a:schemeClr val="bg1"/>
                </a:solidFill>
              </a:rPr>
              <a:t>(54%)</a:t>
            </a:r>
            <a:endParaRPr lang="en-US" sz="2400" b="1" dirty="0">
              <a:solidFill>
                <a:schemeClr val="bg1"/>
              </a:solidFill>
            </a:endParaRPr>
          </a:p>
        </p:txBody>
      </p:sp>
      <p:sp>
        <p:nvSpPr>
          <p:cNvPr id="13" name="Oval 12"/>
          <p:cNvSpPr>
            <a:spLocks noChangeAspect="1"/>
          </p:cNvSpPr>
          <p:nvPr/>
        </p:nvSpPr>
        <p:spPr>
          <a:xfrm>
            <a:off x="9181564" y="3503675"/>
            <a:ext cx="1736501" cy="173650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125056 </a:t>
            </a:r>
            <a:endParaRPr lang="en-US" sz="2000" b="1" dirty="0" smtClean="0">
              <a:solidFill>
                <a:schemeClr val="bg1"/>
              </a:solidFill>
            </a:endParaRPr>
          </a:p>
          <a:p>
            <a:pPr algn="ctr"/>
            <a:r>
              <a:rPr lang="en-US" sz="2000" b="1" dirty="0" smtClean="0">
                <a:solidFill>
                  <a:schemeClr val="bg1"/>
                </a:solidFill>
              </a:rPr>
              <a:t>(2</a:t>
            </a:r>
            <a:r>
              <a:rPr lang="en-US" sz="2000" b="1" dirty="0" smtClean="0"/>
              <a:t>2%</a:t>
            </a:r>
            <a:r>
              <a:rPr lang="en-US" sz="2000" b="1" dirty="0" smtClean="0">
                <a:solidFill>
                  <a:schemeClr val="bg1"/>
                </a:solidFill>
              </a:rPr>
              <a:t>)</a:t>
            </a:r>
            <a:endParaRPr lang="en-US" sz="2000" b="1" dirty="0">
              <a:solidFill>
                <a:schemeClr val="bg1"/>
              </a:solidFill>
            </a:endParaRPr>
          </a:p>
        </p:txBody>
      </p:sp>
      <p:sp>
        <p:nvSpPr>
          <p:cNvPr id="10" name="Oval 9"/>
          <p:cNvSpPr/>
          <p:nvPr/>
        </p:nvSpPr>
        <p:spPr>
          <a:xfrm>
            <a:off x="1366235" y="1505243"/>
            <a:ext cx="1756793" cy="1856935"/>
          </a:xfrm>
          <a:prstGeom prst="ellipse">
            <a:avLst/>
          </a:prstGeom>
          <a:solidFill>
            <a:schemeClr val="accent5">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bg1"/>
                </a:solidFill>
              </a:rPr>
              <a:t>162836 </a:t>
            </a:r>
            <a:r>
              <a:rPr lang="en-US" b="1" dirty="0" smtClean="0">
                <a:solidFill>
                  <a:schemeClr val="bg1"/>
                </a:solidFill>
              </a:rPr>
              <a:t>(</a:t>
            </a:r>
            <a:r>
              <a:rPr lang="en-US" b="1" dirty="0">
                <a:solidFill>
                  <a:schemeClr val="bg1"/>
                </a:solidFill>
              </a:rPr>
              <a:t>52% </a:t>
            </a:r>
            <a:r>
              <a:rPr lang="en-US" b="1" dirty="0" smtClean="0">
                <a:solidFill>
                  <a:schemeClr val="bg1"/>
                </a:solidFill>
              </a:rPr>
              <a:t>)</a:t>
            </a:r>
          </a:p>
          <a:p>
            <a:pPr algn="ctr"/>
            <a:r>
              <a:rPr lang="en-US" b="1" dirty="0">
                <a:solidFill>
                  <a:schemeClr val="bg1"/>
                </a:solidFill>
              </a:rPr>
              <a:t>&gt; 90 days </a:t>
            </a:r>
          </a:p>
        </p:txBody>
      </p:sp>
      <p:sp>
        <p:nvSpPr>
          <p:cNvPr id="11" name="Oval 10"/>
          <p:cNvSpPr/>
          <p:nvPr/>
        </p:nvSpPr>
        <p:spPr>
          <a:xfrm>
            <a:off x="2371783" y="2279560"/>
            <a:ext cx="1444576" cy="1082615"/>
          </a:xfrm>
          <a:prstGeom prst="ellipse">
            <a:avLst/>
          </a:prstGeom>
          <a:solidFill>
            <a:schemeClr val="accent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bg1"/>
                </a:solidFill>
              </a:rPr>
              <a:t>149534 </a:t>
            </a:r>
            <a:endParaRPr lang="en-US" sz="1600" b="1" dirty="0" smtClean="0">
              <a:solidFill>
                <a:schemeClr val="bg1"/>
              </a:solidFill>
            </a:endParaRPr>
          </a:p>
          <a:p>
            <a:pPr algn="ctr"/>
            <a:r>
              <a:rPr lang="en-US" sz="1600" b="1" dirty="0" smtClean="0">
                <a:solidFill>
                  <a:schemeClr val="bg1"/>
                </a:solidFill>
              </a:rPr>
              <a:t>(48%)</a:t>
            </a:r>
          </a:p>
          <a:p>
            <a:pPr algn="ctr"/>
            <a:r>
              <a:rPr lang="en-US" sz="1600" b="1" dirty="0">
                <a:solidFill>
                  <a:schemeClr val="bg1"/>
                </a:solidFill>
              </a:rPr>
              <a:t>0 to </a:t>
            </a:r>
            <a:r>
              <a:rPr lang="en-US" sz="1600" b="1" dirty="0" smtClean="0">
                <a:solidFill>
                  <a:schemeClr val="bg1"/>
                </a:solidFill>
              </a:rPr>
              <a:t>90 days </a:t>
            </a:r>
            <a:endParaRPr lang="en-US" sz="1600" b="1" dirty="0">
              <a:solidFill>
                <a:schemeClr val="bg1"/>
              </a:solidFill>
            </a:endParaRPr>
          </a:p>
        </p:txBody>
      </p:sp>
      <p:sp>
        <p:nvSpPr>
          <p:cNvPr id="20" name="Oval 19"/>
          <p:cNvSpPr/>
          <p:nvPr/>
        </p:nvSpPr>
        <p:spPr>
          <a:xfrm>
            <a:off x="6165521" y="1452311"/>
            <a:ext cx="1814732" cy="1909865"/>
          </a:xfrm>
          <a:prstGeom prst="ellipse">
            <a:avLst/>
          </a:prstGeom>
          <a:solidFill>
            <a:schemeClr val="accent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bg1"/>
                </a:solidFill>
              </a:rPr>
              <a:t>80772 </a:t>
            </a:r>
          </a:p>
          <a:p>
            <a:pPr algn="ctr"/>
            <a:r>
              <a:rPr lang="en-US" b="1" dirty="0" smtClean="0">
                <a:solidFill>
                  <a:schemeClr val="bg1"/>
                </a:solidFill>
              </a:rPr>
              <a:t>(59%)</a:t>
            </a:r>
          </a:p>
          <a:p>
            <a:pPr algn="ctr"/>
            <a:r>
              <a:rPr lang="en-US" b="1" dirty="0" smtClean="0">
                <a:solidFill>
                  <a:schemeClr val="bg1"/>
                </a:solidFill>
              </a:rPr>
              <a:t>0 – 60 days</a:t>
            </a:r>
            <a:endParaRPr lang="en-US" b="1" dirty="0">
              <a:solidFill>
                <a:schemeClr val="bg1"/>
              </a:solidFill>
            </a:endParaRPr>
          </a:p>
        </p:txBody>
      </p:sp>
      <p:sp>
        <p:nvSpPr>
          <p:cNvPr id="24" name="Oval 23"/>
          <p:cNvSpPr/>
          <p:nvPr/>
        </p:nvSpPr>
        <p:spPr>
          <a:xfrm>
            <a:off x="4456187" y="1975830"/>
            <a:ext cx="1575582" cy="1386346"/>
          </a:xfrm>
          <a:prstGeom prst="ellipse">
            <a:avLst/>
          </a:prstGeom>
          <a:solidFill>
            <a:schemeClr val="accent5">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bg1"/>
                </a:solidFill>
              </a:rPr>
              <a:t>55875 </a:t>
            </a:r>
          </a:p>
          <a:p>
            <a:pPr algn="ctr"/>
            <a:r>
              <a:rPr lang="en-US" b="1" dirty="0" smtClean="0">
                <a:solidFill>
                  <a:schemeClr val="bg1"/>
                </a:solidFill>
              </a:rPr>
              <a:t>(41%)</a:t>
            </a:r>
          </a:p>
          <a:p>
            <a:pPr algn="ctr"/>
            <a:r>
              <a:rPr lang="en-US" b="1" dirty="0" smtClean="0">
                <a:solidFill>
                  <a:schemeClr val="bg1"/>
                </a:solidFill>
              </a:rPr>
              <a:t>&gt; 60 days</a:t>
            </a:r>
            <a:endParaRPr lang="en-US" b="1" dirty="0">
              <a:solidFill>
                <a:schemeClr val="bg1"/>
              </a:solidFill>
            </a:endParaRPr>
          </a:p>
        </p:txBody>
      </p:sp>
      <p:sp>
        <p:nvSpPr>
          <p:cNvPr id="25" name="Oval 24"/>
          <p:cNvSpPr/>
          <p:nvPr/>
        </p:nvSpPr>
        <p:spPr>
          <a:xfrm>
            <a:off x="9867144" y="1455650"/>
            <a:ext cx="1814732" cy="1909865"/>
          </a:xfrm>
          <a:prstGeom prst="ellipse">
            <a:avLst/>
          </a:prstGeom>
          <a:solidFill>
            <a:schemeClr val="accent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bg1"/>
                </a:solidFill>
              </a:rPr>
              <a:t>91616 </a:t>
            </a:r>
          </a:p>
          <a:p>
            <a:pPr algn="ctr"/>
            <a:r>
              <a:rPr lang="en-US" b="1" dirty="0">
                <a:solidFill>
                  <a:schemeClr val="bg1"/>
                </a:solidFill>
              </a:rPr>
              <a:t>73% </a:t>
            </a:r>
          </a:p>
          <a:p>
            <a:pPr algn="ctr"/>
            <a:r>
              <a:rPr lang="en-US" b="1" dirty="0" smtClean="0">
                <a:solidFill>
                  <a:schemeClr val="bg1"/>
                </a:solidFill>
              </a:rPr>
              <a:t>0 – 30 days</a:t>
            </a:r>
            <a:endParaRPr lang="en-US" b="1" dirty="0">
              <a:solidFill>
                <a:schemeClr val="bg1"/>
              </a:solidFill>
            </a:endParaRPr>
          </a:p>
        </p:txBody>
      </p:sp>
      <p:sp>
        <p:nvSpPr>
          <p:cNvPr id="27" name="Oval 26"/>
          <p:cNvSpPr/>
          <p:nvPr/>
        </p:nvSpPr>
        <p:spPr>
          <a:xfrm>
            <a:off x="8187792" y="2279560"/>
            <a:ext cx="1304801" cy="1082616"/>
          </a:xfrm>
          <a:prstGeom prst="ellipse">
            <a:avLst/>
          </a:prstGeom>
          <a:solidFill>
            <a:schemeClr val="accent5">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bg1"/>
                </a:solidFill>
              </a:rPr>
              <a:t>33440 </a:t>
            </a:r>
          </a:p>
          <a:p>
            <a:pPr algn="ctr"/>
            <a:r>
              <a:rPr lang="en-US" sz="1600" b="1" dirty="0">
                <a:solidFill>
                  <a:schemeClr val="bg1"/>
                </a:solidFill>
              </a:rPr>
              <a:t>27% </a:t>
            </a:r>
          </a:p>
          <a:p>
            <a:pPr algn="ctr"/>
            <a:r>
              <a:rPr lang="en-US" sz="1600" b="1" dirty="0" smtClean="0">
                <a:solidFill>
                  <a:schemeClr val="bg1"/>
                </a:solidFill>
              </a:rPr>
              <a:t>&gt; 30 days</a:t>
            </a:r>
            <a:endParaRPr lang="en-US" sz="1600" b="1" dirty="0">
              <a:solidFill>
                <a:schemeClr val="bg1"/>
              </a:solidFill>
            </a:endParaRPr>
          </a:p>
        </p:txBody>
      </p:sp>
      <p:cxnSp>
        <p:nvCxnSpPr>
          <p:cNvPr id="29" name="Straight Connector 28"/>
          <p:cNvCxnSpPr/>
          <p:nvPr/>
        </p:nvCxnSpPr>
        <p:spPr>
          <a:xfrm>
            <a:off x="4193165" y="1287138"/>
            <a:ext cx="55483" cy="5043324"/>
          </a:xfrm>
          <a:prstGeom prst="line">
            <a:avLst/>
          </a:prstGeom>
          <a:ln>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74724" y="1303363"/>
            <a:ext cx="55483" cy="5043324"/>
          </a:xfrm>
          <a:prstGeom prst="line">
            <a:avLst/>
          </a:prstGeom>
          <a:ln>
            <a:solidFill>
              <a:srgbClr val="FF0000"/>
            </a:solidFill>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9759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6.25E-7 -1.11111E-6 L 0.2332 -0.19352 L -0.03997 -0.20625 " pathEditMode="relative" rAng="0" ptsTypes="AAA">
                                      <p:cBhvr>
                                        <p:cTn id="6" dur="2000" fill="hold"/>
                                        <p:tgtEl>
                                          <p:spTgt spid="9"/>
                                        </p:tgtEl>
                                        <p:attrNameLst>
                                          <p:attrName>ppt_x</p:attrName>
                                          <p:attrName>ppt_y</p:attrName>
                                        </p:attrNameLst>
                                      </p:cBhvr>
                                      <p:rCtr x="9661" y="-10324"/>
                                    </p:animMotion>
                                  </p:childTnLst>
                                </p:cTn>
                              </p:par>
                            </p:childTnLst>
                          </p:cTn>
                        </p:par>
                        <p:par>
                          <p:cTn id="7" fill="hold">
                            <p:stCondLst>
                              <p:cond delay="2000"/>
                            </p:stCondLst>
                            <p:childTnLst>
                              <p:par>
                                <p:cTn id="8" presetID="1" presetClass="exit" presetSubtype="0" fill="hold" grpId="1" nodeType="afterEffect">
                                  <p:stCondLst>
                                    <p:cond delay="0"/>
                                  </p:stCondLst>
                                  <p:childTnLst>
                                    <p:set>
                                      <p:cBhvr>
                                        <p:cTn id="9" dur="1" fill="hold">
                                          <p:stCondLst>
                                            <p:cond delay="0"/>
                                          </p:stCondLst>
                                        </p:cTn>
                                        <p:tgtEl>
                                          <p:spTgt spid="9"/>
                                        </p:tgtEl>
                                        <p:attrNameLst>
                                          <p:attrName>style.visibility</p:attrName>
                                        </p:attrNameLst>
                                      </p:cBhvr>
                                      <p:to>
                                        <p:strVal val="hidden"/>
                                      </p:to>
                                    </p:set>
                                  </p:childTnLst>
                                </p:cTn>
                              </p:par>
                              <p:par>
                                <p:cTn id="10" presetID="1"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par>
                          <p:cTn id="12" fill="hold">
                            <p:stCondLst>
                              <p:cond delay="2000"/>
                            </p:stCondLst>
                            <p:childTnLst>
                              <p:par>
                                <p:cTn id="13" presetID="0" presetClass="path" presetSubtype="0" accel="50000" decel="50000" fill="hold" grpId="1" nodeType="afterEffect">
                                  <p:stCondLst>
                                    <p:cond delay="0"/>
                                  </p:stCondLst>
                                  <p:childTnLst>
                                    <p:animMotion origin="layout" path="M -4.58333E-6 -1.11111E-6 L -0.09388 -0.01528 " pathEditMode="relative" rAng="0" ptsTypes="AA">
                                      <p:cBhvr>
                                        <p:cTn id="14" dur="2000" fill="hold"/>
                                        <p:tgtEl>
                                          <p:spTgt spid="10"/>
                                        </p:tgtEl>
                                        <p:attrNameLst>
                                          <p:attrName>ppt_x</p:attrName>
                                          <p:attrName>ppt_y</p:attrName>
                                        </p:attrNameLst>
                                      </p:cBhvr>
                                      <p:rCtr x="-4701" y="-764"/>
                                    </p:animMotion>
                                  </p:childTnLst>
                                </p:cTn>
                              </p:par>
                            </p:childTnLst>
                          </p:cTn>
                        </p:par>
                        <p:par>
                          <p:cTn id="15" fill="hold">
                            <p:stCondLst>
                              <p:cond delay="4000"/>
                            </p:stCondLst>
                            <p:childTnLst>
                              <p:par>
                                <p:cTn id="16" presetID="1" presetClass="entr" presetSubtype="0"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0" presetClass="path" presetSubtype="0" accel="50000" decel="50000" fill="hold" grpId="0" nodeType="clickEffect">
                                  <p:stCondLst>
                                    <p:cond delay="0"/>
                                  </p:stCondLst>
                                  <p:childTnLst>
                                    <p:animMotion origin="layout" path="M 0 0 L -0.16159 -0.28935 L -0.01159 -0.28935 " pathEditMode="relative" ptsTypes="AAA">
                                      <p:cBhvr>
                                        <p:cTn id="21" dur="2000" fill="hold"/>
                                        <p:tgtEl>
                                          <p:spTgt spid="7"/>
                                        </p:tgtEl>
                                        <p:attrNameLst>
                                          <p:attrName>ppt_x</p:attrName>
                                          <p:attrName>ppt_y</p:attrName>
                                        </p:attrNameLst>
                                      </p:cBhvr>
                                    </p:animMotion>
                                  </p:childTnLst>
                                </p:cTn>
                              </p:par>
                            </p:childTnLst>
                          </p:cTn>
                        </p:par>
                        <p:par>
                          <p:cTn id="22" fill="hold">
                            <p:stCondLst>
                              <p:cond delay="2000"/>
                            </p:stCondLst>
                            <p:childTnLst>
                              <p:par>
                                <p:cTn id="23" presetID="1" presetClass="exit" presetSubtype="0" fill="hold" grpId="1" nodeType="afterEffect">
                                  <p:stCondLst>
                                    <p:cond delay="0"/>
                                  </p:stCondLst>
                                  <p:childTnLst>
                                    <p:set>
                                      <p:cBhvr>
                                        <p:cTn id="24" dur="1" fill="hold">
                                          <p:stCondLst>
                                            <p:cond delay="0"/>
                                          </p:stCondLst>
                                        </p:cTn>
                                        <p:tgtEl>
                                          <p:spTgt spid="7"/>
                                        </p:tgtEl>
                                        <p:attrNameLst>
                                          <p:attrName>style.visibility</p:attrName>
                                        </p:attrNameLst>
                                      </p:cBhvr>
                                      <p:to>
                                        <p:strVal val="hidden"/>
                                      </p:to>
                                    </p:set>
                                  </p:childTnLst>
                                </p:cTn>
                              </p:par>
                            </p:childTnLst>
                          </p:cTn>
                        </p:par>
                        <p:par>
                          <p:cTn id="25" fill="hold">
                            <p:stCondLst>
                              <p:cond delay="2000"/>
                            </p:stCondLst>
                            <p:childTnLst>
                              <p:par>
                                <p:cTn id="26" presetID="1" presetClass="entr" presetSubtype="0" fill="hold" grpId="0" nodeType="after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childTnLst>
                          </p:cTn>
                        </p:par>
                        <p:par>
                          <p:cTn id="28" fill="hold">
                            <p:stCondLst>
                              <p:cond delay="2000"/>
                            </p:stCondLst>
                            <p:childTnLst>
                              <p:par>
                                <p:cTn id="29" presetID="1" presetClass="entr" presetSubtype="0" fill="hold" grpId="0" nodeType="after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0" nodeType="clickEffect">
                                  <p:stCondLst>
                                    <p:cond delay="0"/>
                                  </p:stCondLst>
                                  <p:childTnLst>
                                    <p:animMotion origin="layout" path="M 0 0 L -0.13958 -0.31389 L 0.10847 -0.30787 " pathEditMode="relative" ptsTypes="AAA">
                                      <p:cBhvr>
                                        <p:cTn id="34" dur="2000" fill="hold"/>
                                        <p:tgtEl>
                                          <p:spTgt spid="13"/>
                                        </p:tgtEl>
                                        <p:attrNameLst>
                                          <p:attrName>ppt_x</p:attrName>
                                          <p:attrName>ppt_y</p:attrName>
                                        </p:attrNameLst>
                                      </p:cBhvr>
                                    </p:animMotion>
                                  </p:childTnLst>
                                </p:cTn>
                              </p:par>
                            </p:childTnLst>
                          </p:cTn>
                        </p:par>
                        <p:par>
                          <p:cTn id="35" fill="hold">
                            <p:stCondLst>
                              <p:cond delay="2000"/>
                            </p:stCondLst>
                            <p:childTnLst>
                              <p:par>
                                <p:cTn id="36" presetID="1" presetClass="exit" presetSubtype="0" fill="hold" grpId="1" nodeType="afterEffect">
                                  <p:stCondLst>
                                    <p:cond delay="0"/>
                                  </p:stCondLst>
                                  <p:childTnLst>
                                    <p:set>
                                      <p:cBhvr>
                                        <p:cTn id="37" dur="1" fill="hold">
                                          <p:stCondLst>
                                            <p:cond delay="0"/>
                                          </p:stCondLst>
                                        </p:cTn>
                                        <p:tgtEl>
                                          <p:spTgt spid="13"/>
                                        </p:tgtEl>
                                        <p:attrNameLst>
                                          <p:attrName>style.visibility</p:attrName>
                                        </p:attrNameLst>
                                      </p:cBhvr>
                                      <p:to>
                                        <p:strVal val="hidden"/>
                                      </p:to>
                                    </p:set>
                                  </p:childTnLst>
                                </p:cTn>
                              </p:par>
                            </p:childTnLst>
                          </p:cTn>
                        </p:par>
                        <p:par>
                          <p:cTn id="38" fill="hold">
                            <p:stCondLst>
                              <p:cond delay="2000"/>
                            </p:stCondLst>
                            <p:childTnLst>
                              <p:par>
                                <p:cTn id="39" presetID="1" presetClass="entr" presetSubtype="0" fill="hold" grpId="0" nodeType="after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childTnLst>
                          </p:cTn>
                        </p:par>
                        <p:par>
                          <p:cTn id="41" fill="hold">
                            <p:stCondLst>
                              <p:cond delay="2000"/>
                            </p:stCondLst>
                            <p:childTnLst>
                              <p:par>
                                <p:cTn id="42" presetID="1" presetClass="entr" presetSubtype="0" fill="hold" grpId="0" nodeType="afterEffect">
                                  <p:stCondLst>
                                    <p:cond delay="0"/>
                                  </p:stCondLst>
                                  <p:childTnLst>
                                    <p:set>
                                      <p:cBhvr>
                                        <p:cTn id="43" dur="1" fill="hold">
                                          <p:stCondLst>
                                            <p:cond delay="0"/>
                                          </p:stCondLst>
                                        </p:cTn>
                                        <p:tgtEl>
                                          <p:spTgt spid="25"/>
                                        </p:tgtEl>
                                        <p:attrNameLst>
                                          <p:attrName>style.visibility</p:attrName>
                                        </p:attrNameLst>
                                      </p:cBhvr>
                                      <p:to>
                                        <p:strVal val="visible"/>
                                      </p:to>
                                    </p:set>
                                  </p:childTnLst>
                                </p:cTn>
                              </p:par>
                            </p:childTnLst>
                          </p:cTn>
                        </p:par>
                        <p:par>
                          <p:cTn id="44" fill="hold">
                            <p:stCondLst>
                              <p:cond delay="2000"/>
                            </p:stCondLst>
                            <p:childTnLst>
                              <p:par>
                                <p:cTn id="45" presetID="1" presetClass="entr" presetSubtype="0" fill="hold" nodeType="after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par>
                          <p:cTn id="47" fill="hold">
                            <p:stCondLst>
                              <p:cond delay="2000"/>
                            </p:stCondLst>
                            <p:childTnLst>
                              <p:par>
                                <p:cTn id="48" presetID="1" presetClass="entr" presetSubtype="0" fill="hold" nodeType="afterEffect">
                                  <p:stCondLst>
                                    <p:cond delay="0"/>
                                  </p:stCondLst>
                                  <p:childTnLst>
                                    <p:set>
                                      <p:cBhvr>
                                        <p:cTn id="4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animBg="1"/>
      <p:bldP spid="9" grpId="1" animBg="1"/>
      <p:bldP spid="13" grpId="0" animBg="1"/>
      <p:bldP spid="13" grpId="1" animBg="1"/>
      <p:bldP spid="10" grpId="0" animBg="1"/>
      <p:bldP spid="10" grpId="1" animBg="1"/>
      <p:bldP spid="11" grpId="0" animBg="1"/>
      <p:bldP spid="20" grpId="0" animBg="1"/>
      <p:bldP spid="24" grpId="0" animBg="1"/>
      <p:bldP spid="25" grpId="0" animBg="1"/>
      <p:bldP spid="2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6315" y="2209635"/>
            <a:ext cx="1583141" cy="2277744"/>
          </a:xfrm>
          <a:prstGeom prst="ellipse">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n w="0"/>
                <a:solidFill>
                  <a:schemeClr val="tx1"/>
                </a:solidFill>
                <a:effectLst>
                  <a:outerShdw blurRad="38100" dist="19050" dir="2700000" algn="tl" rotWithShape="0">
                    <a:schemeClr val="dk1">
                      <a:alpha val="40000"/>
                    </a:schemeClr>
                  </a:outerShdw>
                </a:effectLst>
              </a:rPr>
              <a:t>Delivery Customer </a:t>
            </a:r>
            <a:r>
              <a:rPr lang="en-US" b="1" dirty="0"/>
              <a:t>574073 </a:t>
            </a:r>
            <a:r>
              <a:rPr lang="en-US" b="1" dirty="0" smtClean="0">
                <a:ln w="0"/>
                <a:solidFill>
                  <a:schemeClr val="tx1"/>
                </a:solidFill>
                <a:effectLst>
                  <a:outerShdw blurRad="38100" dist="19050" dir="2700000" algn="tl" rotWithShape="0">
                    <a:schemeClr val="dk1">
                      <a:alpha val="40000"/>
                    </a:schemeClr>
                  </a:outerShdw>
                </a:effectLst>
              </a:rPr>
              <a:t>(</a:t>
            </a:r>
            <a:r>
              <a:rPr lang="en-US" b="1" dirty="0"/>
              <a:t>88</a:t>
            </a:r>
            <a:r>
              <a:rPr lang="en-US" b="1" dirty="0" smtClean="0"/>
              <a:t>%</a:t>
            </a:r>
            <a:r>
              <a:rPr lang="en-US" b="1" dirty="0" smtClean="0">
                <a:ln w="0"/>
                <a:solidFill>
                  <a:schemeClr val="tx1"/>
                </a:solidFill>
                <a:effectLst>
                  <a:outerShdw blurRad="38100" dist="19050" dir="2700000" algn="tl" rotWithShape="0">
                    <a:schemeClr val="dk1">
                      <a:alpha val="40000"/>
                    </a:schemeClr>
                  </a:outerShdw>
                </a:effectLst>
              </a:rPr>
              <a:t>)</a:t>
            </a:r>
            <a:endParaRPr lang="en-US" b="1" dirty="0">
              <a:ln w="0"/>
              <a:solidFill>
                <a:schemeClr val="tx1"/>
              </a:solidFill>
              <a:effectLst>
                <a:outerShdw blurRad="38100" dist="19050" dir="2700000" algn="tl" rotWithShape="0">
                  <a:schemeClr val="dk1">
                    <a:alpha val="40000"/>
                  </a:schemeClr>
                </a:outerShdw>
              </a:effectLst>
            </a:endParaRPr>
          </a:p>
        </p:txBody>
      </p:sp>
      <p:sp>
        <p:nvSpPr>
          <p:cNvPr id="3" name="Rectangle 2"/>
          <p:cNvSpPr/>
          <p:nvPr/>
        </p:nvSpPr>
        <p:spPr>
          <a:xfrm>
            <a:off x="2253254" y="4276578"/>
            <a:ext cx="2041342" cy="1787642"/>
          </a:xfrm>
          <a:prstGeom prst="rect">
            <a:avLst/>
          </a:prstGeom>
          <a:solidFill>
            <a:schemeClr val="accent2">
              <a:lumMod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a:t>312370 </a:t>
            </a:r>
            <a:endParaRPr lang="en-US" b="1" dirty="0">
              <a:ln w="0"/>
              <a:solidFill>
                <a:schemeClr val="tx1"/>
              </a:solidFill>
              <a:effectLst>
                <a:outerShdw blurRad="38100" dist="19050" dir="2700000" algn="tl" rotWithShape="0">
                  <a:schemeClr val="dk1">
                    <a:alpha val="40000"/>
                  </a:schemeClr>
                </a:outerShdw>
              </a:effectLst>
            </a:endParaRPr>
          </a:p>
          <a:p>
            <a:pPr algn="ctr"/>
            <a:r>
              <a:rPr lang="en-US" b="1" dirty="0" smtClean="0">
                <a:ln w="0"/>
                <a:solidFill>
                  <a:schemeClr val="tx1"/>
                </a:solidFill>
                <a:effectLst>
                  <a:outerShdw blurRad="38100" dist="19050" dir="2700000" algn="tl" rotWithShape="0">
                    <a:schemeClr val="dk1">
                      <a:alpha val="40000"/>
                    </a:schemeClr>
                  </a:outerShdw>
                </a:effectLst>
              </a:rPr>
              <a:t>Low</a:t>
            </a:r>
          </a:p>
          <a:p>
            <a:pPr algn="ctr"/>
            <a:r>
              <a:rPr lang="en-US" b="1" dirty="0" smtClean="0">
                <a:ln w="0"/>
                <a:solidFill>
                  <a:schemeClr val="tx1"/>
                </a:solidFill>
                <a:effectLst>
                  <a:outerShdw blurRad="38100" dist="19050" dir="2700000" algn="tl" rotWithShape="0">
                    <a:schemeClr val="dk1">
                      <a:alpha val="40000"/>
                    </a:schemeClr>
                  </a:outerShdw>
                </a:effectLst>
              </a:rPr>
              <a:t>(54%)</a:t>
            </a:r>
            <a:endParaRPr lang="en-US" b="1" dirty="0">
              <a:ln w="0"/>
              <a:solidFill>
                <a:schemeClr val="tx1"/>
              </a:solidFill>
              <a:effectLst>
                <a:outerShdw blurRad="38100" dist="19050" dir="2700000" algn="tl" rotWithShape="0">
                  <a:schemeClr val="dk1">
                    <a:alpha val="40000"/>
                  </a:schemeClr>
                </a:outerShdw>
              </a:effectLst>
            </a:endParaRPr>
          </a:p>
        </p:txBody>
      </p:sp>
      <p:sp>
        <p:nvSpPr>
          <p:cNvPr id="4" name="Rectangle 3"/>
          <p:cNvSpPr/>
          <p:nvPr/>
        </p:nvSpPr>
        <p:spPr>
          <a:xfrm>
            <a:off x="2367058" y="2312912"/>
            <a:ext cx="1837899" cy="1660940"/>
          </a:xfrm>
          <a:prstGeom prst="rect">
            <a:avLst/>
          </a:prstGeom>
          <a:solidFill>
            <a:srgbClr val="0070C0"/>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a:t>136647 </a:t>
            </a:r>
            <a:endParaRPr lang="en-US" b="1" dirty="0" smtClean="0">
              <a:ln w="0"/>
              <a:solidFill>
                <a:schemeClr val="tx1"/>
              </a:solidFill>
              <a:effectLst>
                <a:outerShdw blurRad="38100" dist="19050" dir="2700000" algn="tl" rotWithShape="0">
                  <a:schemeClr val="dk1">
                    <a:alpha val="40000"/>
                  </a:schemeClr>
                </a:outerShdw>
              </a:effectLst>
            </a:endParaRPr>
          </a:p>
          <a:p>
            <a:pPr algn="ctr"/>
            <a:r>
              <a:rPr lang="en-US" b="1" dirty="0" smtClean="0">
                <a:ln w="0"/>
                <a:solidFill>
                  <a:schemeClr val="tx1"/>
                </a:solidFill>
                <a:effectLst>
                  <a:outerShdw blurRad="38100" dist="19050" dir="2700000" algn="tl" rotWithShape="0">
                    <a:schemeClr val="dk1">
                      <a:alpha val="40000"/>
                    </a:schemeClr>
                  </a:outerShdw>
                </a:effectLst>
              </a:rPr>
              <a:t>Medium</a:t>
            </a:r>
          </a:p>
          <a:p>
            <a:pPr algn="ctr"/>
            <a:r>
              <a:rPr lang="en-US" b="1" dirty="0" smtClean="0">
                <a:ln w="0"/>
                <a:solidFill>
                  <a:schemeClr val="tx1"/>
                </a:solidFill>
                <a:effectLst>
                  <a:outerShdw blurRad="38100" dist="19050" dir="2700000" algn="tl" rotWithShape="0">
                    <a:schemeClr val="dk1">
                      <a:alpha val="40000"/>
                    </a:schemeClr>
                  </a:outerShdw>
                </a:effectLst>
              </a:rPr>
              <a:t>(24%)</a:t>
            </a:r>
          </a:p>
        </p:txBody>
      </p:sp>
      <p:sp>
        <p:nvSpPr>
          <p:cNvPr id="5" name="Rectangle 4"/>
          <p:cNvSpPr/>
          <p:nvPr/>
        </p:nvSpPr>
        <p:spPr>
          <a:xfrm>
            <a:off x="2416253" y="817357"/>
            <a:ext cx="1597170" cy="1316056"/>
          </a:xfrm>
          <a:prstGeom prst="rect">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a:t>125056 </a:t>
            </a:r>
            <a:endParaRPr lang="en-US" b="1" dirty="0" smtClean="0">
              <a:ln w="0"/>
              <a:solidFill>
                <a:schemeClr val="tx1"/>
              </a:solidFill>
              <a:effectLst>
                <a:outerShdw blurRad="38100" dist="19050" dir="2700000" algn="tl" rotWithShape="0">
                  <a:schemeClr val="dk1">
                    <a:alpha val="40000"/>
                  </a:schemeClr>
                </a:outerShdw>
              </a:effectLst>
            </a:endParaRPr>
          </a:p>
          <a:p>
            <a:pPr algn="ctr"/>
            <a:r>
              <a:rPr lang="en-US" b="1" dirty="0" smtClean="0">
                <a:ln w="0"/>
                <a:solidFill>
                  <a:schemeClr val="tx1"/>
                </a:solidFill>
                <a:effectLst>
                  <a:outerShdw blurRad="38100" dist="19050" dir="2700000" algn="tl" rotWithShape="0">
                    <a:schemeClr val="dk1">
                      <a:alpha val="40000"/>
                    </a:schemeClr>
                  </a:outerShdw>
                </a:effectLst>
              </a:rPr>
              <a:t>High</a:t>
            </a:r>
          </a:p>
          <a:p>
            <a:pPr algn="ctr"/>
            <a:r>
              <a:rPr lang="en-US" b="1" dirty="0" smtClean="0">
                <a:ln w="0"/>
                <a:solidFill>
                  <a:schemeClr val="tx1"/>
                </a:solidFill>
                <a:effectLst>
                  <a:outerShdw blurRad="38100" dist="19050" dir="2700000" algn="tl" rotWithShape="0">
                    <a:schemeClr val="dk1">
                      <a:alpha val="40000"/>
                    </a:schemeClr>
                  </a:outerShdw>
                </a:effectLst>
              </a:rPr>
              <a:t>(22%) </a:t>
            </a:r>
            <a:endParaRPr lang="en-US" b="1" dirty="0">
              <a:ln w="0"/>
              <a:solidFill>
                <a:schemeClr val="tx1"/>
              </a:solidFill>
              <a:effectLst>
                <a:outerShdw blurRad="38100" dist="19050" dir="2700000" algn="tl" rotWithShape="0">
                  <a:schemeClr val="dk1">
                    <a:alpha val="40000"/>
                  </a:schemeClr>
                </a:outerShdw>
              </a:effectLst>
            </a:endParaRPr>
          </a:p>
        </p:txBody>
      </p:sp>
      <p:sp>
        <p:nvSpPr>
          <p:cNvPr id="7" name="Down Arrow 6"/>
          <p:cNvSpPr/>
          <p:nvPr/>
        </p:nvSpPr>
        <p:spPr>
          <a:xfrm rot="10800000">
            <a:off x="1600142" y="949050"/>
            <a:ext cx="550247" cy="51151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vert" wrap="square" lIns="0" tIns="0" rIns="0" bIns="0" rtlCol="0" anchor="t" anchorCtr="0">
            <a:spAutoFit/>
          </a:bodyPr>
          <a:lstStyle/>
          <a:p>
            <a:pPr algn="ctr"/>
            <a:r>
              <a:rPr lang="en-US" b="1" dirty="0" smtClean="0">
                <a:ln w="0"/>
                <a:solidFill>
                  <a:schemeClr val="tx1"/>
                </a:solidFill>
                <a:effectLst>
                  <a:outerShdw blurRad="38100" dist="19050" dir="2700000" algn="tl" rotWithShape="0">
                    <a:schemeClr val="dk1">
                      <a:alpha val="40000"/>
                    </a:schemeClr>
                  </a:outerShdw>
                </a:effectLst>
              </a:rPr>
              <a:t>Activity Ratio </a:t>
            </a:r>
            <a:endParaRPr lang="en-US" b="1"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10077311" y="949050"/>
            <a:ext cx="1903871" cy="1184363"/>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n w="0"/>
                <a:solidFill>
                  <a:schemeClr val="tx1"/>
                </a:solidFill>
                <a:effectLst>
                  <a:outerShdw blurRad="38100" dist="19050" dir="2700000" algn="tl" rotWithShape="0">
                    <a:schemeClr val="dk1">
                      <a:alpha val="40000"/>
                    </a:schemeClr>
                  </a:outerShdw>
                </a:effectLst>
              </a:rPr>
              <a:t>&gt; 1000</a:t>
            </a:r>
          </a:p>
          <a:p>
            <a:pPr algn="ctr"/>
            <a:r>
              <a:rPr lang="en-US" b="1" dirty="0" smtClean="0">
                <a:ln w="0"/>
                <a:solidFill>
                  <a:schemeClr val="tx1"/>
                </a:solidFill>
                <a:effectLst>
                  <a:outerShdw blurRad="38100" dist="19050" dir="2700000" algn="tl" rotWithShape="0">
                    <a:schemeClr val="dk1">
                      <a:alpha val="40000"/>
                    </a:schemeClr>
                  </a:outerShdw>
                </a:effectLst>
              </a:rPr>
              <a:t>(</a:t>
            </a:r>
            <a:r>
              <a:rPr lang="en-US" b="1" dirty="0" smtClean="0"/>
              <a:t>34489</a:t>
            </a:r>
            <a:r>
              <a:rPr lang="en-US" b="1" dirty="0" smtClean="0">
                <a:ln w="0"/>
                <a:solidFill>
                  <a:schemeClr val="tx1"/>
                </a:solidFill>
                <a:effectLst>
                  <a:outerShdw blurRad="38100" dist="19050" dir="2700000" algn="tl" rotWithShape="0">
                    <a:schemeClr val="dk1">
                      <a:alpha val="40000"/>
                    </a:schemeClr>
                  </a:outerShdw>
                </a:effectLst>
              </a:rPr>
              <a:t>)</a:t>
            </a:r>
          </a:p>
          <a:p>
            <a:pPr algn="ctr"/>
            <a:r>
              <a:rPr lang="en-US" b="1" dirty="0" smtClean="0">
                <a:ln w="0"/>
                <a:solidFill>
                  <a:schemeClr val="tx1"/>
                </a:solidFill>
                <a:effectLst>
                  <a:outerShdw blurRad="38100" dist="19050" dir="2700000" algn="tl" rotWithShape="0">
                    <a:schemeClr val="dk1">
                      <a:alpha val="40000"/>
                    </a:schemeClr>
                  </a:outerShdw>
                </a:effectLst>
              </a:rPr>
              <a:t>(28%)</a:t>
            </a:r>
            <a:endParaRPr lang="en-US" b="1"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8148423" y="1294228"/>
            <a:ext cx="1735544" cy="83918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n w="0"/>
                <a:solidFill>
                  <a:schemeClr val="tx1"/>
                </a:solidFill>
                <a:effectLst>
                  <a:outerShdw blurRad="38100" dist="19050" dir="2700000" algn="tl" rotWithShape="0">
                    <a:schemeClr val="dk1">
                      <a:alpha val="40000"/>
                    </a:schemeClr>
                  </a:outerShdw>
                </a:effectLst>
              </a:rPr>
              <a:t>500 - 1000</a:t>
            </a:r>
          </a:p>
          <a:p>
            <a:pPr algn="ctr"/>
            <a:r>
              <a:rPr lang="en-US" b="1" dirty="0" smtClean="0">
                <a:ln w="0"/>
                <a:solidFill>
                  <a:schemeClr val="tx1"/>
                </a:solidFill>
                <a:effectLst>
                  <a:outerShdw blurRad="38100" dist="19050" dir="2700000" algn="tl" rotWithShape="0">
                    <a:schemeClr val="dk1">
                      <a:alpha val="40000"/>
                    </a:schemeClr>
                  </a:outerShdw>
                </a:effectLst>
              </a:rPr>
              <a:t>(</a:t>
            </a:r>
            <a:r>
              <a:rPr lang="en-US" b="1" dirty="0" smtClean="0"/>
              <a:t>18997</a:t>
            </a:r>
            <a:r>
              <a:rPr lang="en-US" b="1" dirty="0" smtClean="0">
                <a:ln w="0"/>
                <a:solidFill>
                  <a:schemeClr val="tx1"/>
                </a:solidFill>
                <a:effectLst>
                  <a:outerShdw blurRad="38100" dist="19050" dir="2700000" algn="tl" rotWithShape="0">
                    <a:schemeClr val="dk1">
                      <a:alpha val="40000"/>
                    </a:schemeClr>
                  </a:outerShdw>
                </a:effectLst>
              </a:rPr>
              <a:t>)</a:t>
            </a:r>
          </a:p>
          <a:p>
            <a:pPr algn="ctr"/>
            <a:r>
              <a:rPr lang="en-US" b="1" dirty="0" smtClean="0">
                <a:ln w="0"/>
                <a:solidFill>
                  <a:schemeClr val="tx1"/>
                </a:solidFill>
                <a:effectLst>
                  <a:outerShdw blurRad="38100" dist="19050" dir="2700000" algn="tl" rotWithShape="0">
                    <a:schemeClr val="dk1">
                      <a:alpha val="40000"/>
                    </a:schemeClr>
                  </a:outerShdw>
                </a:effectLst>
              </a:rPr>
              <a:t>(15%)</a:t>
            </a:r>
            <a:endParaRPr lang="en-US" b="1"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6158022" y="1055077"/>
            <a:ext cx="1760562" cy="1078336"/>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n w="0"/>
                <a:solidFill>
                  <a:schemeClr val="tx1"/>
                </a:solidFill>
                <a:effectLst>
                  <a:outerShdw blurRad="38100" dist="19050" dir="2700000" algn="tl" rotWithShape="0">
                    <a:schemeClr val="dk1">
                      <a:alpha val="40000"/>
                    </a:schemeClr>
                  </a:outerShdw>
                </a:effectLst>
              </a:rPr>
              <a:t>150 - 500</a:t>
            </a:r>
          </a:p>
          <a:p>
            <a:pPr algn="ctr"/>
            <a:r>
              <a:rPr lang="en-US" b="1" dirty="0" smtClean="0">
                <a:ln w="0"/>
                <a:solidFill>
                  <a:schemeClr val="tx1"/>
                </a:solidFill>
                <a:effectLst>
                  <a:outerShdw blurRad="38100" dist="19050" dir="2700000" algn="tl" rotWithShape="0">
                    <a:schemeClr val="dk1">
                      <a:alpha val="40000"/>
                    </a:schemeClr>
                  </a:outerShdw>
                </a:effectLst>
              </a:rPr>
              <a:t>(</a:t>
            </a:r>
            <a:r>
              <a:rPr lang="en-US" b="1" dirty="0" smtClean="0"/>
              <a:t>31895</a:t>
            </a:r>
            <a:r>
              <a:rPr lang="en-US" b="1" dirty="0" smtClean="0">
                <a:ln w="0"/>
                <a:solidFill>
                  <a:schemeClr val="tx1"/>
                </a:solidFill>
                <a:effectLst>
                  <a:outerShdw blurRad="38100" dist="19050" dir="2700000" algn="tl" rotWithShape="0">
                    <a:schemeClr val="dk1">
                      <a:alpha val="40000"/>
                    </a:schemeClr>
                  </a:outerShdw>
                </a:effectLst>
              </a:rPr>
              <a:t>)</a:t>
            </a:r>
          </a:p>
          <a:p>
            <a:pPr algn="ctr"/>
            <a:r>
              <a:rPr lang="en-US" b="1" dirty="0" smtClean="0">
                <a:ln w="0"/>
                <a:solidFill>
                  <a:schemeClr val="tx1"/>
                </a:solidFill>
                <a:effectLst>
                  <a:outerShdw blurRad="38100" dist="19050" dir="2700000" algn="tl" rotWithShape="0">
                    <a:schemeClr val="dk1">
                      <a:alpha val="40000"/>
                    </a:schemeClr>
                  </a:outerShdw>
                </a:effectLst>
              </a:rPr>
              <a:t>(26%)</a:t>
            </a:r>
            <a:endParaRPr lang="en-US" b="1"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4397459" y="808119"/>
            <a:ext cx="1592235" cy="1325294"/>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a:ln w="0"/>
                <a:solidFill>
                  <a:schemeClr val="tx1"/>
                </a:solidFill>
                <a:effectLst>
                  <a:outerShdw blurRad="38100" dist="19050" dir="2700000" algn="tl" rotWithShape="0">
                    <a:schemeClr val="dk1">
                      <a:alpha val="40000"/>
                    </a:schemeClr>
                  </a:outerShdw>
                </a:effectLst>
              </a:rPr>
              <a:t>0 to </a:t>
            </a:r>
            <a:r>
              <a:rPr lang="en-US" b="1" dirty="0" smtClean="0">
                <a:ln w="0"/>
                <a:solidFill>
                  <a:schemeClr val="tx1"/>
                </a:solidFill>
                <a:effectLst>
                  <a:outerShdw blurRad="38100" dist="19050" dir="2700000" algn="tl" rotWithShape="0">
                    <a:schemeClr val="dk1">
                      <a:alpha val="40000"/>
                    </a:schemeClr>
                  </a:outerShdw>
                </a:effectLst>
              </a:rPr>
              <a:t>150</a:t>
            </a:r>
          </a:p>
          <a:p>
            <a:pPr algn="ctr"/>
            <a:r>
              <a:rPr lang="en-US" b="1" dirty="0" smtClean="0">
                <a:ln w="0"/>
                <a:solidFill>
                  <a:schemeClr val="tx1"/>
                </a:solidFill>
                <a:effectLst>
                  <a:outerShdw blurRad="38100" dist="19050" dir="2700000" algn="tl" rotWithShape="0">
                    <a:schemeClr val="dk1">
                      <a:alpha val="40000"/>
                    </a:schemeClr>
                  </a:outerShdw>
                </a:effectLst>
              </a:rPr>
              <a:t>(</a:t>
            </a:r>
            <a:r>
              <a:rPr lang="en-US" b="1" dirty="0" smtClean="0"/>
              <a:t>39675</a:t>
            </a:r>
            <a:r>
              <a:rPr lang="en-US" b="1" dirty="0" smtClean="0">
                <a:ln w="0"/>
                <a:solidFill>
                  <a:schemeClr val="tx1"/>
                </a:solidFill>
                <a:effectLst>
                  <a:outerShdw blurRad="38100" dist="19050" dir="2700000" algn="tl" rotWithShape="0">
                    <a:schemeClr val="dk1">
                      <a:alpha val="40000"/>
                    </a:schemeClr>
                  </a:outerShdw>
                </a:effectLst>
              </a:rPr>
              <a:t>)</a:t>
            </a:r>
          </a:p>
          <a:p>
            <a:pPr algn="ctr"/>
            <a:r>
              <a:rPr lang="en-US" b="1" dirty="0" smtClean="0">
                <a:ln w="0"/>
                <a:solidFill>
                  <a:schemeClr val="tx1"/>
                </a:solidFill>
                <a:effectLst>
                  <a:outerShdw blurRad="38100" dist="19050" dir="2700000" algn="tl" rotWithShape="0">
                    <a:schemeClr val="dk1">
                      <a:alpha val="40000"/>
                    </a:schemeClr>
                  </a:outerShdw>
                </a:effectLst>
              </a:rPr>
              <a:t>(31%)</a:t>
            </a:r>
            <a:endParaRPr lang="en-US" b="1" dirty="0">
              <a:ln w="0"/>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a:xfrm>
            <a:off x="10077310" y="2827606"/>
            <a:ext cx="1903871" cy="1140957"/>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n w="0"/>
                <a:solidFill>
                  <a:schemeClr val="tx1"/>
                </a:solidFill>
                <a:effectLst>
                  <a:outerShdw blurRad="38100" dist="19050" dir="2700000" algn="tl" rotWithShape="0">
                    <a:schemeClr val="dk1">
                      <a:alpha val="40000"/>
                    </a:schemeClr>
                  </a:outerShdw>
                </a:effectLst>
              </a:rPr>
              <a:t>&gt;1000</a:t>
            </a:r>
          </a:p>
          <a:p>
            <a:pPr algn="ctr"/>
            <a:r>
              <a:rPr lang="en-US" b="1" dirty="0"/>
              <a:t>21483</a:t>
            </a:r>
            <a:r>
              <a:rPr lang="en-US" dirty="0"/>
              <a:t> </a:t>
            </a:r>
            <a:endParaRPr lang="en-US" b="1" dirty="0" smtClean="0">
              <a:ln w="0"/>
              <a:solidFill>
                <a:schemeClr val="tx1"/>
              </a:solidFill>
              <a:effectLst>
                <a:outerShdw blurRad="38100" dist="19050" dir="2700000" algn="tl" rotWithShape="0">
                  <a:schemeClr val="dk1">
                    <a:alpha val="40000"/>
                  </a:schemeClr>
                </a:outerShdw>
              </a:effectLst>
            </a:endParaRPr>
          </a:p>
          <a:p>
            <a:pPr algn="ctr"/>
            <a:r>
              <a:rPr lang="en-US" b="1" dirty="0" smtClean="0">
                <a:ln w="0"/>
                <a:solidFill>
                  <a:schemeClr val="tx1"/>
                </a:solidFill>
                <a:effectLst>
                  <a:outerShdw blurRad="38100" dist="19050" dir="2700000" algn="tl" rotWithShape="0">
                    <a:schemeClr val="dk1">
                      <a:alpha val="40000"/>
                    </a:schemeClr>
                  </a:outerShdw>
                </a:effectLst>
              </a:rPr>
              <a:t>16% </a:t>
            </a:r>
            <a:endParaRPr lang="en-US" b="1"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8136105" y="3137095"/>
            <a:ext cx="1735544" cy="831468"/>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n w="0"/>
                <a:solidFill>
                  <a:schemeClr val="tx1"/>
                </a:solidFill>
                <a:effectLst>
                  <a:outerShdw blurRad="38100" dist="19050" dir="2700000" algn="tl" rotWithShape="0">
                    <a:schemeClr val="dk1">
                      <a:alpha val="40000"/>
                    </a:schemeClr>
                  </a:outerShdw>
                </a:effectLst>
              </a:rPr>
              <a:t>500 - 1000</a:t>
            </a:r>
          </a:p>
          <a:p>
            <a:pPr algn="ctr"/>
            <a:r>
              <a:rPr lang="en-US" b="1" dirty="0"/>
              <a:t>16767</a:t>
            </a:r>
            <a:r>
              <a:rPr lang="en-US" dirty="0"/>
              <a:t> </a:t>
            </a:r>
            <a:endParaRPr lang="en-US" b="1" dirty="0" smtClean="0">
              <a:ln w="0"/>
              <a:solidFill>
                <a:schemeClr val="tx1"/>
              </a:solidFill>
              <a:effectLst>
                <a:outerShdw blurRad="38100" dist="19050" dir="2700000" algn="tl" rotWithShape="0">
                  <a:schemeClr val="dk1">
                    <a:alpha val="40000"/>
                  </a:schemeClr>
                </a:outerShdw>
              </a:effectLst>
            </a:endParaRPr>
          </a:p>
          <a:p>
            <a:pPr algn="ctr"/>
            <a:r>
              <a:rPr lang="en-US" b="1" dirty="0" smtClean="0">
                <a:ln w="0"/>
                <a:solidFill>
                  <a:schemeClr val="tx1"/>
                </a:solidFill>
                <a:effectLst>
                  <a:outerShdw blurRad="38100" dist="19050" dir="2700000" algn="tl" rotWithShape="0">
                    <a:schemeClr val="dk1">
                      <a:alpha val="40000"/>
                    </a:schemeClr>
                  </a:outerShdw>
                </a:effectLst>
              </a:rPr>
              <a:t>12%</a:t>
            </a:r>
            <a:endParaRPr lang="en-US" b="1"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6158022" y="2518117"/>
            <a:ext cx="1760562" cy="1454378"/>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a:ln w="0"/>
                <a:solidFill>
                  <a:schemeClr val="tx1"/>
                </a:solidFill>
                <a:effectLst>
                  <a:outerShdw blurRad="38100" dist="19050" dir="2700000" algn="tl" rotWithShape="0">
                    <a:schemeClr val="dk1">
                      <a:alpha val="40000"/>
                    </a:schemeClr>
                  </a:outerShdw>
                </a:effectLst>
              </a:rPr>
              <a:t>150 – 500</a:t>
            </a:r>
          </a:p>
          <a:p>
            <a:pPr algn="ctr"/>
            <a:r>
              <a:rPr lang="en-US" b="1" dirty="0"/>
              <a:t>39250</a:t>
            </a:r>
            <a:r>
              <a:rPr lang="en-US" dirty="0"/>
              <a:t> </a:t>
            </a:r>
            <a:endParaRPr lang="en-US" b="1" dirty="0" smtClean="0">
              <a:ln w="0"/>
              <a:solidFill>
                <a:schemeClr val="tx1"/>
              </a:solidFill>
              <a:effectLst>
                <a:outerShdw blurRad="38100" dist="19050" dir="2700000" algn="tl" rotWithShape="0">
                  <a:schemeClr val="dk1">
                    <a:alpha val="40000"/>
                  </a:schemeClr>
                </a:outerShdw>
              </a:effectLst>
            </a:endParaRPr>
          </a:p>
          <a:p>
            <a:pPr algn="ctr"/>
            <a:r>
              <a:rPr lang="en-US" b="1" dirty="0" smtClean="0">
                <a:ln w="0"/>
                <a:solidFill>
                  <a:schemeClr val="tx1"/>
                </a:solidFill>
                <a:effectLst>
                  <a:outerShdw blurRad="38100" dist="19050" dir="2700000" algn="tl" rotWithShape="0">
                    <a:schemeClr val="dk1">
                      <a:alpha val="40000"/>
                    </a:schemeClr>
                  </a:outerShdw>
                </a:effectLst>
              </a:rPr>
              <a:t>29%</a:t>
            </a:r>
            <a:endParaRPr lang="en-US" b="1"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4460988" y="2321001"/>
            <a:ext cx="1528706" cy="1647562"/>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n w="0"/>
                <a:solidFill>
                  <a:schemeClr val="tx1"/>
                </a:solidFill>
                <a:effectLst>
                  <a:outerShdw blurRad="38100" dist="19050" dir="2700000" algn="tl" rotWithShape="0">
                    <a:schemeClr val="dk1">
                      <a:alpha val="40000"/>
                    </a:schemeClr>
                  </a:outerShdw>
                </a:effectLst>
              </a:rPr>
              <a:t>0 to 150</a:t>
            </a:r>
          </a:p>
          <a:p>
            <a:pPr algn="ctr"/>
            <a:r>
              <a:rPr lang="en-US" b="1" dirty="0"/>
              <a:t>59147</a:t>
            </a:r>
            <a:r>
              <a:rPr lang="en-US" dirty="0"/>
              <a:t> </a:t>
            </a:r>
            <a:endParaRPr lang="en-US" b="1" dirty="0" smtClean="0">
              <a:ln w="0"/>
              <a:solidFill>
                <a:schemeClr val="tx1"/>
              </a:solidFill>
              <a:effectLst>
                <a:outerShdw blurRad="38100" dist="19050" dir="2700000" algn="tl" rotWithShape="0">
                  <a:schemeClr val="dk1">
                    <a:alpha val="40000"/>
                  </a:schemeClr>
                </a:outerShdw>
              </a:effectLst>
            </a:endParaRPr>
          </a:p>
          <a:p>
            <a:pPr algn="ctr"/>
            <a:r>
              <a:rPr lang="en-US" b="1" dirty="0" smtClean="0">
                <a:ln w="0"/>
                <a:solidFill>
                  <a:schemeClr val="tx1"/>
                </a:solidFill>
                <a:effectLst>
                  <a:outerShdw blurRad="38100" dist="19050" dir="2700000" algn="tl" rotWithShape="0">
                    <a:schemeClr val="dk1">
                      <a:alpha val="40000"/>
                    </a:schemeClr>
                  </a:outerShdw>
                </a:effectLst>
              </a:rPr>
              <a:t>43%</a:t>
            </a:r>
          </a:p>
        </p:txBody>
      </p:sp>
      <p:sp>
        <p:nvSpPr>
          <p:cNvPr id="17" name="Rectangle 16"/>
          <p:cNvSpPr/>
          <p:nvPr/>
        </p:nvSpPr>
        <p:spPr>
          <a:xfrm>
            <a:off x="10077311" y="4958180"/>
            <a:ext cx="1903872" cy="1106040"/>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n w="0"/>
                <a:solidFill>
                  <a:schemeClr val="tx1"/>
                </a:solidFill>
                <a:effectLst>
                  <a:outerShdw blurRad="38100" dist="19050" dir="2700000" algn="tl" rotWithShape="0">
                    <a:schemeClr val="dk1">
                      <a:alpha val="40000"/>
                    </a:schemeClr>
                  </a:outerShdw>
                </a:effectLst>
              </a:rPr>
              <a:t>&gt;1000</a:t>
            </a:r>
          </a:p>
          <a:p>
            <a:pPr algn="ctr"/>
            <a:r>
              <a:rPr lang="en-US" b="1" dirty="0"/>
              <a:t>26806 </a:t>
            </a:r>
            <a:endParaRPr lang="en-US" b="1" dirty="0" smtClean="0">
              <a:ln w="0"/>
              <a:solidFill>
                <a:schemeClr val="tx1"/>
              </a:solidFill>
              <a:effectLst>
                <a:outerShdw blurRad="38100" dist="19050" dir="2700000" algn="tl" rotWithShape="0">
                  <a:schemeClr val="dk1">
                    <a:alpha val="40000"/>
                  </a:schemeClr>
                </a:outerShdw>
              </a:effectLst>
            </a:endParaRPr>
          </a:p>
          <a:p>
            <a:pPr algn="ctr"/>
            <a:r>
              <a:rPr lang="en-US" b="1" dirty="0" smtClean="0">
                <a:ln w="0"/>
                <a:solidFill>
                  <a:schemeClr val="tx1"/>
                </a:solidFill>
                <a:effectLst>
                  <a:outerShdw blurRad="38100" dist="19050" dir="2700000" algn="tl" rotWithShape="0">
                    <a:schemeClr val="dk1">
                      <a:alpha val="40000"/>
                    </a:schemeClr>
                  </a:outerShdw>
                </a:effectLst>
              </a:rPr>
              <a:t>(</a:t>
            </a:r>
            <a:r>
              <a:rPr lang="en-US" b="1" dirty="0">
                <a:ln w="0"/>
                <a:solidFill>
                  <a:schemeClr val="tx1"/>
                </a:solidFill>
                <a:effectLst>
                  <a:outerShdw blurRad="38100" dist="19050" dir="2700000" algn="tl" rotWithShape="0">
                    <a:schemeClr val="dk1">
                      <a:alpha val="40000"/>
                    </a:schemeClr>
                  </a:outerShdw>
                </a:effectLst>
              </a:rPr>
              <a:t>9</a:t>
            </a:r>
            <a:r>
              <a:rPr lang="en-US" b="1" dirty="0" smtClean="0">
                <a:ln w="0"/>
                <a:solidFill>
                  <a:schemeClr val="tx1"/>
                </a:solidFill>
                <a:effectLst>
                  <a:outerShdw blurRad="38100" dist="19050" dir="2700000" algn="tl" rotWithShape="0">
                    <a:schemeClr val="dk1">
                      <a:alpha val="40000"/>
                    </a:schemeClr>
                  </a:outerShdw>
                </a:effectLst>
              </a:rPr>
              <a:t>%)</a:t>
            </a:r>
            <a:endParaRPr lang="en-US" b="1" dirty="0">
              <a:ln w="0"/>
              <a:solidFill>
                <a:schemeClr val="tx1"/>
              </a:solidFill>
              <a:effectLst>
                <a:outerShdw blurRad="38100" dist="19050" dir="2700000" algn="tl" rotWithShape="0">
                  <a:schemeClr val="dk1">
                    <a:alpha val="40000"/>
                  </a:schemeClr>
                </a:outerShdw>
              </a:effectLst>
            </a:endParaRPr>
          </a:p>
        </p:txBody>
      </p:sp>
      <p:sp>
        <p:nvSpPr>
          <p:cNvPr id="18" name="Rectangle 17"/>
          <p:cNvSpPr/>
          <p:nvPr/>
        </p:nvSpPr>
        <p:spPr>
          <a:xfrm>
            <a:off x="8148423" y="5237095"/>
            <a:ext cx="1735544" cy="827124"/>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n w="0"/>
                <a:solidFill>
                  <a:schemeClr val="tx1"/>
                </a:solidFill>
                <a:effectLst>
                  <a:outerShdw blurRad="38100" dist="19050" dir="2700000" algn="tl" rotWithShape="0">
                    <a:schemeClr val="dk1">
                      <a:alpha val="40000"/>
                    </a:schemeClr>
                  </a:outerShdw>
                </a:effectLst>
              </a:rPr>
              <a:t>500 - 1000</a:t>
            </a:r>
            <a:endParaRPr lang="en-US" b="1" dirty="0">
              <a:ln w="0"/>
              <a:solidFill>
                <a:schemeClr val="tx1"/>
              </a:solidFill>
              <a:effectLst>
                <a:outerShdw blurRad="38100" dist="19050" dir="2700000" algn="tl" rotWithShape="0">
                  <a:schemeClr val="dk1">
                    <a:alpha val="40000"/>
                  </a:schemeClr>
                </a:outerShdw>
              </a:effectLst>
            </a:endParaRPr>
          </a:p>
          <a:p>
            <a:pPr algn="ctr"/>
            <a:r>
              <a:rPr lang="en-US" b="1" dirty="0"/>
              <a:t>19974 </a:t>
            </a:r>
            <a:endParaRPr lang="en-US" b="1" dirty="0" smtClean="0">
              <a:ln w="0"/>
              <a:solidFill>
                <a:schemeClr val="tx1"/>
              </a:solidFill>
              <a:effectLst>
                <a:outerShdw blurRad="38100" dist="19050" dir="2700000" algn="tl" rotWithShape="0">
                  <a:schemeClr val="dk1">
                    <a:alpha val="40000"/>
                  </a:schemeClr>
                </a:outerShdw>
              </a:effectLst>
            </a:endParaRPr>
          </a:p>
          <a:p>
            <a:pPr algn="ctr"/>
            <a:r>
              <a:rPr lang="en-US" b="1" dirty="0" smtClean="0">
                <a:ln w="0"/>
                <a:solidFill>
                  <a:schemeClr val="tx1"/>
                </a:solidFill>
                <a:effectLst>
                  <a:outerShdw blurRad="38100" dist="19050" dir="2700000" algn="tl" rotWithShape="0">
                    <a:schemeClr val="dk1">
                      <a:alpha val="40000"/>
                    </a:schemeClr>
                  </a:outerShdw>
                </a:effectLst>
              </a:rPr>
              <a:t>(6%)</a:t>
            </a:r>
            <a:endParaRPr lang="en-US" b="1" dirty="0">
              <a:ln w="0"/>
              <a:solidFill>
                <a:schemeClr val="tx1"/>
              </a:solidFill>
              <a:effectLst>
                <a:outerShdw blurRad="38100" dist="19050" dir="2700000" algn="tl" rotWithShape="0">
                  <a:schemeClr val="dk1">
                    <a:alpha val="40000"/>
                  </a:schemeClr>
                </a:outerShdw>
              </a:effectLst>
            </a:endParaRPr>
          </a:p>
        </p:txBody>
      </p:sp>
      <p:sp>
        <p:nvSpPr>
          <p:cNvPr id="19" name="Rectangle 18"/>
          <p:cNvSpPr/>
          <p:nvPr/>
        </p:nvSpPr>
        <p:spPr>
          <a:xfrm>
            <a:off x="6158022" y="4821432"/>
            <a:ext cx="1760562" cy="1232786"/>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n w="0"/>
                <a:solidFill>
                  <a:schemeClr val="tx1"/>
                </a:solidFill>
                <a:effectLst>
                  <a:outerShdw blurRad="38100" dist="19050" dir="2700000" algn="tl" rotWithShape="0">
                    <a:schemeClr val="dk1">
                      <a:alpha val="40000"/>
                    </a:schemeClr>
                  </a:outerShdw>
                </a:effectLst>
              </a:rPr>
              <a:t>150 - 500</a:t>
            </a:r>
            <a:endParaRPr lang="en-US" b="1" dirty="0">
              <a:ln w="0"/>
              <a:solidFill>
                <a:schemeClr val="tx1"/>
              </a:solidFill>
              <a:effectLst>
                <a:outerShdw blurRad="38100" dist="19050" dir="2700000" algn="tl" rotWithShape="0">
                  <a:schemeClr val="dk1">
                    <a:alpha val="40000"/>
                  </a:schemeClr>
                </a:outerShdw>
              </a:effectLst>
            </a:endParaRPr>
          </a:p>
          <a:p>
            <a:pPr algn="ctr"/>
            <a:r>
              <a:rPr lang="en-US" b="1" dirty="0"/>
              <a:t>53589 </a:t>
            </a:r>
            <a:endParaRPr lang="en-US" b="1" dirty="0" smtClean="0">
              <a:ln w="0"/>
              <a:solidFill>
                <a:schemeClr val="tx1"/>
              </a:solidFill>
              <a:effectLst>
                <a:outerShdw blurRad="38100" dist="19050" dir="2700000" algn="tl" rotWithShape="0">
                  <a:schemeClr val="dk1">
                    <a:alpha val="40000"/>
                  </a:schemeClr>
                </a:outerShdw>
              </a:effectLst>
            </a:endParaRPr>
          </a:p>
          <a:p>
            <a:pPr algn="ctr"/>
            <a:r>
              <a:rPr lang="en-US" b="1" dirty="0" smtClean="0">
                <a:ln w="0"/>
                <a:solidFill>
                  <a:schemeClr val="tx1"/>
                </a:solidFill>
                <a:effectLst>
                  <a:outerShdw blurRad="38100" dist="19050" dir="2700000" algn="tl" rotWithShape="0">
                    <a:schemeClr val="dk1">
                      <a:alpha val="40000"/>
                    </a:schemeClr>
                  </a:outerShdw>
                </a:effectLst>
              </a:rPr>
              <a:t>(17%)</a:t>
            </a:r>
            <a:endParaRPr lang="en-US" b="1" dirty="0">
              <a:ln w="0"/>
              <a:solidFill>
                <a:schemeClr val="tx1"/>
              </a:solidFill>
              <a:effectLst>
                <a:outerShdw blurRad="38100" dist="19050" dir="2700000" algn="tl" rotWithShape="0">
                  <a:schemeClr val="dk1">
                    <a:alpha val="40000"/>
                  </a:schemeClr>
                </a:outerShdw>
              </a:effectLst>
            </a:endParaRPr>
          </a:p>
        </p:txBody>
      </p:sp>
      <p:sp>
        <p:nvSpPr>
          <p:cNvPr id="20" name="Rectangle 19"/>
          <p:cNvSpPr/>
          <p:nvPr/>
        </p:nvSpPr>
        <p:spPr>
          <a:xfrm>
            <a:off x="4397460" y="4402724"/>
            <a:ext cx="1592234" cy="166149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a:ln w="0"/>
                <a:solidFill>
                  <a:schemeClr val="tx1"/>
                </a:solidFill>
                <a:effectLst>
                  <a:outerShdw blurRad="38100" dist="19050" dir="2700000" algn="tl" rotWithShape="0">
                    <a:schemeClr val="dk1">
                      <a:alpha val="40000"/>
                    </a:schemeClr>
                  </a:outerShdw>
                </a:effectLst>
              </a:rPr>
              <a:t>0 to 150</a:t>
            </a:r>
          </a:p>
          <a:p>
            <a:pPr algn="ctr"/>
            <a:r>
              <a:rPr lang="en-US" b="1" dirty="0"/>
              <a:t>212001 </a:t>
            </a:r>
            <a:endParaRPr lang="en-US" b="1" dirty="0" smtClean="0">
              <a:ln w="0"/>
              <a:solidFill>
                <a:schemeClr val="tx1"/>
              </a:solidFill>
              <a:effectLst>
                <a:outerShdw blurRad="38100" dist="19050" dir="2700000" algn="tl" rotWithShape="0">
                  <a:schemeClr val="dk1">
                    <a:alpha val="40000"/>
                  </a:schemeClr>
                </a:outerShdw>
              </a:effectLst>
            </a:endParaRPr>
          </a:p>
          <a:p>
            <a:pPr algn="ctr"/>
            <a:r>
              <a:rPr lang="en-US" b="1" dirty="0" smtClean="0">
                <a:ln w="0"/>
                <a:solidFill>
                  <a:schemeClr val="tx1"/>
                </a:solidFill>
                <a:effectLst>
                  <a:outerShdw blurRad="38100" dist="19050" dir="2700000" algn="tl" rotWithShape="0">
                    <a:schemeClr val="dk1">
                      <a:alpha val="40000"/>
                    </a:schemeClr>
                  </a:outerShdw>
                </a:effectLst>
              </a:rPr>
              <a:t>(68%)</a:t>
            </a:r>
            <a:endParaRPr lang="en-US" b="1"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647276" y="24730"/>
            <a:ext cx="9481763" cy="400110"/>
          </a:xfrm>
          <a:prstGeom prst="rect">
            <a:avLst/>
          </a:prstGeom>
        </p:spPr>
        <p:txBody>
          <a:bodyPr wrap="none">
            <a:spAutoFit/>
          </a:bodyPr>
          <a:lstStyle/>
          <a:p>
            <a:r>
              <a:rPr lang="en-US" sz="2000" b="1" dirty="0" smtClean="0"/>
              <a:t>Cross table of Activity Ratio V/S Brokerage per Active Month for Delivery based Product</a:t>
            </a:r>
            <a:endParaRPr lang="en-US" sz="2000" b="1" dirty="0"/>
          </a:p>
        </p:txBody>
      </p:sp>
      <p:sp>
        <p:nvSpPr>
          <p:cNvPr id="12" name="Right Arrow 11"/>
          <p:cNvSpPr/>
          <p:nvPr/>
        </p:nvSpPr>
        <p:spPr>
          <a:xfrm>
            <a:off x="4397460" y="6241806"/>
            <a:ext cx="696036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Brokerage per Active Month (</a:t>
            </a:r>
            <a:r>
              <a:rPr lang="en-US" b="1" dirty="0" err="1" smtClean="0">
                <a:solidFill>
                  <a:schemeClr val="tx1"/>
                </a:solidFill>
              </a:rPr>
              <a:t>Rs</a:t>
            </a:r>
            <a:r>
              <a:rPr lang="en-US" b="1" dirty="0" smtClean="0">
                <a:solidFill>
                  <a:schemeClr val="tx1"/>
                </a:solidFill>
              </a:rPr>
              <a:t>.)</a:t>
            </a:r>
            <a:endParaRPr lang="en-US" b="1" dirty="0">
              <a:solidFill>
                <a:schemeClr val="tx1"/>
              </a:solidFill>
            </a:endParaRPr>
          </a:p>
        </p:txBody>
      </p:sp>
    </p:spTree>
    <p:extLst>
      <p:ext uri="{BB962C8B-B14F-4D97-AF65-F5344CB8AC3E}">
        <p14:creationId xmlns:p14="http://schemas.microsoft.com/office/powerpoint/2010/main" val="156549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grpId="0" nodeType="after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par>
                          <p:cTn id="55" fill="hold">
                            <p:stCondLst>
                              <p:cond delay="0"/>
                            </p:stCondLst>
                            <p:childTnLst>
                              <p:par>
                                <p:cTn id="56" presetID="1" presetClass="entr" presetSubtype="0"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childTnLst>
                                </p:cTn>
                              </p:par>
                            </p:childTnLst>
                          </p:cTn>
                        </p:par>
                        <p:par>
                          <p:cTn id="58" fill="hold">
                            <p:stCondLst>
                              <p:cond delay="0"/>
                            </p:stCondLst>
                            <p:childTnLst>
                              <p:par>
                                <p:cTn id="59" presetID="1" presetClass="entr" presetSubtype="0"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childTnLst>
                          </p:cTn>
                        </p:par>
                        <p:par>
                          <p:cTn id="61" fill="hold">
                            <p:stCondLst>
                              <p:cond delay="0"/>
                            </p:stCondLst>
                            <p:childTnLst>
                              <p:par>
                                <p:cTn id="62" presetID="1" presetClass="entr" presetSubtype="0" fill="hold" grpId="0" nodeType="afterEffect">
                                  <p:stCondLst>
                                    <p:cond delay="0"/>
                                  </p:stCondLst>
                                  <p:childTnLst>
                                    <p:set>
                                      <p:cBhvr>
                                        <p:cTn id="63"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 Revenue Delivery Customer Base ( 310823 ) </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155909883"/>
              </p:ext>
            </p:extLst>
          </p:nvPr>
        </p:nvGraphicFramePr>
        <p:xfrm>
          <a:off x="1871003" y="1167617"/>
          <a:ext cx="8131126" cy="3587262"/>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2051538" y="4909624"/>
            <a:ext cx="8088923" cy="369332"/>
          </a:xfrm>
          <a:prstGeom prst="rect">
            <a:avLst/>
          </a:prstGeom>
          <a:noFill/>
        </p:spPr>
        <p:txBody>
          <a:bodyPr wrap="square" rtlCol="0">
            <a:spAutoFit/>
          </a:bodyPr>
          <a:lstStyle/>
          <a:p>
            <a:r>
              <a:rPr lang="en-US" b="1" dirty="0" smtClean="0"/>
              <a:t>Online</a:t>
            </a:r>
            <a:r>
              <a:rPr lang="en-US" dirty="0" smtClean="0"/>
              <a:t> : ITS , Mobile (C)  </a:t>
            </a:r>
            <a:r>
              <a:rPr lang="en-US" dirty="0"/>
              <a:t> </a:t>
            </a:r>
            <a:r>
              <a:rPr lang="en-US" b="1" dirty="0" smtClean="0"/>
              <a:t>Offline</a:t>
            </a:r>
            <a:r>
              <a:rPr lang="en-US" dirty="0" smtClean="0"/>
              <a:t> : OWS , TWS , RMS </a:t>
            </a:r>
            <a:endParaRPr lang="en-US" dirty="0"/>
          </a:p>
        </p:txBody>
      </p:sp>
    </p:spTree>
    <p:extLst>
      <p:ext uri="{BB962C8B-B14F-4D97-AF65-F5344CB8AC3E}">
        <p14:creationId xmlns:p14="http://schemas.microsoft.com/office/powerpoint/2010/main" val="36109569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90187"/>
            <a:ext cx="10515600" cy="433365"/>
          </a:xfrm>
        </p:spPr>
        <p:txBody>
          <a:bodyPr>
            <a:noAutofit/>
          </a:bodyPr>
          <a:lstStyle/>
          <a:p>
            <a:r>
              <a:rPr lang="en-US" sz="2400" dirty="0"/>
              <a:t>Activity Ratio &amp; Recency </a:t>
            </a:r>
            <a:r>
              <a:rPr lang="en-US" sz="2400" dirty="0" smtClean="0"/>
              <a:t>based segmentation for </a:t>
            </a:r>
            <a:r>
              <a:rPr lang="en-US" sz="2400" dirty="0"/>
              <a:t>Margin Product (39255)</a:t>
            </a:r>
          </a:p>
        </p:txBody>
      </p:sp>
      <p:sp>
        <p:nvSpPr>
          <p:cNvPr id="4" name="Rounded Rectangle 3"/>
          <p:cNvSpPr/>
          <p:nvPr/>
        </p:nvSpPr>
        <p:spPr>
          <a:xfrm>
            <a:off x="9059214" y="5974724"/>
            <a:ext cx="1981200" cy="45720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bg1"/>
                </a:solidFill>
              </a:rPr>
              <a:t>High </a:t>
            </a:r>
            <a:r>
              <a:rPr lang="en-US" sz="1400" b="1" i="1" dirty="0">
                <a:solidFill>
                  <a:schemeClr val="bg1"/>
                </a:solidFill>
              </a:rPr>
              <a:t>Activity </a:t>
            </a:r>
            <a:r>
              <a:rPr lang="en-US" sz="1400" b="1" i="1" dirty="0" smtClean="0">
                <a:solidFill>
                  <a:schemeClr val="bg1"/>
                </a:solidFill>
              </a:rPr>
              <a:t>Ratio</a:t>
            </a:r>
          </a:p>
          <a:p>
            <a:pPr algn="ctr"/>
            <a:r>
              <a:rPr lang="en-US" sz="1400" b="1" i="1" dirty="0" smtClean="0">
                <a:solidFill>
                  <a:schemeClr val="bg1"/>
                </a:solidFill>
              </a:rPr>
              <a:t>&gt;66%</a:t>
            </a:r>
            <a:endParaRPr lang="en-US" sz="1400" b="1" i="1" dirty="0">
              <a:solidFill>
                <a:schemeClr val="bg1"/>
              </a:solidFill>
            </a:endParaRPr>
          </a:p>
        </p:txBody>
      </p:sp>
      <p:sp>
        <p:nvSpPr>
          <p:cNvPr id="5" name="Rounded Rectangle 4"/>
          <p:cNvSpPr/>
          <p:nvPr/>
        </p:nvSpPr>
        <p:spPr>
          <a:xfrm>
            <a:off x="5164517" y="5974724"/>
            <a:ext cx="1981200" cy="4572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bg1"/>
                </a:solidFill>
              </a:rPr>
              <a:t>Medium </a:t>
            </a:r>
            <a:r>
              <a:rPr lang="en-US" sz="1400" b="1" i="1" dirty="0">
                <a:solidFill>
                  <a:schemeClr val="bg1"/>
                </a:solidFill>
              </a:rPr>
              <a:t>Activity </a:t>
            </a:r>
            <a:r>
              <a:rPr lang="en-US" sz="1400" b="1" i="1" dirty="0" smtClean="0">
                <a:solidFill>
                  <a:schemeClr val="bg1"/>
                </a:solidFill>
              </a:rPr>
              <a:t>Ratio</a:t>
            </a:r>
          </a:p>
          <a:p>
            <a:pPr algn="ctr"/>
            <a:r>
              <a:rPr lang="en-US" sz="1400" b="1" i="1" dirty="0" smtClean="0">
                <a:solidFill>
                  <a:schemeClr val="bg1"/>
                </a:solidFill>
              </a:rPr>
              <a:t>33% to 66%</a:t>
            </a:r>
            <a:endParaRPr lang="en-US" sz="1400" b="1" i="1" dirty="0">
              <a:solidFill>
                <a:schemeClr val="bg1"/>
              </a:solidFill>
            </a:endParaRPr>
          </a:p>
        </p:txBody>
      </p:sp>
      <p:sp>
        <p:nvSpPr>
          <p:cNvPr id="6" name="Rounded Rectangle 5"/>
          <p:cNvSpPr/>
          <p:nvPr/>
        </p:nvSpPr>
        <p:spPr>
          <a:xfrm>
            <a:off x="1366235" y="5974724"/>
            <a:ext cx="2133600" cy="457200"/>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bg1"/>
                </a:solidFill>
              </a:rPr>
              <a:t>Low Activity Ratio</a:t>
            </a:r>
          </a:p>
          <a:p>
            <a:pPr algn="ctr"/>
            <a:r>
              <a:rPr lang="en-US" sz="1400" b="1" i="1" dirty="0" smtClean="0">
                <a:solidFill>
                  <a:schemeClr val="bg1"/>
                </a:solidFill>
              </a:rPr>
              <a:t>&lt;33%</a:t>
            </a:r>
          </a:p>
        </p:txBody>
      </p:sp>
      <p:sp>
        <p:nvSpPr>
          <p:cNvPr id="7" name="Oval 6"/>
          <p:cNvSpPr>
            <a:spLocks noChangeAspect="1"/>
          </p:cNvSpPr>
          <p:nvPr/>
        </p:nvSpPr>
        <p:spPr>
          <a:xfrm>
            <a:off x="5294514" y="3479747"/>
            <a:ext cx="1851203" cy="185120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9854 </a:t>
            </a:r>
            <a:endParaRPr lang="en-US" sz="2000" b="1" dirty="0" smtClean="0"/>
          </a:p>
          <a:p>
            <a:pPr algn="ctr"/>
            <a:r>
              <a:rPr lang="en-US" sz="2000" b="1" dirty="0" smtClean="0">
                <a:solidFill>
                  <a:schemeClr val="bg1"/>
                </a:solidFill>
              </a:rPr>
              <a:t>(</a:t>
            </a:r>
            <a:r>
              <a:rPr lang="en-US" sz="2000" b="1" dirty="0">
                <a:solidFill>
                  <a:schemeClr val="bg1"/>
                </a:solidFill>
              </a:rPr>
              <a:t>25%)</a:t>
            </a:r>
          </a:p>
        </p:txBody>
      </p:sp>
      <p:sp>
        <p:nvSpPr>
          <p:cNvPr id="9" name="Oval 8"/>
          <p:cNvSpPr>
            <a:spLocks noChangeAspect="1"/>
          </p:cNvSpPr>
          <p:nvPr/>
        </p:nvSpPr>
        <p:spPr>
          <a:xfrm>
            <a:off x="907339" y="2279560"/>
            <a:ext cx="3051391" cy="3051391"/>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15206 </a:t>
            </a:r>
          </a:p>
          <a:p>
            <a:pPr algn="ctr"/>
            <a:r>
              <a:rPr lang="en-US" sz="2400" b="1" dirty="0">
                <a:solidFill>
                  <a:schemeClr val="bg1"/>
                </a:solidFill>
              </a:rPr>
              <a:t>(</a:t>
            </a:r>
            <a:r>
              <a:rPr lang="en-US" sz="2400" b="1" dirty="0" smtClean="0">
                <a:solidFill>
                  <a:schemeClr val="bg1"/>
                </a:solidFill>
              </a:rPr>
              <a:t>39%)</a:t>
            </a:r>
            <a:endParaRPr lang="en-US" sz="2400" b="1" dirty="0">
              <a:solidFill>
                <a:schemeClr val="bg1"/>
              </a:solidFill>
            </a:endParaRPr>
          </a:p>
        </p:txBody>
      </p:sp>
      <p:sp>
        <p:nvSpPr>
          <p:cNvPr id="13" name="Oval 12"/>
          <p:cNvSpPr>
            <a:spLocks noChangeAspect="1"/>
          </p:cNvSpPr>
          <p:nvPr/>
        </p:nvSpPr>
        <p:spPr>
          <a:xfrm>
            <a:off x="8536096" y="2545735"/>
            <a:ext cx="2722059" cy="27220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14195 </a:t>
            </a:r>
            <a:endParaRPr lang="en-US" sz="2000" b="1" dirty="0" smtClean="0"/>
          </a:p>
          <a:p>
            <a:pPr algn="ctr"/>
            <a:r>
              <a:rPr lang="en-US" sz="2000" b="1" dirty="0" smtClean="0">
                <a:solidFill>
                  <a:schemeClr val="bg1"/>
                </a:solidFill>
              </a:rPr>
              <a:t>(36%)</a:t>
            </a:r>
            <a:endParaRPr lang="en-US" sz="2000" b="1" dirty="0">
              <a:solidFill>
                <a:schemeClr val="bg1"/>
              </a:solidFill>
            </a:endParaRPr>
          </a:p>
        </p:txBody>
      </p:sp>
      <p:sp>
        <p:nvSpPr>
          <p:cNvPr id="10" name="Oval 9"/>
          <p:cNvSpPr/>
          <p:nvPr/>
        </p:nvSpPr>
        <p:spPr>
          <a:xfrm>
            <a:off x="1366235" y="1505243"/>
            <a:ext cx="1756793" cy="1856935"/>
          </a:xfrm>
          <a:prstGeom prst="ellipse">
            <a:avLst/>
          </a:prstGeom>
          <a:solidFill>
            <a:schemeClr val="accent5">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bg1"/>
                </a:solidFill>
              </a:rPr>
              <a:t>8725 </a:t>
            </a:r>
          </a:p>
          <a:p>
            <a:pPr algn="ctr"/>
            <a:r>
              <a:rPr lang="en-US" b="1" dirty="0" smtClean="0">
                <a:solidFill>
                  <a:schemeClr val="bg1"/>
                </a:solidFill>
              </a:rPr>
              <a:t>57%</a:t>
            </a:r>
            <a:endParaRPr lang="en-US" b="1" dirty="0">
              <a:solidFill>
                <a:schemeClr val="bg1"/>
              </a:solidFill>
            </a:endParaRPr>
          </a:p>
          <a:p>
            <a:pPr algn="ctr"/>
            <a:r>
              <a:rPr lang="en-US" b="1" dirty="0" smtClean="0">
                <a:solidFill>
                  <a:schemeClr val="bg1"/>
                </a:solidFill>
              </a:rPr>
              <a:t>&gt; 90 days</a:t>
            </a:r>
            <a:endParaRPr lang="en-US" b="1" dirty="0">
              <a:solidFill>
                <a:schemeClr val="bg1"/>
              </a:solidFill>
            </a:endParaRPr>
          </a:p>
        </p:txBody>
      </p:sp>
      <p:sp>
        <p:nvSpPr>
          <p:cNvPr id="11" name="Oval 10"/>
          <p:cNvSpPr/>
          <p:nvPr/>
        </p:nvSpPr>
        <p:spPr>
          <a:xfrm>
            <a:off x="2371783" y="2279560"/>
            <a:ext cx="1444576" cy="1082615"/>
          </a:xfrm>
          <a:prstGeom prst="ellipse">
            <a:avLst/>
          </a:prstGeom>
          <a:solidFill>
            <a:schemeClr val="accent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bg1"/>
                </a:solidFill>
              </a:rPr>
              <a:t>6481 </a:t>
            </a:r>
          </a:p>
          <a:p>
            <a:pPr algn="ctr"/>
            <a:r>
              <a:rPr lang="en-US" sz="1600" b="1" dirty="0" smtClean="0">
                <a:solidFill>
                  <a:schemeClr val="bg1"/>
                </a:solidFill>
              </a:rPr>
              <a:t>43%</a:t>
            </a:r>
            <a:endParaRPr lang="en-US" sz="1600" b="1" dirty="0">
              <a:solidFill>
                <a:schemeClr val="bg1"/>
              </a:solidFill>
            </a:endParaRPr>
          </a:p>
          <a:p>
            <a:pPr algn="ctr"/>
            <a:r>
              <a:rPr lang="en-US" sz="1600" b="1" dirty="0" smtClean="0">
                <a:solidFill>
                  <a:schemeClr val="bg1"/>
                </a:solidFill>
              </a:rPr>
              <a:t>0-90 days </a:t>
            </a:r>
            <a:endParaRPr lang="en-US" sz="1600" b="1" dirty="0">
              <a:solidFill>
                <a:schemeClr val="bg1"/>
              </a:solidFill>
            </a:endParaRPr>
          </a:p>
        </p:txBody>
      </p:sp>
      <p:sp>
        <p:nvSpPr>
          <p:cNvPr id="20" name="Oval 19"/>
          <p:cNvSpPr/>
          <p:nvPr/>
        </p:nvSpPr>
        <p:spPr>
          <a:xfrm>
            <a:off x="6165521" y="1452311"/>
            <a:ext cx="1814732" cy="1909865"/>
          </a:xfrm>
          <a:prstGeom prst="ellipse">
            <a:avLst/>
          </a:prstGeom>
          <a:solidFill>
            <a:schemeClr val="accent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bg1"/>
                </a:solidFill>
              </a:rPr>
              <a:t>5363 </a:t>
            </a:r>
          </a:p>
          <a:p>
            <a:pPr algn="ctr"/>
            <a:r>
              <a:rPr lang="en-US" b="1" dirty="0">
                <a:solidFill>
                  <a:schemeClr val="bg1"/>
                </a:solidFill>
              </a:rPr>
              <a:t>55%</a:t>
            </a:r>
          </a:p>
          <a:p>
            <a:pPr algn="ctr"/>
            <a:r>
              <a:rPr lang="en-US" b="1" dirty="0" smtClean="0">
                <a:solidFill>
                  <a:schemeClr val="bg1"/>
                </a:solidFill>
              </a:rPr>
              <a:t>0 – 60 days</a:t>
            </a:r>
            <a:endParaRPr lang="en-US" b="1" dirty="0">
              <a:solidFill>
                <a:schemeClr val="bg1"/>
              </a:solidFill>
            </a:endParaRPr>
          </a:p>
        </p:txBody>
      </p:sp>
      <p:sp>
        <p:nvSpPr>
          <p:cNvPr id="24" name="Oval 23"/>
          <p:cNvSpPr/>
          <p:nvPr/>
        </p:nvSpPr>
        <p:spPr>
          <a:xfrm>
            <a:off x="4456187" y="1975830"/>
            <a:ext cx="1575582" cy="1386346"/>
          </a:xfrm>
          <a:prstGeom prst="ellipse">
            <a:avLst/>
          </a:prstGeom>
          <a:solidFill>
            <a:schemeClr val="accent5">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bg1"/>
                </a:solidFill>
              </a:rPr>
              <a:t>4491 </a:t>
            </a:r>
          </a:p>
          <a:p>
            <a:pPr algn="ctr"/>
            <a:r>
              <a:rPr lang="en-US" b="1" dirty="0">
                <a:solidFill>
                  <a:schemeClr val="bg1"/>
                </a:solidFill>
              </a:rPr>
              <a:t>45%</a:t>
            </a:r>
          </a:p>
          <a:p>
            <a:pPr algn="ctr"/>
            <a:r>
              <a:rPr lang="en-US" b="1" dirty="0" smtClean="0">
                <a:solidFill>
                  <a:schemeClr val="bg1"/>
                </a:solidFill>
              </a:rPr>
              <a:t>&gt; 60 days</a:t>
            </a:r>
            <a:endParaRPr lang="en-US" b="1" dirty="0">
              <a:solidFill>
                <a:schemeClr val="bg1"/>
              </a:solidFill>
            </a:endParaRPr>
          </a:p>
        </p:txBody>
      </p:sp>
      <p:sp>
        <p:nvSpPr>
          <p:cNvPr id="25" name="Oval 24"/>
          <p:cNvSpPr/>
          <p:nvPr/>
        </p:nvSpPr>
        <p:spPr>
          <a:xfrm>
            <a:off x="9867144" y="1455650"/>
            <a:ext cx="1814732" cy="1909865"/>
          </a:xfrm>
          <a:prstGeom prst="ellipse">
            <a:avLst/>
          </a:prstGeom>
          <a:solidFill>
            <a:schemeClr val="accent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bg1"/>
                </a:solidFill>
              </a:rPr>
              <a:t>3570 </a:t>
            </a:r>
          </a:p>
          <a:p>
            <a:pPr algn="ctr"/>
            <a:r>
              <a:rPr lang="en-US" b="1" dirty="0" smtClean="0">
                <a:solidFill>
                  <a:schemeClr val="bg1"/>
                </a:solidFill>
              </a:rPr>
              <a:t>25%</a:t>
            </a:r>
            <a:endParaRPr lang="en-US" b="1" dirty="0">
              <a:solidFill>
                <a:schemeClr val="bg1"/>
              </a:solidFill>
            </a:endParaRPr>
          </a:p>
          <a:p>
            <a:pPr algn="ctr"/>
            <a:r>
              <a:rPr lang="en-US" b="1" dirty="0" smtClean="0">
                <a:solidFill>
                  <a:schemeClr val="bg1"/>
                </a:solidFill>
              </a:rPr>
              <a:t>0 – 30 days</a:t>
            </a:r>
            <a:endParaRPr lang="en-US" b="1" dirty="0">
              <a:solidFill>
                <a:schemeClr val="bg1"/>
              </a:solidFill>
            </a:endParaRPr>
          </a:p>
        </p:txBody>
      </p:sp>
      <p:sp>
        <p:nvSpPr>
          <p:cNvPr id="27" name="Oval 26"/>
          <p:cNvSpPr/>
          <p:nvPr/>
        </p:nvSpPr>
        <p:spPr>
          <a:xfrm>
            <a:off x="8187792" y="2279560"/>
            <a:ext cx="1359401" cy="1082616"/>
          </a:xfrm>
          <a:prstGeom prst="ellipse">
            <a:avLst/>
          </a:prstGeom>
          <a:solidFill>
            <a:schemeClr val="accent5">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bg1"/>
                </a:solidFill>
              </a:rPr>
              <a:t>10625 </a:t>
            </a:r>
          </a:p>
          <a:p>
            <a:pPr algn="ctr"/>
            <a:r>
              <a:rPr lang="en-US" sz="1600" b="1" dirty="0" smtClean="0">
                <a:solidFill>
                  <a:schemeClr val="bg1"/>
                </a:solidFill>
              </a:rPr>
              <a:t>75%</a:t>
            </a:r>
          </a:p>
          <a:p>
            <a:pPr algn="ctr"/>
            <a:r>
              <a:rPr lang="en-US" sz="1600" b="1" dirty="0" smtClean="0">
                <a:solidFill>
                  <a:schemeClr val="bg1"/>
                </a:solidFill>
              </a:rPr>
              <a:t>&gt; 30 days</a:t>
            </a:r>
            <a:endParaRPr lang="en-US" sz="1600" b="1" dirty="0">
              <a:solidFill>
                <a:schemeClr val="bg1"/>
              </a:solidFill>
            </a:endParaRPr>
          </a:p>
        </p:txBody>
      </p:sp>
      <p:cxnSp>
        <p:nvCxnSpPr>
          <p:cNvPr id="29" name="Straight Connector 28"/>
          <p:cNvCxnSpPr/>
          <p:nvPr/>
        </p:nvCxnSpPr>
        <p:spPr>
          <a:xfrm>
            <a:off x="4193165" y="1287138"/>
            <a:ext cx="55483" cy="5043324"/>
          </a:xfrm>
          <a:prstGeom prst="line">
            <a:avLst/>
          </a:prstGeom>
          <a:ln>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74724" y="1303363"/>
            <a:ext cx="55483" cy="5043324"/>
          </a:xfrm>
          <a:prstGeom prst="line">
            <a:avLst/>
          </a:prstGeom>
          <a:ln>
            <a:solidFill>
              <a:srgbClr val="FF0000"/>
            </a:solidFill>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5708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6.25E-7 -1.11111E-6 L 0.2332 -0.19352 L -0.03997 -0.20625 " pathEditMode="relative" rAng="0" ptsTypes="AAA">
                                      <p:cBhvr>
                                        <p:cTn id="6" dur="2000" fill="hold"/>
                                        <p:tgtEl>
                                          <p:spTgt spid="9"/>
                                        </p:tgtEl>
                                        <p:attrNameLst>
                                          <p:attrName>ppt_x</p:attrName>
                                          <p:attrName>ppt_y</p:attrName>
                                        </p:attrNameLst>
                                      </p:cBhvr>
                                      <p:rCtr x="9661" y="-10324"/>
                                    </p:animMotion>
                                  </p:childTnLst>
                                </p:cTn>
                              </p:par>
                            </p:childTnLst>
                          </p:cTn>
                        </p:par>
                        <p:par>
                          <p:cTn id="7" fill="hold">
                            <p:stCondLst>
                              <p:cond delay="2000"/>
                            </p:stCondLst>
                            <p:childTnLst>
                              <p:par>
                                <p:cTn id="8" presetID="1" presetClass="exit" presetSubtype="0" fill="hold" grpId="1" nodeType="afterEffect">
                                  <p:stCondLst>
                                    <p:cond delay="0"/>
                                  </p:stCondLst>
                                  <p:childTnLst>
                                    <p:set>
                                      <p:cBhvr>
                                        <p:cTn id="9" dur="1" fill="hold">
                                          <p:stCondLst>
                                            <p:cond delay="0"/>
                                          </p:stCondLst>
                                        </p:cTn>
                                        <p:tgtEl>
                                          <p:spTgt spid="9"/>
                                        </p:tgtEl>
                                        <p:attrNameLst>
                                          <p:attrName>style.visibility</p:attrName>
                                        </p:attrNameLst>
                                      </p:cBhvr>
                                      <p:to>
                                        <p:strVal val="hidden"/>
                                      </p:to>
                                    </p:set>
                                  </p:childTnLst>
                                </p:cTn>
                              </p:par>
                              <p:par>
                                <p:cTn id="10" presetID="1"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par>
                          <p:cTn id="12" fill="hold">
                            <p:stCondLst>
                              <p:cond delay="2000"/>
                            </p:stCondLst>
                            <p:childTnLst>
                              <p:par>
                                <p:cTn id="13" presetID="0" presetClass="path" presetSubtype="0" accel="50000" decel="50000" fill="hold" grpId="1" nodeType="afterEffect">
                                  <p:stCondLst>
                                    <p:cond delay="0"/>
                                  </p:stCondLst>
                                  <p:childTnLst>
                                    <p:animMotion origin="layout" path="M -4.58333E-6 -1.11111E-6 L -0.09388 -0.01528 " pathEditMode="relative" rAng="0" ptsTypes="AA">
                                      <p:cBhvr>
                                        <p:cTn id="14" dur="2000" fill="hold"/>
                                        <p:tgtEl>
                                          <p:spTgt spid="10"/>
                                        </p:tgtEl>
                                        <p:attrNameLst>
                                          <p:attrName>ppt_x</p:attrName>
                                          <p:attrName>ppt_y</p:attrName>
                                        </p:attrNameLst>
                                      </p:cBhvr>
                                      <p:rCtr x="-4701" y="-764"/>
                                    </p:animMotion>
                                  </p:childTnLst>
                                </p:cTn>
                              </p:par>
                            </p:childTnLst>
                          </p:cTn>
                        </p:par>
                        <p:par>
                          <p:cTn id="15" fill="hold">
                            <p:stCondLst>
                              <p:cond delay="4000"/>
                            </p:stCondLst>
                            <p:childTnLst>
                              <p:par>
                                <p:cTn id="16" presetID="1" presetClass="entr" presetSubtype="0"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0" presetClass="path" presetSubtype="0" accel="50000" decel="50000" fill="hold" grpId="0" nodeType="clickEffect">
                                  <p:stCondLst>
                                    <p:cond delay="0"/>
                                  </p:stCondLst>
                                  <p:childTnLst>
                                    <p:animMotion origin="layout" path="M 3.75E-6 -1.11111E-6 L -0.16159 -0.28935 L -0.01159 -0.28935 " pathEditMode="relative" rAng="0" ptsTypes="AAA">
                                      <p:cBhvr>
                                        <p:cTn id="21" dur="2000" fill="hold"/>
                                        <p:tgtEl>
                                          <p:spTgt spid="7"/>
                                        </p:tgtEl>
                                        <p:attrNameLst>
                                          <p:attrName>ppt_x</p:attrName>
                                          <p:attrName>ppt_y</p:attrName>
                                        </p:attrNameLst>
                                      </p:cBhvr>
                                      <p:rCtr x="-8086" y="-14468"/>
                                    </p:animMotion>
                                  </p:childTnLst>
                                </p:cTn>
                              </p:par>
                            </p:childTnLst>
                          </p:cTn>
                        </p:par>
                        <p:par>
                          <p:cTn id="22" fill="hold">
                            <p:stCondLst>
                              <p:cond delay="2000"/>
                            </p:stCondLst>
                            <p:childTnLst>
                              <p:par>
                                <p:cTn id="23" presetID="1" presetClass="exit" presetSubtype="0" fill="hold" grpId="1" nodeType="afterEffect">
                                  <p:stCondLst>
                                    <p:cond delay="0"/>
                                  </p:stCondLst>
                                  <p:childTnLst>
                                    <p:set>
                                      <p:cBhvr>
                                        <p:cTn id="24" dur="1" fill="hold">
                                          <p:stCondLst>
                                            <p:cond delay="0"/>
                                          </p:stCondLst>
                                        </p:cTn>
                                        <p:tgtEl>
                                          <p:spTgt spid="7"/>
                                        </p:tgtEl>
                                        <p:attrNameLst>
                                          <p:attrName>style.visibility</p:attrName>
                                        </p:attrNameLst>
                                      </p:cBhvr>
                                      <p:to>
                                        <p:strVal val="hidden"/>
                                      </p:to>
                                    </p:set>
                                  </p:childTnLst>
                                </p:cTn>
                              </p:par>
                            </p:childTnLst>
                          </p:cTn>
                        </p:par>
                        <p:par>
                          <p:cTn id="25" fill="hold">
                            <p:stCondLst>
                              <p:cond delay="2000"/>
                            </p:stCondLst>
                            <p:childTnLst>
                              <p:par>
                                <p:cTn id="26" presetID="1" presetClass="entr" presetSubtype="0" fill="hold" grpId="0" nodeType="after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childTnLst>
                          </p:cTn>
                        </p:par>
                        <p:par>
                          <p:cTn id="28" fill="hold">
                            <p:stCondLst>
                              <p:cond delay="2000"/>
                            </p:stCondLst>
                            <p:childTnLst>
                              <p:par>
                                <p:cTn id="29" presetID="1" presetClass="entr" presetSubtype="0" fill="hold" grpId="0" nodeType="after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0" nodeType="clickEffect">
                                  <p:stCondLst>
                                    <p:cond delay="0"/>
                                  </p:stCondLst>
                                  <p:childTnLst>
                                    <p:animMotion origin="layout" path="M 1.25E-6 4.07407E-6 L -0.13958 -0.31389 L 0.10846 -0.30787 " pathEditMode="relative" rAng="0" ptsTypes="AAA">
                                      <p:cBhvr>
                                        <p:cTn id="34" dur="2000" fill="hold"/>
                                        <p:tgtEl>
                                          <p:spTgt spid="13"/>
                                        </p:tgtEl>
                                        <p:attrNameLst>
                                          <p:attrName>ppt_x</p:attrName>
                                          <p:attrName>ppt_y</p:attrName>
                                        </p:attrNameLst>
                                      </p:cBhvr>
                                      <p:rCtr x="-1563" y="-15694"/>
                                    </p:animMotion>
                                  </p:childTnLst>
                                </p:cTn>
                              </p:par>
                            </p:childTnLst>
                          </p:cTn>
                        </p:par>
                        <p:par>
                          <p:cTn id="35" fill="hold">
                            <p:stCondLst>
                              <p:cond delay="2000"/>
                            </p:stCondLst>
                            <p:childTnLst>
                              <p:par>
                                <p:cTn id="36" presetID="1" presetClass="exit" presetSubtype="0" fill="hold" grpId="1" nodeType="afterEffect">
                                  <p:stCondLst>
                                    <p:cond delay="0"/>
                                  </p:stCondLst>
                                  <p:childTnLst>
                                    <p:set>
                                      <p:cBhvr>
                                        <p:cTn id="37" dur="1" fill="hold">
                                          <p:stCondLst>
                                            <p:cond delay="0"/>
                                          </p:stCondLst>
                                        </p:cTn>
                                        <p:tgtEl>
                                          <p:spTgt spid="13"/>
                                        </p:tgtEl>
                                        <p:attrNameLst>
                                          <p:attrName>style.visibility</p:attrName>
                                        </p:attrNameLst>
                                      </p:cBhvr>
                                      <p:to>
                                        <p:strVal val="hidden"/>
                                      </p:to>
                                    </p:set>
                                  </p:childTnLst>
                                </p:cTn>
                              </p:par>
                            </p:childTnLst>
                          </p:cTn>
                        </p:par>
                        <p:par>
                          <p:cTn id="38" fill="hold">
                            <p:stCondLst>
                              <p:cond delay="2000"/>
                            </p:stCondLst>
                            <p:childTnLst>
                              <p:par>
                                <p:cTn id="39" presetID="1" presetClass="entr" presetSubtype="0" fill="hold" grpId="0" nodeType="after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childTnLst>
                          </p:cTn>
                        </p:par>
                        <p:par>
                          <p:cTn id="41" fill="hold">
                            <p:stCondLst>
                              <p:cond delay="2000"/>
                            </p:stCondLst>
                            <p:childTnLst>
                              <p:par>
                                <p:cTn id="42" presetID="1" presetClass="entr" presetSubtype="0" fill="hold" grpId="0" nodeType="afterEffect">
                                  <p:stCondLst>
                                    <p:cond delay="0"/>
                                  </p:stCondLst>
                                  <p:childTnLst>
                                    <p:set>
                                      <p:cBhvr>
                                        <p:cTn id="43" dur="1" fill="hold">
                                          <p:stCondLst>
                                            <p:cond delay="0"/>
                                          </p:stCondLst>
                                        </p:cTn>
                                        <p:tgtEl>
                                          <p:spTgt spid="25"/>
                                        </p:tgtEl>
                                        <p:attrNameLst>
                                          <p:attrName>style.visibility</p:attrName>
                                        </p:attrNameLst>
                                      </p:cBhvr>
                                      <p:to>
                                        <p:strVal val="visible"/>
                                      </p:to>
                                    </p:set>
                                  </p:childTnLst>
                                </p:cTn>
                              </p:par>
                            </p:childTnLst>
                          </p:cTn>
                        </p:par>
                        <p:par>
                          <p:cTn id="44" fill="hold">
                            <p:stCondLst>
                              <p:cond delay="2000"/>
                            </p:stCondLst>
                            <p:childTnLst>
                              <p:par>
                                <p:cTn id="45" presetID="1" presetClass="entr" presetSubtype="0" fill="hold" nodeType="after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par>
                          <p:cTn id="47" fill="hold">
                            <p:stCondLst>
                              <p:cond delay="2000"/>
                            </p:stCondLst>
                            <p:childTnLst>
                              <p:par>
                                <p:cTn id="48" presetID="1" presetClass="entr" presetSubtype="0" fill="hold" nodeType="afterEffect">
                                  <p:stCondLst>
                                    <p:cond delay="0"/>
                                  </p:stCondLst>
                                  <p:childTnLst>
                                    <p:set>
                                      <p:cBhvr>
                                        <p:cTn id="4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animBg="1"/>
      <p:bldP spid="9" grpId="1" animBg="1"/>
      <p:bldP spid="13" grpId="0" animBg="1"/>
      <p:bldP spid="13" grpId="1" animBg="1"/>
      <p:bldP spid="10" grpId="0" animBg="1"/>
      <p:bldP spid="10" grpId="1" animBg="1"/>
      <p:bldP spid="11" grpId="0" animBg="1"/>
      <p:bldP spid="20" grpId="0" animBg="1"/>
      <p:bldP spid="24" grpId="0" animBg="1"/>
      <p:bldP spid="25" grpId="0" animBg="1"/>
      <p:bldP spid="2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6315" y="2209635"/>
            <a:ext cx="1583141" cy="2277744"/>
          </a:xfrm>
          <a:prstGeom prst="ellipse">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n w="0"/>
                <a:solidFill>
                  <a:schemeClr val="tx1"/>
                </a:solidFill>
                <a:effectLst>
                  <a:outerShdw blurRad="38100" dist="19050" dir="2700000" algn="tl" rotWithShape="0">
                    <a:schemeClr val="dk1">
                      <a:alpha val="40000"/>
                    </a:schemeClr>
                  </a:outerShdw>
                </a:effectLst>
              </a:rPr>
              <a:t>Margin</a:t>
            </a:r>
          </a:p>
          <a:p>
            <a:pPr lvl="0" algn="ctr"/>
            <a:r>
              <a:rPr lang="en-US" b="1" dirty="0" smtClean="0">
                <a:ln w="0"/>
                <a:solidFill>
                  <a:schemeClr val="tx1"/>
                </a:solidFill>
                <a:effectLst>
                  <a:outerShdw blurRad="38100" dist="19050" dir="2700000" algn="tl" rotWithShape="0">
                    <a:schemeClr val="dk1">
                      <a:alpha val="40000"/>
                    </a:schemeClr>
                  </a:outerShdw>
                </a:effectLst>
              </a:rPr>
              <a:t>Customer </a:t>
            </a:r>
            <a:r>
              <a:rPr lang="en-US" b="1" dirty="0" smtClean="0"/>
              <a:t>39255</a:t>
            </a:r>
            <a:endParaRPr lang="en-US" b="1" dirty="0" smtClean="0">
              <a:solidFill>
                <a:schemeClr val="tx1"/>
              </a:solidFill>
            </a:endParaRPr>
          </a:p>
          <a:p>
            <a:pPr algn="ctr"/>
            <a:r>
              <a:rPr lang="en-US" b="1" dirty="0" smtClean="0">
                <a:ln w="0"/>
                <a:solidFill>
                  <a:schemeClr val="tx1"/>
                </a:solidFill>
                <a:effectLst>
                  <a:outerShdw blurRad="38100" dist="19050" dir="2700000" algn="tl" rotWithShape="0">
                    <a:schemeClr val="dk1">
                      <a:alpha val="40000"/>
                    </a:schemeClr>
                  </a:outerShdw>
                </a:effectLst>
              </a:rPr>
              <a:t>(6%)</a:t>
            </a:r>
            <a:endParaRPr lang="en-US" b="1" dirty="0">
              <a:ln w="0"/>
              <a:solidFill>
                <a:schemeClr val="tx1"/>
              </a:solidFill>
              <a:effectLst>
                <a:outerShdw blurRad="38100" dist="19050" dir="2700000" algn="tl" rotWithShape="0">
                  <a:schemeClr val="dk1">
                    <a:alpha val="40000"/>
                  </a:schemeClr>
                </a:outerShdw>
              </a:effectLst>
            </a:endParaRPr>
          </a:p>
        </p:txBody>
      </p:sp>
      <p:sp>
        <p:nvSpPr>
          <p:cNvPr id="3" name="Rectangle 2"/>
          <p:cNvSpPr/>
          <p:nvPr/>
        </p:nvSpPr>
        <p:spPr>
          <a:xfrm>
            <a:off x="2253254" y="4148060"/>
            <a:ext cx="2041342" cy="1916160"/>
          </a:xfrm>
          <a:prstGeom prst="rect">
            <a:avLst/>
          </a:prstGeom>
          <a:solidFill>
            <a:schemeClr val="accent2">
              <a:lumMod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bg1"/>
                </a:solidFill>
              </a:rPr>
              <a:t>15206 </a:t>
            </a:r>
            <a:endParaRPr lang="en-US" b="1" dirty="0">
              <a:ln w="0"/>
              <a:solidFill>
                <a:schemeClr val="bg1"/>
              </a:solidFill>
              <a:effectLst>
                <a:outerShdw blurRad="38100" dist="19050" dir="2700000" algn="tl" rotWithShape="0">
                  <a:schemeClr val="dk1">
                    <a:alpha val="40000"/>
                  </a:schemeClr>
                </a:outerShdw>
              </a:effectLst>
            </a:endParaRPr>
          </a:p>
          <a:p>
            <a:pPr algn="ctr"/>
            <a:r>
              <a:rPr lang="en-US" b="1" dirty="0" smtClean="0">
                <a:ln w="0"/>
                <a:solidFill>
                  <a:schemeClr val="bg1"/>
                </a:solidFill>
                <a:effectLst>
                  <a:outerShdw blurRad="38100" dist="19050" dir="2700000" algn="tl" rotWithShape="0">
                    <a:schemeClr val="dk1">
                      <a:alpha val="40000"/>
                    </a:schemeClr>
                  </a:outerShdw>
                </a:effectLst>
              </a:rPr>
              <a:t>Low</a:t>
            </a:r>
          </a:p>
          <a:p>
            <a:pPr algn="ctr"/>
            <a:r>
              <a:rPr lang="en-US" b="1" dirty="0" smtClean="0">
                <a:ln w="0"/>
                <a:solidFill>
                  <a:schemeClr val="bg1"/>
                </a:solidFill>
                <a:effectLst>
                  <a:outerShdw blurRad="38100" dist="19050" dir="2700000" algn="tl" rotWithShape="0">
                    <a:schemeClr val="dk1">
                      <a:alpha val="40000"/>
                    </a:schemeClr>
                  </a:outerShdw>
                </a:effectLst>
              </a:rPr>
              <a:t>(39%)</a:t>
            </a:r>
            <a:endParaRPr lang="en-US" b="1" dirty="0">
              <a:ln w="0"/>
              <a:solidFill>
                <a:schemeClr val="bg1"/>
              </a:solidFill>
              <a:effectLst>
                <a:outerShdw blurRad="38100" dist="19050" dir="2700000" algn="tl" rotWithShape="0">
                  <a:schemeClr val="dk1">
                    <a:alpha val="40000"/>
                  </a:schemeClr>
                </a:outerShdw>
              </a:effectLst>
            </a:endParaRPr>
          </a:p>
        </p:txBody>
      </p:sp>
      <p:sp>
        <p:nvSpPr>
          <p:cNvPr id="4" name="Rectangle 3"/>
          <p:cNvSpPr/>
          <p:nvPr/>
        </p:nvSpPr>
        <p:spPr>
          <a:xfrm>
            <a:off x="2367059" y="2530606"/>
            <a:ext cx="1789674" cy="1443245"/>
          </a:xfrm>
          <a:prstGeom prst="rect">
            <a:avLst/>
          </a:prstGeom>
          <a:solidFill>
            <a:srgbClr val="0070C0"/>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bg1"/>
                </a:solidFill>
              </a:rPr>
              <a:t>9854</a:t>
            </a:r>
            <a:endParaRPr lang="en-US" b="1" dirty="0" smtClean="0">
              <a:ln w="0"/>
              <a:solidFill>
                <a:schemeClr val="bg1"/>
              </a:solidFill>
              <a:effectLst>
                <a:outerShdw blurRad="38100" dist="19050" dir="2700000" algn="tl" rotWithShape="0">
                  <a:schemeClr val="dk1">
                    <a:alpha val="40000"/>
                  </a:schemeClr>
                </a:outerShdw>
              </a:effectLst>
            </a:endParaRPr>
          </a:p>
          <a:p>
            <a:pPr algn="ctr"/>
            <a:r>
              <a:rPr lang="en-US" b="1" dirty="0" smtClean="0">
                <a:ln w="0"/>
                <a:solidFill>
                  <a:schemeClr val="bg1"/>
                </a:solidFill>
                <a:effectLst>
                  <a:outerShdw blurRad="38100" dist="19050" dir="2700000" algn="tl" rotWithShape="0">
                    <a:schemeClr val="dk1">
                      <a:alpha val="40000"/>
                    </a:schemeClr>
                  </a:outerShdw>
                </a:effectLst>
              </a:rPr>
              <a:t>Medium</a:t>
            </a:r>
          </a:p>
          <a:p>
            <a:pPr algn="ctr"/>
            <a:r>
              <a:rPr lang="en-US" b="1" dirty="0" smtClean="0">
                <a:ln w="0"/>
                <a:solidFill>
                  <a:schemeClr val="bg1"/>
                </a:solidFill>
                <a:effectLst>
                  <a:outerShdw blurRad="38100" dist="19050" dir="2700000" algn="tl" rotWithShape="0">
                    <a:schemeClr val="dk1">
                      <a:alpha val="40000"/>
                    </a:schemeClr>
                  </a:outerShdw>
                </a:effectLst>
              </a:rPr>
              <a:t>(25%)</a:t>
            </a:r>
          </a:p>
        </p:txBody>
      </p:sp>
      <p:sp>
        <p:nvSpPr>
          <p:cNvPr id="5" name="Rectangle 4"/>
          <p:cNvSpPr/>
          <p:nvPr/>
        </p:nvSpPr>
        <p:spPr>
          <a:xfrm>
            <a:off x="2324846" y="568270"/>
            <a:ext cx="1831886" cy="1443245"/>
          </a:xfrm>
          <a:prstGeom prst="rect">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bg1"/>
                </a:solidFill>
              </a:rPr>
              <a:t>14195</a:t>
            </a:r>
            <a:endParaRPr lang="en-US" b="1" dirty="0" smtClean="0">
              <a:ln w="0"/>
              <a:solidFill>
                <a:schemeClr val="bg1"/>
              </a:solidFill>
              <a:effectLst>
                <a:outerShdw blurRad="38100" dist="19050" dir="2700000" algn="tl" rotWithShape="0">
                  <a:schemeClr val="dk1">
                    <a:alpha val="40000"/>
                  </a:schemeClr>
                </a:outerShdw>
              </a:effectLst>
            </a:endParaRPr>
          </a:p>
          <a:p>
            <a:pPr algn="ctr"/>
            <a:r>
              <a:rPr lang="en-US" b="1" dirty="0" smtClean="0">
                <a:ln w="0"/>
                <a:solidFill>
                  <a:schemeClr val="bg1"/>
                </a:solidFill>
                <a:effectLst>
                  <a:outerShdw blurRad="38100" dist="19050" dir="2700000" algn="tl" rotWithShape="0">
                    <a:schemeClr val="dk1">
                      <a:alpha val="40000"/>
                    </a:schemeClr>
                  </a:outerShdw>
                </a:effectLst>
              </a:rPr>
              <a:t>High</a:t>
            </a:r>
          </a:p>
          <a:p>
            <a:pPr algn="ctr"/>
            <a:r>
              <a:rPr lang="en-US" b="1" dirty="0" smtClean="0">
                <a:ln w="0"/>
                <a:solidFill>
                  <a:schemeClr val="bg1"/>
                </a:solidFill>
                <a:effectLst>
                  <a:outerShdw blurRad="38100" dist="19050" dir="2700000" algn="tl" rotWithShape="0">
                    <a:schemeClr val="dk1">
                      <a:alpha val="40000"/>
                    </a:schemeClr>
                  </a:outerShdw>
                </a:effectLst>
              </a:rPr>
              <a:t>(36%) </a:t>
            </a:r>
            <a:endParaRPr lang="en-US" b="1" dirty="0">
              <a:ln w="0"/>
              <a:solidFill>
                <a:schemeClr val="bg1"/>
              </a:solidFill>
              <a:effectLst>
                <a:outerShdw blurRad="38100" dist="19050" dir="2700000" algn="tl" rotWithShape="0">
                  <a:schemeClr val="dk1">
                    <a:alpha val="40000"/>
                  </a:schemeClr>
                </a:outerShdw>
              </a:effectLst>
            </a:endParaRPr>
          </a:p>
        </p:txBody>
      </p:sp>
      <p:sp>
        <p:nvSpPr>
          <p:cNvPr id="7" name="Down Arrow 6"/>
          <p:cNvSpPr/>
          <p:nvPr/>
        </p:nvSpPr>
        <p:spPr>
          <a:xfrm rot="10800000">
            <a:off x="1600142" y="949050"/>
            <a:ext cx="550247" cy="51151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vert" wrap="square" lIns="0" tIns="0" rIns="0" bIns="0" rtlCol="0" anchor="t" anchorCtr="0">
            <a:spAutoFit/>
          </a:bodyPr>
          <a:lstStyle/>
          <a:p>
            <a:pPr algn="ctr"/>
            <a:r>
              <a:rPr lang="en-US" b="1" dirty="0" smtClean="0">
                <a:ln w="0"/>
                <a:solidFill>
                  <a:schemeClr val="tx1"/>
                </a:solidFill>
                <a:effectLst>
                  <a:outerShdw blurRad="38100" dist="19050" dir="2700000" algn="tl" rotWithShape="0">
                    <a:schemeClr val="dk1">
                      <a:alpha val="40000"/>
                    </a:schemeClr>
                  </a:outerShdw>
                </a:effectLst>
              </a:rPr>
              <a:t>Activity Ratio </a:t>
            </a:r>
            <a:endParaRPr lang="en-US" b="1"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10281652" y="1153551"/>
            <a:ext cx="1760562" cy="857964"/>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n w="0"/>
                <a:solidFill>
                  <a:schemeClr val="tx1"/>
                </a:solidFill>
                <a:effectLst>
                  <a:outerShdw blurRad="38100" dist="19050" dir="2700000" algn="tl" rotWithShape="0">
                    <a:schemeClr val="dk1">
                      <a:alpha val="40000"/>
                    </a:schemeClr>
                  </a:outerShdw>
                </a:effectLst>
              </a:rPr>
              <a:t>&gt; 3000</a:t>
            </a:r>
          </a:p>
          <a:p>
            <a:pPr algn="ctr"/>
            <a:r>
              <a:rPr lang="en-US" b="1" dirty="0" smtClean="0">
                <a:ln w="0"/>
                <a:solidFill>
                  <a:schemeClr val="tx1"/>
                </a:solidFill>
                <a:effectLst>
                  <a:outerShdw blurRad="38100" dist="19050" dir="2700000" algn="tl" rotWithShape="0">
                    <a:schemeClr val="dk1">
                      <a:alpha val="40000"/>
                    </a:schemeClr>
                  </a:outerShdw>
                </a:effectLst>
              </a:rPr>
              <a:t>(</a:t>
            </a:r>
            <a:r>
              <a:rPr lang="en-US" b="1" dirty="0" smtClean="0"/>
              <a:t>3907</a:t>
            </a:r>
            <a:r>
              <a:rPr lang="en-US" b="1" dirty="0" smtClean="0">
                <a:ln w="0"/>
                <a:solidFill>
                  <a:schemeClr val="tx1"/>
                </a:solidFill>
                <a:effectLst>
                  <a:outerShdw blurRad="38100" dist="19050" dir="2700000" algn="tl" rotWithShape="0">
                    <a:schemeClr val="dk1">
                      <a:alpha val="40000"/>
                    </a:schemeClr>
                  </a:outerShdw>
                </a:effectLst>
              </a:rPr>
              <a:t>)</a:t>
            </a:r>
          </a:p>
          <a:p>
            <a:pPr algn="ctr"/>
            <a:r>
              <a:rPr lang="en-US" b="1" dirty="0" smtClean="0">
                <a:ln w="0"/>
                <a:solidFill>
                  <a:schemeClr val="tx1"/>
                </a:solidFill>
                <a:effectLst>
                  <a:outerShdw blurRad="38100" dist="19050" dir="2700000" algn="tl" rotWithShape="0">
                    <a:schemeClr val="dk1">
                      <a:alpha val="40000"/>
                    </a:schemeClr>
                  </a:outerShdw>
                </a:effectLst>
              </a:rPr>
              <a:t>(28%)</a:t>
            </a:r>
            <a:endParaRPr lang="en-US" b="1"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8369269" y="787792"/>
            <a:ext cx="1735544" cy="1223724"/>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n w="0"/>
                <a:solidFill>
                  <a:schemeClr val="tx1"/>
                </a:solidFill>
                <a:effectLst>
                  <a:outerShdw blurRad="38100" dist="19050" dir="2700000" algn="tl" rotWithShape="0">
                    <a:schemeClr val="dk1">
                      <a:alpha val="40000"/>
                    </a:schemeClr>
                  </a:outerShdw>
                </a:effectLst>
              </a:rPr>
              <a:t>1000 - 3000</a:t>
            </a:r>
          </a:p>
          <a:p>
            <a:pPr algn="ctr"/>
            <a:r>
              <a:rPr lang="en-US" b="1" dirty="0" smtClean="0">
                <a:ln w="0"/>
                <a:solidFill>
                  <a:schemeClr val="tx1"/>
                </a:solidFill>
                <a:effectLst>
                  <a:outerShdw blurRad="38100" dist="19050" dir="2700000" algn="tl" rotWithShape="0">
                    <a:schemeClr val="dk1">
                      <a:alpha val="40000"/>
                    </a:schemeClr>
                  </a:outerShdw>
                </a:effectLst>
              </a:rPr>
              <a:t>(</a:t>
            </a:r>
            <a:r>
              <a:rPr lang="en-US" b="1" dirty="0" smtClean="0"/>
              <a:t>3418</a:t>
            </a:r>
            <a:r>
              <a:rPr lang="en-US" b="1" dirty="0" smtClean="0">
                <a:ln w="0"/>
                <a:solidFill>
                  <a:schemeClr val="tx1"/>
                </a:solidFill>
                <a:effectLst>
                  <a:outerShdw blurRad="38100" dist="19050" dir="2700000" algn="tl" rotWithShape="0">
                    <a:schemeClr val="dk1">
                      <a:alpha val="40000"/>
                    </a:schemeClr>
                  </a:outerShdw>
                </a:effectLst>
              </a:rPr>
              <a:t>)</a:t>
            </a:r>
          </a:p>
          <a:p>
            <a:pPr algn="ctr"/>
            <a:r>
              <a:rPr lang="en-US" b="1" dirty="0" smtClean="0">
                <a:ln w="0"/>
                <a:solidFill>
                  <a:schemeClr val="tx1"/>
                </a:solidFill>
                <a:effectLst>
                  <a:outerShdw blurRad="38100" dist="19050" dir="2700000" algn="tl" rotWithShape="0">
                    <a:schemeClr val="dk1">
                      <a:alpha val="40000"/>
                    </a:schemeClr>
                  </a:outerShdw>
                </a:effectLst>
              </a:rPr>
              <a:t>(24%)</a:t>
            </a:r>
            <a:endParaRPr lang="en-US" b="1"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6419408" y="949050"/>
            <a:ext cx="1760562" cy="106246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a:ln w="0"/>
                <a:solidFill>
                  <a:schemeClr val="tx1"/>
                </a:solidFill>
                <a:effectLst>
                  <a:outerShdw blurRad="38100" dist="19050" dir="2700000" algn="tl" rotWithShape="0">
                    <a:schemeClr val="dk1">
                      <a:alpha val="40000"/>
                    </a:schemeClr>
                  </a:outerShdw>
                </a:effectLst>
              </a:rPr>
              <a:t> 500 - 1000</a:t>
            </a:r>
          </a:p>
          <a:p>
            <a:pPr algn="ctr"/>
            <a:r>
              <a:rPr lang="en-US" b="1" dirty="0" smtClean="0">
                <a:ln w="0"/>
                <a:solidFill>
                  <a:schemeClr val="tx1"/>
                </a:solidFill>
                <a:effectLst>
                  <a:outerShdw blurRad="38100" dist="19050" dir="2700000" algn="tl" rotWithShape="0">
                    <a:schemeClr val="dk1">
                      <a:alpha val="40000"/>
                    </a:schemeClr>
                  </a:outerShdw>
                </a:effectLst>
              </a:rPr>
              <a:t>(</a:t>
            </a:r>
            <a:r>
              <a:rPr lang="en-US" b="1" dirty="0" smtClean="0"/>
              <a:t>2351</a:t>
            </a:r>
            <a:r>
              <a:rPr lang="en-US" b="1" dirty="0" smtClean="0">
                <a:ln w="0"/>
                <a:solidFill>
                  <a:schemeClr val="tx1"/>
                </a:solidFill>
                <a:effectLst>
                  <a:outerShdw blurRad="38100" dist="19050" dir="2700000" algn="tl" rotWithShape="0">
                    <a:schemeClr val="dk1">
                      <a:alpha val="40000"/>
                    </a:schemeClr>
                  </a:outerShdw>
                </a:effectLst>
              </a:rPr>
              <a:t>)</a:t>
            </a:r>
          </a:p>
          <a:p>
            <a:pPr algn="ctr"/>
            <a:r>
              <a:rPr lang="en-US" b="1" dirty="0" smtClean="0">
                <a:ln w="0"/>
                <a:solidFill>
                  <a:schemeClr val="tx1"/>
                </a:solidFill>
                <a:effectLst>
                  <a:outerShdw blurRad="38100" dist="19050" dir="2700000" algn="tl" rotWithShape="0">
                    <a:schemeClr val="dk1">
                      <a:alpha val="40000"/>
                    </a:schemeClr>
                  </a:outerShdw>
                </a:effectLst>
              </a:rPr>
              <a:t>(17%)</a:t>
            </a:r>
            <a:endParaRPr lang="en-US" b="1"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4426528" y="588444"/>
            <a:ext cx="1760562" cy="1423071"/>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a:t>0 to </a:t>
            </a:r>
            <a:r>
              <a:rPr lang="en-US" b="1" dirty="0" smtClean="0"/>
              <a:t>500</a:t>
            </a:r>
          </a:p>
          <a:p>
            <a:pPr algn="ctr"/>
            <a:r>
              <a:rPr lang="en-US" b="1" dirty="0" smtClean="0">
                <a:ln w="0"/>
                <a:solidFill>
                  <a:schemeClr val="tx1"/>
                </a:solidFill>
                <a:effectLst>
                  <a:outerShdw blurRad="38100" dist="19050" dir="2700000" algn="tl" rotWithShape="0">
                    <a:schemeClr val="dk1">
                      <a:alpha val="40000"/>
                    </a:schemeClr>
                  </a:outerShdw>
                </a:effectLst>
              </a:rPr>
              <a:t>(</a:t>
            </a:r>
            <a:r>
              <a:rPr lang="en-US" b="1" dirty="0" smtClean="0"/>
              <a:t>4519</a:t>
            </a:r>
            <a:r>
              <a:rPr lang="en-US" b="1" dirty="0" smtClean="0">
                <a:ln w="0"/>
                <a:solidFill>
                  <a:schemeClr val="tx1"/>
                </a:solidFill>
                <a:effectLst>
                  <a:outerShdw blurRad="38100" dist="19050" dir="2700000" algn="tl" rotWithShape="0">
                    <a:schemeClr val="dk1">
                      <a:alpha val="40000"/>
                    </a:schemeClr>
                  </a:outerShdw>
                </a:effectLst>
              </a:rPr>
              <a:t>)</a:t>
            </a:r>
          </a:p>
          <a:p>
            <a:pPr algn="ctr"/>
            <a:r>
              <a:rPr lang="en-US" b="1" dirty="0" smtClean="0">
                <a:ln w="0"/>
                <a:solidFill>
                  <a:schemeClr val="tx1"/>
                </a:solidFill>
                <a:effectLst>
                  <a:outerShdw blurRad="38100" dist="19050" dir="2700000" algn="tl" rotWithShape="0">
                    <a:schemeClr val="dk1">
                      <a:alpha val="40000"/>
                    </a:schemeClr>
                  </a:outerShdw>
                </a:effectLst>
              </a:rPr>
              <a:t>(31%)</a:t>
            </a:r>
            <a:endParaRPr lang="en-US" b="1" dirty="0">
              <a:ln w="0"/>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a:xfrm>
            <a:off x="10281652" y="3203036"/>
            <a:ext cx="1735544" cy="77081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n w="0"/>
                <a:solidFill>
                  <a:schemeClr val="tx1"/>
                </a:solidFill>
                <a:effectLst>
                  <a:outerShdw blurRad="38100" dist="19050" dir="2700000" algn="tl" rotWithShape="0">
                    <a:schemeClr val="dk1">
                      <a:alpha val="40000"/>
                    </a:schemeClr>
                  </a:outerShdw>
                </a:effectLst>
              </a:rPr>
              <a:t>&gt; 3000</a:t>
            </a:r>
          </a:p>
          <a:p>
            <a:pPr algn="ctr"/>
            <a:r>
              <a:rPr lang="en-US" b="1" dirty="0"/>
              <a:t>1418</a:t>
            </a:r>
            <a:endParaRPr lang="en-US" b="1" dirty="0" smtClean="0">
              <a:ln w="0"/>
              <a:solidFill>
                <a:schemeClr val="tx1"/>
              </a:solidFill>
              <a:effectLst>
                <a:outerShdw blurRad="38100" dist="19050" dir="2700000" algn="tl" rotWithShape="0">
                  <a:schemeClr val="dk1">
                    <a:alpha val="40000"/>
                  </a:schemeClr>
                </a:outerShdw>
              </a:effectLst>
            </a:endParaRPr>
          </a:p>
          <a:p>
            <a:pPr algn="ctr"/>
            <a:r>
              <a:rPr lang="en-US" b="1" dirty="0" smtClean="0">
                <a:ln w="0"/>
                <a:solidFill>
                  <a:schemeClr val="tx1"/>
                </a:solidFill>
                <a:effectLst>
                  <a:outerShdw blurRad="38100" dist="19050" dir="2700000" algn="tl" rotWithShape="0">
                    <a:schemeClr val="dk1">
                      <a:alpha val="40000"/>
                    </a:schemeClr>
                  </a:outerShdw>
                </a:effectLst>
              </a:rPr>
              <a:t>14% </a:t>
            </a:r>
            <a:endParaRPr lang="en-US" b="1"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8369269" y="2725877"/>
            <a:ext cx="1735544" cy="124797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a:ln w="0"/>
                <a:solidFill>
                  <a:schemeClr val="tx1"/>
                </a:solidFill>
                <a:effectLst>
                  <a:outerShdw blurRad="38100" dist="19050" dir="2700000" algn="tl" rotWithShape="0">
                    <a:schemeClr val="dk1">
                      <a:alpha val="40000"/>
                    </a:schemeClr>
                  </a:outerShdw>
                </a:effectLst>
              </a:rPr>
              <a:t>1000 - 3000</a:t>
            </a:r>
          </a:p>
          <a:p>
            <a:pPr algn="ctr"/>
            <a:r>
              <a:rPr lang="en-US" b="1" dirty="0"/>
              <a:t>1806</a:t>
            </a:r>
            <a:endParaRPr lang="en-US" b="1" dirty="0" smtClean="0">
              <a:ln w="0"/>
              <a:solidFill>
                <a:schemeClr val="tx1"/>
              </a:solidFill>
              <a:effectLst>
                <a:outerShdw blurRad="38100" dist="19050" dir="2700000" algn="tl" rotWithShape="0">
                  <a:schemeClr val="dk1">
                    <a:alpha val="40000"/>
                  </a:schemeClr>
                </a:outerShdw>
              </a:effectLst>
            </a:endParaRPr>
          </a:p>
          <a:p>
            <a:pPr algn="ctr"/>
            <a:r>
              <a:rPr lang="en-US" b="1" dirty="0" smtClean="0">
                <a:ln w="0"/>
                <a:solidFill>
                  <a:schemeClr val="tx1"/>
                </a:solidFill>
                <a:effectLst>
                  <a:outerShdw blurRad="38100" dist="19050" dir="2700000" algn="tl" rotWithShape="0">
                    <a:schemeClr val="dk1">
                      <a:alpha val="40000"/>
                    </a:schemeClr>
                  </a:outerShdw>
                </a:effectLst>
              </a:rPr>
              <a:t>18%</a:t>
            </a:r>
            <a:endParaRPr lang="en-US" b="1"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6394390" y="2961565"/>
            <a:ext cx="1760562" cy="1015948"/>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a:ln w="0"/>
                <a:solidFill>
                  <a:schemeClr val="tx1"/>
                </a:solidFill>
                <a:effectLst>
                  <a:outerShdw blurRad="38100" dist="19050" dir="2700000" algn="tl" rotWithShape="0">
                    <a:schemeClr val="dk1">
                      <a:alpha val="40000"/>
                    </a:schemeClr>
                  </a:outerShdw>
                </a:effectLst>
              </a:rPr>
              <a:t> 500 - 1000</a:t>
            </a:r>
          </a:p>
          <a:p>
            <a:pPr algn="ctr"/>
            <a:r>
              <a:rPr lang="en-US" b="1" dirty="0"/>
              <a:t>1545</a:t>
            </a:r>
            <a:endParaRPr lang="en-US" b="1" dirty="0" smtClean="0">
              <a:ln w="0"/>
              <a:solidFill>
                <a:schemeClr val="tx1"/>
              </a:solidFill>
              <a:effectLst>
                <a:outerShdw blurRad="38100" dist="19050" dir="2700000" algn="tl" rotWithShape="0">
                  <a:schemeClr val="dk1">
                    <a:alpha val="40000"/>
                  </a:schemeClr>
                </a:outerShdw>
              </a:effectLst>
            </a:endParaRPr>
          </a:p>
          <a:p>
            <a:pPr algn="ctr"/>
            <a:r>
              <a:rPr lang="en-US" b="1" dirty="0" smtClean="0">
                <a:ln w="0"/>
                <a:solidFill>
                  <a:schemeClr val="tx1"/>
                </a:solidFill>
                <a:effectLst>
                  <a:outerShdw blurRad="38100" dist="19050" dir="2700000" algn="tl" rotWithShape="0">
                    <a:schemeClr val="dk1">
                      <a:alpha val="40000"/>
                    </a:schemeClr>
                  </a:outerShdw>
                </a:effectLst>
              </a:rPr>
              <a:t>15%</a:t>
            </a:r>
            <a:endParaRPr lang="en-US" b="1"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4426528" y="2312912"/>
            <a:ext cx="1760562" cy="1660941"/>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0 to 500 </a:t>
            </a:r>
            <a:endParaRPr lang="en-US" b="1" dirty="0" smtClean="0"/>
          </a:p>
          <a:p>
            <a:pPr algn="ctr"/>
            <a:r>
              <a:rPr lang="en-US" b="1" dirty="0"/>
              <a:t>5085</a:t>
            </a:r>
            <a:endParaRPr lang="en-US" b="1" dirty="0" smtClean="0">
              <a:ln w="0"/>
              <a:solidFill>
                <a:schemeClr val="tx1"/>
              </a:solidFill>
              <a:effectLst>
                <a:outerShdw blurRad="38100" dist="19050" dir="2700000" algn="tl" rotWithShape="0">
                  <a:schemeClr val="dk1">
                    <a:alpha val="40000"/>
                  </a:schemeClr>
                </a:outerShdw>
              </a:effectLst>
            </a:endParaRPr>
          </a:p>
          <a:p>
            <a:pPr algn="ctr"/>
            <a:r>
              <a:rPr lang="en-US" b="1" dirty="0" smtClean="0">
                <a:ln w="0"/>
                <a:solidFill>
                  <a:schemeClr val="tx1"/>
                </a:solidFill>
                <a:effectLst>
                  <a:outerShdw blurRad="38100" dist="19050" dir="2700000" algn="tl" rotWithShape="0">
                    <a:schemeClr val="dk1">
                      <a:alpha val="40000"/>
                    </a:schemeClr>
                  </a:outerShdw>
                </a:effectLst>
              </a:rPr>
              <a:t>52%</a:t>
            </a:r>
          </a:p>
        </p:txBody>
      </p:sp>
      <p:sp>
        <p:nvSpPr>
          <p:cNvPr id="17" name="Rectangle 16"/>
          <p:cNvSpPr/>
          <p:nvPr/>
        </p:nvSpPr>
        <p:spPr>
          <a:xfrm>
            <a:off x="10281652" y="5331655"/>
            <a:ext cx="1735544" cy="7550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n w="0"/>
                <a:solidFill>
                  <a:schemeClr val="tx1"/>
                </a:solidFill>
                <a:effectLst>
                  <a:outerShdw blurRad="38100" dist="19050" dir="2700000" algn="tl" rotWithShape="0">
                    <a:schemeClr val="dk1">
                      <a:alpha val="40000"/>
                    </a:schemeClr>
                  </a:outerShdw>
                </a:effectLst>
              </a:rPr>
              <a:t>&gt; 3000</a:t>
            </a:r>
            <a:endParaRPr lang="en-US" b="1" dirty="0">
              <a:ln w="0"/>
              <a:solidFill>
                <a:schemeClr val="tx1"/>
              </a:solidFill>
              <a:effectLst>
                <a:outerShdw blurRad="38100" dist="19050" dir="2700000" algn="tl" rotWithShape="0">
                  <a:schemeClr val="dk1">
                    <a:alpha val="40000"/>
                  </a:schemeClr>
                </a:outerShdw>
              </a:effectLst>
            </a:endParaRPr>
          </a:p>
          <a:p>
            <a:pPr algn="ctr"/>
            <a:r>
              <a:rPr lang="en-US" b="1" dirty="0"/>
              <a:t>1107</a:t>
            </a:r>
            <a:endParaRPr lang="en-US" b="1" dirty="0" smtClean="0">
              <a:ln w="0"/>
              <a:solidFill>
                <a:schemeClr val="tx1"/>
              </a:solidFill>
              <a:effectLst>
                <a:outerShdw blurRad="38100" dist="19050" dir="2700000" algn="tl" rotWithShape="0">
                  <a:schemeClr val="dk1">
                    <a:alpha val="40000"/>
                  </a:schemeClr>
                </a:outerShdw>
              </a:effectLst>
            </a:endParaRPr>
          </a:p>
          <a:p>
            <a:pPr algn="ctr"/>
            <a:r>
              <a:rPr lang="en-US" b="1" dirty="0" smtClean="0">
                <a:ln w="0"/>
                <a:solidFill>
                  <a:schemeClr val="tx1"/>
                </a:solidFill>
                <a:effectLst>
                  <a:outerShdw blurRad="38100" dist="19050" dir="2700000" algn="tl" rotWithShape="0">
                    <a:schemeClr val="dk1">
                      <a:alpha val="40000"/>
                    </a:schemeClr>
                  </a:outerShdw>
                </a:effectLst>
              </a:rPr>
              <a:t>(7%)</a:t>
            </a:r>
            <a:endParaRPr lang="en-US" b="1" dirty="0">
              <a:ln w="0"/>
              <a:solidFill>
                <a:schemeClr val="tx1"/>
              </a:solidFill>
              <a:effectLst>
                <a:outerShdw blurRad="38100" dist="19050" dir="2700000" algn="tl" rotWithShape="0">
                  <a:schemeClr val="dk1">
                    <a:alpha val="40000"/>
                  </a:schemeClr>
                </a:outerShdw>
              </a:effectLst>
            </a:endParaRPr>
          </a:p>
        </p:txBody>
      </p:sp>
      <p:sp>
        <p:nvSpPr>
          <p:cNvPr id="18" name="Rectangle 17"/>
          <p:cNvSpPr/>
          <p:nvPr/>
        </p:nvSpPr>
        <p:spPr>
          <a:xfrm>
            <a:off x="8344251" y="4895557"/>
            <a:ext cx="1760562" cy="1191138"/>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a:ln w="0"/>
                <a:solidFill>
                  <a:schemeClr val="tx1"/>
                </a:solidFill>
                <a:effectLst>
                  <a:outerShdw blurRad="38100" dist="19050" dir="2700000" algn="tl" rotWithShape="0">
                    <a:schemeClr val="dk1">
                      <a:alpha val="40000"/>
                    </a:schemeClr>
                  </a:outerShdw>
                </a:effectLst>
              </a:rPr>
              <a:t>1000 - 3000</a:t>
            </a:r>
          </a:p>
          <a:p>
            <a:pPr algn="ctr"/>
            <a:r>
              <a:rPr lang="en-US" b="1" dirty="0"/>
              <a:t>1451</a:t>
            </a:r>
            <a:endParaRPr lang="en-US" b="1" dirty="0" smtClean="0">
              <a:ln w="0"/>
              <a:solidFill>
                <a:schemeClr val="tx1"/>
              </a:solidFill>
              <a:effectLst>
                <a:outerShdw blurRad="38100" dist="19050" dir="2700000" algn="tl" rotWithShape="0">
                  <a:schemeClr val="dk1">
                    <a:alpha val="40000"/>
                  </a:schemeClr>
                </a:outerShdw>
              </a:effectLst>
            </a:endParaRPr>
          </a:p>
          <a:p>
            <a:pPr algn="ctr"/>
            <a:r>
              <a:rPr lang="en-US" b="1" dirty="0" smtClean="0">
                <a:ln w="0"/>
                <a:solidFill>
                  <a:schemeClr val="tx1"/>
                </a:solidFill>
                <a:effectLst>
                  <a:outerShdw blurRad="38100" dist="19050" dir="2700000" algn="tl" rotWithShape="0">
                    <a:schemeClr val="dk1">
                      <a:alpha val="40000"/>
                    </a:schemeClr>
                  </a:outerShdw>
                </a:effectLst>
              </a:rPr>
              <a:t>(10%)</a:t>
            </a:r>
            <a:endParaRPr lang="en-US" b="1" dirty="0">
              <a:ln w="0"/>
              <a:solidFill>
                <a:schemeClr val="tx1"/>
              </a:solidFill>
              <a:effectLst>
                <a:outerShdw blurRad="38100" dist="19050" dir="2700000" algn="tl" rotWithShape="0">
                  <a:schemeClr val="dk1">
                    <a:alpha val="40000"/>
                  </a:schemeClr>
                </a:outerShdw>
              </a:effectLst>
            </a:endParaRPr>
          </a:p>
        </p:txBody>
      </p:sp>
      <p:sp>
        <p:nvSpPr>
          <p:cNvPr id="19" name="Rectangle 18"/>
          <p:cNvSpPr/>
          <p:nvPr/>
        </p:nvSpPr>
        <p:spPr>
          <a:xfrm>
            <a:off x="6394390" y="5064369"/>
            <a:ext cx="1760562" cy="1022326"/>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n w="0"/>
                <a:solidFill>
                  <a:schemeClr val="tx1"/>
                </a:solidFill>
                <a:effectLst>
                  <a:outerShdw blurRad="38100" dist="19050" dir="2700000" algn="tl" rotWithShape="0">
                    <a:schemeClr val="dk1">
                      <a:alpha val="40000"/>
                    </a:schemeClr>
                  </a:outerShdw>
                </a:effectLst>
              </a:rPr>
              <a:t> 500 - 1000</a:t>
            </a:r>
            <a:endParaRPr lang="en-US" b="1" dirty="0">
              <a:ln w="0"/>
              <a:solidFill>
                <a:schemeClr val="tx1"/>
              </a:solidFill>
              <a:effectLst>
                <a:outerShdw blurRad="38100" dist="19050" dir="2700000" algn="tl" rotWithShape="0">
                  <a:schemeClr val="dk1">
                    <a:alpha val="40000"/>
                  </a:schemeClr>
                </a:outerShdw>
              </a:effectLst>
            </a:endParaRPr>
          </a:p>
          <a:p>
            <a:pPr algn="ctr"/>
            <a:r>
              <a:rPr lang="en-US" b="1" dirty="0"/>
              <a:t>1433</a:t>
            </a:r>
            <a:endParaRPr lang="en-US" b="1" dirty="0" smtClean="0">
              <a:ln w="0"/>
              <a:solidFill>
                <a:schemeClr val="tx1"/>
              </a:solidFill>
              <a:effectLst>
                <a:outerShdw blurRad="38100" dist="19050" dir="2700000" algn="tl" rotWithShape="0">
                  <a:schemeClr val="dk1">
                    <a:alpha val="40000"/>
                  </a:schemeClr>
                </a:outerShdw>
              </a:effectLst>
            </a:endParaRPr>
          </a:p>
          <a:p>
            <a:pPr algn="ctr"/>
            <a:r>
              <a:rPr lang="en-US" b="1" dirty="0" smtClean="0">
                <a:ln w="0"/>
                <a:solidFill>
                  <a:schemeClr val="tx1"/>
                </a:solidFill>
                <a:effectLst>
                  <a:outerShdw blurRad="38100" dist="19050" dir="2700000" algn="tl" rotWithShape="0">
                    <a:schemeClr val="dk1">
                      <a:alpha val="40000"/>
                    </a:schemeClr>
                  </a:outerShdw>
                </a:effectLst>
              </a:rPr>
              <a:t>(</a:t>
            </a:r>
            <a:r>
              <a:rPr lang="en-US" b="1" dirty="0">
                <a:ln w="0"/>
                <a:solidFill>
                  <a:schemeClr val="tx1"/>
                </a:solidFill>
                <a:effectLst>
                  <a:outerShdw blurRad="38100" dist="19050" dir="2700000" algn="tl" rotWithShape="0">
                    <a:schemeClr val="dk1">
                      <a:alpha val="40000"/>
                    </a:schemeClr>
                  </a:outerShdw>
                </a:effectLst>
              </a:rPr>
              <a:t>9</a:t>
            </a:r>
            <a:r>
              <a:rPr lang="en-US" b="1" dirty="0" smtClean="0">
                <a:ln w="0"/>
                <a:solidFill>
                  <a:schemeClr val="tx1"/>
                </a:solidFill>
                <a:effectLst>
                  <a:outerShdw blurRad="38100" dist="19050" dir="2700000" algn="tl" rotWithShape="0">
                    <a:schemeClr val="dk1">
                      <a:alpha val="40000"/>
                    </a:schemeClr>
                  </a:outerShdw>
                </a:effectLst>
              </a:rPr>
              <a:t> %)</a:t>
            </a:r>
            <a:endParaRPr lang="en-US" b="1" dirty="0">
              <a:ln w="0"/>
              <a:solidFill>
                <a:schemeClr val="tx1"/>
              </a:solidFill>
              <a:effectLst>
                <a:outerShdw blurRad="38100" dist="19050" dir="2700000" algn="tl" rotWithShape="0">
                  <a:schemeClr val="dk1">
                    <a:alpha val="40000"/>
                  </a:schemeClr>
                </a:outerShdw>
              </a:effectLst>
            </a:endParaRPr>
          </a:p>
        </p:txBody>
      </p:sp>
      <p:sp>
        <p:nvSpPr>
          <p:cNvPr id="20" name="Rectangle 19"/>
          <p:cNvSpPr/>
          <p:nvPr/>
        </p:nvSpPr>
        <p:spPr>
          <a:xfrm>
            <a:off x="4426528" y="4517202"/>
            <a:ext cx="1760562" cy="1569493"/>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a:t>0 to 500 </a:t>
            </a:r>
            <a:endParaRPr lang="en-US" b="1" dirty="0" smtClean="0"/>
          </a:p>
          <a:p>
            <a:pPr algn="ctr"/>
            <a:r>
              <a:rPr lang="en-US" b="1" dirty="0"/>
              <a:t>11215</a:t>
            </a:r>
            <a:endParaRPr lang="en-US" b="1" dirty="0" smtClean="0">
              <a:ln w="0"/>
              <a:solidFill>
                <a:schemeClr val="tx1"/>
              </a:solidFill>
              <a:effectLst>
                <a:outerShdw blurRad="38100" dist="19050" dir="2700000" algn="tl" rotWithShape="0">
                  <a:schemeClr val="dk1">
                    <a:alpha val="40000"/>
                  </a:schemeClr>
                </a:outerShdw>
              </a:effectLst>
            </a:endParaRPr>
          </a:p>
          <a:p>
            <a:pPr algn="ctr"/>
            <a:r>
              <a:rPr lang="en-US" b="1" dirty="0" smtClean="0">
                <a:ln w="0"/>
                <a:solidFill>
                  <a:schemeClr val="tx1"/>
                </a:solidFill>
                <a:effectLst>
                  <a:outerShdw blurRad="38100" dist="19050" dir="2700000" algn="tl" rotWithShape="0">
                    <a:schemeClr val="dk1">
                      <a:alpha val="40000"/>
                    </a:schemeClr>
                  </a:outerShdw>
                </a:effectLst>
              </a:rPr>
              <a:t>(74%)</a:t>
            </a:r>
            <a:endParaRPr lang="en-US" b="1"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647276" y="24730"/>
            <a:ext cx="9362948" cy="400110"/>
          </a:xfrm>
          <a:prstGeom prst="rect">
            <a:avLst/>
          </a:prstGeom>
        </p:spPr>
        <p:txBody>
          <a:bodyPr wrap="none">
            <a:spAutoFit/>
          </a:bodyPr>
          <a:lstStyle/>
          <a:p>
            <a:r>
              <a:rPr lang="en-US" sz="2000" b="1" dirty="0" smtClean="0"/>
              <a:t>Cross table of Activity Ratio V/S Brokerage per Active Month for Margin based Product</a:t>
            </a:r>
            <a:endParaRPr lang="en-US" sz="2000" b="1" dirty="0"/>
          </a:p>
        </p:txBody>
      </p:sp>
      <p:sp>
        <p:nvSpPr>
          <p:cNvPr id="22" name="Right Arrow 21"/>
          <p:cNvSpPr/>
          <p:nvPr/>
        </p:nvSpPr>
        <p:spPr>
          <a:xfrm>
            <a:off x="4426528" y="6309327"/>
            <a:ext cx="713591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Brokerage per Active </a:t>
            </a:r>
            <a:r>
              <a:rPr lang="en-US" b="1" dirty="0">
                <a:solidFill>
                  <a:schemeClr val="tx1"/>
                </a:solidFill>
              </a:rPr>
              <a:t>Month (</a:t>
            </a:r>
            <a:r>
              <a:rPr lang="en-US" b="1" dirty="0" err="1">
                <a:solidFill>
                  <a:schemeClr val="tx1"/>
                </a:solidFill>
              </a:rPr>
              <a:t>Rs</a:t>
            </a:r>
            <a:r>
              <a:rPr lang="en-US" b="1" dirty="0" smtClean="0">
                <a:solidFill>
                  <a:schemeClr val="tx1"/>
                </a:solidFill>
              </a:rPr>
              <a:t>.)</a:t>
            </a:r>
            <a:endParaRPr lang="en-US" b="1" dirty="0">
              <a:solidFill>
                <a:schemeClr val="tx1"/>
              </a:solidFill>
            </a:endParaRPr>
          </a:p>
        </p:txBody>
      </p:sp>
    </p:spTree>
    <p:extLst>
      <p:ext uri="{BB962C8B-B14F-4D97-AF65-F5344CB8AC3E}">
        <p14:creationId xmlns:p14="http://schemas.microsoft.com/office/powerpoint/2010/main" val="1424362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grpId="0" nodeType="after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par>
                          <p:cTn id="55" fill="hold">
                            <p:stCondLst>
                              <p:cond delay="0"/>
                            </p:stCondLst>
                            <p:childTnLst>
                              <p:par>
                                <p:cTn id="56" presetID="1" presetClass="entr" presetSubtype="0"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childTnLst>
                                </p:cTn>
                              </p:par>
                            </p:childTnLst>
                          </p:cTn>
                        </p:par>
                        <p:par>
                          <p:cTn id="58" fill="hold">
                            <p:stCondLst>
                              <p:cond delay="0"/>
                            </p:stCondLst>
                            <p:childTnLst>
                              <p:par>
                                <p:cTn id="59" presetID="1" presetClass="entr" presetSubtype="0"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childTnLst>
                          </p:cTn>
                        </p:par>
                        <p:par>
                          <p:cTn id="61" fill="hold">
                            <p:stCondLst>
                              <p:cond delay="0"/>
                            </p:stCondLst>
                            <p:childTnLst>
                              <p:par>
                                <p:cTn id="62" presetID="1" presetClass="entr" presetSubtype="0" fill="hold" grpId="0" nodeType="afterEffect">
                                  <p:stCondLst>
                                    <p:cond delay="0"/>
                                  </p:stCondLst>
                                  <p:childTnLst>
                                    <p:set>
                                      <p:cBhvr>
                                        <p:cTn id="63"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 Revenue Margin Customer Base ( 20819 ) </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2830133852"/>
              </p:ext>
            </p:extLst>
          </p:nvPr>
        </p:nvGraphicFramePr>
        <p:xfrm>
          <a:off x="2307101" y="1322364"/>
          <a:ext cx="7638757" cy="374200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2262553" y="5205046"/>
            <a:ext cx="8088923" cy="369332"/>
          </a:xfrm>
          <a:prstGeom prst="rect">
            <a:avLst/>
          </a:prstGeom>
          <a:noFill/>
        </p:spPr>
        <p:txBody>
          <a:bodyPr wrap="square" rtlCol="0">
            <a:spAutoFit/>
          </a:bodyPr>
          <a:lstStyle/>
          <a:p>
            <a:r>
              <a:rPr lang="en-US" b="1" dirty="0" smtClean="0"/>
              <a:t>Online</a:t>
            </a:r>
            <a:r>
              <a:rPr lang="en-US" dirty="0" smtClean="0"/>
              <a:t> : ITS , Mobile (C)  </a:t>
            </a:r>
            <a:r>
              <a:rPr lang="en-US" dirty="0"/>
              <a:t> </a:t>
            </a:r>
            <a:r>
              <a:rPr lang="en-US" b="1" dirty="0" smtClean="0"/>
              <a:t>Offline</a:t>
            </a:r>
            <a:r>
              <a:rPr lang="en-US" dirty="0" smtClean="0"/>
              <a:t> : OWS , TWS , RMS </a:t>
            </a:r>
            <a:endParaRPr lang="en-US" dirty="0"/>
          </a:p>
        </p:txBody>
      </p:sp>
    </p:spTree>
    <p:extLst>
      <p:ext uri="{BB962C8B-B14F-4D97-AF65-F5344CB8AC3E}">
        <p14:creationId xmlns:p14="http://schemas.microsoft.com/office/powerpoint/2010/main" val="22073060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Low Activity Ratio customers further segmented based on Vintage (in months) &amp; First Trade Date </a:t>
            </a:r>
            <a:endParaRPr lang="en-US" sz="2400" dirty="0"/>
          </a:p>
        </p:txBody>
      </p:sp>
      <p:sp>
        <p:nvSpPr>
          <p:cNvPr id="3" name="Content Placeholder 2"/>
          <p:cNvSpPr>
            <a:spLocks noGrp="1"/>
          </p:cNvSpPr>
          <p:nvPr>
            <p:ph idx="1"/>
          </p:nvPr>
        </p:nvSpPr>
        <p:spPr/>
        <p:txBody>
          <a:bodyPr>
            <a:normAutofit/>
          </a:bodyPr>
          <a:lstStyle/>
          <a:p>
            <a:pPr marL="228600" lvl="1">
              <a:spcBef>
                <a:spcPts val="1000"/>
              </a:spcBef>
            </a:pPr>
            <a:r>
              <a:rPr lang="en-US" sz="2000" dirty="0" smtClean="0"/>
              <a:t>Vintage(in Months): Age of customer with the company</a:t>
            </a:r>
          </a:p>
          <a:p>
            <a:pPr marL="228600" lvl="1">
              <a:spcBef>
                <a:spcPts val="1000"/>
              </a:spcBef>
            </a:pPr>
            <a:r>
              <a:rPr lang="en-US" sz="2000" dirty="0" smtClean="0"/>
              <a:t>Formula : Vintage(in Months) : Customer Acquire Date – Today </a:t>
            </a:r>
            <a:endParaRPr lang="en-US" sz="2000" dirty="0"/>
          </a:p>
        </p:txBody>
      </p:sp>
      <p:sp>
        <p:nvSpPr>
          <p:cNvPr id="4" name="Rounded Rectangle 3"/>
          <p:cNvSpPr/>
          <p:nvPr/>
        </p:nvSpPr>
        <p:spPr>
          <a:xfrm>
            <a:off x="1366234" y="5535487"/>
            <a:ext cx="2133600" cy="457200"/>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bg1"/>
                </a:solidFill>
              </a:rPr>
              <a:t>Low Activity Ratio</a:t>
            </a:r>
          </a:p>
          <a:p>
            <a:pPr algn="ctr"/>
            <a:r>
              <a:rPr lang="en-US" sz="1400" b="1" i="1" dirty="0" smtClean="0">
                <a:solidFill>
                  <a:schemeClr val="bg1"/>
                </a:solidFill>
              </a:rPr>
              <a:t>&lt;33%</a:t>
            </a:r>
          </a:p>
        </p:txBody>
      </p:sp>
      <p:sp>
        <p:nvSpPr>
          <p:cNvPr id="5" name="Oval 4"/>
          <p:cNvSpPr>
            <a:spLocks noChangeAspect="1"/>
          </p:cNvSpPr>
          <p:nvPr/>
        </p:nvSpPr>
        <p:spPr>
          <a:xfrm>
            <a:off x="907339" y="2279560"/>
            <a:ext cx="3051391" cy="3051391"/>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15206 </a:t>
            </a:r>
          </a:p>
          <a:p>
            <a:pPr algn="ctr"/>
            <a:r>
              <a:rPr lang="en-US" sz="2400" b="1" dirty="0">
                <a:solidFill>
                  <a:schemeClr val="bg1"/>
                </a:solidFill>
              </a:rPr>
              <a:t>(</a:t>
            </a:r>
            <a:r>
              <a:rPr lang="en-US" sz="2400" b="1" dirty="0" smtClean="0">
                <a:solidFill>
                  <a:schemeClr val="bg1"/>
                </a:solidFill>
              </a:rPr>
              <a:t>39%)</a:t>
            </a:r>
            <a:endParaRPr lang="en-US" sz="2400" b="1" dirty="0">
              <a:solidFill>
                <a:schemeClr val="bg1"/>
              </a:solidFill>
            </a:endParaRPr>
          </a:p>
        </p:txBody>
      </p:sp>
      <p:sp>
        <p:nvSpPr>
          <p:cNvPr id="6" name="Right Arrow 5"/>
          <p:cNvSpPr/>
          <p:nvPr/>
        </p:nvSpPr>
        <p:spPr>
          <a:xfrm>
            <a:off x="4220307" y="3235513"/>
            <a:ext cx="1477107" cy="113948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Further</a:t>
            </a:r>
            <a:r>
              <a:rPr lang="en-US" dirty="0" smtClean="0"/>
              <a:t> </a:t>
            </a:r>
            <a:r>
              <a:rPr lang="en-US" dirty="0" smtClean="0">
                <a:solidFill>
                  <a:sysClr val="windowText" lastClr="000000"/>
                </a:solidFill>
              </a:rPr>
              <a:t>Classified</a:t>
            </a:r>
            <a:r>
              <a:rPr lang="en-US" dirty="0" smtClean="0"/>
              <a:t> </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439695079"/>
              </p:ext>
            </p:extLst>
          </p:nvPr>
        </p:nvGraphicFramePr>
        <p:xfrm>
          <a:off x="6006905" y="3523807"/>
          <a:ext cx="5346895" cy="2469030"/>
        </p:xfrm>
        <a:graphic>
          <a:graphicData uri="http://schemas.openxmlformats.org/drawingml/2006/table">
            <a:tbl>
              <a:tblPr firstRow="1" bandRow="1">
                <a:tableStyleId>{5C22544A-7EE6-4342-B048-85BDC9FD1C3A}</a:tableStyleId>
              </a:tblPr>
              <a:tblGrid>
                <a:gridCol w="1814732"/>
                <a:gridCol w="1744394"/>
                <a:gridCol w="1787769"/>
              </a:tblGrid>
              <a:tr h="635709">
                <a:tc>
                  <a:txBody>
                    <a:bodyPr/>
                    <a:lstStyle/>
                    <a:p>
                      <a:pPr algn="ctr"/>
                      <a:r>
                        <a:rPr lang="en-US" dirty="0" smtClean="0"/>
                        <a:t>Vintage</a:t>
                      </a:r>
                      <a:r>
                        <a:rPr lang="en-US" baseline="0" dirty="0" smtClean="0"/>
                        <a:t> Buckets  </a:t>
                      </a:r>
                    </a:p>
                    <a:p>
                      <a:pPr algn="ctr"/>
                      <a:r>
                        <a:rPr lang="en-US" baseline="0" dirty="0" smtClean="0"/>
                        <a:t>( In months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Count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 across Vintage Buckets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5910">
                <a:tc>
                  <a:txBody>
                    <a:bodyPr/>
                    <a:lstStyle/>
                    <a:p>
                      <a:pPr algn="ctr"/>
                      <a:r>
                        <a:rPr lang="en-US" smtClean="0"/>
                        <a:t>0 to 12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kern="1200" smtClean="0">
                          <a:solidFill>
                            <a:schemeClr val="dk1"/>
                          </a:solidFill>
                          <a:latin typeface="+mn-lt"/>
                          <a:ea typeface="+mn-ea"/>
                          <a:cs typeface="+mn-cs"/>
                        </a:rPr>
                        <a:t>1297</a:t>
                      </a:r>
                      <a:endParaRPr lang="en-US" sz="1800" kern="1200" dirty="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9 %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3263">
                <a:tc>
                  <a:txBody>
                    <a:bodyPr/>
                    <a:lstStyle/>
                    <a:p>
                      <a:pPr algn="ctr"/>
                      <a:r>
                        <a:rPr lang="en-US" smtClean="0"/>
                        <a:t>12 to 48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kern="1200" smtClean="0">
                          <a:solidFill>
                            <a:schemeClr val="dk1"/>
                          </a:solidFill>
                          <a:latin typeface="+mn-lt"/>
                          <a:ea typeface="+mn-ea"/>
                          <a:cs typeface="+mn-cs"/>
                        </a:rPr>
                        <a:t>4615</a:t>
                      </a:r>
                      <a:endParaRPr lang="en-US" sz="1800" kern="1200" dirty="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30 %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3263">
                <a:tc>
                  <a:txBody>
                    <a:bodyPr/>
                    <a:lstStyle/>
                    <a:p>
                      <a:pPr marL="0" indent="0" algn="ctr">
                        <a:buFont typeface="Wingdings" panose="05000000000000000000" pitchFamily="2" charset="2"/>
                        <a:buNone/>
                      </a:pPr>
                      <a:r>
                        <a:rPr lang="en-US" smtClean="0"/>
                        <a:t>48 to 120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kern="1200" smtClean="0">
                          <a:solidFill>
                            <a:schemeClr val="dk1"/>
                          </a:solidFill>
                          <a:latin typeface="+mn-lt"/>
                          <a:ea typeface="+mn-ea"/>
                          <a:cs typeface="+mn-cs"/>
                        </a:rPr>
                        <a:t>6409</a:t>
                      </a:r>
                      <a:endParaRPr lang="en-US" sz="1800" kern="1200" dirty="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42%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3263">
                <a:tc>
                  <a:txBody>
                    <a:bodyPr/>
                    <a:lstStyle/>
                    <a:p>
                      <a:pPr marL="0" indent="0" algn="ctr">
                        <a:buFont typeface="Wingdings" panose="05000000000000000000" pitchFamily="2" charset="2"/>
                        <a:buNone/>
                      </a:pPr>
                      <a:r>
                        <a:rPr lang="en-US" smtClean="0"/>
                        <a:t>&gt;120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kern="1200" dirty="0" smtClean="0">
                          <a:solidFill>
                            <a:schemeClr val="dk1"/>
                          </a:solidFill>
                          <a:latin typeface="+mn-lt"/>
                          <a:ea typeface="+mn-ea"/>
                          <a:cs typeface="+mn-cs"/>
                        </a:rPr>
                        <a:t>2885</a:t>
                      </a:r>
                      <a:endParaRPr lang="en-US" sz="1800" kern="1200" dirty="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19%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3263">
                <a:tc>
                  <a:txBody>
                    <a:bodyPr/>
                    <a:lstStyle/>
                    <a:p>
                      <a:pPr marL="0" indent="0" algn="ctr">
                        <a:buFont typeface="Wingdings" panose="05000000000000000000" pitchFamily="2" charset="2"/>
                        <a:buNone/>
                      </a:pPr>
                      <a:r>
                        <a:rPr lang="en-US" dirty="0" smtClean="0"/>
                        <a:t>Total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kern="1200" dirty="0" smtClean="0">
                          <a:solidFill>
                            <a:schemeClr val="dk1"/>
                          </a:solidFill>
                          <a:latin typeface="+mn-lt"/>
                          <a:ea typeface="+mn-ea"/>
                          <a:cs typeface="+mn-cs"/>
                        </a:rPr>
                        <a:t>15206</a:t>
                      </a:r>
                      <a:endParaRPr lang="en-US" sz="1800" kern="1200" dirty="0">
                        <a:solidFill>
                          <a:schemeClr val="dk1"/>
                        </a:solidFill>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443434192"/>
              </p:ext>
            </p:extLst>
          </p:nvPr>
        </p:nvGraphicFramePr>
        <p:xfrm>
          <a:off x="5992839" y="1983545"/>
          <a:ext cx="5360961" cy="1464288"/>
        </p:xfrm>
        <a:graphic>
          <a:graphicData uri="http://schemas.openxmlformats.org/drawingml/2006/table">
            <a:tbl>
              <a:tblPr firstRow="1" bandRow="1">
                <a:tableStyleId>{5C22544A-7EE6-4342-B048-85BDC9FD1C3A}</a:tableStyleId>
              </a:tblPr>
              <a:tblGrid>
                <a:gridCol w="1786987"/>
                <a:gridCol w="1786987"/>
                <a:gridCol w="1786987"/>
              </a:tblGrid>
              <a:tr h="366072">
                <a:tc>
                  <a:txBody>
                    <a:bodyPr/>
                    <a:lstStyle/>
                    <a:p>
                      <a:pPr algn="ctr"/>
                      <a:r>
                        <a:rPr lang="en-US" dirty="0" smtClean="0"/>
                        <a:t>First</a:t>
                      </a:r>
                      <a:r>
                        <a:rPr lang="en-US" baseline="0" dirty="0" smtClean="0"/>
                        <a:t> Trade Date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Count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 across flag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6072">
                <a:tc>
                  <a:txBody>
                    <a:bodyPr/>
                    <a:lstStyle/>
                    <a:p>
                      <a:pPr algn="ctr"/>
                      <a:r>
                        <a:rPr lang="en-US" dirty="0" smtClean="0"/>
                        <a:t>Yes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798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dirty="0" smtClean="0"/>
                        <a:t>5 %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66072">
                <a:tc>
                  <a:txBody>
                    <a:bodyPr/>
                    <a:lstStyle/>
                    <a:p>
                      <a:pPr algn="ctr"/>
                      <a:r>
                        <a:rPr lang="en-US" dirty="0" smtClean="0"/>
                        <a:t>No</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14408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95 %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6072">
                <a:tc>
                  <a:txBody>
                    <a:bodyPr/>
                    <a:lstStyle/>
                    <a:p>
                      <a:pPr algn="ctr"/>
                      <a:r>
                        <a:rPr lang="en-US" dirty="0" smtClean="0"/>
                        <a:t>Total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15206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3958730" y="6057792"/>
            <a:ext cx="7042205" cy="646331"/>
          </a:xfrm>
          <a:prstGeom prst="rect">
            <a:avLst/>
          </a:prstGeom>
          <a:noFill/>
        </p:spPr>
        <p:txBody>
          <a:bodyPr wrap="square" rtlCol="0">
            <a:spAutoFit/>
          </a:bodyPr>
          <a:lstStyle/>
          <a:p>
            <a:r>
              <a:rPr lang="en-US" dirty="0" smtClean="0">
                <a:solidFill>
                  <a:srgbClr val="FF0000"/>
                </a:solidFill>
              </a:rPr>
              <a:t>Out of low active customer , Only 5 % customers are those whose first trade is based in “Margin” product.</a:t>
            </a:r>
            <a:endParaRPr lang="en-US" dirty="0">
              <a:solidFill>
                <a:srgbClr val="FF0000"/>
              </a:solidFill>
            </a:endParaRPr>
          </a:p>
        </p:txBody>
      </p:sp>
    </p:spTree>
    <p:extLst>
      <p:ext uri="{BB962C8B-B14F-4D97-AF65-F5344CB8AC3E}">
        <p14:creationId xmlns:p14="http://schemas.microsoft.com/office/powerpoint/2010/main" val="27825799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90187"/>
            <a:ext cx="10515600" cy="433365"/>
          </a:xfrm>
        </p:spPr>
        <p:txBody>
          <a:bodyPr>
            <a:noAutofit/>
          </a:bodyPr>
          <a:lstStyle/>
          <a:p>
            <a:r>
              <a:rPr lang="en-US" sz="2400" dirty="0"/>
              <a:t>Activity Ratio &amp; Recency </a:t>
            </a:r>
            <a:r>
              <a:rPr lang="en-US" sz="2400" dirty="0" smtClean="0"/>
              <a:t>based segmentation for Futures </a:t>
            </a:r>
            <a:r>
              <a:rPr lang="en-US" sz="2400" dirty="0"/>
              <a:t>Product </a:t>
            </a:r>
            <a:r>
              <a:rPr lang="en-US" sz="2400" dirty="0" smtClean="0"/>
              <a:t>(</a:t>
            </a:r>
            <a:r>
              <a:rPr lang="en-US" sz="2400" dirty="0" smtClean="0">
                <a:effectLst/>
              </a:rPr>
              <a:t>4304</a:t>
            </a:r>
            <a:r>
              <a:rPr lang="en-US" sz="2400" dirty="0" smtClean="0"/>
              <a:t>)</a:t>
            </a:r>
            <a:endParaRPr lang="en-US" sz="2400" dirty="0"/>
          </a:p>
        </p:txBody>
      </p:sp>
      <p:sp>
        <p:nvSpPr>
          <p:cNvPr id="3" name="Content Placeholder 2"/>
          <p:cNvSpPr>
            <a:spLocks noGrp="1"/>
          </p:cNvSpPr>
          <p:nvPr>
            <p:ph idx="1"/>
          </p:nvPr>
        </p:nvSpPr>
        <p:spPr>
          <a:xfrm>
            <a:off x="838199" y="914400"/>
            <a:ext cx="10739907" cy="5821251"/>
          </a:xfrm>
        </p:spPr>
        <p:txBody>
          <a:bodyPr/>
          <a:lstStyle/>
          <a:p>
            <a:endParaRPr lang="en-US" b="1" dirty="0"/>
          </a:p>
        </p:txBody>
      </p:sp>
      <p:sp>
        <p:nvSpPr>
          <p:cNvPr id="4" name="Rounded Rectangle 3"/>
          <p:cNvSpPr/>
          <p:nvPr/>
        </p:nvSpPr>
        <p:spPr>
          <a:xfrm>
            <a:off x="9059214" y="5974724"/>
            <a:ext cx="1981200" cy="45720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bg1"/>
                </a:solidFill>
              </a:rPr>
              <a:t>High </a:t>
            </a:r>
            <a:r>
              <a:rPr lang="en-US" sz="1400" b="1" i="1" dirty="0">
                <a:solidFill>
                  <a:schemeClr val="bg1"/>
                </a:solidFill>
              </a:rPr>
              <a:t>Activity </a:t>
            </a:r>
            <a:r>
              <a:rPr lang="en-US" sz="1400" b="1" i="1" dirty="0" smtClean="0">
                <a:solidFill>
                  <a:schemeClr val="bg1"/>
                </a:solidFill>
              </a:rPr>
              <a:t>Ratio</a:t>
            </a:r>
          </a:p>
          <a:p>
            <a:pPr algn="ctr"/>
            <a:r>
              <a:rPr lang="en-US" sz="1400" b="1" i="1" dirty="0" smtClean="0">
                <a:solidFill>
                  <a:schemeClr val="bg1"/>
                </a:solidFill>
              </a:rPr>
              <a:t>&gt;66%</a:t>
            </a:r>
            <a:endParaRPr lang="en-US" sz="1400" b="1" i="1" dirty="0">
              <a:solidFill>
                <a:schemeClr val="bg1"/>
              </a:solidFill>
            </a:endParaRPr>
          </a:p>
        </p:txBody>
      </p:sp>
      <p:sp>
        <p:nvSpPr>
          <p:cNvPr id="5" name="Rounded Rectangle 4"/>
          <p:cNvSpPr/>
          <p:nvPr/>
        </p:nvSpPr>
        <p:spPr>
          <a:xfrm>
            <a:off x="5164517" y="5974724"/>
            <a:ext cx="1981200" cy="4572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bg1"/>
                </a:solidFill>
              </a:rPr>
              <a:t>Medium </a:t>
            </a:r>
            <a:r>
              <a:rPr lang="en-US" sz="1400" b="1" i="1" dirty="0">
                <a:solidFill>
                  <a:schemeClr val="bg1"/>
                </a:solidFill>
              </a:rPr>
              <a:t>Activity </a:t>
            </a:r>
            <a:r>
              <a:rPr lang="en-US" sz="1400" b="1" i="1" dirty="0" smtClean="0">
                <a:solidFill>
                  <a:schemeClr val="bg1"/>
                </a:solidFill>
              </a:rPr>
              <a:t>Ratio</a:t>
            </a:r>
          </a:p>
          <a:p>
            <a:pPr algn="ctr"/>
            <a:r>
              <a:rPr lang="en-US" sz="1400" b="1" i="1" dirty="0" smtClean="0">
                <a:solidFill>
                  <a:schemeClr val="bg1"/>
                </a:solidFill>
              </a:rPr>
              <a:t>33% to 66%</a:t>
            </a:r>
            <a:endParaRPr lang="en-US" sz="1400" b="1" i="1" dirty="0">
              <a:solidFill>
                <a:schemeClr val="bg1"/>
              </a:solidFill>
            </a:endParaRPr>
          </a:p>
        </p:txBody>
      </p:sp>
      <p:sp>
        <p:nvSpPr>
          <p:cNvPr id="6" name="Rounded Rectangle 5"/>
          <p:cNvSpPr/>
          <p:nvPr/>
        </p:nvSpPr>
        <p:spPr>
          <a:xfrm>
            <a:off x="1366235" y="5974724"/>
            <a:ext cx="2133600" cy="457200"/>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bg1"/>
                </a:solidFill>
              </a:rPr>
              <a:t>Low Activity Ratio</a:t>
            </a:r>
          </a:p>
          <a:p>
            <a:pPr algn="ctr"/>
            <a:r>
              <a:rPr lang="en-US" sz="1400" b="1" i="1" dirty="0" smtClean="0">
                <a:solidFill>
                  <a:schemeClr val="bg1"/>
                </a:solidFill>
              </a:rPr>
              <a:t>&lt;33%</a:t>
            </a:r>
          </a:p>
        </p:txBody>
      </p:sp>
      <p:sp>
        <p:nvSpPr>
          <p:cNvPr id="7" name="Oval 6"/>
          <p:cNvSpPr>
            <a:spLocks noChangeAspect="1"/>
          </p:cNvSpPr>
          <p:nvPr/>
        </p:nvSpPr>
        <p:spPr>
          <a:xfrm>
            <a:off x="4886496" y="2785404"/>
            <a:ext cx="2545547" cy="254554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852 </a:t>
            </a:r>
          </a:p>
          <a:p>
            <a:pPr algn="ctr"/>
            <a:r>
              <a:rPr lang="en-US" sz="2000" b="1" dirty="0" smtClean="0">
                <a:solidFill>
                  <a:schemeClr val="bg1"/>
                </a:solidFill>
              </a:rPr>
              <a:t>(20%)</a:t>
            </a:r>
            <a:endParaRPr lang="en-US" sz="2000" b="1" dirty="0">
              <a:solidFill>
                <a:schemeClr val="bg1"/>
              </a:solidFill>
            </a:endParaRPr>
          </a:p>
        </p:txBody>
      </p:sp>
      <p:sp>
        <p:nvSpPr>
          <p:cNvPr id="9" name="Oval 8"/>
          <p:cNvSpPr>
            <a:spLocks noChangeAspect="1"/>
          </p:cNvSpPr>
          <p:nvPr/>
        </p:nvSpPr>
        <p:spPr>
          <a:xfrm>
            <a:off x="1596463" y="3438819"/>
            <a:ext cx="1892132" cy="1892132"/>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578 </a:t>
            </a:r>
          </a:p>
          <a:p>
            <a:pPr algn="ctr"/>
            <a:r>
              <a:rPr lang="en-US" sz="2400" b="1" dirty="0">
                <a:solidFill>
                  <a:schemeClr val="bg1"/>
                </a:solidFill>
              </a:rPr>
              <a:t>(</a:t>
            </a:r>
            <a:r>
              <a:rPr lang="en-US" sz="2400" b="1" dirty="0" smtClean="0">
                <a:solidFill>
                  <a:schemeClr val="bg1"/>
                </a:solidFill>
              </a:rPr>
              <a:t>13%)</a:t>
            </a:r>
            <a:endParaRPr lang="en-US" sz="2400" b="1" dirty="0">
              <a:solidFill>
                <a:schemeClr val="bg1"/>
              </a:solidFill>
            </a:endParaRPr>
          </a:p>
        </p:txBody>
      </p:sp>
      <p:sp>
        <p:nvSpPr>
          <p:cNvPr id="13" name="Oval 12"/>
          <p:cNvSpPr>
            <a:spLocks noChangeAspect="1"/>
          </p:cNvSpPr>
          <p:nvPr/>
        </p:nvSpPr>
        <p:spPr>
          <a:xfrm>
            <a:off x="8536096" y="2545735"/>
            <a:ext cx="2722059" cy="27220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2874 </a:t>
            </a:r>
          </a:p>
          <a:p>
            <a:pPr algn="ctr"/>
            <a:r>
              <a:rPr lang="en-US" sz="2000" b="1" dirty="0" smtClean="0">
                <a:solidFill>
                  <a:schemeClr val="bg1"/>
                </a:solidFill>
              </a:rPr>
              <a:t>(67%)</a:t>
            </a:r>
            <a:endParaRPr lang="en-US" sz="2000" b="1" dirty="0">
              <a:solidFill>
                <a:schemeClr val="bg1"/>
              </a:solidFill>
            </a:endParaRPr>
          </a:p>
        </p:txBody>
      </p:sp>
      <p:sp>
        <p:nvSpPr>
          <p:cNvPr id="10" name="Oval 9"/>
          <p:cNvSpPr/>
          <p:nvPr/>
        </p:nvSpPr>
        <p:spPr>
          <a:xfrm>
            <a:off x="1366235" y="1505243"/>
            <a:ext cx="1756793" cy="1856935"/>
          </a:xfrm>
          <a:prstGeom prst="ellipse">
            <a:avLst/>
          </a:prstGeom>
          <a:solidFill>
            <a:schemeClr val="accent5">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solidFill>
                  <a:schemeClr val="bg1"/>
                </a:solidFill>
              </a:rPr>
              <a:t>330</a:t>
            </a:r>
            <a:endParaRPr lang="en-US" b="1" dirty="0">
              <a:solidFill>
                <a:schemeClr val="bg1"/>
              </a:solidFill>
            </a:endParaRPr>
          </a:p>
          <a:p>
            <a:pPr algn="ctr"/>
            <a:r>
              <a:rPr lang="en-US" b="1" dirty="0" smtClean="0">
                <a:solidFill>
                  <a:schemeClr val="bg1"/>
                </a:solidFill>
              </a:rPr>
              <a:t>57%</a:t>
            </a:r>
            <a:endParaRPr lang="en-US" b="1" dirty="0">
              <a:solidFill>
                <a:schemeClr val="bg1"/>
              </a:solidFill>
            </a:endParaRPr>
          </a:p>
          <a:p>
            <a:pPr algn="ctr"/>
            <a:r>
              <a:rPr lang="en-US" b="1" dirty="0" smtClean="0">
                <a:solidFill>
                  <a:schemeClr val="bg1"/>
                </a:solidFill>
              </a:rPr>
              <a:t>&gt; 60 days</a:t>
            </a:r>
            <a:endParaRPr lang="en-US" b="1" dirty="0">
              <a:solidFill>
                <a:schemeClr val="bg1"/>
              </a:solidFill>
            </a:endParaRPr>
          </a:p>
        </p:txBody>
      </p:sp>
      <p:sp>
        <p:nvSpPr>
          <p:cNvPr id="11" name="Oval 10"/>
          <p:cNvSpPr/>
          <p:nvPr/>
        </p:nvSpPr>
        <p:spPr>
          <a:xfrm>
            <a:off x="2371783" y="2279560"/>
            <a:ext cx="1444576" cy="1082615"/>
          </a:xfrm>
          <a:prstGeom prst="ellipse">
            <a:avLst/>
          </a:prstGeom>
          <a:solidFill>
            <a:schemeClr val="accent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smtClean="0">
                <a:solidFill>
                  <a:schemeClr val="bg1"/>
                </a:solidFill>
              </a:rPr>
              <a:t>248</a:t>
            </a:r>
            <a:endParaRPr lang="en-US" sz="1600" b="1" dirty="0">
              <a:solidFill>
                <a:schemeClr val="bg1"/>
              </a:solidFill>
            </a:endParaRPr>
          </a:p>
          <a:p>
            <a:pPr algn="ctr"/>
            <a:r>
              <a:rPr lang="en-US" sz="1600" b="1" dirty="0" smtClean="0">
                <a:solidFill>
                  <a:schemeClr val="bg1"/>
                </a:solidFill>
              </a:rPr>
              <a:t>43%</a:t>
            </a:r>
            <a:endParaRPr lang="en-US" sz="1600" b="1" dirty="0">
              <a:solidFill>
                <a:schemeClr val="bg1"/>
              </a:solidFill>
            </a:endParaRPr>
          </a:p>
          <a:p>
            <a:pPr algn="ctr"/>
            <a:r>
              <a:rPr lang="en-US" sz="1600" b="1" dirty="0" smtClean="0">
                <a:solidFill>
                  <a:schemeClr val="bg1"/>
                </a:solidFill>
              </a:rPr>
              <a:t>0-60 days </a:t>
            </a:r>
            <a:endParaRPr lang="en-US" sz="1600" b="1" dirty="0">
              <a:solidFill>
                <a:schemeClr val="bg1"/>
              </a:solidFill>
            </a:endParaRPr>
          </a:p>
        </p:txBody>
      </p:sp>
      <p:sp>
        <p:nvSpPr>
          <p:cNvPr id="20" name="Oval 19"/>
          <p:cNvSpPr/>
          <p:nvPr/>
        </p:nvSpPr>
        <p:spPr>
          <a:xfrm>
            <a:off x="6165521" y="1452311"/>
            <a:ext cx="1814732" cy="1909865"/>
          </a:xfrm>
          <a:prstGeom prst="ellipse">
            <a:avLst/>
          </a:prstGeom>
          <a:solidFill>
            <a:schemeClr val="accent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solidFill>
                  <a:schemeClr val="bg1"/>
                </a:solidFill>
              </a:rPr>
              <a:t>382</a:t>
            </a:r>
            <a:endParaRPr lang="en-US" b="1" dirty="0">
              <a:solidFill>
                <a:schemeClr val="bg1"/>
              </a:solidFill>
            </a:endParaRPr>
          </a:p>
          <a:p>
            <a:pPr algn="ctr"/>
            <a:r>
              <a:rPr lang="en-US" b="1" dirty="0" smtClean="0">
                <a:solidFill>
                  <a:schemeClr val="bg1"/>
                </a:solidFill>
              </a:rPr>
              <a:t>45%</a:t>
            </a:r>
            <a:endParaRPr lang="en-US" b="1" dirty="0">
              <a:solidFill>
                <a:schemeClr val="bg1"/>
              </a:solidFill>
            </a:endParaRPr>
          </a:p>
          <a:p>
            <a:pPr algn="ctr"/>
            <a:r>
              <a:rPr lang="en-US" b="1" dirty="0" smtClean="0">
                <a:solidFill>
                  <a:schemeClr val="bg1"/>
                </a:solidFill>
              </a:rPr>
              <a:t>0 – 30 days</a:t>
            </a:r>
            <a:endParaRPr lang="en-US" b="1" dirty="0">
              <a:solidFill>
                <a:schemeClr val="bg1"/>
              </a:solidFill>
            </a:endParaRPr>
          </a:p>
        </p:txBody>
      </p:sp>
      <p:sp>
        <p:nvSpPr>
          <p:cNvPr id="24" name="Oval 23"/>
          <p:cNvSpPr/>
          <p:nvPr/>
        </p:nvSpPr>
        <p:spPr>
          <a:xfrm>
            <a:off x="4456187" y="1975830"/>
            <a:ext cx="1575582" cy="1386346"/>
          </a:xfrm>
          <a:prstGeom prst="ellipse">
            <a:avLst/>
          </a:prstGeom>
          <a:solidFill>
            <a:schemeClr val="accent5">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solidFill>
                  <a:schemeClr val="bg1"/>
                </a:solidFill>
              </a:rPr>
              <a:t>470</a:t>
            </a:r>
            <a:endParaRPr lang="en-US" b="1" dirty="0">
              <a:solidFill>
                <a:schemeClr val="bg1"/>
              </a:solidFill>
            </a:endParaRPr>
          </a:p>
          <a:p>
            <a:pPr algn="ctr"/>
            <a:r>
              <a:rPr lang="en-US" b="1" dirty="0" smtClean="0">
                <a:solidFill>
                  <a:schemeClr val="bg1"/>
                </a:solidFill>
              </a:rPr>
              <a:t>55%</a:t>
            </a:r>
            <a:endParaRPr lang="en-US" b="1" dirty="0">
              <a:solidFill>
                <a:schemeClr val="bg1"/>
              </a:solidFill>
            </a:endParaRPr>
          </a:p>
          <a:p>
            <a:pPr algn="ctr"/>
            <a:r>
              <a:rPr lang="en-US" b="1" dirty="0" smtClean="0">
                <a:solidFill>
                  <a:schemeClr val="bg1"/>
                </a:solidFill>
              </a:rPr>
              <a:t>&gt; 30 days</a:t>
            </a:r>
            <a:endParaRPr lang="en-US" b="1" dirty="0">
              <a:solidFill>
                <a:schemeClr val="bg1"/>
              </a:solidFill>
            </a:endParaRPr>
          </a:p>
        </p:txBody>
      </p:sp>
      <p:sp>
        <p:nvSpPr>
          <p:cNvPr id="25" name="Oval 24"/>
          <p:cNvSpPr/>
          <p:nvPr/>
        </p:nvSpPr>
        <p:spPr>
          <a:xfrm>
            <a:off x="9867144" y="1455650"/>
            <a:ext cx="1814732" cy="1909865"/>
          </a:xfrm>
          <a:prstGeom prst="ellipse">
            <a:avLst/>
          </a:prstGeom>
          <a:solidFill>
            <a:schemeClr val="accent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solidFill>
                  <a:schemeClr val="bg1"/>
                </a:solidFill>
              </a:rPr>
              <a:t>2214</a:t>
            </a:r>
            <a:endParaRPr lang="en-US" b="1" dirty="0">
              <a:solidFill>
                <a:schemeClr val="bg1"/>
              </a:solidFill>
            </a:endParaRPr>
          </a:p>
          <a:p>
            <a:pPr algn="ctr"/>
            <a:r>
              <a:rPr lang="en-US" b="1" dirty="0" smtClean="0">
                <a:solidFill>
                  <a:schemeClr val="bg1"/>
                </a:solidFill>
              </a:rPr>
              <a:t>77%</a:t>
            </a:r>
            <a:endParaRPr lang="en-US" b="1" dirty="0">
              <a:solidFill>
                <a:schemeClr val="bg1"/>
              </a:solidFill>
            </a:endParaRPr>
          </a:p>
          <a:p>
            <a:pPr algn="ctr"/>
            <a:r>
              <a:rPr lang="en-US" b="1" dirty="0" smtClean="0">
                <a:solidFill>
                  <a:schemeClr val="bg1"/>
                </a:solidFill>
              </a:rPr>
              <a:t>0 – 15 days</a:t>
            </a:r>
            <a:endParaRPr lang="en-US" b="1" dirty="0">
              <a:solidFill>
                <a:schemeClr val="bg1"/>
              </a:solidFill>
            </a:endParaRPr>
          </a:p>
        </p:txBody>
      </p:sp>
      <p:sp>
        <p:nvSpPr>
          <p:cNvPr id="27" name="Oval 26"/>
          <p:cNvSpPr/>
          <p:nvPr/>
        </p:nvSpPr>
        <p:spPr>
          <a:xfrm>
            <a:off x="8187792" y="2279560"/>
            <a:ext cx="1359401" cy="1082616"/>
          </a:xfrm>
          <a:prstGeom prst="ellipse">
            <a:avLst/>
          </a:prstGeom>
          <a:solidFill>
            <a:schemeClr val="accent5">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bg1"/>
                </a:solidFill>
              </a:rPr>
              <a:t>6</a:t>
            </a:r>
            <a:r>
              <a:rPr lang="en-US" sz="1600" b="1" dirty="0" smtClean="0">
                <a:solidFill>
                  <a:schemeClr val="bg1"/>
                </a:solidFill>
              </a:rPr>
              <a:t>60</a:t>
            </a:r>
            <a:endParaRPr lang="en-US" sz="1600" b="1" dirty="0">
              <a:solidFill>
                <a:schemeClr val="bg1"/>
              </a:solidFill>
            </a:endParaRPr>
          </a:p>
          <a:p>
            <a:pPr algn="ctr"/>
            <a:r>
              <a:rPr lang="en-US" sz="1600" b="1" dirty="0" smtClean="0">
                <a:solidFill>
                  <a:schemeClr val="bg1"/>
                </a:solidFill>
              </a:rPr>
              <a:t>23%</a:t>
            </a:r>
            <a:endParaRPr lang="en-US" sz="1600" b="1" dirty="0">
              <a:solidFill>
                <a:schemeClr val="bg1"/>
              </a:solidFill>
            </a:endParaRPr>
          </a:p>
          <a:p>
            <a:pPr algn="ctr"/>
            <a:r>
              <a:rPr lang="en-US" sz="1600" b="1" dirty="0" smtClean="0">
                <a:solidFill>
                  <a:schemeClr val="bg1"/>
                </a:solidFill>
              </a:rPr>
              <a:t>&gt; 15 days</a:t>
            </a:r>
            <a:endParaRPr lang="en-US" sz="1600" b="1" dirty="0">
              <a:solidFill>
                <a:schemeClr val="bg1"/>
              </a:solidFill>
            </a:endParaRPr>
          </a:p>
        </p:txBody>
      </p:sp>
      <p:cxnSp>
        <p:nvCxnSpPr>
          <p:cNvPr id="29" name="Straight Connector 28"/>
          <p:cNvCxnSpPr/>
          <p:nvPr/>
        </p:nvCxnSpPr>
        <p:spPr>
          <a:xfrm>
            <a:off x="4193165" y="1287138"/>
            <a:ext cx="55483" cy="5043324"/>
          </a:xfrm>
          <a:prstGeom prst="line">
            <a:avLst/>
          </a:prstGeom>
          <a:ln>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74724" y="1303363"/>
            <a:ext cx="55483" cy="5043324"/>
          </a:xfrm>
          <a:prstGeom prst="line">
            <a:avLst/>
          </a:prstGeom>
          <a:ln>
            <a:solidFill>
              <a:srgbClr val="FF0000"/>
            </a:solidFill>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3800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75E-6 -1.85185E-6 L 0.23321 -0.19352 L -0.03997 -0.20625 " pathEditMode="relative" rAng="0" ptsTypes="AAA">
                                      <p:cBhvr>
                                        <p:cTn id="6" dur="2000" fill="hold"/>
                                        <p:tgtEl>
                                          <p:spTgt spid="9"/>
                                        </p:tgtEl>
                                        <p:attrNameLst>
                                          <p:attrName>ppt_x</p:attrName>
                                          <p:attrName>ppt_y</p:attrName>
                                        </p:attrNameLst>
                                      </p:cBhvr>
                                      <p:rCtr x="9661" y="-10324"/>
                                    </p:animMotion>
                                  </p:childTnLst>
                                </p:cTn>
                              </p:par>
                            </p:childTnLst>
                          </p:cTn>
                        </p:par>
                        <p:par>
                          <p:cTn id="7" fill="hold">
                            <p:stCondLst>
                              <p:cond delay="2000"/>
                            </p:stCondLst>
                            <p:childTnLst>
                              <p:par>
                                <p:cTn id="8" presetID="1" presetClass="exit" presetSubtype="0" fill="hold" grpId="1" nodeType="afterEffect">
                                  <p:stCondLst>
                                    <p:cond delay="0"/>
                                  </p:stCondLst>
                                  <p:childTnLst>
                                    <p:set>
                                      <p:cBhvr>
                                        <p:cTn id="9" dur="1" fill="hold">
                                          <p:stCondLst>
                                            <p:cond delay="0"/>
                                          </p:stCondLst>
                                        </p:cTn>
                                        <p:tgtEl>
                                          <p:spTgt spid="9"/>
                                        </p:tgtEl>
                                        <p:attrNameLst>
                                          <p:attrName>style.visibility</p:attrName>
                                        </p:attrNameLst>
                                      </p:cBhvr>
                                      <p:to>
                                        <p:strVal val="hidden"/>
                                      </p:to>
                                    </p:set>
                                  </p:childTnLst>
                                </p:cTn>
                              </p:par>
                              <p:par>
                                <p:cTn id="10" presetID="1"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par>
                          <p:cTn id="12" fill="hold">
                            <p:stCondLst>
                              <p:cond delay="2000"/>
                            </p:stCondLst>
                            <p:childTnLst>
                              <p:par>
                                <p:cTn id="13" presetID="0" presetClass="path" presetSubtype="0" accel="50000" decel="50000" fill="hold" grpId="1" nodeType="afterEffect">
                                  <p:stCondLst>
                                    <p:cond delay="0"/>
                                  </p:stCondLst>
                                  <p:childTnLst>
                                    <p:animMotion origin="layout" path="M -4.58333E-6 -1.11111E-6 L -0.09388 -0.01528 " pathEditMode="relative" rAng="0" ptsTypes="AA">
                                      <p:cBhvr>
                                        <p:cTn id="14" dur="2000" fill="hold"/>
                                        <p:tgtEl>
                                          <p:spTgt spid="10"/>
                                        </p:tgtEl>
                                        <p:attrNameLst>
                                          <p:attrName>ppt_x</p:attrName>
                                          <p:attrName>ppt_y</p:attrName>
                                        </p:attrNameLst>
                                      </p:cBhvr>
                                      <p:rCtr x="-4701" y="-764"/>
                                    </p:animMotion>
                                  </p:childTnLst>
                                </p:cTn>
                              </p:par>
                            </p:childTnLst>
                          </p:cTn>
                        </p:par>
                        <p:par>
                          <p:cTn id="15" fill="hold">
                            <p:stCondLst>
                              <p:cond delay="4000"/>
                            </p:stCondLst>
                            <p:childTnLst>
                              <p:par>
                                <p:cTn id="16" presetID="1" presetClass="entr" presetSubtype="0"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0" presetClass="path" presetSubtype="0" accel="50000" decel="50000" fill="hold" grpId="0" nodeType="clickEffect">
                                  <p:stCondLst>
                                    <p:cond delay="0"/>
                                  </p:stCondLst>
                                  <p:childTnLst>
                                    <p:animMotion origin="layout" path="M 1.66667E-6 3.33333E-6 L -0.16159 -0.28936 L -0.01159 -0.28936 " pathEditMode="relative" rAng="0" ptsTypes="AAA">
                                      <p:cBhvr>
                                        <p:cTn id="21" dur="2000" fill="hold"/>
                                        <p:tgtEl>
                                          <p:spTgt spid="7"/>
                                        </p:tgtEl>
                                        <p:attrNameLst>
                                          <p:attrName>ppt_x</p:attrName>
                                          <p:attrName>ppt_y</p:attrName>
                                        </p:attrNameLst>
                                      </p:cBhvr>
                                      <p:rCtr x="-8086" y="-14468"/>
                                    </p:animMotion>
                                  </p:childTnLst>
                                </p:cTn>
                              </p:par>
                            </p:childTnLst>
                          </p:cTn>
                        </p:par>
                        <p:par>
                          <p:cTn id="22" fill="hold">
                            <p:stCondLst>
                              <p:cond delay="2000"/>
                            </p:stCondLst>
                            <p:childTnLst>
                              <p:par>
                                <p:cTn id="23" presetID="1" presetClass="exit" presetSubtype="0" fill="hold" grpId="1" nodeType="afterEffect">
                                  <p:stCondLst>
                                    <p:cond delay="0"/>
                                  </p:stCondLst>
                                  <p:childTnLst>
                                    <p:set>
                                      <p:cBhvr>
                                        <p:cTn id="24" dur="1" fill="hold">
                                          <p:stCondLst>
                                            <p:cond delay="0"/>
                                          </p:stCondLst>
                                        </p:cTn>
                                        <p:tgtEl>
                                          <p:spTgt spid="7"/>
                                        </p:tgtEl>
                                        <p:attrNameLst>
                                          <p:attrName>style.visibility</p:attrName>
                                        </p:attrNameLst>
                                      </p:cBhvr>
                                      <p:to>
                                        <p:strVal val="hidden"/>
                                      </p:to>
                                    </p:set>
                                  </p:childTnLst>
                                </p:cTn>
                              </p:par>
                            </p:childTnLst>
                          </p:cTn>
                        </p:par>
                        <p:par>
                          <p:cTn id="25" fill="hold">
                            <p:stCondLst>
                              <p:cond delay="2000"/>
                            </p:stCondLst>
                            <p:childTnLst>
                              <p:par>
                                <p:cTn id="26" presetID="1" presetClass="entr" presetSubtype="0" fill="hold" grpId="0" nodeType="after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childTnLst>
                          </p:cTn>
                        </p:par>
                        <p:par>
                          <p:cTn id="28" fill="hold">
                            <p:stCondLst>
                              <p:cond delay="2000"/>
                            </p:stCondLst>
                            <p:childTnLst>
                              <p:par>
                                <p:cTn id="29" presetID="1" presetClass="entr" presetSubtype="0" fill="hold" grpId="0" nodeType="after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0" nodeType="clickEffect">
                                  <p:stCondLst>
                                    <p:cond delay="0"/>
                                  </p:stCondLst>
                                  <p:childTnLst>
                                    <p:animMotion origin="layout" path="M 1.25E-6 4.07407E-6 L -0.13958 -0.31389 L 0.10846 -0.30787 " pathEditMode="relative" rAng="0" ptsTypes="AAA">
                                      <p:cBhvr>
                                        <p:cTn id="34" dur="2000" fill="hold"/>
                                        <p:tgtEl>
                                          <p:spTgt spid="13"/>
                                        </p:tgtEl>
                                        <p:attrNameLst>
                                          <p:attrName>ppt_x</p:attrName>
                                          <p:attrName>ppt_y</p:attrName>
                                        </p:attrNameLst>
                                      </p:cBhvr>
                                      <p:rCtr x="-1563" y="-15694"/>
                                    </p:animMotion>
                                  </p:childTnLst>
                                </p:cTn>
                              </p:par>
                            </p:childTnLst>
                          </p:cTn>
                        </p:par>
                        <p:par>
                          <p:cTn id="35" fill="hold">
                            <p:stCondLst>
                              <p:cond delay="2000"/>
                            </p:stCondLst>
                            <p:childTnLst>
                              <p:par>
                                <p:cTn id="36" presetID="1" presetClass="exit" presetSubtype="0" fill="hold" grpId="1" nodeType="afterEffect">
                                  <p:stCondLst>
                                    <p:cond delay="0"/>
                                  </p:stCondLst>
                                  <p:childTnLst>
                                    <p:set>
                                      <p:cBhvr>
                                        <p:cTn id="37" dur="1" fill="hold">
                                          <p:stCondLst>
                                            <p:cond delay="0"/>
                                          </p:stCondLst>
                                        </p:cTn>
                                        <p:tgtEl>
                                          <p:spTgt spid="13"/>
                                        </p:tgtEl>
                                        <p:attrNameLst>
                                          <p:attrName>style.visibility</p:attrName>
                                        </p:attrNameLst>
                                      </p:cBhvr>
                                      <p:to>
                                        <p:strVal val="hidden"/>
                                      </p:to>
                                    </p:set>
                                  </p:childTnLst>
                                </p:cTn>
                              </p:par>
                            </p:childTnLst>
                          </p:cTn>
                        </p:par>
                        <p:par>
                          <p:cTn id="38" fill="hold">
                            <p:stCondLst>
                              <p:cond delay="2000"/>
                            </p:stCondLst>
                            <p:childTnLst>
                              <p:par>
                                <p:cTn id="39" presetID="1" presetClass="entr" presetSubtype="0" fill="hold" grpId="0" nodeType="after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childTnLst>
                          </p:cTn>
                        </p:par>
                        <p:par>
                          <p:cTn id="41" fill="hold">
                            <p:stCondLst>
                              <p:cond delay="2000"/>
                            </p:stCondLst>
                            <p:childTnLst>
                              <p:par>
                                <p:cTn id="42" presetID="1" presetClass="entr" presetSubtype="0" fill="hold" grpId="0" nodeType="afterEffect">
                                  <p:stCondLst>
                                    <p:cond delay="0"/>
                                  </p:stCondLst>
                                  <p:childTnLst>
                                    <p:set>
                                      <p:cBhvr>
                                        <p:cTn id="43" dur="1" fill="hold">
                                          <p:stCondLst>
                                            <p:cond delay="0"/>
                                          </p:stCondLst>
                                        </p:cTn>
                                        <p:tgtEl>
                                          <p:spTgt spid="25"/>
                                        </p:tgtEl>
                                        <p:attrNameLst>
                                          <p:attrName>style.visibility</p:attrName>
                                        </p:attrNameLst>
                                      </p:cBhvr>
                                      <p:to>
                                        <p:strVal val="visible"/>
                                      </p:to>
                                    </p:set>
                                  </p:childTnLst>
                                </p:cTn>
                              </p:par>
                            </p:childTnLst>
                          </p:cTn>
                        </p:par>
                        <p:par>
                          <p:cTn id="44" fill="hold">
                            <p:stCondLst>
                              <p:cond delay="2000"/>
                            </p:stCondLst>
                            <p:childTnLst>
                              <p:par>
                                <p:cTn id="45" presetID="1" presetClass="entr" presetSubtype="0" fill="hold" nodeType="after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par>
                          <p:cTn id="47" fill="hold">
                            <p:stCondLst>
                              <p:cond delay="2000"/>
                            </p:stCondLst>
                            <p:childTnLst>
                              <p:par>
                                <p:cTn id="48" presetID="1" presetClass="entr" presetSubtype="0" fill="hold" nodeType="afterEffect">
                                  <p:stCondLst>
                                    <p:cond delay="0"/>
                                  </p:stCondLst>
                                  <p:childTnLst>
                                    <p:set>
                                      <p:cBhvr>
                                        <p:cTn id="4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animBg="1"/>
      <p:bldP spid="9" grpId="1" animBg="1"/>
      <p:bldP spid="13" grpId="0" animBg="1"/>
      <p:bldP spid="13" grpId="1" animBg="1"/>
      <p:bldP spid="10" grpId="0" animBg="1"/>
      <p:bldP spid="10" grpId="1" animBg="1"/>
      <p:bldP spid="11" grpId="0" animBg="1"/>
      <p:bldP spid="20" grpId="0" animBg="1"/>
      <p:bldP spid="24" grpId="0" animBg="1"/>
      <p:bldP spid="25" grpId="0" animBg="1"/>
      <p:bldP spid="2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672771" y="198085"/>
            <a:ext cx="11372509" cy="584775"/>
          </a:xfrm>
          <a:prstGeom prst="rect">
            <a:avLst/>
          </a:prstGeom>
        </p:spPr>
        <p:txBody>
          <a:bodyPr wrap="square">
            <a:spAutoFit/>
          </a:bodyPr>
          <a:lstStyle/>
          <a:p>
            <a:r>
              <a:rPr lang="en-IN" sz="3200" b="1" dirty="0" smtClean="0">
                <a:effectLst>
                  <a:outerShdw blurRad="38100" dist="38100" dir="2700000" algn="tl">
                    <a:srgbClr val="000000">
                      <a:alpha val="43137"/>
                    </a:srgbClr>
                  </a:outerShdw>
                </a:effectLst>
              </a:rPr>
              <a:t>How it is?</a:t>
            </a:r>
            <a:endParaRPr lang="en-IN" sz="3200" dirty="0">
              <a:effectLst>
                <a:outerShdw blurRad="38100" dist="38100" dir="2700000" algn="tl">
                  <a:srgbClr val="000000">
                    <a:alpha val="43137"/>
                  </a:srgbClr>
                </a:outerShdw>
              </a:effectLst>
            </a:endParaRPr>
          </a:p>
        </p:txBody>
      </p:sp>
      <p:sp>
        <p:nvSpPr>
          <p:cNvPr id="4" name="TextBox 3"/>
          <p:cNvSpPr txBox="1"/>
          <p:nvPr/>
        </p:nvSpPr>
        <p:spPr>
          <a:xfrm>
            <a:off x="6350219" y="426407"/>
            <a:ext cx="2083071" cy="369332"/>
          </a:xfrm>
          <a:prstGeom prst="rect">
            <a:avLst/>
          </a:prstGeom>
          <a:noFill/>
          <a:ln w="38100">
            <a:solidFill>
              <a:schemeClr val="tx2"/>
            </a:solidFill>
          </a:ln>
        </p:spPr>
        <p:txBody>
          <a:bodyPr wrap="none" rtlCol="0">
            <a:spAutoFit/>
          </a:bodyPr>
          <a:lstStyle/>
          <a:p>
            <a:r>
              <a:rPr lang="en-IN" b="1" dirty="0" smtClean="0">
                <a:solidFill>
                  <a:schemeClr val="accent2"/>
                </a:solidFill>
              </a:rPr>
              <a:t>Customer One View</a:t>
            </a:r>
            <a:endParaRPr lang="en-IN" b="1" dirty="0">
              <a:solidFill>
                <a:schemeClr val="accent2"/>
              </a:solidFill>
            </a:endParaRPr>
          </a:p>
        </p:txBody>
      </p:sp>
      <p:cxnSp>
        <p:nvCxnSpPr>
          <p:cNvPr id="13" name="Straight Connector 12"/>
          <p:cNvCxnSpPr/>
          <p:nvPr/>
        </p:nvCxnSpPr>
        <p:spPr>
          <a:xfrm flipV="1">
            <a:off x="4890052" y="612628"/>
            <a:ext cx="0" cy="434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903304" y="612628"/>
            <a:ext cx="12854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stretch>
            <a:fillRect/>
          </a:stretch>
        </p:blipFill>
        <p:spPr>
          <a:xfrm>
            <a:off x="521958" y="1210282"/>
            <a:ext cx="11073694" cy="4305197"/>
          </a:xfrm>
          <a:prstGeom prst="rect">
            <a:avLst/>
          </a:prstGeom>
          <a:ln w="38100">
            <a:solidFill>
              <a:schemeClr val="tx1"/>
            </a:solidFill>
          </a:ln>
        </p:spPr>
      </p:pic>
    </p:spTree>
    <p:extLst>
      <p:ext uri="{BB962C8B-B14F-4D97-AF65-F5344CB8AC3E}">
        <p14:creationId xmlns:p14="http://schemas.microsoft.com/office/powerpoint/2010/main" val="2508754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6315" y="2209635"/>
            <a:ext cx="1583141" cy="2277744"/>
          </a:xfrm>
          <a:prstGeom prst="ellipse">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Futures</a:t>
            </a:r>
          </a:p>
          <a:p>
            <a:pPr algn="ctr"/>
            <a:r>
              <a:rPr lang="en-US" b="1" dirty="0" smtClean="0"/>
              <a:t>Customer </a:t>
            </a:r>
            <a:endParaRPr lang="en-US" b="1" dirty="0"/>
          </a:p>
          <a:p>
            <a:pPr algn="ctr"/>
            <a:r>
              <a:rPr lang="en-US" b="1" dirty="0"/>
              <a:t>4304</a:t>
            </a:r>
          </a:p>
          <a:p>
            <a:pPr algn="ctr"/>
            <a:r>
              <a:rPr lang="en-US" b="1" dirty="0" smtClean="0"/>
              <a:t>(1%) </a:t>
            </a:r>
            <a:endParaRPr lang="en-US" b="1" dirty="0"/>
          </a:p>
        </p:txBody>
      </p:sp>
      <p:sp>
        <p:nvSpPr>
          <p:cNvPr id="3" name="Rectangle 2"/>
          <p:cNvSpPr/>
          <p:nvPr/>
        </p:nvSpPr>
        <p:spPr>
          <a:xfrm>
            <a:off x="2367058" y="4735772"/>
            <a:ext cx="1577145" cy="1328447"/>
          </a:xfrm>
          <a:prstGeom prst="rect">
            <a:avLst/>
          </a:prstGeom>
          <a:solidFill>
            <a:schemeClr val="accent2">
              <a:lumMod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bg1"/>
                </a:solidFill>
              </a:rPr>
              <a:t>578</a:t>
            </a:r>
            <a:endParaRPr lang="en-US" b="1" dirty="0">
              <a:ln w="0"/>
              <a:solidFill>
                <a:schemeClr val="bg1"/>
              </a:solidFill>
              <a:effectLst>
                <a:outerShdw blurRad="38100" dist="19050" dir="2700000" algn="tl" rotWithShape="0">
                  <a:schemeClr val="dk1">
                    <a:alpha val="40000"/>
                  </a:schemeClr>
                </a:outerShdw>
              </a:effectLst>
            </a:endParaRPr>
          </a:p>
          <a:p>
            <a:pPr algn="ctr"/>
            <a:r>
              <a:rPr lang="en-US" b="1" dirty="0" smtClean="0">
                <a:ln w="0"/>
                <a:solidFill>
                  <a:schemeClr val="bg1"/>
                </a:solidFill>
                <a:effectLst>
                  <a:outerShdw blurRad="38100" dist="19050" dir="2700000" algn="tl" rotWithShape="0">
                    <a:schemeClr val="dk1">
                      <a:alpha val="40000"/>
                    </a:schemeClr>
                  </a:outerShdw>
                </a:effectLst>
              </a:rPr>
              <a:t>Low</a:t>
            </a:r>
          </a:p>
          <a:p>
            <a:pPr algn="ctr"/>
            <a:r>
              <a:rPr lang="en-US" b="1" dirty="0" smtClean="0">
                <a:ln w="0"/>
                <a:solidFill>
                  <a:schemeClr val="bg1"/>
                </a:solidFill>
                <a:effectLst>
                  <a:outerShdw blurRad="38100" dist="19050" dir="2700000" algn="tl" rotWithShape="0">
                    <a:schemeClr val="dk1">
                      <a:alpha val="40000"/>
                    </a:schemeClr>
                  </a:outerShdw>
                </a:effectLst>
              </a:rPr>
              <a:t>(13%)</a:t>
            </a:r>
            <a:endParaRPr lang="en-US" b="1" dirty="0">
              <a:ln w="0"/>
              <a:solidFill>
                <a:schemeClr val="bg1"/>
              </a:solidFill>
              <a:effectLst>
                <a:outerShdw blurRad="38100" dist="19050" dir="2700000" algn="tl" rotWithShape="0">
                  <a:schemeClr val="dk1">
                    <a:alpha val="40000"/>
                  </a:schemeClr>
                </a:outerShdw>
              </a:effectLst>
            </a:endParaRPr>
          </a:p>
        </p:txBody>
      </p:sp>
      <p:sp>
        <p:nvSpPr>
          <p:cNvPr id="4" name="Rectangle 3"/>
          <p:cNvSpPr/>
          <p:nvPr/>
        </p:nvSpPr>
        <p:spPr>
          <a:xfrm>
            <a:off x="2367058" y="2499219"/>
            <a:ext cx="1837899" cy="1660940"/>
          </a:xfrm>
          <a:prstGeom prst="rect">
            <a:avLst/>
          </a:prstGeom>
          <a:solidFill>
            <a:srgbClr val="0070C0"/>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bg1"/>
                </a:solidFill>
              </a:rPr>
              <a:t>852</a:t>
            </a:r>
            <a:endParaRPr lang="en-US" b="1" dirty="0" smtClean="0">
              <a:ln w="0"/>
              <a:solidFill>
                <a:schemeClr val="bg1"/>
              </a:solidFill>
              <a:effectLst>
                <a:outerShdw blurRad="38100" dist="19050" dir="2700000" algn="tl" rotWithShape="0">
                  <a:schemeClr val="dk1">
                    <a:alpha val="40000"/>
                  </a:schemeClr>
                </a:outerShdw>
              </a:effectLst>
            </a:endParaRPr>
          </a:p>
          <a:p>
            <a:pPr algn="ctr"/>
            <a:r>
              <a:rPr lang="en-US" b="1" dirty="0" smtClean="0">
                <a:ln w="0"/>
                <a:solidFill>
                  <a:schemeClr val="bg1"/>
                </a:solidFill>
                <a:effectLst>
                  <a:outerShdw blurRad="38100" dist="19050" dir="2700000" algn="tl" rotWithShape="0">
                    <a:schemeClr val="dk1">
                      <a:alpha val="40000"/>
                    </a:schemeClr>
                  </a:outerShdw>
                </a:effectLst>
              </a:rPr>
              <a:t>Medium</a:t>
            </a:r>
          </a:p>
          <a:p>
            <a:pPr algn="ctr"/>
            <a:r>
              <a:rPr lang="en-US" b="1" dirty="0" smtClean="0">
                <a:ln w="0"/>
                <a:solidFill>
                  <a:schemeClr val="bg1"/>
                </a:solidFill>
                <a:effectLst>
                  <a:outerShdw blurRad="38100" dist="19050" dir="2700000" algn="tl" rotWithShape="0">
                    <a:schemeClr val="dk1">
                      <a:alpha val="40000"/>
                    </a:schemeClr>
                  </a:outerShdw>
                </a:effectLst>
              </a:rPr>
              <a:t>(20%)</a:t>
            </a:r>
          </a:p>
        </p:txBody>
      </p:sp>
      <p:sp>
        <p:nvSpPr>
          <p:cNvPr id="5" name="Rectangle 4"/>
          <p:cNvSpPr/>
          <p:nvPr/>
        </p:nvSpPr>
        <p:spPr>
          <a:xfrm>
            <a:off x="2253254" y="519684"/>
            <a:ext cx="1903478" cy="1569493"/>
          </a:xfrm>
          <a:prstGeom prst="rect">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bg1"/>
                </a:solidFill>
              </a:rPr>
              <a:t>2874</a:t>
            </a:r>
            <a:endParaRPr lang="en-US" b="1" dirty="0" smtClean="0">
              <a:ln w="0"/>
              <a:solidFill>
                <a:schemeClr val="bg1"/>
              </a:solidFill>
              <a:effectLst>
                <a:outerShdw blurRad="38100" dist="19050" dir="2700000" algn="tl" rotWithShape="0">
                  <a:schemeClr val="dk1">
                    <a:alpha val="40000"/>
                  </a:schemeClr>
                </a:outerShdw>
              </a:effectLst>
            </a:endParaRPr>
          </a:p>
          <a:p>
            <a:pPr algn="ctr"/>
            <a:r>
              <a:rPr lang="en-US" b="1" dirty="0" smtClean="0">
                <a:ln w="0"/>
                <a:solidFill>
                  <a:schemeClr val="bg1"/>
                </a:solidFill>
                <a:effectLst>
                  <a:outerShdw blurRad="38100" dist="19050" dir="2700000" algn="tl" rotWithShape="0">
                    <a:schemeClr val="dk1">
                      <a:alpha val="40000"/>
                    </a:schemeClr>
                  </a:outerShdw>
                </a:effectLst>
              </a:rPr>
              <a:t>High</a:t>
            </a:r>
          </a:p>
          <a:p>
            <a:pPr algn="ctr"/>
            <a:r>
              <a:rPr lang="en-US" b="1" dirty="0" smtClean="0">
                <a:ln w="0"/>
                <a:solidFill>
                  <a:schemeClr val="bg1"/>
                </a:solidFill>
                <a:effectLst>
                  <a:outerShdw blurRad="38100" dist="19050" dir="2700000" algn="tl" rotWithShape="0">
                    <a:schemeClr val="dk1">
                      <a:alpha val="40000"/>
                    </a:schemeClr>
                  </a:outerShdw>
                </a:effectLst>
              </a:rPr>
              <a:t>(67%) </a:t>
            </a:r>
            <a:endParaRPr lang="en-US" b="1" dirty="0">
              <a:ln w="0"/>
              <a:solidFill>
                <a:schemeClr val="bg1"/>
              </a:solidFill>
              <a:effectLst>
                <a:outerShdw blurRad="38100" dist="19050" dir="2700000" algn="tl" rotWithShape="0">
                  <a:schemeClr val="dk1">
                    <a:alpha val="40000"/>
                  </a:schemeClr>
                </a:outerShdw>
              </a:effectLst>
            </a:endParaRPr>
          </a:p>
        </p:txBody>
      </p:sp>
      <p:sp>
        <p:nvSpPr>
          <p:cNvPr id="7" name="Down Arrow 6"/>
          <p:cNvSpPr/>
          <p:nvPr/>
        </p:nvSpPr>
        <p:spPr>
          <a:xfrm rot="10800000">
            <a:off x="1600142" y="949050"/>
            <a:ext cx="550247" cy="51151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vert" wrap="square" lIns="0" tIns="0" rIns="0" bIns="0" rtlCol="0" anchor="t" anchorCtr="0">
            <a:spAutoFit/>
          </a:bodyPr>
          <a:lstStyle/>
          <a:p>
            <a:pPr algn="ctr"/>
            <a:r>
              <a:rPr lang="en-US" b="1" dirty="0" smtClean="0">
                <a:ln w="0"/>
                <a:solidFill>
                  <a:schemeClr val="tx1"/>
                </a:solidFill>
                <a:effectLst>
                  <a:outerShdw blurRad="38100" dist="19050" dir="2700000" algn="tl" rotWithShape="0">
                    <a:schemeClr val="dk1">
                      <a:alpha val="40000"/>
                    </a:schemeClr>
                  </a:outerShdw>
                </a:effectLst>
              </a:rPr>
              <a:t>Activity Ratio </a:t>
            </a:r>
            <a:endParaRPr lang="en-US" b="1"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10256634" y="1280160"/>
            <a:ext cx="1657862" cy="80901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&gt; 24000</a:t>
            </a:r>
          </a:p>
          <a:p>
            <a:pPr algn="ctr"/>
            <a:r>
              <a:rPr lang="en-US" b="1" dirty="0" smtClean="0">
                <a:ln w="0"/>
                <a:solidFill>
                  <a:schemeClr val="tx1"/>
                </a:solidFill>
                <a:effectLst>
                  <a:outerShdw blurRad="38100" dist="19050" dir="2700000" algn="tl" rotWithShape="0">
                    <a:schemeClr val="dk1">
                      <a:alpha val="40000"/>
                    </a:schemeClr>
                  </a:outerShdw>
                </a:effectLst>
              </a:rPr>
              <a:t>(</a:t>
            </a:r>
            <a:r>
              <a:rPr lang="en-US" b="1" dirty="0" smtClean="0"/>
              <a:t>355</a:t>
            </a:r>
            <a:r>
              <a:rPr lang="en-US" b="1" dirty="0" smtClean="0">
                <a:ln w="0"/>
                <a:solidFill>
                  <a:schemeClr val="tx1"/>
                </a:solidFill>
                <a:effectLst>
                  <a:outerShdw blurRad="38100" dist="19050" dir="2700000" algn="tl" rotWithShape="0">
                    <a:schemeClr val="dk1">
                      <a:alpha val="40000"/>
                    </a:schemeClr>
                  </a:outerShdw>
                </a:effectLst>
              </a:rPr>
              <a:t>)</a:t>
            </a:r>
          </a:p>
          <a:p>
            <a:pPr algn="ctr"/>
            <a:r>
              <a:rPr lang="en-US" b="1" dirty="0" smtClean="0">
                <a:ln w="0"/>
                <a:solidFill>
                  <a:schemeClr val="tx1"/>
                </a:solidFill>
                <a:effectLst>
                  <a:outerShdw blurRad="38100" dist="19050" dir="2700000" algn="tl" rotWithShape="0">
                    <a:schemeClr val="dk1">
                      <a:alpha val="40000"/>
                    </a:schemeClr>
                  </a:outerShdw>
                </a:effectLst>
              </a:rPr>
              <a:t>(12%)</a:t>
            </a:r>
            <a:endParaRPr lang="en-US" b="1"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8247678" y="1125415"/>
            <a:ext cx="1735544" cy="9637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9200 to 24000</a:t>
            </a:r>
          </a:p>
          <a:p>
            <a:pPr algn="ctr"/>
            <a:r>
              <a:rPr lang="en-US" b="1" dirty="0" smtClean="0">
                <a:ln w="0"/>
                <a:solidFill>
                  <a:schemeClr val="tx1"/>
                </a:solidFill>
                <a:effectLst>
                  <a:outerShdw blurRad="38100" dist="19050" dir="2700000" algn="tl" rotWithShape="0">
                    <a:schemeClr val="dk1">
                      <a:alpha val="40000"/>
                    </a:schemeClr>
                  </a:outerShdw>
                </a:effectLst>
              </a:rPr>
              <a:t>(</a:t>
            </a:r>
            <a:r>
              <a:rPr lang="en-US" b="1" dirty="0" smtClean="0"/>
              <a:t>697</a:t>
            </a:r>
            <a:r>
              <a:rPr lang="en-US" b="1" dirty="0" smtClean="0">
                <a:ln w="0"/>
                <a:solidFill>
                  <a:schemeClr val="tx1"/>
                </a:solidFill>
                <a:effectLst>
                  <a:outerShdw blurRad="38100" dist="19050" dir="2700000" algn="tl" rotWithShape="0">
                    <a:schemeClr val="dk1">
                      <a:alpha val="40000"/>
                    </a:schemeClr>
                  </a:outerShdw>
                </a:effectLst>
              </a:rPr>
              <a:t>)</a:t>
            </a:r>
          </a:p>
          <a:p>
            <a:pPr algn="ctr"/>
            <a:r>
              <a:rPr lang="en-US" b="1" dirty="0" smtClean="0">
                <a:ln w="0"/>
                <a:solidFill>
                  <a:schemeClr val="tx1"/>
                </a:solidFill>
                <a:effectLst>
                  <a:outerShdw blurRad="38100" dist="19050" dir="2700000" algn="tl" rotWithShape="0">
                    <a:schemeClr val="dk1">
                      <a:alpha val="40000"/>
                    </a:schemeClr>
                  </a:outerShdw>
                </a:effectLst>
              </a:rPr>
              <a:t>(24%)</a:t>
            </a:r>
            <a:endParaRPr lang="en-US" b="1"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6394390" y="868780"/>
            <a:ext cx="1605476" cy="12203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3600 to </a:t>
            </a:r>
            <a:r>
              <a:rPr lang="en-US" b="1" dirty="0" smtClean="0"/>
              <a:t>9200</a:t>
            </a:r>
          </a:p>
          <a:p>
            <a:pPr algn="ctr"/>
            <a:r>
              <a:rPr lang="en-US" b="1" dirty="0" smtClean="0">
                <a:ln w="0"/>
                <a:solidFill>
                  <a:schemeClr val="tx1"/>
                </a:solidFill>
                <a:effectLst>
                  <a:outerShdw blurRad="38100" dist="19050" dir="2700000" algn="tl" rotWithShape="0">
                    <a:schemeClr val="dk1">
                      <a:alpha val="40000"/>
                    </a:schemeClr>
                  </a:outerShdw>
                </a:effectLst>
              </a:rPr>
              <a:t>(</a:t>
            </a:r>
            <a:r>
              <a:rPr lang="en-US" b="1" dirty="0" smtClean="0"/>
              <a:t>957</a:t>
            </a:r>
            <a:r>
              <a:rPr lang="en-US" b="1" dirty="0" smtClean="0">
                <a:ln w="0"/>
                <a:solidFill>
                  <a:schemeClr val="tx1"/>
                </a:solidFill>
                <a:effectLst>
                  <a:outerShdw blurRad="38100" dist="19050" dir="2700000" algn="tl" rotWithShape="0">
                    <a:schemeClr val="dk1">
                      <a:alpha val="40000"/>
                    </a:schemeClr>
                  </a:outerShdw>
                </a:effectLst>
              </a:rPr>
              <a:t>)</a:t>
            </a:r>
          </a:p>
          <a:p>
            <a:pPr algn="ctr"/>
            <a:r>
              <a:rPr lang="en-US" b="1" dirty="0" smtClean="0">
                <a:ln w="0"/>
                <a:solidFill>
                  <a:schemeClr val="tx1"/>
                </a:solidFill>
                <a:effectLst>
                  <a:outerShdw blurRad="38100" dist="19050" dir="2700000" algn="tl" rotWithShape="0">
                    <a:schemeClr val="dk1">
                      <a:alpha val="40000"/>
                    </a:schemeClr>
                  </a:outerShdw>
                </a:effectLst>
              </a:rPr>
              <a:t>(33%)</a:t>
            </a:r>
            <a:endParaRPr lang="en-US" b="1"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4426528" y="949050"/>
            <a:ext cx="1660373" cy="11401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0 to 3600</a:t>
            </a:r>
          </a:p>
          <a:p>
            <a:pPr algn="ctr"/>
            <a:r>
              <a:rPr lang="en-US" b="1" dirty="0" smtClean="0">
                <a:ln w="0"/>
                <a:solidFill>
                  <a:schemeClr val="tx1"/>
                </a:solidFill>
                <a:effectLst>
                  <a:outerShdw blurRad="38100" dist="19050" dir="2700000" algn="tl" rotWithShape="0">
                    <a:schemeClr val="dk1">
                      <a:alpha val="40000"/>
                    </a:schemeClr>
                  </a:outerShdw>
                </a:effectLst>
              </a:rPr>
              <a:t>(</a:t>
            </a:r>
            <a:r>
              <a:rPr lang="en-US" b="1" dirty="0" smtClean="0"/>
              <a:t>865</a:t>
            </a:r>
            <a:r>
              <a:rPr lang="en-US" b="1" dirty="0" smtClean="0">
                <a:ln w="0"/>
                <a:solidFill>
                  <a:schemeClr val="tx1"/>
                </a:solidFill>
                <a:effectLst>
                  <a:outerShdw blurRad="38100" dist="19050" dir="2700000" algn="tl" rotWithShape="0">
                    <a:schemeClr val="dk1">
                      <a:alpha val="40000"/>
                    </a:schemeClr>
                  </a:outerShdw>
                </a:effectLst>
              </a:rPr>
              <a:t>)</a:t>
            </a:r>
          </a:p>
          <a:p>
            <a:pPr algn="ctr"/>
            <a:r>
              <a:rPr lang="en-US" b="1" dirty="0" smtClean="0">
                <a:ln w="0"/>
                <a:solidFill>
                  <a:schemeClr val="tx1"/>
                </a:solidFill>
                <a:effectLst>
                  <a:outerShdw blurRad="38100" dist="19050" dir="2700000" algn="tl" rotWithShape="0">
                    <a:schemeClr val="dk1">
                      <a:alpha val="40000"/>
                    </a:schemeClr>
                  </a:outerShdw>
                </a:effectLst>
              </a:rPr>
              <a:t>(31%)</a:t>
            </a:r>
            <a:endParaRPr lang="en-US" b="1" dirty="0">
              <a:ln w="0"/>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a:xfrm>
            <a:off x="10256634" y="3319975"/>
            <a:ext cx="1657862" cy="7983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&gt; 24000</a:t>
            </a:r>
          </a:p>
          <a:p>
            <a:pPr algn="ctr"/>
            <a:r>
              <a:rPr lang="en-US" b="1" dirty="0" smtClean="0"/>
              <a:t>(52) </a:t>
            </a:r>
            <a:endParaRPr lang="en-US" b="1" dirty="0" smtClean="0">
              <a:ln w="0"/>
              <a:solidFill>
                <a:schemeClr val="tx1"/>
              </a:solidFill>
              <a:effectLst>
                <a:outerShdw blurRad="38100" dist="19050" dir="2700000" algn="tl" rotWithShape="0">
                  <a:schemeClr val="dk1">
                    <a:alpha val="40000"/>
                  </a:schemeClr>
                </a:outerShdw>
              </a:effectLst>
            </a:endParaRPr>
          </a:p>
          <a:p>
            <a:pPr algn="ctr"/>
            <a:r>
              <a:rPr lang="en-US" b="1" dirty="0">
                <a:ln w="0"/>
                <a:solidFill>
                  <a:schemeClr val="tx1"/>
                </a:solidFill>
                <a:effectLst>
                  <a:outerShdw blurRad="38100" dist="19050" dir="2700000" algn="tl" rotWithShape="0">
                    <a:schemeClr val="dk1">
                      <a:alpha val="40000"/>
                    </a:schemeClr>
                  </a:outerShdw>
                </a:effectLst>
              </a:rPr>
              <a:t>6</a:t>
            </a:r>
            <a:r>
              <a:rPr lang="en-US" b="1" dirty="0" smtClean="0">
                <a:ln w="0"/>
                <a:solidFill>
                  <a:schemeClr val="tx1"/>
                </a:solidFill>
                <a:effectLst>
                  <a:outerShdw blurRad="38100" dist="19050" dir="2700000" algn="tl" rotWithShape="0">
                    <a:schemeClr val="dk1">
                      <a:alpha val="40000"/>
                    </a:schemeClr>
                  </a:outerShdw>
                </a:effectLst>
              </a:rPr>
              <a:t>% </a:t>
            </a:r>
            <a:endParaRPr lang="en-US" b="1"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8222660" y="3137095"/>
            <a:ext cx="1760562" cy="9752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9200 to 24000</a:t>
            </a:r>
          </a:p>
          <a:p>
            <a:pPr algn="ctr"/>
            <a:r>
              <a:rPr lang="en-US" b="1" dirty="0" smtClean="0"/>
              <a:t>(118) </a:t>
            </a:r>
            <a:endParaRPr lang="en-US" b="1" dirty="0" smtClean="0">
              <a:ln w="0"/>
              <a:solidFill>
                <a:schemeClr val="tx1"/>
              </a:solidFill>
              <a:effectLst>
                <a:outerShdw blurRad="38100" dist="19050" dir="2700000" algn="tl" rotWithShape="0">
                  <a:schemeClr val="dk1">
                    <a:alpha val="40000"/>
                  </a:schemeClr>
                </a:outerShdw>
              </a:effectLst>
            </a:endParaRPr>
          </a:p>
          <a:p>
            <a:pPr algn="ctr"/>
            <a:r>
              <a:rPr lang="en-US" b="1" dirty="0" smtClean="0">
                <a:ln w="0"/>
                <a:solidFill>
                  <a:schemeClr val="tx1"/>
                </a:solidFill>
                <a:effectLst>
                  <a:outerShdw blurRad="38100" dist="19050" dir="2700000" algn="tl" rotWithShape="0">
                    <a:schemeClr val="dk1">
                      <a:alpha val="40000"/>
                    </a:schemeClr>
                  </a:outerShdw>
                </a:effectLst>
              </a:rPr>
              <a:t>14%</a:t>
            </a:r>
            <a:endParaRPr lang="en-US" b="1"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6394390" y="2797791"/>
            <a:ext cx="1605476" cy="13145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3600 to </a:t>
            </a:r>
            <a:r>
              <a:rPr lang="en-US" b="1" dirty="0" smtClean="0"/>
              <a:t>9200</a:t>
            </a:r>
          </a:p>
          <a:p>
            <a:pPr algn="ctr"/>
            <a:r>
              <a:rPr lang="en-US" b="1" dirty="0" smtClean="0"/>
              <a:t>(222) </a:t>
            </a:r>
            <a:endParaRPr lang="en-US" b="1" dirty="0" smtClean="0">
              <a:ln w="0"/>
              <a:solidFill>
                <a:schemeClr val="tx1"/>
              </a:solidFill>
              <a:effectLst>
                <a:outerShdw blurRad="38100" dist="19050" dir="2700000" algn="tl" rotWithShape="0">
                  <a:schemeClr val="dk1">
                    <a:alpha val="40000"/>
                  </a:schemeClr>
                </a:outerShdw>
              </a:effectLst>
            </a:endParaRPr>
          </a:p>
          <a:p>
            <a:pPr algn="ctr"/>
            <a:r>
              <a:rPr lang="en-US" b="1" dirty="0">
                <a:ln w="0"/>
                <a:solidFill>
                  <a:schemeClr val="tx1"/>
                </a:solidFill>
                <a:effectLst>
                  <a:outerShdw blurRad="38100" dist="19050" dir="2700000" algn="tl" rotWithShape="0">
                    <a:schemeClr val="dk1">
                      <a:alpha val="40000"/>
                    </a:schemeClr>
                  </a:outerShdw>
                </a:effectLst>
              </a:rPr>
              <a:t>2</a:t>
            </a:r>
            <a:r>
              <a:rPr lang="en-US" b="1" dirty="0" smtClean="0">
                <a:ln w="0"/>
                <a:solidFill>
                  <a:schemeClr val="tx1"/>
                </a:solidFill>
                <a:effectLst>
                  <a:outerShdw blurRad="38100" dist="19050" dir="2700000" algn="tl" rotWithShape="0">
                    <a:schemeClr val="dk1">
                      <a:alpha val="40000"/>
                    </a:schemeClr>
                  </a:outerShdw>
                </a:effectLst>
              </a:rPr>
              <a:t>6%</a:t>
            </a:r>
            <a:endParaRPr lang="en-US" b="1"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4421624" y="2451361"/>
            <a:ext cx="1607835" cy="166094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0 to </a:t>
            </a:r>
            <a:r>
              <a:rPr lang="en-US" b="1" dirty="0" smtClean="0"/>
              <a:t>3600 </a:t>
            </a:r>
          </a:p>
          <a:p>
            <a:pPr algn="ctr"/>
            <a:r>
              <a:rPr lang="en-US" b="1" dirty="0" smtClean="0">
                <a:ln w="0"/>
                <a:solidFill>
                  <a:schemeClr val="tx1"/>
                </a:solidFill>
                <a:effectLst>
                  <a:outerShdw blurRad="38100" dist="19050" dir="2700000" algn="tl" rotWithShape="0">
                    <a:schemeClr val="dk1">
                      <a:alpha val="40000"/>
                    </a:schemeClr>
                  </a:outerShdw>
                </a:effectLst>
              </a:rPr>
              <a:t>(</a:t>
            </a:r>
            <a:r>
              <a:rPr lang="en-US" b="1" dirty="0" smtClean="0"/>
              <a:t>460</a:t>
            </a:r>
            <a:r>
              <a:rPr lang="en-US" b="1" dirty="0" smtClean="0">
                <a:ln w="0"/>
                <a:solidFill>
                  <a:schemeClr val="tx1"/>
                </a:solidFill>
                <a:effectLst>
                  <a:outerShdw blurRad="38100" dist="19050" dir="2700000" algn="tl" rotWithShape="0">
                    <a:schemeClr val="dk1">
                      <a:alpha val="40000"/>
                    </a:schemeClr>
                  </a:outerShdw>
                </a:effectLst>
              </a:rPr>
              <a:t>)</a:t>
            </a:r>
            <a:endParaRPr lang="en-US" b="1" dirty="0">
              <a:ln w="0"/>
              <a:solidFill>
                <a:schemeClr val="tx1"/>
              </a:solidFill>
              <a:effectLst>
                <a:outerShdw blurRad="38100" dist="19050" dir="2700000" algn="tl" rotWithShape="0">
                  <a:schemeClr val="dk1">
                    <a:alpha val="40000"/>
                  </a:schemeClr>
                </a:outerShdw>
              </a:effectLst>
            </a:endParaRPr>
          </a:p>
          <a:p>
            <a:pPr algn="ctr"/>
            <a:r>
              <a:rPr lang="en-US" b="1" dirty="0" smtClean="0">
                <a:ln w="0"/>
                <a:solidFill>
                  <a:schemeClr val="tx1"/>
                </a:solidFill>
                <a:effectLst>
                  <a:outerShdw blurRad="38100" dist="19050" dir="2700000" algn="tl" rotWithShape="0">
                    <a:schemeClr val="dk1">
                      <a:alpha val="40000"/>
                    </a:schemeClr>
                  </a:outerShdw>
                </a:effectLst>
              </a:rPr>
              <a:t>54%</a:t>
            </a:r>
            <a:endParaRPr lang="en-US" b="1"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10256634" y="5233181"/>
            <a:ext cx="1518024" cy="832767"/>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&gt; 24000</a:t>
            </a:r>
          </a:p>
          <a:p>
            <a:pPr algn="ctr"/>
            <a:r>
              <a:rPr lang="en-US" b="1" dirty="0" smtClean="0"/>
              <a:t>(21) </a:t>
            </a:r>
            <a:endParaRPr lang="en-US" b="1" dirty="0" smtClean="0">
              <a:ln w="0"/>
              <a:solidFill>
                <a:schemeClr val="tx1"/>
              </a:solidFill>
              <a:effectLst>
                <a:outerShdw blurRad="38100" dist="19050" dir="2700000" algn="tl" rotWithShape="0">
                  <a:schemeClr val="dk1">
                    <a:alpha val="40000"/>
                  </a:schemeClr>
                </a:outerShdw>
              </a:effectLst>
            </a:endParaRPr>
          </a:p>
          <a:p>
            <a:pPr algn="ctr"/>
            <a:r>
              <a:rPr lang="en-US" b="1" dirty="0" smtClean="0">
                <a:ln w="0"/>
                <a:solidFill>
                  <a:schemeClr val="tx1"/>
                </a:solidFill>
                <a:effectLst>
                  <a:outerShdw blurRad="38100" dist="19050" dir="2700000" algn="tl" rotWithShape="0">
                    <a:schemeClr val="dk1">
                      <a:alpha val="40000"/>
                    </a:schemeClr>
                  </a:outerShdw>
                </a:effectLst>
              </a:rPr>
              <a:t>(4%)</a:t>
            </a:r>
            <a:endParaRPr lang="en-US" b="1" dirty="0">
              <a:ln w="0"/>
              <a:solidFill>
                <a:schemeClr val="tx1"/>
              </a:solidFill>
              <a:effectLst>
                <a:outerShdw blurRad="38100" dist="19050" dir="2700000" algn="tl" rotWithShape="0">
                  <a:schemeClr val="dk1">
                    <a:alpha val="40000"/>
                  </a:schemeClr>
                </a:outerShdw>
              </a:effectLst>
            </a:endParaRPr>
          </a:p>
        </p:txBody>
      </p:sp>
      <p:sp>
        <p:nvSpPr>
          <p:cNvPr id="18" name="Rectangle 17"/>
          <p:cNvSpPr/>
          <p:nvPr/>
        </p:nvSpPr>
        <p:spPr>
          <a:xfrm>
            <a:off x="8248260" y="5022166"/>
            <a:ext cx="1734962" cy="10420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9200 to 24000</a:t>
            </a:r>
          </a:p>
          <a:p>
            <a:pPr algn="ctr"/>
            <a:r>
              <a:rPr lang="en-US" b="1" dirty="0" smtClean="0"/>
              <a:t>(56) </a:t>
            </a:r>
            <a:endParaRPr lang="en-US" b="1" dirty="0" smtClean="0">
              <a:ln w="0"/>
              <a:solidFill>
                <a:schemeClr val="tx1"/>
              </a:solidFill>
              <a:effectLst>
                <a:outerShdw blurRad="38100" dist="19050" dir="2700000" algn="tl" rotWithShape="0">
                  <a:schemeClr val="dk1">
                    <a:alpha val="40000"/>
                  </a:schemeClr>
                </a:outerShdw>
              </a:effectLst>
            </a:endParaRPr>
          </a:p>
          <a:p>
            <a:pPr algn="ctr"/>
            <a:r>
              <a:rPr lang="en-US" b="1" dirty="0" smtClean="0">
                <a:ln w="0"/>
                <a:solidFill>
                  <a:schemeClr val="tx1"/>
                </a:solidFill>
                <a:effectLst>
                  <a:outerShdw blurRad="38100" dist="19050" dir="2700000" algn="tl" rotWithShape="0">
                    <a:schemeClr val="dk1">
                      <a:alpha val="40000"/>
                    </a:schemeClr>
                  </a:outerShdw>
                </a:effectLst>
              </a:rPr>
              <a:t>(</a:t>
            </a:r>
            <a:r>
              <a:rPr lang="en-US" b="1" dirty="0" smtClean="0"/>
              <a:t>10%)</a:t>
            </a:r>
            <a:endParaRPr lang="en-US" b="1" dirty="0">
              <a:ln w="0"/>
              <a:solidFill>
                <a:schemeClr val="tx1"/>
              </a:solidFill>
              <a:effectLst>
                <a:outerShdw blurRad="38100" dist="19050" dir="2700000" algn="tl" rotWithShape="0">
                  <a:schemeClr val="dk1">
                    <a:alpha val="40000"/>
                  </a:schemeClr>
                </a:outerShdw>
              </a:effectLst>
            </a:endParaRPr>
          </a:p>
        </p:txBody>
      </p:sp>
      <p:sp>
        <p:nvSpPr>
          <p:cNvPr id="19" name="Rectangle 18"/>
          <p:cNvSpPr/>
          <p:nvPr/>
        </p:nvSpPr>
        <p:spPr>
          <a:xfrm>
            <a:off x="6394390" y="4735772"/>
            <a:ext cx="1605476" cy="13284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3600 to 9200 </a:t>
            </a:r>
          </a:p>
          <a:p>
            <a:pPr algn="ctr"/>
            <a:r>
              <a:rPr lang="en-US" b="1" dirty="0" smtClean="0"/>
              <a:t>(109) </a:t>
            </a:r>
            <a:endParaRPr lang="en-US" b="1" dirty="0" smtClean="0">
              <a:ln w="0"/>
              <a:solidFill>
                <a:schemeClr val="tx1"/>
              </a:solidFill>
              <a:effectLst>
                <a:outerShdw blurRad="38100" dist="19050" dir="2700000" algn="tl" rotWithShape="0">
                  <a:schemeClr val="dk1">
                    <a:alpha val="40000"/>
                  </a:schemeClr>
                </a:outerShdw>
              </a:effectLst>
            </a:endParaRPr>
          </a:p>
          <a:p>
            <a:pPr algn="ctr"/>
            <a:r>
              <a:rPr lang="en-US" b="1" dirty="0" smtClean="0">
                <a:ln w="0"/>
                <a:solidFill>
                  <a:schemeClr val="tx1"/>
                </a:solidFill>
                <a:effectLst>
                  <a:outerShdw blurRad="38100" dist="19050" dir="2700000" algn="tl" rotWithShape="0">
                    <a:schemeClr val="dk1">
                      <a:alpha val="40000"/>
                    </a:schemeClr>
                  </a:outerShdw>
                </a:effectLst>
              </a:rPr>
              <a:t>(19%)</a:t>
            </a:r>
            <a:endParaRPr lang="en-US" b="1" dirty="0">
              <a:ln w="0"/>
              <a:solidFill>
                <a:schemeClr val="tx1"/>
              </a:solidFill>
              <a:effectLst>
                <a:outerShdw blurRad="38100" dist="19050" dir="2700000" algn="tl" rotWithShape="0">
                  <a:schemeClr val="dk1">
                    <a:alpha val="40000"/>
                  </a:schemeClr>
                </a:outerShdw>
              </a:effectLst>
            </a:endParaRPr>
          </a:p>
        </p:txBody>
      </p:sp>
      <p:sp>
        <p:nvSpPr>
          <p:cNvPr id="20" name="Rectangle 19"/>
          <p:cNvSpPr/>
          <p:nvPr/>
        </p:nvSpPr>
        <p:spPr>
          <a:xfrm>
            <a:off x="4426528" y="4487379"/>
            <a:ext cx="1660373" cy="15768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0 to </a:t>
            </a:r>
            <a:r>
              <a:rPr lang="en-US" b="1" dirty="0" smtClean="0"/>
              <a:t>3600</a:t>
            </a:r>
          </a:p>
          <a:p>
            <a:pPr algn="ctr"/>
            <a:r>
              <a:rPr lang="en-US" b="1" dirty="0" smtClean="0"/>
              <a:t>(392) </a:t>
            </a:r>
            <a:endParaRPr lang="en-US" b="1" dirty="0" smtClean="0">
              <a:ln w="0"/>
              <a:solidFill>
                <a:schemeClr val="tx1"/>
              </a:solidFill>
              <a:effectLst>
                <a:outerShdw blurRad="38100" dist="19050" dir="2700000" algn="tl" rotWithShape="0">
                  <a:schemeClr val="dk1">
                    <a:alpha val="40000"/>
                  </a:schemeClr>
                </a:outerShdw>
              </a:effectLst>
            </a:endParaRPr>
          </a:p>
          <a:p>
            <a:pPr algn="ctr"/>
            <a:r>
              <a:rPr lang="en-US" b="1" dirty="0" smtClean="0">
                <a:ln w="0"/>
                <a:solidFill>
                  <a:schemeClr val="tx1"/>
                </a:solidFill>
                <a:effectLst>
                  <a:outerShdw blurRad="38100" dist="19050" dir="2700000" algn="tl" rotWithShape="0">
                    <a:schemeClr val="dk1">
                      <a:alpha val="40000"/>
                    </a:schemeClr>
                  </a:outerShdw>
                </a:effectLst>
              </a:rPr>
              <a:t>(67%)</a:t>
            </a:r>
            <a:endParaRPr lang="en-US" b="1"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647276" y="24730"/>
            <a:ext cx="8482387" cy="369332"/>
          </a:xfrm>
          <a:prstGeom prst="rect">
            <a:avLst/>
          </a:prstGeom>
        </p:spPr>
        <p:txBody>
          <a:bodyPr wrap="none">
            <a:spAutoFit/>
          </a:bodyPr>
          <a:lstStyle/>
          <a:p>
            <a:r>
              <a:rPr lang="en-US" b="1" dirty="0" smtClean="0"/>
              <a:t>Cross table of Activity Ratio V/S Brokerage per Active Month for </a:t>
            </a:r>
            <a:r>
              <a:rPr lang="en-US" b="1" dirty="0"/>
              <a:t>Futures Product (4304)</a:t>
            </a:r>
          </a:p>
        </p:txBody>
      </p:sp>
      <p:sp>
        <p:nvSpPr>
          <p:cNvPr id="22" name="Right Arrow 21"/>
          <p:cNvSpPr/>
          <p:nvPr/>
        </p:nvSpPr>
        <p:spPr>
          <a:xfrm>
            <a:off x="4421624" y="6203057"/>
            <a:ext cx="7037591"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Brokerage per Active </a:t>
            </a:r>
            <a:r>
              <a:rPr lang="en-US" b="1" dirty="0">
                <a:solidFill>
                  <a:schemeClr val="tx1"/>
                </a:solidFill>
              </a:rPr>
              <a:t>Month (</a:t>
            </a:r>
            <a:r>
              <a:rPr lang="en-US" b="1" dirty="0" err="1">
                <a:solidFill>
                  <a:schemeClr val="tx1"/>
                </a:solidFill>
              </a:rPr>
              <a:t>Rs</a:t>
            </a:r>
            <a:r>
              <a:rPr lang="en-US" b="1" dirty="0">
                <a:solidFill>
                  <a:schemeClr val="tx1"/>
                </a:solidFill>
              </a:rPr>
              <a:t>.)</a:t>
            </a:r>
          </a:p>
        </p:txBody>
      </p:sp>
    </p:spTree>
    <p:extLst>
      <p:ext uri="{BB962C8B-B14F-4D97-AF65-F5344CB8AC3E}">
        <p14:creationId xmlns:p14="http://schemas.microsoft.com/office/powerpoint/2010/main" val="171133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grpId="0" nodeType="after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par>
                          <p:cTn id="55" fill="hold">
                            <p:stCondLst>
                              <p:cond delay="0"/>
                            </p:stCondLst>
                            <p:childTnLst>
                              <p:par>
                                <p:cTn id="56" presetID="1" presetClass="entr" presetSubtype="0"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childTnLst>
                                </p:cTn>
                              </p:par>
                            </p:childTnLst>
                          </p:cTn>
                        </p:par>
                        <p:par>
                          <p:cTn id="58" fill="hold">
                            <p:stCondLst>
                              <p:cond delay="0"/>
                            </p:stCondLst>
                            <p:childTnLst>
                              <p:par>
                                <p:cTn id="59" presetID="1" presetClass="entr" presetSubtype="0"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childTnLst>
                          </p:cTn>
                        </p:par>
                        <p:par>
                          <p:cTn id="61" fill="hold">
                            <p:stCondLst>
                              <p:cond delay="0"/>
                            </p:stCondLst>
                            <p:childTnLst>
                              <p:par>
                                <p:cTn id="62" presetID="1" presetClass="entr" presetSubtype="0" fill="hold" grpId="0" nodeType="afterEffect">
                                  <p:stCondLst>
                                    <p:cond delay="0"/>
                                  </p:stCondLst>
                                  <p:childTnLst>
                                    <p:set>
                                      <p:cBhvr>
                                        <p:cTn id="63"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90187"/>
            <a:ext cx="10515600" cy="433365"/>
          </a:xfrm>
        </p:spPr>
        <p:txBody>
          <a:bodyPr>
            <a:noAutofit/>
          </a:bodyPr>
          <a:lstStyle/>
          <a:p>
            <a:r>
              <a:rPr lang="en-US" sz="2400" dirty="0"/>
              <a:t>Activity Ratio &amp; Recency </a:t>
            </a:r>
            <a:r>
              <a:rPr lang="en-US" sz="2400" dirty="0" smtClean="0"/>
              <a:t>based segmentation for Options Product (9097)</a:t>
            </a:r>
            <a:endParaRPr lang="en-US" sz="2400" dirty="0"/>
          </a:p>
        </p:txBody>
      </p:sp>
      <p:sp>
        <p:nvSpPr>
          <p:cNvPr id="3" name="Content Placeholder 2"/>
          <p:cNvSpPr>
            <a:spLocks noGrp="1"/>
          </p:cNvSpPr>
          <p:nvPr>
            <p:ph idx="1"/>
          </p:nvPr>
        </p:nvSpPr>
        <p:spPr>
          <a:xfrm>
            <a:off x="838199" y="914400"/>
            <a:ext cx="10739907" cy="5821251"/>
          </a:xfrm>
        </p:spPr>
        <p:txBody>
          <a:bodyPr/>
          <a:lstStyle/>
          <a:p>
            <a:endParaRPr lang="en-US" b="1" dirty="0"/>
          </a:p>
        </p:txBody>
      </p:sp>
      <p:sp>
        <p:nvSpPr>
          <p:cNvPr id="4" name="Rounded Rectangle 3"/>
          <p:cNvSpPr/>
          <p:nvPr/>
        </p:nvSpPr>
        <p:spPr>
          <a:xfrm>
            <a:off x="9059214" y="5974724"/>
            <a:ext cx="1981200" cy="45720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bg1"/>
                </a:solidFill>
              </a:rPr>
              <a:t>High </a:t>
            </a:r>
            <a:r>
              <a:rPr lang="en-US" sz="1400" b="1" i="1" dirty="0">
                <a:solidFill>
                  <a:schemeClr val="bg1"/>
                </a:solidFill>
              </a:rPr>
              <a:t>Activity </a:t>
            </a:r>
            <a:r>
              <a:rPr lang="en-US" sz="1400" b="1" i="1" dirty="0" smtClean="0">
                <a:solidFill>
                  <a:schemeClr val="bg1"/>
                </a:solidFill>
              </a:rPr>
              <a:t>Ratio</a:t>
            </a:r>
          </a:p>
          <a:p>
            <a:pPr algn="ctr"/>
            <a:r>
              <a:rPr lang="en-US" sz="1400" b="1" i="1" dirty="0" smtClean="0">
                <a:solidFill>
                  <a:schemeClr val="bg1"/>
                </a:solidFill>
              </a:rPr>
              <a:t>&gt;66%</a:t>
            </a:r>
            <a:endParaRPr lang="en-US" sz="1400" b="1" i="1" dirty="0">
              <a:solidFill>
                <a:schemeClr val="bg1"/>
              </a:solidFill>
            </a:endParaRPr>
          </a:p>
        </p:txBody>
      </p:sp>
      <p:sp>
        <p:nvSpPr>
          <p:cNvPr id="5" name="Rounded Rectangle 4"/>
          <p:cNvSpPr/>
          <p:nvPr/>
        </p:nvSpPr>
        <p:spPr>
          <a:xfrm>
            <a:off x="5164517" y="5974724"/>
            <a:ext cx="1981200" cy="4572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bg1"/>
                </a:solidFill>
              </a:rPr>
              <a:t>Medium </a:t>
            </a:r>
            <a:r>
              <a:rPr lang="en-US" sz="1400" b="1" i="1" dirty="0">
                <a:solidFill>
                  <a:schemeClr val="bg1"/>
                </a:solidFill>
              </a:rPr>
              <a:t>Activity </a:t>
            </a:r>
            <a:r>
              <a:rPr lang="en-US" sz="1400" b="1" i="1" dirty="0" smtClean="0">
                <a:solidFill>
                  <a:schemeClr val="bg1"/>
                </a:solidFill>
              </a:rPr>
              <a:t>Ratio</a:t>
            </a:r>
          </a:p>
          <a:p>
            <a:pPr algn="ctr"/>
            <a:r>
              <a:rPr lang="en-US" sz="1400" b="1" i="1" dirty="0" smtClean="0">
                <a:solidFill>
                  <a:schemeClr val="bg1"/>
                </a:solidFill>
              </a:rPr>
              <a:t>33% to 66%</a:t>
            </a:r>
            <a:endParaRPr lang="en-US" sz="1400" b="1" i="1" dirty="0">
              <a:solidFill>
                <a:schemeClr val="bg1"/>
              </a:solidFill>
            </a:endParaRPr>
          </a:p>
        </p:txBody>
      </p:sp>
      <p:sp>
        <p:nvSpPr>
          <p:cNvPr id="6" name="Rounded Rectangle 5"/>
          <p:cNvSpPr/>
          <p:nvPr/>
        </p:nvSpPr>
        <p:spPr>
          <a:xfrm>
            <a:off x="1366235" y="5974724"/>
            <a:ext cx="2133600" cy="457200"/>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bg1"/>
                </a:solidFill>
              </a:rPr>
              <a:t>Low Activity Ratio</a:t>
            </a:r>
          </a:p>
          <a:p>
            <a:pPr algn="ctr"/>
            <a:r>
              <a:rPr lang="en-US" sz="1400" b="1" i="1" dirty="0" smtClean="0">
                <a:solidFill>
                  <a:schemeClr val="bg1"/>
                </a:solidFill>
              </a:rPr>
              <a:t>&lt;33%</a:t>
            </a:r>
          </a:p>
        </p:txBody>
      </p:sp>
      <p:sp>
        <p:nvSpPr>
          <p:cNvPr id="7" name="Oval 6"/>
          <p:cNvSpPr>
            <a:spLocks noChangeAspect="1"/>
          </p:cNvSpPr>
          <p:nvPr/>
        </p:nvSpPr>
        <p:spPr>
          <a:xfrm>
            <a:off x="4859965" y="3125450"/>
            <a:ext cx="2545547" cy="254554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2651</a:t>
            </a:r>
            <a:endParaRPr lang="en-US" sz="2000" b="1" dirty="0" smtClean="0">
              <a:solidFill>
                <a:schemeClr val="bg1"/>
              </a:solidFill>
            </a:endParaRPr>
          </a:p>
          <a:p>
            <a:pPr algn="ctr"/>
            <a:r>
              <a:rPr lang="en-US" sz="2000" b="1" dirty="0" smtClean="0">
                <a:solidFill>
                  <a:schemeClr val="bg1"/>
                </a:solidFill>
              </a:rPr>
              <a:t>(29%)</a:t>
            </a:r>
            <a:endParaRPr lang="en-US" sz="2000" b="1" dirty="0">
              <a:solidFill>
                <a:schemeClr val="bg1"/>
              </a:solidFill>
            </a:endParaRPr>
          </a:p>
        </p:txBody>
      </p:sp>
      <p:sp>
        <p:nvSpPr>
          <p:cNvPr id="9" name="Oval 8"/>
          <p:cNvSpPr>
            <a:spLocks noChangeAspect="1"/>
          </p:cNvSpPr>
          <p:nvPr/>
        </p:nvSpPr>
        <p:spPr>
          <a:xfrm>
            <a:off x="1697821" y="3452157"/>
            <a:ext cx="1892132" cy="1892132"/>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2301</a:t>
            </a:r>
          </a:p>
          <a:p>
            <a:pPr algn="ctr"/>
            <a:r>
              <a:rPr lang="en-US" sz="2400" b="1" dirty="0" smtClean="0">
                <a:solidFill>
                  <a:schemeClr val="bg1"/>
                </a:solidFill>
              </a:rPr>
              <a:t>(25%)</a:t>
            </a:r>
            <a:endParaRPr lang="en-US" sz="2400" b="1" dirty="0">
              <a:solidFill>
                <a:schemeClr val="bg1"/>
              </a:solidFill>
            </a:endParaRPr>
          </a:p>
        </p:txBody>
      </p:sp>
      <p:sp>
        <p:nvSpPr>
          <p:cNvPr id="13" name="Oval 12"/>
          <p:cNvSpPr>
            <a:spLocks noChangeAspect="1"/>
          </p:cNvSpPr>
          <p:nvPr/>
        </p:nvSpPr>
        <p:spPr>
          <a:xfrm>
            <a:off x="8536096" y="2545735"/>
            <a:ext cx="3136481" cy="313648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4145</a:t>
            </a:r>
          </a:p>
          <a:p>
            <a:pPr algn="ctr"/>
            <a:r>
              <a:rPr lang="en-US" sz="2000" b="1" dirty="0" smtClean="0">
                <a:solidFill>
                  <a:schemeClr val="bg1"/>
                </a:solidFill>
              </a:rPr>
              <a:t>(46%)</a:t>
            </a:r>
            <a:endParaRPr lang="en-US" sz="2000" b="1" dirty="0">
              <a:solidFill>
                <a:schemeClr val="bg1"/>
              </a:solidFill>
            </a:endParaRPr>
          </a:p>
        </p:txBody>
      </p:sp>
      <p:sp>
        <p:nvSpPr>
          <p:cNvPr id="10" name="Oval 9"/>
          <p:cNvSpPr/>
          <p:nvPr/>
        </p:nvSpPr>
        <p:spPr>
          <a:xfrm>
            <a:off x="1366235" y="1505243"/>
            <a:ext cx="1756793" cy="1856935"/>
          </a:xfrm>
          <a:prstGeom prst="ellipse">
            <a:avLst/>
          </a:prstGeom>
          <a:solidFill>
            <a:schemeClr val="accent5">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solidFill>
                  <a:schemeClr val="bg1"/>
                </a:solidFill>
              </a:rPr>
              <a:t>1370</a:t>
            </a:r>
            <a:endParaRPr lang="en-US" b="1" dirty="0">
              <a:solidFill>
                <a:schemeClr val="bg1"/>
              </a:solidFill>
            </a:endParaRPr>
          </a:p>
          <a:p>
            <a:pPr algn="ctr"/>
            <a:r>
              <a:rPr lang="en-US" b="1" dirty="0" smtClean="0">
                <a:solidFill>
                  <a:schemeClr val="bg1"/>
                </a:solidFill>
              </a:rPr>
              <a:t>60% </a:t>
            </a:r>
            <a:endParaRPr lang="en-US" b="1" dirty="0">
              <a:solidFill>
                <a:schemeClr val="bg1"/>
              </a:solidFill>
            </a:endParaRPr>
          </a:p>
          <a:p>
            <a:pPr algn="ctr"/>
            <a:r>
              <a:rPr lang="en-US" b="1" dirty="0" smtClean="0">
                <a:solidFill>
                  <a:schemeClr val="bg1"/>
                </a:solidFill>
              </a:rPr>
              <a:t>&gt; 60 days</a:t>
            </a:r>
            <a:endParaRPr lang="en-US" b="1" dirty="0">
              <a:solidFill>
                <a:schemeClr val="bg1"/>
              </a:solidFill>
            </a:endParaRPr>
          </a:p>
        </p:txBody>
      </p:sp>
      <p:sp>
        <p:nvSpPr>
          <p:cNvPr id="11" name="Oval 10"/>
          <p:cNvSpPr/>
          <p:nvPr/>
        </p:nvSpPr>
        <p:spPr>
          <a:xfrm>
            <a:off x="2371783" y="2279560"/>
            <a:ext cx="1444576" cy="1082615"/>
          </a:xfrm>
          <a:prstGeom prst="ellipse">
            <a:avLst/>
          </a:prstGeom>
          <a:solidFill>
            <a:schemeClr val="accent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smtClean="0">
                <a:solidFill>
                  <a:schemeClr val="bg1"/>
                </a:solidFill>
              </a:rPr>
              <a:t>931</a:t>
            </a:r>
            <a:endParaRPr lang="en-US" sz="1600" b="1" dirty="0">
              <a:solidFill>
                <a:schemeClr val="bg1"/>
              </a:solidFill>
            </a:endParaRPr>
          </a:p>
          <a:p>
            <a:pPr algn="ctr"/>
            <a:r>
              <a:rPr lang="en-US" sz="1600" b="1" dirty="0" smtClean="0">
                <a:solidFill>
                  <a:schemeClr val="bg1"/>
                </a:solidFill>
              </a:rPr>
              <a:t>40%</a:t>
            </a:r>
            <a:endParaRPr lang="en-US" sz="1600" b="1" dirty="0">
              <a:solidFill>
                <a:schemeClr val="bg1"/>
              </a:solidFill>
            </a:endParaRPr>
          </a:p>
          <a:p>
            <a:pPr algn="ctr"/>
            <a:r>
              <a:rPr lang="en-US" sz="1600" b="1" dirty="0" smtClean="0">
                <a:solidFill>
                  <a:schemeClr val="bg1"/>
                </a:solidFill>
              </a:rPr>
              <a:t>0-60 days </a:t>
            </a:r>
            <a:endParaRPr lang="en-US" sz="1600" b="1" dirty="0">
              <a:solidFill>
                <a:schemeClr val="bg1"/>
              </a:solidFill>
            </a:endParaRPr>
          </a:p>
        </p:txBody>
      </p:sp>
      <p:sp>
        <p:nvSpPr>
          <p:cNvPr id="20" name="Oval 19"/>
          <p:cNvSpPr/>
          <p:nvPr/>
        </p:nvSpPr>
        <p:spPr>
          <a:xfrm>
            <a:off x="6165521" y="1452311"/>
            <a:ext cx="1814732" cy="1909865"/>
          </a:xfrm>
          <a:prstGeom prst="ellipse">
            <a:avLst/>
          </a:prstGeom>
          <a:solidFill>
            <a:schemeClr val="accent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solidFill>
                  <a:schemeClr val="bg1"/>
                </a:solidFill>
              </a:rPr>
              <a:t>1057</a:t>
            </a:r>
            <a:endParaRPr lang="en-US" b="1" dirty="0">
              <a:solidFill>
                <a:schemeClr val="bg1"/>
              </a:solidFill>
            </a:endParaRPr>
          </a:p>
          <a:p>
            <a:pPr algn="ctr"/>
            <a:r>
              <a:rPr lang="en-US" b="1" dirty="0" smtClean="0">
                <a:solidFill>
                  <a:schemeClr val="bg1"/>
                </a:solidFill>
              </a:rPr>
              <a:t>40%</a:t>
            </a:r>
            <a:endParaRPr lang="en-US" b="1" dirty="0">
              <a:solidFill>
                <a:schemeClr val="bg1"/>
              </a:solidFill>
            </a:endParaRPr>
          </a:p>
          <a:p>
            <a:pPr algn="ctr"/>
            <a:r>
              <a:rPr lang="en-US" b="1" dirty="0" smtClean="0">
                <a:solidFill>
                  <a:schemeClr val="bg1"/>
                </a:solidFill>
              </a:rPr>
              <a:t>0 – 30 days</a:t>
            </a:r>
            <a:endParaRPr lang="en-US" b="1" dirty="0">
              <a:solidFill>
                <a:schemeClr val="bg1"/>
              </a:solidFill>
            </a:endParaRPr>
          </a:p>
        </p:txBody>
      </p:sp>
      <p:sp>
        <p:nvSpPr>
          <p:cNvPr id="24" name="Oval 23"/>
          <p:cNvSpPr/>
          <p:nvPr/>
        </p:nvSpPr>
        <p:spPr>
          <a:xfrm>
            <a:off x="4456187" y="1975830"/>
            <a:ext cx="1575582" cy="1386346"/>
          </a:xfrm>
          <a:prstGeom prst="ellipse">
            <a:avLst/>
          </a:prstGeom>
          <a:solidFill>
            <a:schemeClr val="accent5">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solidFill>
                  <a:schemeClr val="bg1"/>
                </a:solidFill>
              </a:rPr>
              <a:t>1594</a:t>
            </a:r>
            <a:endParaRPr lang="en-US" b="1" dirty="0">
              <a:solidFill>
                <a:schemeClr val="bg1"/>
              </a:solidFill>
            </a:endParaRPr>
          </a:p>
          <a:p>
            <a:pPr algn="ctr"/>
            <a:r>
              <a:rPr lang="en-US" b="1" dirty="0" smtClean="0">
                <a:solidFill>
                  <a:schemeClr val="bg1"/>
                </a:solidFill>
              </a:rPr>
              <a:t>60%</a:t>
            </a:r>
            <a:endParaRPr lang="en-US" b="1" dirty="0">
              <a:solidFill>
                <a:schemeClr val="bg1"/>
              </a:solidFill>
            </a:endParaRPr>
          </a:p>
          <a:p>
            <a:pPr algn="ctr"/>
            <a:r>
              <a:rPr lang="en-US" b="1" dirty="0" smtClean="0">
                <a:solidFill>
                  <a:schemeClr val="bg1"/>
                </a:solidFill>
              </a:rPr>
              <a:t>&gt; 30 days</a:t>
            </a:r>
            <a:endParaRPr lang="en-US" b="1" dirty="0">
              <a:solidFill>
                <a:schemeClr val="bg1"/>
              </a:solidFill>
            </a:endParaRPr>
          </a:p>
        </p:txBody>
      </p:sp>
      <p:sp>
        <p:nvSpPr>
          <p:cNvPr id="25" name="Oval 24"/>
          <p:cNvSpPr/>
          <p:nvPr/>
        </p:nvSpPr>
        <p:spPr>
          <a:xfrm>
            <a:off x="9867144" y="1455650"/>
            <a:ext cx="1814732" cy="1909865"/>
          </a:xfrm>
          <a:prstGeom prst="ellipse">
            <a:avLst/>
          </a:prstGeom>
          <a:solidFill>
            <a:schemeClr val="accent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solidFill>
                  <a:schemeClr val="bg1"/>
                </a:solidFill>
              </a:rPr>
              <a:t>2763</a:t>
            </a:r>
            <a:endParaRPr lang="en-US" b="1" dirty="0">
              <a:solidFill>
                <a:schemeClr val="bg1"/>
              </a:solidFill>
            </a:endParaRPr>
          </a:p>
          <a:p>
            <a:pPr algn="ctr"/>
            <a:r>
              <a:rPr lang="en-US" b="1" dirty="0" smtClean="0">
                <a:solidFill>
                  <a:schemeClr val="bg1"/>
                </a:solidFill>
              </a:rPr>
              <a:t>67% </a:t>
            </a:r>
            <a:endParaRPr lang="en-US" b="1" dirty="0">
              <a:solidFill>
                <a:schemeClr val="bg1"/>
              </a:solidFill>
            </a:endParaRPr>
          </a:p>
          <a:p>
            <a:pPr algn="ctr"/>
            <a:r>
              <a:rPr lang="en-US" b="1" dirty="0" smtClean="0">
                <a:solidFill>
                  <a:schemeClr val="bg1"/>
                </a:solidFill>
              </a:rPr>
              <a:t>0 – 15 days</a:t>
            </a:r>
            <a:endParaRPr lang="en-US" b="1" dirty="0">
              <a:solidFill>
                <a:schemeClr val="bg1"/>
              </a:solidFill>
            </a:endParaRPr>
          </a:p>
        </p:txBody>
      </p:sp>
      <p:sp>
        <p:nvSpPr>
          <p:cNvPr id="27" name="Oval 26"/>
          <p:cNvSpPr/>
          <p:nvPr/>
        </p:nvSpPr>
        <p:spPr>
          <a:xfrm>
            <a:off x="8187792" y="2279560"/>
            <a:ext cx="1359401" cy="1082616"/>
          </a:xfrm>
          <a:prstGeom prst="ellipse">
            <a:avLst/>
          </a:prstGeom>
          <a:solidFill>
            <a:schemeClr val="accent5">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smtClean="0">
                <a:solidFill>
                  <a:schemeClr val="bg1"/>
                </a:solidFill>
              </a:rPr>
              <a:t>1382</a:t>
            </a:r>
            <a:endParaRPr lang="en-US" sz="1600" b="1" dirty="0">
              <a:solidFill>
                <a:schemeClr val="bg1"/>
              </a:solidFill>
            </a:endParaRPr>
          </a:p>
          <a:p>
            <a:pPr algn="ctr"/>
            <a:r>
              <a:rPr lang="en-US" sz="1600" b="1" dirty="0" smtClean="0">
                <a:solidFill>
                  <a:schemeClr val="bg1"/>
                </a:solidFill>
              </a:rPr>
              <a:t>33%</a:t>
            </a:r>
            <a:endParaRPr lang="en-US" sz="1600" b="1" dirty="0">
              <a:solidFill>
                <a:schemeClr val="bg1"/>
              </a:solidFill>
            </a:endParaRPr>
          </a:p>
          <a:p>
            <a:pPr algn="ctr"/>
            <a:r>
              <a:rPr lang="en-US" sz="1600" b="1" dirty="0" smtClean="0">
                <a:solidFill>
                  <a:schemeClr val="bg1"/>
                </a:solidFill>
              </a:rPr>
              <a:t>&gt; 15 days</a:t>
            </a:r>
            <a:endParaRPr lang="en-US" sz="1600" b="1" dirty="0">
              <a:solidFill>
                <a:schemeClr val="bg1"/>
              </a:solidFill>
            </a:endParaRPr>
          </a:p>
        </p:txBody>
      </p:sp>
      <p:cxnSp>
        <p:nvCxnSpPr>
          <p:cNvPr id="29" name="Straight Connector 28"/>
          <p:cNvCxnSpPr/>
          <p:nvPr/>
        </p:nvCxnSpPr>
        <p:spPr>
          <a:xfrm>
            <a:off x="4193165" y="1287138"/>
            <a:ext cx="55483" cy="5043324"/>
          </a:xfrm>
          <a:prstGeom prst="line">
            <a:avLst/>
          </a:prstGeom>
          <a:ln>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74724" y="1303363"/>
            <a:ext cx="55483" cy="5043324"/>
          </a:xfrm>
          <a:prstGeom prst="line">
            <a:avLst/>
          </a:prstGeom>
          <a:ln>
            <a:solidFill>
              <a:srgbClr val="FF0000"/>
            </a:solidFill>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4115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75E-6 -1.85185E-6 L 0.23321 -0.19352 L -0.03997 -0.20625 " pathEditMode="relative" rAng="0" ptsTypes="AAA">
                                      <p:cBhvr>
                                        <p:cTn id="6" dur="2000" fill="hold"/>
                                        <p:tgtEl>
                                          <p:spTgt spid="9"/>
                                        </p:tgtEl>
                                        <p:attrNameLst>
                                          <p:attrName>ppt_x</p:attrName>
                                          <p:attrName>ppt_y</p:attrName>
                                        </p:attrNameLst>
                                      </p:cBhvr>
                                      <p:rCtr x="9661" y="-10324"/>
                                    </p:animMotion>
                                  </p:childTnLst>
                                </p:cTn>
                              </p:par>
                            </p:childTnLst>
                          </p:cTn>
                        </p:par>
                        <p:par>
                          <p:cTn id="7" fill="hold">
                            <p:stCondLst>
                              <p:cond delay="2000"/>
                            </p:stCondLst>
                            <p:childTnLst>
                              <p:par>
                                <p:cTn id="8" presetID="1" presetClass="exit" presetSubtype="0" fill="hold" grpId="1" nodeType="afterEffect">
                                  <p:stCondLst>
                                    <p:cond delay="0"/>
                                  </p:stCondLst>
                                  <p:childTnLst>
                                    <p:set>
                                      <p:cBhvr>
                                        <p:cTn id="9" dur="1" fill="hold">
                                          <p:stCondLst>
                                            <p:cond delay="0"/>
                                          </p:stCondLst>
                                        </p:cTn>
                                        <p:tgtEl>
                                          <p:spTgt spid="9"/>
                                        </p:tgtEl>
                                        <p:attrNameLst>
                                          <p:attrName>style.visibility</p:attrName>
                                        </p:attrNameLst>
                                      </p:cBhvr>
                                      <p:to>
                                        <p:strVal val="hidden"/>
                                      </p:to>
                                    </p:set>
                                  </p:childTnLst>
                                </p:cTn>
                              </p:par>
                              <p:par>
                                <p:cTn id="10" presetID="1"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par>
                          <p:cTn id="12" fill="hold">
                            <p:stCondLst>
                              <p:cond delay="2000"/>
                            </p:stCondLst>
                            <p:childTnLst>
                              <p:par>
                                <p:cTn id="13" presetID="0" presetClass="path" presetSubtype="0" accel="50000" decel="50000" fill="hold" grpId="1" nodeType="afterEffect">
                                  <p:stCondLst>
                                    <p:cond delay="0"/>
                                  </p:stCondLst>
                                  <p:childTnLst>
                                    <p:animMotion origin="layout" path="M -4.58333E-6 -1.11111E-6 L -0.09388 -0.01528 " pathEditMode="relative" rAng="0" ptsTypes="AA">
                                      <p:cBhvr>
                                        <p:cTn id="14" dur="2000" fill="hold"/>
                                        <p:tgtEl>
                                          <p:spTgt spid="10"/>
                                        </p:tgtEl>
                                        <p:attrNameLst>
                                          <p:attrName>ppt_x</p:attrName>
                                          <p:attrName>ppt_y</p:attrName>
                                        </p:attrNameLst>
                                      </p:cBhvr>
                                      <p:rCtr x="-4701" y="-764"/>
                                    </p:animMotion>
                                  </p:childTnLst>
                                </p:cTn>
                              </p:par>
                            </p:childTnLst>
                          </p:cTn>
                        </p:par>
                        <p:par>
                          <p:cTn id="15" fill="hold">
                            <p:stCondLst>
                              <p:cond delay="4000"/>
                            </p:stCondLst>
                            <p:childTnLst>
                              <p:par>
                                <p:cTn id="16" presetID="1" presetClass="entr" presetSubtype="0"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0" presetClass="path" presetSubtype="0" accel="50000" decel="50000" fill="hold" grpId="0" nodeType="clickEffect">
                                  <p:stCondLst>
                                    <p:cond delay="0"/>
                                  </p:stCondLst>
                                  <p:childTnLst>
                                    <p:animMotion origin="layout" path="M 1.66667E-6 3.33333E-6 L -0.16159 -0.28936 L -0.01159 -0.28936 " pathEditMode="relative" rAng="0" ptsTypes="AAA">
                                      <p:cBhvr>
                                        <p:cTn id="21" dur="2000" fill="hold"/>
                                        <p:tgtEl>
                                          <p:spTgt spid="7"/>
                                        </p:tgtEl>
                                        <p:attrNameLst>
                                          <p:attrName>ppt_x</p:attrName>
                                          <p:attrName>ppt_y</p:attrName>
                                        </p:attrNameLst>
                                      </p:cBhvr>
                                      <p:rCtr x="-8086" y="-14468"/>
                                    </p:animMotion>
                                  </p:childTnLst>
                                </p:cTn>
                              </p:par>
                            </p:childTnLst>
                          </p:cTn>
                        </p:par>
                        <p:par>
                          <p:cTn id="22" fill="hold">
                            <p:stCondLst>
                              <p:cond delay="2000"/>
                            </p:stCondLst>
                            <p:childTnLst>
                              <p:par>
                                <p:cTn id="23" presetID="1" presetClass="exit" presetSubtype="0" fill="hold" grpId="1" nodeType="afterEffect">
                                  <p:stCondLst>
                                    <p:cond delay="0"/>
                                  </p:stCondLst>
                                  <p:childTnLst>
                                    <p:set>
                                      <p:cBhvr>
                                        <p:cTn id="24" dur="1" fill="hold">
                                          <p:stCondLst>
                                            <p:cond delay="0"/>
                                          </p:stCondLst>
                                        </p:cTn>
                                        <p:tgtEl>
                                          <p:spTgt spid="7"/>
                                        </p:tgtEl>
                                        <p:attrNameLst>
                                          <p:attrName>style.visibility</p:attrName>
                                        </p:attrNameLst>
                                      </p:cBhvr>
                                      <p:to>
                                        <p:strVal val="hidden"/>
                                      </p:to>
                                    </p:set>
                                  </p:childTnLst>
                                </p:cTn>
                              </p:par>
                            </p:childTnLst>
                          </p:cTn>
                        </p:par>
                        <p:par>
                          <p:cTn id="25" fill="hold">
                            <p:stCondLst>
                              <p:cond delay="2000"/>
                            </p:stCondLst>
                            <p:childTnLst>
                              <p:par>
                                <p:cTn id="26" presetID="1" presetClass="entr" presetSubtype="0" fill="hold" grpId="0" nodeType="after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childTnLst>
                          </p:cTn>
                        </p:par>
                        <p:par>
                          <p:cTn id="28" fill="hold">
                            <p:stCondLst>
                              <p:cond delay="2000"/>
                            </p:stCondLst>
                            <p:childTnLst>
                              <p:par>
                                <p:cTn id="29" presetID="1" presetClass="entr" presetSubtype="0" fill="hold" grpId="0" nodeType="after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0" nodeType="clickEffect">
                                  <p:stCondLst>
                                    <p:cond delay="0"/>
                                  </p:stCondLst>
                                  <p:childTnLst>
                                    <p:animMotion origin="layout" path="M 1.25E-6 4.07407E-6 L -0.13958 -0.31389 L 0.10846 -0.30787 " pathEditMode="relative" rAng="0" ptsTypes="AAA">
                                      <p:cBhvr>
                                        <p:cTn id="34" dur="2000" fill="hold"/>
                                        <p:tgtEl>
                                          <p:spTgt spid="13"/>
                                        </p:tgtEl>
                                        <p:attrNameLst>
                                          <p:attrName>ppt_x</p:attrName>
                                          <p:attrName>ppt_y</p:attrName>
                                        </p:attrNameLst>
                                      </p:cBhvr>
                                      <p:rCtr x="-1563" y="-15694"/>
                                    </p:animMotion>
                                  </p:childTnLst>
                                </p:cTn>
                              </p:par>
                            </p:childTnLst>
                          </p:cTn>
                        </p:par>
                        <p:par>
                          <p:cTn id="35" fill="hold">
                            <p:stCondLst>
                              <p:cond delay="2000"/>
                            </p:stCondLst>
                            <p:childTnLst>
                              <p:par>
                                <p:cTn id="36" presetID="1" presetClass="exit" presetSubtype="0" fill="hold" grpId="1" nodeType="afterEffect">
                                  <p:stCondLst>
                                    <p:cond delay="0"/>
                                  </p:stCondLst>
                                  <p:childTnLst>
                                    <p:set>
                                      <p:cBhvr>
                                        <p:cTn id="37" dur="1" fill="hold">
                                          <p:stCondLst>
                                            <p:cond delay="0"/>
                                          </p:stCondLst>
                                        </p:cTn>
                                        <p:tgtEl>
                                          <p:spTgt spid="13"/>
                                        </p:tgtEl>
                                        <p:attrNameLst>
                                          <p:attrName>style.visibility</p:attrName>
                                        </p:attrNameLst>
                                      </p:cBhvr>
                                      <p:to>
                                        <p:strVal val="hidden"/>
                                      </p:to>
                                    </p:set>
                                  </p:childTnLst>
                                </p:cTn>
                              </p:par>
                            </p:childTnLst>
                          </p:cTn>
                        </p:par>
                        <p:par>
                          <p:cTn id="38" fill="hold">
                            <p:stCondLst>
                              <p:cond delay="2000"/>
                            </p:stCondLst>
                            <p:childTnLst>
                              <p:par>
                                <p:cTn id="39" presetID="1" presetClass="entr" presetSubtype="0" fill="hold" grpId="0" nodeType="after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childTnLst>
                          </p:cTn>
                        </p:par>
                        <p:par>
                          <p:cTn id="41" fill="hold">
                            <p:stCondLst>
                              <p:cond delay="2000"/>
                            </p:stCondLst>
                            <p:childTnLst>
                              <p:par>
                                <p:cTn id="42" presetID="1" presetClass="entr" presetSubtype="0" fill="hold" grpId="0" nodeType="afterEffect">
                                  <p:stCondLst>
                                    <p:cond delay="0"/>
                                  </p:stCondLst>
                                  <p:childTnLst>
                                    <p:set>
                                      <p:cBhvr>
                                        <p:cTn id="43" dur="1" fill="hold">
                                          <p:stCondLst>
                                            <p:cond delay="0"/>
                                          </p:stCondLst>
                                        </p:cTn>
                                        <p:tgtEl>
                                          <p:spTgt spid="25"/>
                                        </p:tgtEl>
                                        <p:attrNameLst>
                                          <p:attrName>style.visibility</p:attrName>
                                        </p:attrNameLst>
                                      </p:cBhvr>
                                      <p:to>
                                        <p:strVal val="visible"/>
                                      </p:to>
                                    </p:set>
                                  </p:childTnLst>
                                </p:cTn>
                              </p:par>
                            </p:childTnLst>
                          </p:cTn>
                        </p:par>
                        <p:par>
                          <p:cTn id="44" fill="hold">
                            <p:stCondLst>
                              <p:cond delay="2000"/>
                            </p:stCondLst>
                            <p:childTnLst>
                              <p:par>
                                <p:cTn id="45" presetID="1" presetClass="entr" presetSubtype="0" fill="hold" nodeType="after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par>
                          <p:cTn id="47" fill="hold">
                            <p:stCondLst>
                              <p:cond delay="2000"/>
                            </p:stCondLst>
                            <p:childTnLst>
                              <p:par>
                                <p:cTn id="48" presetID="1" presetClass="entr" presetSubtype="0" fill="hold" nodeType="afterEffect">
                                  <p:stCondLst>
                                    <p:cond delay="0"/>
                                  </p:stCondLst>
                                  <p:childTnLst>
                                    <p:set>
                                      <p:cBhvr>
                                        <p:cTn id="4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animBg="1"/>
      <p:bldP spid="9" grpId="1" animBg="1"/>
      <p:bldP spid="13" grpId="0" animBg="1"/>
      <p:bldP spid="13" grpId="1" animBg="1"/>
      <p:bldP spid="10" grpId="0" animBg="1"/>
      <p:bldP spid="10" grpId="1" animBg="1"/>
      <p:bldP spid="11" grpId="0" animBg="1"/>
      <p:bldP spid="20" grpId="0" animBg="1"/>
      <p:bldP spid="24" grpId="0" animBg="1"/>
      <p:bldP spid="25" grpId="0" animBg="1"/>
      <p:bldP spid="2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6315" y="2209635"/>
            <a:ext cx="1583141" cy="2277744"/>
          </a:xfrm>
          <a:prstGeom prst="ellipse">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a:t>Options</a:t>
            </a:r>
            <a:endParaRPr lang="en-US" b="1" dirty="0" smtClean="0"/>
          </a:p>
          <a:p>
            <a:pPr algn="ctr"/>
            <a:r>
              <a:rPr lang="en-US" b="1" dirty="0" smtClean="0"/>
              <a:t>Customer </a:t>
            </a:r>
            <a:endParaRPr lang="en-US" b="1" dirty="0"/>
          </a:p>
          <a:p>
            <a:pPr algn="ctr"/>
            <a:r>
              <a:rPr lang="en-US" b="1" dirty="0"/>
              <a:t>9097</a:t>
            </a:r>
          </a:p>
          <a:p>
            <a:pPr algn="ctr"/>
            <a:r>
              <a:rPr lang="en-US" b="1" dirty="0" smtClean="0"/>
              <a:t>(1%) </a:t>
            </a:r>
            <a:endParaRPr lang="en-US" b="1" dirty="0"/>
          </a:p>
        </p:txBody>
      </p:sp>
      <p:sp>
        <p:nvSpPr>
          <p:cNvPr id="3" name="Rectangle 2"/>
          <p:cNvSpPr/>
          <p:nvPr/>
        </p:nvSpPr>
        <p:spPr>
          <a:xfrm>
            <a:off x="2367058" y="4735772"/>
            <a:ext cx="1577145" cy="1328447"/>
          </a:xfrm>
          <a:prstGeom prst="rect">
            <a:avLst/>
          </a:prstGeom>
          <a:solidFill>
            <a:schemeClr val="accent2">
              <a:lumMod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bg1"/>
                </a:solidFill>
              </a:rPr>
              <a:t>2301</a:t>
            </a:r>
            <a:endParaRPr lang="en-US" b="1" dirty="0">
              <a:ln w="0"/>
              <a:solidFill>
                <a:schemeClr val="bg1"/>
              </a:solidFill>
              <a:effectLst>
                <a:outerShdw blurRad="38100" dist="19050" dir="2700000" algn="tl" rotWithShape="0">
                  <a:schemeClr val="dk1">
                    <a:alpha val="40000"/>
                  </a:schemeClr>
                </a:outerShdw>
              </a:effectLst>
            </a:endParaRPr>
          </a:p>
          <a:p>
            <a:pPr algn="ctr"/>
            <a:r>
              <a:rPr lang="en-US" b="1" dirty="0" smtClean="0">
                <a:ln w="0"/>
                <a:solidFill>
                  <a:schemeClr val="bg1"/>
                </a:solidFill>
                <a:effectLst>
                  <a:outerShdw blurRad="38100" dist="19050" dir="2700000" algn="tl" rotWithShape="0">
                    <a:schemeClr val="dk1">
                      <a:alpha val="40000"/>
                    </a:schemeClr>
                  </a:outerShdw>
                </a:effectLst>
              </a:rPr>
              <a:t>Low</a:t>
            </a:r>
          </a:p>
          <a:p>
            <a:pPr algn="ctr"/>
            <a:r>
              <a:rPr lang="en-US" b="1" dirty="0" smtClean="0">
                <a:ln w="0"/>
                <a:solidFill>
                  <a:schemeClr val="bg1"/>
                </a:solidFill>
                <a:effectLst>
                  <a:outerShdw blurRad="38100" dist="19050" dir="2700000" algn="tl" rotWithShape="0">
                    <a:schemeClr val="dk1">
                      <a:alpha val="40000"/>
                    </a:schemeClr>
                  </a:outerShdw>
                </a:effectLst>
              </a:rPr>
              <a:t>(</a:t>
            </a:r>
            <a:r>
              <a:rPr lang="en-US" b="1" dirty="0">
                <a:solidFill>
                  <a:schemeClr val="bg1"/>
                </a:solidFill>
              </a:rPr>
              <a:t>25 </a:t>
            </a:r>
            <a:r>
              <a:rPr lang="en-US" b="1" dirty="0" smtClean="0">
                <a:ln w="0"/>
                <a:solidFill>
                  <a:schemeClr val="bg1"/>
                </a:solidFill>
                <a:effectLst>
                  <a:outerShdw blurRad="38100" dist="19050" dir="2700000" algn="tl" rotWithShape="0">
                    <a:schemeClr val="dk1">
                      <a:alpha val="40000"/>
                    </a:schemeClr>
                  </a:outerShdw>
                </a:effectLst>
              </a:rPr>
              <a:t>%)</a:t>
            </a:r>
            <a:endParaRPr lang="en-US" b="1" dirty="0">
              <a:ln w="0"/>
              <a:solidFill>
                <a:schemeClr val="bg1"/>
              </a:solidFill>
              <a:effectLst>
                <a:outerShdw blurRad="38100" dist="19050" dir="2700000" algn="tl" rotWithShape="0">
                  <a:schemeClr val="dk1">
                    <a:alpha val="40000"/>
                  </a:schemeClr>
                </a:outerShdw>
              </a:effectLst>
            </a:endParaRPr>
          </a:p>
        </p:txBody>
      </p:sp>
      <p:sp>
        <p:nvSpPr>
          <p:cNvPr id="4" name="Rectangle 3"/>
          <p:cNvSpPr/>
          <p:nvPr/>
        </p:nvSpPr>
        <p:spPr>
          <a:xfrm>
            <a:off x="2367058" y="2499219"/>
            <a:ext cx="1837899" cy="1660940"/>
          </a:xfrm>
          <a:prstGeom prst="rect">
            <a:avLst/>
          </a:prstGeom>
          <a:solidFill>
            <a:srgbClr val="0070C0"/>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bg1"/>
                </a:solidFill>
              </a:rPr>
              <a:t>2651</a:t>
            </a:r>
            <a:endParaRPr lang="en-US" b="1" dirty="0" smtClean="0">
              <a:ln w="0"/>
              <a:solidFill>
                <a:schemeClr val="bg1"/>
              </a:solidFill>
              <a:effectLst>
                <a:outerShdw blurRad="38100" dist="19050" dir="2700000" algn="tl" rotWithShape="0">
                  <a:schemeClr val="dk1">
                    <a:alpha val="40000"/>
                  </a:schemeClr>
                </a:outerShdw>
              </a:effectLst>
            </a:endParaRPr>
          </a:p>
          <a:p>
            <a:pPr algn="ctr"/>
            <a:r>
              <a:rPr lang="en-US" b="1" dirty="0" smtClean="0">
                <a:ln w="0"/>
                <a:solidFill>
                  <a:schemeClr val="bg1"/>
                </a:solidFill>
                <a:effectLst>
                  <a:outerShdw blurRad="38100" dist="19050" dir="2700000" algn="tl" rotWithShape="0">
                    <a:schemeClr val="dk1">
                      <a:alpha val="40000"/>
                    </a:schemeClr>
                  </a:outerShdw>
                </a:effectLst>
              </a:rPr>
              <a:t>Medium</a:t>
            </a:r>
          </a:p>
          <a:p>
            <a:pPr algn="ctr"/>
            <a:r>
              <a:rPr lang="en-US" b="1" dirty="0" smtClean="0">
                <a:ln w="0"/>
                <a:solidFill>
                  <a:schemeClr val="bg1"/>
                </a:solidFill>
                <a:effectLst>
                  <a:outerShdw blurRad="38100" dist="19050" dir="2700000" algn="tl" rotWithShape="0">
                    <a:schemeClr val="dk1">
                      <a:alpha val="40000"/>
                    </a:schemeClr>
                  </a:outerShdw>
                </a:effectLst>
              </a:rPr>
              <a:t>(</a:t>
            </a:r>
            <a:r>
              <a:rPr lang="en-US" b="1" dirty="0">
                <a:solidFill>
                  <a:schemeClr val="bg1"/>
                </a:solidFill>
              </a:rPr>
              <a:t>29 </a:t>
            </a:r>
            <a:r>
              <a:rPr lang="en-US" b="1" dirty="0" smtClean="0">
                <a:ln w="0"/>
                <a:solidFill>
                  <a:schemeClr val="bg1"/>
                </a:solidFill>
                <a:effectLst>
                  <a:outerShdw blurRad="38100" dist="19050" dir="2700000" algn="tl" rotWithShape="0">
                    <a:schemeClr val="dk1">
                      <a:alpha val="40000"/>
                    </a:schemeClr>
                  </a:outerShdw>
                </a:effectLst>
              </a:rPr>
              <a:t>%)</a:t>
            </a:r>
          </a:p>
        </p:txBody>
      </p:sp>
      <p:sp>
        <p:nvSpPr>
          <p:cNvPr id="5" name="Rectangle 4"/>
          <p:cNvSpPr/>
          <p:nvPr/>
        </p:nvSpPr>
        <p:spPr>
          <a:xfrm>
            <a:off x="2253254" y="519684"/>
            <a:ext cx="1903478" cy="1569493"/>
          </a:xfrm>
          <a:prstGeom prst="rect">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bg1"/>
                </a:solidFill>
              </a:rPr>
              <a:t>4145</a:t>
            </a:r>
            <a:endParaRPr lang="en-US" b="1" dirty="0" smtClean="0">
              <a:ln w="0"/>
              <a:solidFill>
                <a:schemeClr val="bg1"/>
              </a:solidFill>
              <a:effectLst>
                <a:outerShdw blurRad="38100" dist="19050" dir="2700000" algn="tl" rotWithShape="0">
                  <a:schemeClr val="dk1">
                    <a:alpha val="40000"/>
                  </a:schemeClr>
                </a:outerShdw>
              </a:effectLst>
            </a:endParaRPr>
          </a:p>
          <a:p>
            <a:pPr algn="ctr"/>
            <a:r>
              <a:rPr lang="en-US" b="1" dirty="0" smtClean="0">
                <a:ln w="0"/>
                <a:solidFill>
                  <a:schemeClr val="bg1"/>
                </a:solidFill>
                <a:effectLst>
                  <a:outerShdw blurRad="38100" dist="19050" dir="2700000" algn="tl" rotWithShape="0">
                    <a:schemeClr val="dk1">
                      <a:alpha val="40000"/>
                    </a:schemeClr>
                  </a:outerShdw>
                </a:effectLst>
              </a:rPr>
              <a:t>High</a:t>
            </a:r>
          </a:p>
          <a:p>
            <a:pPr algn="ctr"/>
            <a:r>
              <a:rPr lang="en-US" b="1" dirty="0" smtClean="0">
                <a:ln w="0"/>
                <a:solidFill>
                  <a:schemeClr val="bg1"/>
                </a:solidFill>
                <a:effectLst>
                  <a:outerShdw blurRad="38100" dist="19050" dir="2700000" algn="tl" rotWithShape="0">
                    <a:schemeClr val="dk1">
                      <a:alpha val="40000"/>
                    </a:schemeClr>
                  </a:outerShdw>
                </a:effectLst>
              </a:rPr>
              <a:t>(</a:t>
            </a:r>
            <a:r>
              <a:rPr lang="en-US" b="1" dirty="0">
                <a:solidFill>
                  <a:schemeClr val="bg1"/>
                </a:solidFill>
              </a:rPr>
              <a:t>46 </a:t>
            </a:r>
            <a:r>
              <a:rPr lang="en-US" b="1" dirty="0" smtClean="0">
                <a:ln w="0"/>
                <a:solidFill>
                  <a:schemeClr val="bg1"/>
                </a:solidFill>
                <a:effectLst>
                  <a:outerShdw blurRad="38100" dist="19050" dir="2700000" algn="tl" rotWithShape="0">
                    <a:schemeClr val="dk1">
                      <a:alpha val="40000"/>
                    </a:schemeClr>
                  </a:outerShdw>
                </a:effectLst>
              </a:rPr>
              <a:t>%) </a:t>
            </a:r>
            <a:endParaRPr lang="en-US" b="1" dirty="0">
              <a:ln w="0"/>
              <a:solidFill>
                <a:schemeClr val="bg1"/>
              </a:solidFill>
              <a:effectLst>
                <a:outerShdw blurRad="38100" dist="19050" dir="2700000" algn="tl" rotWithShape="0">
                  <a:schemeClr val="dk1">
                    <a:alpha val="40000"/>
                  </a:schemeClr>
                </a:outerShdw>
              </a:effectLst>
            </a:endParaRPr>
          </a:p>
        </p:txBody>
      </p:sp>
      <p:sp>
        <p:nvSpPr>
          <p:cNvPr id="7" name="Down Arrow 6"/>
          <p:cNvSpPr/>
          <p:nvPr/>
        </p:nvSpPr>
        <p:spPr>
          <a:xfrm rot="10800000">
            <a:off x="1600142" y="949050"/>
            <a:ext cx="550247" cy="51151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vert" wrap="square" lIns="0" tIns="0" rIns="0" bIns="0" rtlCol="0" anchor="t" anchorCtr="0">
            <a:spAutoFit/>
          </a:bodyPr>
          <a:lstStyle/>
          <a:p>
            <a:pPr algn="ctr"/>
            <a:r>
              <a:rPr lang="en-US" b="1" dirty="0" smtClean="0">
                <a:ln w="0"/>
                <a:solidFill>
                  <a:schemeClr val="tx1"/>
                </a:solidFill>
                <a:effectLst>
                  <a:outerShdw blurRad="38100" dist="19050" dir="2700000" algn="tl" rotWithShape="0">
                    <a:schemeClr val="dk1">
                      <a:alpha val="40000"/>
                    </a:schemeClr>
                  </a:outerShdw>
                </a:effectLst>
              </a:rPr>
              <a:t>Activity Ratio </a:t>
            </a:r>
            <a:endParaRPr lang="en-US" b="1"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10256634" y="1237956"/>
            <a:ext cx="1657862" cy="8512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&gt; 14275 </a:t>
            </a:r>
          </a:p>
          <a:p>
            <a:pPr algn="ctr"/>
            <a:r>
              <a:rPr lang="en-US" b="1" dirty="0" smtClean="0">
                <a:ln w="0"/>
                <a:solidFill>
                  <a:schemeClr val="tx1"/>
                </a:solidFill>
                <a:effectLst>
                  <a:outerShdw blurRad="38100" dist="19050" dir="2700000" algn="tl" rotWithShape="0">
                    <a:schemeClr val="dk1">
                      <a:alpha val="40000"/>
                    </a:schemeClr>
                  </a:outerShdw>
                </a:effectLst>
              </a:rPr>
              <a:t>(</a:t>
            </a:r>
            <a:r>
              <a:rPr lang="en-US" b="1" dirty="0" smtClean="0"/>
              <a:t>608</a:t>
            </a:r>
            <a:r>
              <a:rPr lang="en-US" b="1" dirty="0" smtClean="0">
                <a:ln w="0"/>
                <a:solidFill>
                  <a:schemeClr val="tx1"/>
                </a:solidFill>
                <a:effectLst>
                  <a:outerShdw blurRad="38100" dist="19050" dir="2700000" algn="tl" rotWithShape="0">
                    <a:schemeClr val="dk1">
                      <a:alpha val="40000"/>
                    </a:schemeClr>
                  </a:outerShdw>
                </a:effectLst>
              </a:rPr>
              <a:t>)</a:t>
            </a:r>
          </a:p>
          <a:p>
            <a:pPr algn="ctr"/>
            <a:r>
              <a:rPr lang="en-US" b="1" dirty="0" smtClean="0">
                <a:ln w="0"/>
                <a:solidFill>
                  <a:schemeClr val="tx1"/>
                </a:solidFill>
                <a:effectLst>
                  <a:outerShdw blurRad="38100" dist="19050" dir="2700000" algn="tl" rotWithShape="0">
                    <a:schemeClr val="dk1">
                      <a:alpha val="40000"/>
                    </a:schemeClr>
                  </a:outerShdw>
                </a:effectLst>
              </a:rPr>
              <a:t>(15%)</a:t>
            </a:r>
            <a:endParaRPr lang="en-US" b="1"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8247678" y="868780"/>
            <a:ext cx="1735544" cy="12203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4600 – </a:t>
            </a:r>
            <a:r>
              <a:rPr lang="en-US" b="1" dirty="0" smtClean="0"/>
              <a:t>14275 </a:t>
            </a:r>
            <a:r>
              <a:rPr lang="en-US" b="1" dirty="0" smtClean="0">
                <a:ln w="0"/>
                <a:solidFill>
                  <a:schemeClr val="tx1"/>
                </a:solidFill>
                <a:effectLst>
                  <a:outerShdw blurRad="38100" dist="19050" dir="2700000" algn="tl" rotWithShape="0">
                    <a:schemeClr val="dk1">
                      <a:alpha val="40000"/>
                    </a:schemeClr>
                  </a:outerShdw>
                </a:effectLst>
              </a:rPr>
              <a:t>(</a:t>
            </a:r>
            <a:r>
              <a:rPr lang="en-US" b="1" dirty="0" smtClean="0"/>
              <a:t>1110</a:t>
            </a:r>
            <a:r>
              <a:rPr lang="en-US" b="1" dirty="0" smtClean="0">
                <a:ln w="0"/>
                <a:solidFill>
                  <a:schemeClr val="tx1"/>
                </a:solidFill>
                <a:effectLst>
                  <a:outerShdw blurRad="38100" dist="19050" dir="2700000" algn="tl" rotWithShape="0">
                    <a:schemeClr val="dk1">
                      <a:alpha val="40000"/>
                    </a:schemeClr>
                  </a:outerShdw>
                </a:effectLst>
              </a:rPr>
              <a:t>)</a:t>
            </a:r>
          </a:p>
          <a:p>
            <a:pPr algn="ctr"/>
            <a:r>
              <a:rPr lang="en-US" b="1" dirty="0" smtClean="0">
                <a:ln w="0"/>
                <a:solidFill>
                  <a:schemeClr val="tx1"/>
                </a:solidFill>
                <a:effectLst>
                  <a:outerShdw blurRad="38100" dist="19050" dir="2700000" algn="tl" rotWithShape="0">
                    <a:schemeClr val="dk1">
                      <a:alpha val="40000"/>
                    </a:schemeClr>
                  </a:outerShdw>
                </a:effectLst>
              </a:rPr>
              <a:t>(27%)</a:t>
            </a:r>
            <a:endParaRPr lang="en-US" b="1"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6394390" y="764276"/>
            <a:ext cx="1605476" cy="13249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1420 – </a:t>
            </a:r>
            <a:r>
              <a:rPr lang="en-US" b="1" dirty="0" smtClean="0"/>
              <a:t>4600 </a:t>
            </a:r>
            <a:r>
              <a:rPr lang="en-US" b="1" dirty="0" smtClean="0">
                <a:ln w="0"/>
                <a:solidFill>
                  <a:schemeClr val="tx1"/>
                </a:solidFill>
                <a:effectLst>
                  <a:outerShdw blurRad="38100" dist="19050" dir="2700000" algn="tl" rotWithShape="0">
                    <a:schemeClr val="dk1">
                      <a:alpha val="40000"/>
                    </a:schemeClr>
                  </a:outerShdw>
                </a:effectLst>
              </a:rPr>
              <a:t>(</a:t>
            </a:r>
            <a:r>
              <a:rPr lang="en-US" b="1" dirty="0" smtClean="0"/>
              <a:t>1413</a:t>
            </a:r>
            <a:r>
              <a:rPr lang="en-US" b="1" dirty="0" smtClean="0">
                <a:ln w="0"/>
                <a:solidFill>
                  <a:schemeClr val="tx1"/>
                </a:solidFill>
                <a:effectLst>
                  <a:outerShdw blurRad="38100" dist="19050" dir="2700000" algn="tl" rotWithShape="0">
                    <a:schemeClr val="dk1">
                      <a:alpha val="40000"/>
                    </a:schemeClr>
                  </a:outerShdw>
                </a:effectLst>
              </a:rPr>
              <a:t>)</a:t>
            </a:r>
          </a:p>
          <a:p>
            <a:pPr algn="ctr"/>
            <a:r>
              <a:rPr lang="en-US" b="1" dirty="0" smtClean="0">
                <a:ln w="0"/>
                <a:solidFill>
                  <a:schemeClr val="tx1"/>
                </a:solidFill>
                <a:effectLst>
                  <a:outerShdw blurRad="38100" dist="19050" dir="2700000" algn="tl" rotWithShape="0">
                    <a:schemeClr val="dk1">
                      <a:alpha val="40000"/>
                    </a:schemeClr>
                  </a:outerShdw>
                </a:effectLst>
              </a:rPr>
              <a:t>(34%)</a:t>
            </a:r>
            <a:endParaRPr lang="en-US" b="1"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4426528" y="1069145"/>
            <a:ext cx="1660373" cy="1020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0 to 1420</a:t>
            </a:r>
          </a:p>
          <a:p>
            <a:pPr algn="ctr"/>
            <a:r>
              <a:rPr lang="en-US" b="1" dirty="0" smtClean="0">
                <a:ln w="0"/>
                <a:solidFill>
                  <a:schemeClr val="tx1"/>
                </a:solidFill>
                <a:effectLst>
                  <a:outerShdw blurRad="38100" dist="19050" dir="2700000" algn="tl" rotWithShape="0">
                    <a:schemeClr val="dk1">
                      <a:alpha val="40000"/>
                    </a:schemeClr>
                  </a:outerShdw>
                </a:effectLst>
              </a:rPr>
              <a:t>(</a:t>
            </a:r>
            <a:r>
              <a:rPr lang="en-US" b="1" dirty="0" smtClean="0"/>
              <a:t>1014</a:t>
            </a:r>
            <a:r>
              <a:rPr lang="en-US" b="1" dirty="0" smtClean="0">
                <a:ln w="0"/>
                <a:solidFill>
                  <a:schemeClr val="tx1"/>
                </a:solidFill>
                <a:effectLst>
                  <a:outerShdw blurRad="38100" dist="19050" dir="2700000" algn="tl" rotWithShape="0">
                    <a:schemeClr val="dk1">
                      <a:alpha val="40000"/>
                    </a:schemeClr>
                  </a:outerShdw>
                </a:effectLst>
              </a:rPr>
              <a:t>)</a:t>
            </a:r>
          </a:p>
          <a:p>
            <a:pPr algn="ctr"/>
            <a:r>
              <a:rPr lang="en-US" b="1" dirty="0" smtClean="0">
                <a:ln w="0"/>
                <a:solidFill>
                  <a:schemeClr val="tx1"/>
                </a:solidFill>
                <a:effectLst>
                  <a:outerShdw blurRad="38100" dist="19050" dir="2700000" algn="tl" rotWithShape="0">
                    <a:schemeClr val="dk1">
                      <a:alpha val="40000"/>
                    </a:schemeClr>
                  </a:outerShdw>
                </a:effectLst>
              </a:rPr>
              <a:t>(24%)</a:t>
            </a:r>
            <a:endParaRPr lang="en-US" b="1" dirty="0">
              <a:ln w="0"/>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a:xfrm>
            <a:off x="10256634" y="3348111"/>
            <a:ext cx="1657862" cy="7702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&gt; 14275 </a:t>
            </a:r>
          </a:p>
          <a:p>
            <a:pPr algn="ctr"/>
            <a:r>
              <a:rPr lang="en-US" b="1" dirty="0" smtClean="0"/>
              <a:t>(</a:t>
            </a:r>
            <a:r>
              <a:rPr lang="en-US" b="1" dirty="0"/>
              <a:t>201 </a:t>
            </a:r>
            <a:r>
              <a:rPr lang="en-US" b="1" dirty="0" smtClean="0"/>
              <a:t>) </a:t>
            </a:r>
            <a:endParaRPr lang="en-US" b="1" dirty="0" smtClean="0">
              <a:ln w="0"/>
              <a:solidFill>
                <a:schemeClr val="tx1"/>
              </a:solidFill>
              <a:effectLst>
                <a:outerShdw blurRad="38100" dist="19050" dir="2700000" algn="tl" rotWithShape="0">
                  <a:schemeClr val="dk1">
                    <a:alpha val="40000"/>
                  </a:schemeClr>
                </a:outerShdw>
              </a:effectLst>
            </a:endParaRPr>
          </a:p>
          <a:p>
            <a:pPr algn="ctr"/>
            <a:r>
              <a:rPr lang="en-US" b="1" dirty="0" smtClean="0">
                <a:ln w="0"/>
                <a:solidFill>
                  <a:schemeClr val="tx1"/>
                </a:solidFill>
                <a:effectLst>
                  <a:outerShdw blurRad="38100" dist="19050" dir="2700000" algn="tl" rotWithShape="0">
                    <a:schemeClr val="dk1">
                      <a:alpha val="40000"/>
                    </a:schemeClr>
                  </a:outerShdw>
                </a:effectLst>
              </a:rPr>
              <a:t>8 % </a:t>
            </a:r>
            <a:endParaRPr lang="en-US" b="1"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8222660" y="3155707"/>
            <a:ext cx="1760562" cy="9565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4600 – </a:t>
            </a:r>
            <a:r>
              <a:rPr lang="en-US" b="1" dirty="0" smtClean="0"/>
              <a:t>14275 (456) </a:t>
            </a:r>
            <a:endParaRPr lang="en-US" b="1" dirty="0" smtClean="0">
              <a:ln w="0"/>
              <a:solidFill>
                <a:schemeClr val="tx1"/>
              </a:solidFill>
              <a:effectLst>
                <a:outerShdw blurRad="38100" dist="19050" dir="2700000" algn="tl" rotWithShape="0">
                  <a:schemeClr val="dk1">
                    <a:alpha val="40000"/>
                  </a:schemeClr>
                </a:outerShdw>
              </a:effectLst>
            </a:endParaRPr>
          </a:p>
          <a:p>
            <a:pPr algn="ctr"/>
            <a:r>
              <a:rPr lang="en-US" b="1" dirty="0" smtClean="0">
                <a:ln w="0"/>
                <a:solidFill>
                  <a:schemeClr val="tx1"/>
                </a:solidFill>
                <a:effectLst>
                  <a:outerShdw blurRad="38100" dist="19050" dir="2700000" algn="tl" rotWithShape="0">
                    <a:schemeClr val="dk1">
                      <a:alpha val="40000"/>
                    </a:schemeClr>
                  </a:outerShdw>
                </a:effectLst>
              </a:rPr>
              <a:t>17%</a:t>
            </a:r>
            <a:endParaRPr lang="en-US" b="1"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6394390" y="2896119"/>
            <a:ext cx="1605476" cy="12161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1420 – </a:t>
            </a:r>
            <a:r>
              <a:rPr lang="en-US" b="1" dirty="0" smtClean="0"/>
              <a:t>4600 (799) </a:t>
            </a:r>
            <a:endParaRPr lang="en-US" b="1" dirty="0" smtClean="0">
              <a:ln w="0"/>
              <a:solidFill>
                <a:schemeClr val="tx1"/>
              </a:solidFill>
              <a:effectLst>
                <a:outerShdw blurRad="38100" dist="19050" dir="2700000" algn="tl" rotWithShape="0">
                  <a:schemeClr val="dk1">
                    <a:alpha val="40000"/>
                  </a:schemeClr>
                </a:outerShdw>
              </a:effectLst>
            </a:endParaRPr>
          </a:p>
          <a:p>
            <a:pPr algn="ctr"/>
            <a:r>
              <a:rPr lang="en-US" b="1" dirty="0"/>
              <a:t>30% </a:t>
            </a:r>
            <a:endParaRPr lang="en-US" b="1"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4421624" y="2451361"/>
            <a:ext cx="1607835" cy="166094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0 to 1420</a:t>
            </a:r>
          </a:p>
          <a:p>
            <a:pPr algn="ctr"/>
            <a:r>
              <a:rPr lang="en-US" b="1" dirty="0" smtClean="0">
                <a:ln w="0"/>
                <a:solidFill>
                  <a:schemeClr val="tx1"/>
                </a:solidFill>
                <a:effectLst>
                  <a:outerShdw blurRad="38100" dist="19050" dir="2700000" algn="tl" rotWithShape="0">
                    <a:schemeClr val="dk1">
                      <a:alpha val="40000"/>
                    </a:schemeClr>
                  </a:outerShdw>
                </a:effectLst>
              </a:rPr>
              <a:t>(</a:t>
            </a:r>
            <a:r>
              <a:rPr lang="en-US" b="1" dirty="0" smtClean="0"/>
              <a:t>1195</a:t>
            </a:r>
            <a:r>
              <a:rPr lang="en-US" b="1" dirty="0" smtClean="0">
                <a:ln w="0"/>
                <a:solidFill>
                  <a:schemeClr val="tx1"/>
                </a:solidFill>
                <a:effectLst>
                  <a:outerShdw blurRad="38100" dist="19050" dir="2700000" algn="tl" rotWithShape="0">
                    <a:schemeClr val="dk1">
                      <a:alpha val="40000"/>
                    </a:schemeClr>
                  </a:outerShdw>
                </a:effectLst>
              </a:rPr>
              <a:t>)</a:t>
            </a:r>
            <a:endParaRPr lang="en-US" b="1" dirty="0">
              <a:ln w="0"/>
              <a:solidFill>
                <a:schemeClr val="tx1"/>
              </a:solidFill>
              <a:effectLst>
                <a:outerShdw blurRad="38100" dist="19050" dir="2700000" algn="tl" rotWithShape="0">
                  <a:schemeClr val="dk1">
                    <a:alpha val="40000"/>
                  </a:schemeClr>
                </a:outerShdw>
              </a:effectLst>
            </a:endParaRPr>
          </a:p>
          <a:p>
            <a:pPr algn="ctr"/>
            <a:r>
              <a:rPr lang="en-US" b="1" dirty="0" smtClean="0">
                <a:ln w="0"/>
                <a:solidFill>
                  <a:schemeClr val="tx1"/>
                </a:solidFill>
                <a:effectLst>
                  <a:outerShdw blurRad="38100" dist="19050" dir="2700000" algn="tl" rotWithShape="0">
                    <a:schemeClr val="dk1">
                      <a:alpha val="40000"/>
                    </a:schemeClr>
                  </a:outerShdw>
                </a:effectLst>
              </a:rPr>
              <a:t>45%</a:t>
            </a:r>
            <a:endParaRPr lang="en-US" b="1"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10256634" y="5233181"/>
            <a:ext cx="1518024" cy="832767"/>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&gt; 14275 </a:t>
            </a:r>
          </a:p>
          <a:p>
            <a:pPr algn="ctr"/>
            <a:r>
              <a:rPr lang="en-US" b="1" dirty="0" smtClean="0"/>
              <a:t>(</a:t>
            </a:r>
            <a:r>
              <a:rPr lang="en-US" b="1" dirty="0"/>
              <a:t>101 </a:t>
            </a:r>
            <a:r>
              <a:rPr lang="en-US" b="1" dirty="0" smtClean="0"/>
              <a:t>) </a:t>
            </a:r>
            <a:endParaRPr lang="en-US" b="1" dirty="0" smtClean="0">
              <a:ln w="0"/>
              <a:solidFill>
                <a:schemeClr val="tx1"/>
              </a:solidFill>
              <a:effectLst>
                <a:outerShdw blurRad="38100" dist="19050" dir="2700000" algn="tl" rotWithShape="0">
                  <a:schemeClr val="dk1">
                    <a:alpha val="40000"/>
                  </a:schemeClr>
                </a:outerShdw>
              </a:effectLst>
            </a:endParaRPr>
          </a:p>
          <a:p>
            <a:pPr algn="ctr"/>
            <a:r>
              <a:rPr lang="en-US" b="1" dirty="0" smtClean="0">
                <a:ln w="0"/>
                <a:solidFill>
                  <a:schemeClr val="tx1"/>
                </a:solidFill>
                <a:effectLst>
                  <a:outerShdw blurRad="38100" dist="19050" dir="2700000" algn="tl" rotWithShape="0">
                    <a:schemeClr val="dk1">
                      <a:alpha val="40000"/>
                    </a:schemeClr>
                  </a:outerShdw>
                </a:effectLst>
              </a:rPr>
              <a:t>(4%)</a:t>
            </a:r>
            <a:endParaRPr lang="en-US" b="1" dirty="0">
              <a:ln w="0"/>
              <a:solidFill>
                <a:schemeClr val="tx1"/>
              </a:solidFill>
              <a:effectLst>
                <a:outerShdw blurRad="38100" dist="19050" dir="2700000" algn="tl" rotWithShape="0">
                  <a:schemeClr val="dk1">
                    <a:alpha val="40000"/>
                  </a:schemeClr>
                </a:outerShdw>
              </a:effectLst>
            </a:endParaRPr>
          </a:p>
        </p:txBody>
      </p:sp>
      <p:sp>
        <p:nvSpPr>
          <p:cNvPr id="18" name="Rectangle 17"/>
          <p:cNvSpPr/>
          <p:nvPr/>
        </p:nvSpPr>
        <p:spPr>
          <a:xfrm>
            <a:off x="8235460" y="5022166"/>
            <a:ext cx="1734962" cy="10420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4600 </a:t>
            </a:r>
            <a:r>
              <a:rPr lang="en-US" b="1" dirty="0" smtClean="0"/>
              <a:t>– 14275 (</a:t>
            </a:r>
            <a:r>
              <a:rPr lang="en-US" b="1" dirty="0"/>
              <a:t>258 </a:t>
            </a:r>
            <a:r>
              <a:rPr lang="en-US" b="1" dirty="0" smtClean="0"/>
              <a:t>) </a:t>
            </a:r>
            <a:endParaRPr lang="en-US" b="1" dirty="0" smtClean="0">
              <a:ln w="0"/>
              <a:solidFill>
                <a:schemeClr val="tx1"/>
              </a:solidFill>
              <a:effectLst>
                <a:outerShdw blurRad="38100" dist="19050" dir="2700000" algn="tl" rotWithShape="0">
                  <a:schemeClr val="dk1">
                    <a:alpha val="40000"/>
                  </a:schemeClr>
                </a:outerShdw>
              </a:effectLst>
            </a:endParaRPr>
          </a:p>
          <a:p>
            <a:pPr algn="ctr"/>
            <a:r>
              <a:rPr lang="en-US" b="1" dirty="0" smtClean="0">
                <a:ln w="0"/>
                <a:solidFill>
                  <a:schemeClr val="tx1"/>
                </a:solidFill>
                <a:effectLst>
                  <a:outerShdw blurRad="38100" dist="19050" dir="2700000" algn="tl" rotWithShape="0">
                    <a:schemeClr val="dk1">
                      <a:alpha val="40000"/>
                    </a:schemeClr>
                  </a:outerShdw>
                </a:effectLst>
              </a:rPr>
              <a:t>(</a:t>
            </a:r>
            <a:r>
              <a:rPr lang="en-US" b="1" dirty="0" smtClean="0"/>
              <a:t>11%)</a:t>
            </a:r>
            <a:endParaRPr lang="en-US" b="1" dirty="0">
              <a:ln w="0"/>
              <a:solidFill>
                <a:schemeClr val="tx1"/>
              </a:solidFill>
              <a:effectLst>
                <a:outerShdw blurRad="38100" dist="19050" dir="2700000" algn="tl" rotWithShape="0">
                  <a:schemeClr val="dk1">
                    <a:alpha val="40000"/>
                  </a:schemeClr>
                </a:outerShdw>
              </a:effectLst>
            </a:endParaRPr>
          </a:p>
        </p:txBody>
      </p:sp>
      <p:sp>
        <p:nvSpPr>
          <p:cNvPr id="19" name="Rectangle 18"/>
          <p:cNvSpPr/>
          <p:nvPr/>
        </p:nvSpPr>
        <p:spPr>
          <a:xfrm>
            <a:off x="6394390" y="4735772"/>
            <a:ext cx="1605476" cy="13284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1420 </a:t>
            </a:r>
            <a:r>
              <a:rPr lang="en-US" b="1" dirty="0" smtClean="0"/>
              <a:t>– 4600 (</a:t>
            </a:r>
            <a:r>
              <a:rPr lang="en-US" b="1" dirty="0"/>
              <a:t>512 </a:t>
            </a:r>
            <a:r>
              <a:rPr lang="en-US" b="1" dirty="0" smtClean="0"/>
              <a:t>) </a:t>
            </a:r>
            <a:endParaRPr lang="en-US" b="1" dirty="0" smtClean="0">
              <a:ln w="0"/>
              <a:solidFill>
                <a:schemeClr val="tx1"/>
              </a:solidFill>
              <a:effectLst>
                <a:outerShdw blurRad="38100" dist="19050" dir="2700000" algn="tl" rotWithShape="0">
                  <a:schemeClr val="dk1">
                    <a:alpha val="40000"/>
                  </a:schemeClr>
                </a:outerShdw>
              </a:effectLst>
            </a:endParaRPr>
          </a:p>
          <a:p>
            <a:pPr algn="ctr"/>
            <a:r>
              <a:rPr lang="en-US" b="1" dirty="0" smtClean="0">
                <a:ln w="0"/>
                <a:solidFill>
                  <a:schemeClr val="tx1"/>
                </a:solidFill>
                <a:effectLst>
                  <a:outerShdw blurRad="38100" dist="19050" dir="2700000" algn="tl" rotWithShape="0">
                    <a:schemeClr val="dk1">
                      <a:alpha val="40000"/>
                    </a:schemeClr>
                  </a:outerShdw>
                </a:effectLst>
              </a:rPr>
              <a:t>(22%)</a:t>
            </a:r>
            <a:endParaRPr lang="en-US" b="1" dirty="0">
              <a:ln w="0"/>
              <a:solidFill>
                <a:schemeClr val="tx1"/>
              </a:solidFill>
              <a:effectLst>
                <a:outerShdw blurRad="38100" dist="19050" dir="2700000" algn="tl" rotWithShape="0">
                  <a:schemeClr val="dk1">
                    <a:alpha val="40000"/>
                  </a:schemeClr>
                </a:outerShdw>
              </a:effectLst>
            </a:endParaRPr>
          </a:p>
        </p:txBody>
      </p:sp>
      <p:sp>
        <p:nvSpPr>
          <p:cNvPr id="20" name="Rectangle 19"/>
          <p:cNvSpPr/>
          <p:nvPr/>
        </p:nvSpPr>
        <p:spPr>
          <a:xfrm>
            <a:off x="4426528" y="4487379"/>
            <a:ext cx="1660373" cy="15768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0 to </a:t>
            </a:r>
            <a:r>
              <a:rPr lang="en-US" b="1" dirty="0" smtClean="0"/>
              <a:t>1420</a:t>
            </a:r>
          </a:p>
          <a:p>
            <a:pPr algn="ctr"/>
            <a:r>
              <a:rPr lang="en-US" b="1" dirty="0" smtClean="0"/>
              <a:t>(</a:t>
            </a:r>
            <a:r>
              <a:rPr lang="en-US" b="1" dirty="0"/>
              <a:t>1430 </a:t>
            </a:r>
            <a:r>
              <a:rPr lang="en-US" b="1" dirty="0" smtClean="0"/>
              <a:t>) </a:t>
            </a:r>
            <a:endParaRPr lang="en-US" b="1" dirty="0" smtClean="0">
              <a:ln w="0"/>
              <a:solidFill>
                <a:schemeClr val="tx1"/>
              </a:solidFill>
              <a:effectLst>
                <a:outerShdw blurRad="38100" dist="19050" dir="2700000" algn="tl" rotWithShape="0">
                  <a:schemeClr val="dk1">
                    <a:alpha val="40000"/>
                  </a:schemeClr>
                </a:outerShdw>
              </a:effectLst>
            </a:endParaRPr>
          </a:p>
          <a:p>
            <a:pPr algn="ctr"/>
            <a:r>
              <a:rPr lang="en-US" b="1" dirty="0" smtClean="0">
                <a:ln w="0"/>
                <a:solidFill>
                  <a:schemeClr val="tx1"/>
                </a:solidFill>
                <a:effectLst>
                  <a:outerShdw blurRad="38100" dist="19050" dir="2700000" algn="tl" rotWithShape="0">
                    <a:schemeClr val="dk1">
                      <a:alpha val="40000"/>
                    </a:schemeClr>
                  </a:outerShdw>
                </a:effectLst>
              </a:rPr>
              <a:t>(63%)</a:t>
            </a:r>
            <a:endParaRPr lang="en-US" b="1"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647276" y="24730"/>
            <a:ext cx="8543108" cy="369332"/>
          </a:xfrm>
          <a:prstGeom prst="rect">
            <a:avLst/>
          </a:prstGeom>
        </p:spPr>
        <p:txBody>
          <a:bodyPr wrap="none">
            <a:spAutoFit/>
          </a:bodyPr>
          <a:lstStyle/>
          <a:p>
            <a:r>
              <a:rPr lang="en-US" b="1" dirty="0" smtClean="0"/>
              <a:t>Cross table of Activity Ratio V/S Brokerage per Active Month for </a:t>
            </a:r>
            <a:r>
              <a:rPr lang="en-US" b="1" dirty="0"/>
              <a:t>Options </a:t>
            </a:r>
            <a:r>
              <a:rPr lang="en-US" b="1" dirty="0" smtClean="0"/>
              <a:t>Product (</a:t>
            </a:r>
            <a:r>
              <a:rPr lang="en-US" b="1" dirty="0"/>
              <a:t>9097</a:t>
            </a:r>
            <a:r>
              <a:rPr lang="en-US" b="1" dirty="0" smtClean="0"/>
              <a:t>)</a:t>
            </a:r>
            <a:endParaRPr lang="en-US" b="1" dirty="0"/>
          </a:p>
        </p:txBody>
      </p:sp>
      <p:sp>
        <p:nvSpPr>
          <p:cNvPr id="22" name="Right Arrow 21"/>
          <p:cNvSpPr/>
          <p:nvPr/>
        </p:nvSpPr>
        <p:spPr>
          <a:xfrm>
            <a:off x="4426528" y="6318913"/>
            <a:ext cx="7037591"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Brokerage per Active </a:t>
            </a:r>
            <a:r>
              <a:rPr lang="en-US" b="1" dirty="0">
                <a:solidFill>
                  <a:schemeClr val="tx1"/>
                </a:solidFill>
              </a:rPr>
              <a:t>Month (</a:t>
            </a:r>
            <a:r>
              <a:rPr lang="en-US" b="1" dirty="0" err="1">
                <a:solidFill>
                  <a:schemeClr val="tx1"/>
                </a:solidFill>
              </a:rPr>
              <a:t>Rs</a:t>
            </a:r>
            <a:r>
              <a:rPr lang="en-US" b="1" dirty="0">
                <a:solidFill>
                  <a:schemeClr val="tx1"/>
                </a:solidFill>
              </a:rPr>
              <a:t>.)</a:t>
            </a:r>
          </a:p>
        </p:txBody>
      </p:sp>
    </p:spTree>
    <p:extLst>
      <p:ext uri="{BB962C8B-B14F-4D97-AF65-F5344CB8AC3E}">
        <p14:creationId xmlns:p14="http://schemas.microsoft.com/office/powerpoint/2010/main" val="122740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grpId="0" nodeType="after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par>
                          <p:cTn id="55" fill="hold">
                            <p:stCondLst>
                              <p:cond delay="0"/>
                            </p:stCondLst>
                            <p:childTnLst>
                              <p:par>
                                <p:cTn id="56" presetID="1" presetClass="entr" presetSubtype="0"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childTnLst>
                                </p:cTn>
                              </p:par>
                            </p:childTnLst>
                          </p:cTn>
                        </p:par>
                        <p:par>
                          <p:cTn id="58" fill="hold">
                            <p:stCondLst>
                              <p:cond delay="0"/>
                            </p:stCondLst>
                            <p:childTnLst>
                              <p:par>
                                <p:cTn id="59" presetID="1" presetClass="entr" presetSubtype="0"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childTnLst>
                          </p:cTn>
                        </p:par>
                        <p:par>
                          <p:cTn id="61" fill="hold">
                            <p:stCondLst>
                              <p:cond delay="0"/>
                            </p:stCondLst>
                            <p:childTnLst>
                              <p:par>
                                <p:cTn id="62" presetID="1" presetClass="entr" presetSubtype="0" fill="hold" grpId="0" nodeType="afterEffect">
                                  <p:stCondLst>
                                    <p:cond delay="0"/>
                                  </p:stCondLst>
                                  <p:childTnLst>
                                    <p:set>
                                      <p:cBhvr>
                                        <p:cTn id="63"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304" y="89828"/>
            <a:ext cx="10515600" cy="513180"/>
          </a:xfrm>
        </p:spPr>
        <p:txBody>
          <a:bodyPr/>
          <a:lstStyle/>
          <a:p>
            <a:r>
              <a:rPr lang="en-US" sz="2800" dirty="0" smtClean="0"/>
              <a:t>Detailed Segments of Mix Customers</a:t>
            </a: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1690243035"/>
              </p:ext>
            </p:extLst>
          </p:nvPr>
        </p:nvGraphicFramePr>
        <p:xfrm>
          <a:off x="618979" y="1589649"/>
          <a:ext cx="10958731" cy="3636192"/>
        </p:xfrm>
        <a:graphic>
          <a:graphicData uri="http://schemas.openxmlformats.org/drawingml/2006/table">
            <a:tbl>
              <a:tblPr firstRow="1" lastRow="1" bandRow="1">
                <a:tableStyleId>{5C22544A-7EE6-4342-B048-85BDC9FD1C3A}</a:tableStyleId>
              </a:tblPr>
              <a:tblGrid>
                <a:gridCol w="1575581"/>
                <a:gridCol w="1617785"/>
                <a:gridCol w="1941342"/>
                <a:gridCol w="2096086"/>
                <a:gridCol w="3727937"/>
              </a:tblGrid>
              <a:tr h="464234">
                <a:tc gridSpan="3">
                  <a:txBody>
                    <a:bodyPr/>
                    <a:lstStyle/>
                    <a:p>
                      <a:pPr algn="ctr"/>
                      <a:r>
                        <a:rPr lang="en-US" b="1" dirty="0" smtClean="0">
                          <a:solidFill>
                            <a:schemeClr val="bg1"/>
                          </a:solidFill>
                        </a:rPr>
                        <a:t>Total</a:t>
                      </a:r>
                      <a:r>
                        <a:rPr lang="en-US" b="1" baseline="0" dirty="0" smtClean="0">
                          <a:solidFill>
                            <a:schemeClr val="bg1"/>
                          </a:solidFill>
                        </a:rPr>
                        <a:t> Mix Customer Base </a:t>
                      </a:r>
                      <a:endParaRPr 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hMerge="1">
                  <a:txBody>
                    <a:bodyPr/>
                    <a:lstStyle/>
                    <a:p>
                      <a:endParaRPr lang="en-US"/>
                    </a:p>
                  </a:txBody>
                  <a:tcPr/>
                </a:tc>
                <a:tc hMerge="1">
                  <a:txBody>
                    <a:bodyPr/>
                    <a:lstStyle/>
                    <a:p>
                      <a:endParaRPr lang="en-US"/>
                    </a:p>
                  </a:txBody>
                  <a:tcPr/>
                </a:tc>
                <a:tc>
                  <a:txBody>
                    <a:bodyPr/>
                    <a:lstStyle/>
                    <a:p>
                      <a:pPr algn="ctr"/>
                      <a:r>
                        <a:rPr lang="en-US" b="1" dirty="0" smtClean="0">
                          <a:solidFill>
                            <a:schemeClr val="bg1"/>
                          </a:solidFill>
                        </a:rPr>
                        <a:t>26478</a:t>
                      </a:r>
                      <a:endParaRPr 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solidFill>
                            <a:schemeClr val="bg1"/>
                          </a:solidFill>
                        </a:rPr>
                        <a:t>4.05 % </a:t>
                      </a:r>
                      <a:endParaRPr 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64234">
                <a:tc gridSpan="3">
                  <a:txBody>
                    <a:bodyPr/>
                    <a:lstStyle/>
                    <a:p>
                      <a:pPr algn="ctr"/>
                      <a:r>
                        <a:rPr lang="en-US" b="1" dirty="0" smtClean="0">
                          <a:solidFill>
                            <a:schemeClr val="bg1"/>
                          </a:solidFill>
                        </a:rPr>
                        <a:t>Total Customer Base</a:t>
                      </a:r>
                      <a:r>
                        <a:rPr lang="en-US" b="1" baseline="0" dirty="0" smtClean="0">
                          <a:solidFill>
                            <a:schemeClr val="bg1"/>
                          </a:solidFill>
                        </a:rPr>
                        <a:t> </a:t>
                      </a:r>
                      <a:endParaRPr 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hMerge="1">
                  <a:txBody>
                    <a:bodyPr/>
                    <a:lstStyle/>
                    <a:p>
                      <a:pPr algn="ctr"/>
                      <a:endParaRPr lang="en-US" dirty="0"/>
                    </a:p>
                  </a:txBody>
                  <a:tcPr/>
                </a:tc>
                <a:tc hMerge="1">
                  <a:txBody>
                    <a:bodyPr/>
                    <a:lstStyle/>
                    <a:p>
                      <a:pPr algn="ctr"/>
                      <a:endParaRPr lang="en-US" dirty="0"/>
                    </a:p>
                  </a:txBody>
                  <a:tcPr/>
                </a:tc>
                <a:tc>
                  <a:txBody>
                    <a:bodyPr/>
                    <a:lstStyle/>
                    <a:p>
                      <a:pPr algn="ctr"/>
                      <a:r>
                        <a:rPr lang="en-US" b="1" dirty="0" smtClean="0">
                          <a:solidFill>
                            <a:schemeClr val="bg1"/>
                          </a:solidFill>
                        </a:rPr>
                        <a:t>653207</a:t>
                      </a:r>
                      <a:endParaRPr 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b="1" dirty="0" smtClean="0">
                          <a:solidFill>
                            <a:schemeClr val="bg1"/>
                          </a:solidFill>
                        </a:rPr>
                        <a:t>100 %</a:t>
                      </a:r>
                      <a:endParaRPr 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464234">
                <a:tc>
                  <a:txBody>
                    <a:bodyPr/>
                    <a:lstStyle/>
                    <a:p>
                      <a:pPr algn="ctr"/>
                      <a:r>
                        <a:rPr lang="en-US" b="1" dirty="0" smtClean="0">
                          <a:solidFill>
                            <a:schemeClr val="bg1"/>
                          </a:solidFill>
                        </a:rPr>
                        <a:t>Delivery </a:t>
                      </a:r>
                      <a:endParaRPr 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b="1" dirty="0" smtClean="0">
                          <a:solidFill>
                            <a:schemeClr val="bg1"/>
                          </a:solidFill>
                        </a:rPr>
                        <a:t>Margin </a:t>
                      </a:r>
                      <a:endParaRPr 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b="1" dirty="0" smtClean="0">
                          <a:solidFill>
                            <a:schemeClr val="bg1"/>
                          </a:solidFill>
                        </a:rPr>
                        <a:t>F &amp; O </a:t>
                      </a:r>
                      <a:endParaRPr 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b="1" dirty="0" smtClean="0">
                          <a:solidFill>
                            <a:schemeClr val="bg1"/>
                          </a:solidFill>
                        </a:rPr>
                        <a:t>Count </a:t>
                      </a:r>
                      <a:endParaRPr 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b="1" dirty="0" smtClean="0">
                          <a:solidFill>
                            <a:schemeClr val="bg1"/>
                          </a:solidFill>
                        </a:rPr>
                        <a:t>%</a:t>
                      </a:r>
                      <a:r>
                        <a:rPr lang="en-US" b="1" baseline="0" dirty="0" smtClean="0">
                          <a:solidFill>
                            <a:schemeClr val="bg1"/>
                          </a:solidFill>
                        </a:rPr>
                        <a:t> across different Product Type </a:t>
                      </a:r>
                      <a:endParaRPr 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373915">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17649</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67 %</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3915">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dirty="0" smtClean="0">
                          <a:solidFill>
                            <a:schemeClr val="tx1"/>
                          </a:solidFill>
                        </a:rPr>
                        <a:t>4119 </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16 % </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3915">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dirty="0" smtClean="0">
                          <a:solidFill>
                            <a:schemeClr val="tx1"/>
                          </a:solidFill>
                        </a:rPr>
                        <a:t>2699 </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10 % </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3915">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dirty="0" smtClean="0">
                          <a:solidFill>
                            <a:schemeClr val="tx1"/>
                          </a:solidFill>
                        </a:rPr>
                        <a:t>1847 </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7 % </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3915">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dirty="0" smtClean="0">
                          <a:solidFill>
                            <a:schemeClr val="tx1"/>
                          </a:solidFill>
                        </a:rPr>
                        <a:t>164 </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1 %</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3915">
                <a:tc gridSpan="3">
                  <a:txBody>
                    <a:bodyPr/>
                    <a:lstStyle/>
                    <a:p>
                      <a:pPr algn="ctr"/>
                      <a:r>
                        <a:rPr lang="en-US" dirty="0" smtClean="0"/>
                        <a:t>Total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hMerge="1">
                  <a:txBody>
                    <a:bodyPr/>
                    <a:lstStyle/>
                    <a:p>
                      <a:pPr algn="ctr"/>
                      <a:endParaRPr lang="en-US" dirty="0"/>
                    </a:p>
                  </a:txBody>
                  <a:tcPr/>
                </a:tc>
                <a:tc>
                  <a:txBody>
                    <a:bodyPr/>
                    <a:lstStyle/>
                    <a:p>
                      <a:pPr algn="ctr"/>
                      <a:r>
                        <a:rPr lang="en-US" dirty="0" smtClean="0">
                          <a:solidFill>
                            <a:schemeClr val="bg1"/>
                          </a:solidFill>
                        </a:rPr>
                        <a:t>26478</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100 %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3" name="TextBox 2"/>
          <p:cNvSpPr txBox="1"/>
          <p:nvPr/>
        </p:nvSpPr>
        <p:spPr>
          <a:xfrm>
            <a:off x="1997612" y="5472332"/>
            <a:ext cx="7546040" cy="369332"/>
          </a:xfrm>
          <a:prstGeom prst="rect">
            <a:avLst/>
          </a:prstGeom>
          <a:noFill/>
        </p:spPr>
        <p:txBody>
          <a:bodyPr wrap="none" rtlCol="0">
            <a:spAutoFit/>
          </a:bodyPr>
          <a:lstStyle/>
          <a:p>
            <a:r>
              <a:rPr lang="en-US" dirty="0" smtClean="0">
                <a:solidFill>
                  <a:srgbClr val="FF0000"/>
                </a:solidFill>
              </a:rPr>
              <a:t>Out of total mix customer base , 10 % customer trade across multiple products.</a:t>
            </a:r>
            <a:endParaRPr lang="en-US" dirty="0">
              <a:solidFill>
                <a:srgbClr val="FF0000"/>
              </a:solidFill>
            </a:endParaRPr>
          </a:p>
        </p:txBody>
      </p:sp>
    </p:spTree>
    <p:extLst>
      <p:ext uri="{BB962C8B-B14F-4D97-AF65-F5344CB8AC3E}">
        <p14:creationId xmlns:p14="http://schemas.microsoft.com/office/powerpoint/2010/main" val="10642835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90187"/>
            <a:ext cx="10515600" cy="433365"/>
          </a:xfrm>
        </p:spPr>
        <p:txBody>
          <a:bodyPr>
            <a:noAutofit/>
          </a:bodyPr>
          <a:lstStyle/>
          <a:p>
            <a:r>
              <a:rPr lang="en-US" sz="2400" dirty="0"/>
              <a:t>Activity Ratio &amp; Recency </a:t>
            </a:r>
            <a:r>
              <a:rPr lang="en-US" sz="2400" dirty="0" smtClean="0"/>
              <a:t>based segmentation for Mix Product (</a:t>
            </a:r>
            <a:r>
              <a:rPr lang="en-US" sz="2400" dirty="0" smtClean="0">
                <a:effectLst/>
              </a:rPr>
              <a:t>26478</a:t>
            </a:r>
            <a:r>
              <a:rPr lang="en-US" sz="2400" dirty="0" smtClean="0"/>
              <a:t>) </a:t>
            </a:r>
            <a:endParaRPr lang="en-US" sz="2400" dirty="0"/>
          </a:p>
        </p:txBody>
      </p:sp>
      <p:sp>
        <p:nvSpPr>
          <p:cNvPr id="4" name="Rounded Rectangle 3"/>
          <p:cNvSpPr/>
          <p:nvPr/>
        </p:nvSpPr>
        <p:spPr>
          <a:xfrm>
            <a:off x="9059214" y="5974724"/>
            <a:ext cx="1981200" cy="45720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bg1"/>
                </a:solidFill>
              </a:rPr>
              <a:t>High </a:t>
            </a:r>
            <a:r>
              <a:rPr lang="en-US" sz="1400" b="1" i="1" dirty="0">
                <a:solidFill>
                  <a:schemeClr val="bg1"/>
                </a:solidFill>
              </a:rPr>
              <a:t>Activity </a:t>
            </a:r>
            <a:r>
              <a:rPr lang="en-US" sz="1400" b="1" i="1" dirty="0" smtClean="0">
                <a:solidFill>
                  <a:schemeClr val="bg1"/>
                </a:solidFill>
              </a:rPr>
              <a:t>Ratio</a:t>
            </a:r>
          </a:p>
          <a:p>
            <a:pPr algn="ctr"/>
            <a:r>
              <a:rPr lang="en-US" sz="1400" b="1" i="1" dirty="0" smtClean="0">
                <a:solidFill>
                  <a:schemeClr val="bg1"/>
                </a:solidFill>
              </a:rPr>
              <a:t>&gt;66%</a:t>
            </a:r>
            <a:endParaRPr lang="en-US" sz="1400" b="1" i="1" dirty="0">
              <a:solidFill>
                <a:schemeClr val="bg1"/>
              </a:solidFill>
            </a:endParaRPr>
          </a:p>
        </p:txBody>
      </p:sp>
      <p:sp>
        <p:nvSpPr>
          <p:cNvPr id="5" name="Rounded Rectangle 4"/>
          <p:cNvSpPr/>
          <p:nvPr/>
        </p:nvSpPr>
        <p:spPr>
          <a:xfrm>
            <a:off x="5164517" y="5974724"/>
            <a:ext cx="1981200" cy="4572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bg1"/>
                </a:solidFill>
              </a:rPr>
              <a:t>Medium </a:t>
            </a:r>
            <a:r>
              <a:rPr lang="en-US" sz="1400" b="1" i="1" dirty="0">
                <a:solidFill>
                  <a:schemeClr val="bg1"/>
                </a:solidFill>
              </a:rPr>
              <a:t>Activity </a:t>
            </a:r>
            <a:r>
              <a:rPr lang="en-US" sz="1400" b="1" i="1" dirty="0" smtClean="0">
                <a:solidFill>
                  <a:schemeClr val="bg1"/>
                </a:solidFill>
              </a:rPr>
              <a:t>Ratio</a:t>
            </a:r>
          </a:p>
          <a:p>
            <a:pPr algn="ctr"/>
            <a:r>
              <a:rPr lang="en-US" sz="1400" b="1" i="1" dirty="0" smtClean="0">
                <a:solidFill>
                  <a:schemeClr val="bg1"/>
                </a:solidFill>
              </a:rPr>
              <a:t>33% to 66%</a:t>
            </a:r>
            <a:endParaRPr lang="en-US" sz="1400" b="1" i="1" dirty="0">
              <a:solidFill>
                <a:schemeClr val="bg1"/>
              </a:solidFill>
            </a:endParaRPr>
          </a:p>
        </p:txBody>
      </p:sp>
      <p:sp>
        <p:nvSpPr>
          <p:cNvPr id="6" name="Rounded Rectangle 5"/>
          <p:cNvSpPr/>
          <p:nvPr/>
        </p:nvSpPr>
        <p:spPr>
          <a:xfrm>
            <a:off x="1366235" y="5974724"/>
            <a:ext cx="2133600" cy="457200"/>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bg1"/>
                </a:solidFill>
              </a:rPr>
              <a:t>Low Activity Ratio</a:t>
            </a:r>
          </a:p>
          <a:p>
            <a:pPr algn="ctr"/>
            <a:r>
              <a:rPr lang="en-US" sz="1400" b="1" i="1" dirty="0" smtClean="0">
                <a:solidFill>
                  <a:schemeClr val="bg1"/>
                </a:solidFill>
              </a:rPr>
              <a:t>&lt;33%</a:t>
            </a:r>
          </a:p>
        </p:txBody>
      </p:sp>
      <p:sp>
        <p:nvSpPr>
          <p:cNvPr id="7" name="Oval 6"/>
          <p:cNvSpPr>
            <a:spLocks noChangeAspect="1"/>
          </p:cNvSpPr>
          <p:nvPr/>
        </p:nvSpPr>
        <p:spPr>
          <a:xfrm>
            <a:off x="4859965" y="3125450"/>
            <a:ext cx="2545547" cy="254554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8403</a:t>
            </a:r>
            <a:endParaRPr lang="en-US" sz="2000" b="1" dirty="0" smtClean="0">
              <a:solidFill>
                <a:schemeClr val="bg1"/>
              </a:solidFill>
            </a:endParaRPr>
          </a:p>
          <a:p>
            <a:pPr algn="ctr"/>
            <a:r>
              <a:rPr lang="en-US" sz="2000" b="1" dirty="0" smtClean="0">
                <a:solidFill>
                  <a:schemeClr val="bg1"/>
                </a:solidFill>
              </a:rPr>
              <a:t>(32%)</a:t>
            </a:r>
            <a:endParaRPr lang="en-US" sz="2000" b="1" dirty="0">
              <a:solidFill>
                <a:schemeClr val="bg1"/>
              </a:solidFill>
            </a:endParaRPr>
          </a:p>
        </p:txBody>
      </p:sp>
      <p:sp>
        <p:nvSpPr>
          <p:cNvPr id="9" name="Oval 8"/>
          <p:cNvSpPr>
            <a:spLocks noChangeAspect="1"/>
          </p:cNvSpPr>
          <p:nvPr/>
        </p:nvSpPr>
        <p:spPr>
          <a:xfrm>
            <a:off x="1697821" y="3651795"/>
            <a:ext cx="1692493" cy="1692493"/>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4005</a:t>
            </a:r>
          </a:p>
          <a:p>
            <a:pPr algn="ctr"/>
            <a:r>
              <a:rPr lang="en-US" sz="2400" b="1" dirty="0" smtClean="0">
                <a:solidFill>
                  <a:schemeClr val="bg1"/>
                </a:solidFill>
              </a:rPr>
              <a:t>(</a:t>
            </a:r>
            <a:r>
              <a:rPr lang="en-US" sz="2400" b="1" dirty="0">
                <a:solidFill>
                  <a:schemeClr val="bg1"/>
                </a:solidFill>
              </a:rPr>
              <a:t>1</a:t>
            </a:r>
            <a:r>
              <a:rPr lang="en-US" sz="2400" b="1" dirty="0" smtClean="0">
                <a:solidFill>
                  <a:schemeClr val="bg1"/>
                </a:solidFill>
              </a:rPr>
              <a:t>5%)</a:t>
            </a:r>
            <a:endParaRPr lang="en-US" sz="2400" b="1" dirty="0">
              <a:solidFill>
                <a:schemeClr val="bg1"/>
              </a:solidFill>
            </a:endParaRPr>
          </a:p>
        </p:txBody>
      </p:sp>
      <p:sp>
        <p:nvSpPr>
          <p:cNvPr id="13" name="Oval 12"/>
          <p:cNvSpPr>
            <a:spLocks noChangeAspect="1"/>
          </p:cNvSpPr>
          <p:nvPr/>
        </p:nvSpPr>
        <p:spPr>
          <a:xfrm>
            <a:off x="8536096" y="2545735"/>
            <a:ext cx="3136481" cy="313648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14070</a:t>
            </a:r>
          </a:p>
          <a:p>
            <a:pPr algn="ctr"/>
            <a:r>
              <a:rPr lang="en-US" sz="2000" b="1" dirty="0" smtClean="0">
                <a:solidFill>
                  <a:schemeClr val="bg1"/>
                </a:solidFill>
              </a:rPr>
              <a:t>(53%)</a:t>
            </a:r>
            <a:endParaRPr lang="en-US" sz="2000" b="1" dirty="0">
              <a:solidFill>
                <a:schemeClr val="bg1"/>
              </a:solidFill>
            </a:endParaRPr>
          </a:p>
        </p:txBody>
      </p:sp>
      <p:sp>
        <p:nvSpPr>
          <p:cNvPr id="10" name="Oval 9"/>
          <p:cNvSpPr/>
          <p:nvPr/>
        </p:nvSpPr>
        <p:spPr>
          <a:xfrm>
            <a:off x="1366235" y="1505243"/>
            <a:ext cx="1756793" cy="1856935"/>
          </a:xfrm>
          <a:prstGeom prst="ellipse">
            <a:avLst/>
          </a:prstGeom>
          <a:solidFill>
            <a:schemeClr val="accent5">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bg1"/>
                </a:solidFill>
              </a:rPr>
              <a:t>1915</a:t>
            </a:r>
          </a:p>
          <a:p>
            <a:pPr algn="ctr"/>
            <a:r>
              <a:rPr lang="en-US" b="1" dirty="0" smtClean="0">
                <a:solidFill>
                  <a:schemeClr val="bg1"/>
                </a:solidFill>
              </a:rPr>
              <a:t>48% </a:t>
            </a:r>
            <a:endParaRPr lang="en-US" b="1" dirty="0">
              <a:solidFill>
                <a:schemeClr val="bg1"/>
              </a:solidFill>
            </a:endParaRPr>
          </a:p>
          <a:p>
            <a:pPr algn="ctr"/>
            <a:r>
              <a:rPr lang="en-US" b="1" dirty="0" smtClean="0">
                <a:solidFill>
                  <a:schemeClr val="bg1"/>
                </a:solidFill>
              </a:rPr>
              <a:t>&gt; 90 days</a:t>
            </a:r>
            <a:endParaRPr lang="en-US" b="1" dirty="0">
              <a:solidFill>
                <a:schemeClr val="bg1"/>
              </a:solidFill>
            </a:endParaRPr>
          </a:p>
        </p:txBody>
      </p:sp>
      <p:sp>
        <p:nvSpPr>
          <p:cNvPr id="11" name="Oval 10"/>
          <p:cNvSpPr/>
          <p:nvPr/>
        </p:nvSpPr>
        <p:spPr>
          <a:xfrm>
            <a:off x="2371783" y="2279560"/>
            <a:ext cx="1444576" cy="1082615"/>
          </a:xfrm>
          <a:prstGeom prst="ellipse">
            <a:avLst/>
          </a:prstGeom>
          <a:solidFill>
            <a:schemeClr val="accent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bg1"/>
                </a:solidFill>
              </a:rPr>
              <a:t>2090</a:t>
            </a:r>
          </a:p>
          <a:p>
            <a:pPr algn="ctr"/>
            <a:r>
              <a:rPr lang="en-US" sz="1600" b="1" dirty="0" smtClean="0">
                <a:solidFill>
                  <a:schemeClr val="bg1"/>
                </a:solidFill>
              </a:rPr>
              <a:t>52%</a:t>
            </a:r>
            <a:endParaRPr lang="en-US" sz="1600" b="1" dirty="0">
              <a:solidFill>
                <a:schemeClr val="bg1"/>
              </a:solidFill>
            </a:endParaRPr>
          </a:p>
          <a:p>
            <a:pPr algn="ctr"/>
            <a:r>
              <a:rPr lang="en-US" sz="1600" b="1" dirty="0" smtClean="0">
                <a:solidFill>
                  <a:schemeClr val="bg1"/>
                </a:solidFill>
              </a:rPr>
              <a:t>0-90 days </a:t>
            </a:r>
            <a:endParaRPr lang="en-US" sz="1600" b="1" dirty="0">
              <a:solidFill>
                <a:schemeClr val="bg1"/>
              </a:solidFill>
            </a:endParaRPr>
          </a:p>
        </p:txBody>
      </p:sp>
      <p:sp>
        <p:nvSpPr>
          <p:cNvPr id="20" name="Oval 19"/>
          <p:cNvSpPr/>
          <p:nvPr/>
        </p:nvSpPr>
        <p:spPr>
          <a:xfrm>
            <a:off x="6165521" y="1452311"/>
            <a:ext cx="1814732" cy="1909865"/>
          </a:xfrm>
          <a:prstGeom prst="ellipse">
            <a:avLst/>
          </a:prstGeom>
          <a:solidFill>
            <a:schemeClr val="accent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bg1"/>
                </a:solidFill>
              </a:rPr>
              <a:t>4809</a:t>
            </a:r>
          </a:p>
          <a:p>
            <a:pPr algn="ctr"/>
            <a:r>
              <a:rPr lang="en-US" b="1" dirty="0" smtClean="0">
                <a:solidFill>
                  <a:schemeClr val="bg1"/>
                </a:solidFill>
              </a:rPr>
              <a:t>57%</a:t>
            </a:r>
            <a:endParaRPr lang="en-US" b="1" dirty="0">
              <a:solidFill>
                <a:schemeClr val="bg1"/>
              </a:solidFill>
            </a:endParaRPr>
          </a:p>
          <a:p>
            <a:pPr algn="ctr"/>
            <a:r>
              <a:rPr lang="en-US" b="1" dirty="0" smtClean="0">
                <a:solidFill>
                  <a:schemeClr val="bg1"/>
                </a:solidFill>
              </a:rPr>
              <a:t>0 – 60 days</a:t>
            </a:r>
            <a:endParaRPr lang="en-US" b="1" dirty="0">
              <a:solidFill>
                <a:schemeClr val="bg1"/>
              </a:solidFill>
            </a:endParaRPr>
          </a:p>
        </p:txBody>
      </p:sp>
      <p:sp>
        <p:nvSpPr>
          <p:cNvPr id="24" name="Oval 23"/>
          <p:cNvSpPr/>
          <p:nvPr/>
        </p:nvSpPr>
        <p:spPr>
          <a:xfrm>
            <a:off x="4456187" y="1975830"/>
            <a:ext cx="1575582" cy="1386346"/>
          </a:xfrm>
          <a:prstGeom prst="ellipse">
            <a:avLst/>
          </a:prstGeom>
          <a:solidFill>
            <a:schemeClr val="accent5">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bg1"/>
                </a:solidFill>
              </a:rPr>
              <a:t>3594</a:t>
            </a:r>
          </a:p>
          <a:p>
            <a:pPr algn="ctr"/>
            <a:r>
              <a:rPr lang="en-US" b="1" dirty="0" smtClean="0">
                <a:solidFill>
                  <a:schemeClr val="bg1"/>
                </a:solidFill>
              </a:rPr>
              <a:t>43%</a:t>
            </a:r>
            <a:endParaRPr lang="en-US" b="1" dirty="0">
              <a:solidFill>
                <a:schemeClr val="bg1"/>
              </a:solidFill>
            </a:endParaRPr>
          </a:p>
          <a:p>
            <a:pPr algn="ctr"/>
            <a:r>
              <a:rPr lang="en-US" b="1" dirty="0" smtClean="0">
                <a:solidFill>
                  <a:schemeClr val="bg1"/>
                </a:solidFill>
              </a:rPr>
              <a:t>&gt; 60 days</a:t>
            </a:r>
            <a:endParaRPr lang="en-US" b="1" dirty="0">
              <a:solidFill>
                <a:schemeClr val="bg1"/>
              </a:solidFill>
            </a:endParaRPr>
          </a:p>
        </p:txBody>
      </p:sp>
      <p:sp>
        <p:nvSpPr>
          <p:cNvPr id="25" name="Oval 24"/>
          <p:cNvSpPr/>
          <p:nvPr/>
        </p:nvSpPr>
        <p:spPr>
          <a:xfrm>
            <a:off x="9867144" y="1455650"/>
            <a:ext cx="1814732" cy="1909865"/>
          </a:xfrm>
          <a:prstGeom prst="ellipse">
            <a:avLst/>
          </a:prstGeom>
          <a:solidFill>
            <a:schemeClr val="accent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bg1"/>
                </a:solidFill>
              </a:rPr>
              <a:t>10583</a:t>
            </a:r>
          </a:p>
          <a:p>
            <a:pPr algn="ctr"/>
            <a:r>
              <a:rPr lang="en-US" b="1" dirty="0" smtClean="0">
                <a:solidFill>
                  <a:schemeClr val="bg1"/>
                </a:solidFill>
              </a:rPr>
              <a:t>75% </a:t>
            </a:r>
            <a:endParaRPr lang="en-US" b="1" dirty="0">
              <a:solidFill>
                <a:schemeClr val="bg1"/>
              </a:solidFill>
            </a:endParaRPr>
          </a:p>
          <a:p>
            <a:pPr algn="ctr"/>
            <a:r>
              <a:rPr lang="en-US" b="1" dirty="0" smtClean="0">
                <a:solidFill>
                  <a:schemeClr val="bg1"/>
                </a:solidFill>
              </a:rPr>
              <a:t>0 – 30 days</a:t>
            </a:r>
            <a:endParaRPr lang="en-US" b="1" dirty="0">
              <a:solidFill>
                <a:schemeClr val="bg1"/>
              </a:solidFill>
            </a:endParaRPr>
          </a:p>
        </p:txBody>
      </p:sp>
      <p:sp>
        <p:nvSpPr>
          <p:cNvPr id="27" name="Oval 26"/>
          <p:cNvSpPr/>
          <p:nvPr/>
        </p:nvSpPr>
        <p:spPr>
          <a:xfrm>
            <a:off x="8187792" y="2279560"/>
            <a:ext cx="1359401" cy="1082616"/>
          </a:xfrm>
          <a:prstGeom prst="ellipse">
            <a:avLst/>
          </a:prstGeom>
          <a:solidFill>
            <a:schemeClr val="accent5">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bg1"/>
                </a:solidFill>
              </a:rPr>
              <a:t>3487</a:t>
            </a:r>
          </a:p>
          <a:p>
            <a:pPr algn="ctr"/>
            <a:r>
              <a:rPr lang="en-US" sz="1600" b="1" dirty="0" smtClean="0">
                <a:solidFill>
                  <a:schemeClr val="bg1"/>
                </a:solidFill>
              </a:rPr>
              <a:t>25%</a:t>
            </a:r>
            <a:endParaRPr lang="en-US" sz="1600" b="1" dirty="0">
              <a:solidFill>
                <a:schemeClr val="bg1"/>
              </a:solidFill>
            </a:endParaRPr>
          </a:p>
          <a:p>
            <a:pPr algn="ctr"/>
            <a:r>
              <a:rPr lang="en-US" sz="1600" b="1" dirty="0" smtClean="0">
                <a:solidFill>
                  <a:schemeClr val="bg1"/>
                </a:solidFill>
              </a:rPr>
              <a:t>&gt; 30 days</a:t>
            </a:r>
            <a:endParaRPr lang="en-US" sz="1600" b="1" dirty="0">
              <a:solidFill>
                <a:schemeClr val="bg1"/>
              </a:solidFill>
            </a:endParaRPr>
          </a:p>
        </p:txBody>
      </p:sp>
      <p:cxnSp>
        <p:nvCxnSpPr>
          <p:cNvPr id="29" name="Straight Connector 28"/>
          <p:cNvCxnSpPr/>
          <p:nvPr/>
        </p:nvCxnSpPr>
        <p:spPr>
          <a:xfrm>
            <a:off x="4193165" y="1287138"/>
            <a:ext cx="55483" cy="5043324"/>
          </a:xfrm>
          <a:prstGeom prst="line">
            <a:avLst/>
          </a:prstGeom>
          <a:ln>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74724" y="1303363"/>
            <a:ext cx="55483" cy="5043324"/>
          </a:xfrm>
          <a:prstGeom prst="line">
            <a:avLst/>
          </a:prstGeom>
          <a:ln>
            <a:solidFill>
              <a:srgbClr val="FF0000"/>
            </a:solidFill>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6545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75E-6 -1.85185E-6 L 0.23321 -0.19352 L -0.03997 -0.20625 " pathEditMode="relative" rAng="0" ptsTypes="AAA">
                                      <p:cBhvr>
                                        <p:cTn id="6" dur="2000" fill="hold"/>
                                        <p:tgtEl>
                                          <p:spTgt spid="9"/>
                                        </p:tgtEl>
                                        <p:attrNameLst>
                                          <p:attrName>ppt_x</p:attrName>
                                          <p:attrName>ppt_y</p:attrName>
                                        </p:attrNameLst>
                                      </p:cBhvr>
                                      <p:rCtr x="9661" y="-10324"/>
                                    </p:animMotion>
                                  </p:childTnLst>
                                </p:cTn>
                              </p:par>
                            </p:childTnLst>
                          </p:cTn>
                        </p:par>
                        <p:par>
                          <p:cTn id="7" fill="hold">
                            <p:stCondLst>
                              <p:cond delay="2000"/>
                            </p:stCondLst>
                            <p:childTnLst>
                              <p:par>
                                <p:cTn id="8" presetID="1" presetClass="exit" presetSubtype="0" fill="hold" grpId="1" nodeType="afterEffect">
                                  <p:stCondLst>
                                    <p:cond delay="0"/>
                                  </p:stCondLst>
                                  <p:childTnLst>
                                    <p:set>
                                      <p:cBhvr>
                                        <p:cTn id="9" dur="1" fill="hold">
                                          <p:stCondLst>
                                            <p:cond delay="0"/>
                                          </p:stCondLst>
                                        </p:cTn>
                                        <p:tgtEl>
                                          <p:spTgt spid="9"/>
                                        </p:tgtEl>
                                        <p:attrNameLst>
                                          <p:attrName>style.visibility</p:attrName>
                                        </p:attrNameLst>
                                      </p:cBhvr>
                                      <p:to>
                                        <p:strVal val="hidden"/>
                                      </p:to>
                                    </p:set>
                                  </p:childTnLst>
                                </p:cTn>
                              </p:par>
                              <p:par>
                                <p:cTn id="10" presetID="1"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par>
                          <p:cTn id="12" fill="hold">
                            <p:stCondLst>
                              <p:cond delay="2000"/>
                            </p:stCondLst>
                            <p:childTnLst>
                              <p:par>
                                <p:cTn id="13" presetID="0" presetClass="path" presetSubtype="0" accel="50000" decel="50000" fill="hold" grpId="1" nodeType="afterEffect">
                                  <p:stCondLst>
                                    <p:cond delay="0"/>
                                  </p:stCondLst>
                                  <p:childTnLst>
                                    <p:animMotion origin="layout" path="M -4.58333E-6 -1.11111E-6 L -0.09388 -0.01528 " pathEditMode="relative" rAng="0" ptsTypes="AA">
                                      <p:cBhvr>
                                        <p:cTn id="14" dur="2000" fill="hold"/>
                                        <p:tgtEl>
                                          <p:spTgt spid="10"/>
                                        </p:tgtEl>
                                        <p:attrNameLst>
                                          <p:attrName>ppt_x</p:attrName>
                                          <p:attrName>ppt_y</p:attrName>
                                        </p:attrNameLst>
                                      </p:cBhvr>
                                      <p:rCtr x="-4701" y="-764"/>
                                    </p:animMotion>
                                  </p:childTnLst>
                                </p:cTn>
                              </p:par>
                            </p:childTnLst>
                          </p:cTn>
                        </p:par>
                        <p:par>
                          <p:cTn id="15" fill="hold">
                            <p:stCondLst>
                              <p:cond delay="4000"/>
                            </p:stCondLst>
                            <p:childTnLst>
                              <p:par>
                                <p:cTn id="16" presetID="1" presetClass="entr" presetSubtype="0"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0" presetClass="path" presetSubtype="0" accel="50000" decel="50000" fill="hold" grpId="0" nodeType="clickEffect">
                                  <p:stCondLst>
                                    <p:cond delay="0"/>
                                  </p:stCondLst>
                                  <p:childTnLst>
                                    <p:animMotion origin="layout" path="M 1.66667E-6 3.33333E-6 L -0.16159 -0.28936 L -0.01159 -0.28936 " pathEditMode="relative" rAng="0" ptsTypes="AAA">
                                      <p:cBhvr>
                                        <p:cTn id="21" dur="2000" fill="hold"/>
                                        <p:tgtEl>
                                          <p:spTgt spid="7"/>
                                        </p:tgtEl>
                                        <p:attrNameLst>
                                          <p:attrName>ppt_x</p:attrName>
                                          <p:attrName>ppt_y</p:attrName>
                                        </p:attrNameLst>
                                      </p:cBhvr>
                                      <p:rCtr x="-8086" y="-14468"/>
                                    </p:animMotion>
                                  </p:childTnLst>
                                </p:cTn>
                              </p:par>
                            </p:childTnLst>
                          </p:cTn>
                        </p:par>
                        <p:par>
                          <p:cTn id="22" fill="hold">
                            <p:stCondLst>
                              <p:cond delay="2000"/>
                            </p:stCondLst>
                            <p:childTnLst>
                              <p:par>
                                <p:cTn id="23" presetID="1" presetClass="exit" presetSubtype="0" fill="hold" grpId="1" nodeType="afterEffect">
                                  <p:stCondLst>
                                    <p:cond delay="0"/>
                                  </p:stCondLst>
                                  <p:childTnLst>
                                    <p:set>
                                      <p:cBhvr>
                                        <p:cTn id="24" dur="1" fill="hold">
                                          <p:stCondLst>
                                            <p:cond delay="0"/>
                                          </p:stCondLst>
                                        </p:cTn>
                                        <p:tgtEl>
                                          <p:spTgt spid="7"/>
                                        </p:tgtEl>
                                        <p:attrNameLst>
                                          <p:attrName>style.visibility</p:attrName>
                                        </p:attrNameLst>
                                      </p:cBhvr>
                                      <p:to>
                                        <p:strVal val="hidden"/>
                                      </p:to>
                                    </p:set>
                                  </p:childTnLst>
                                </p:cTn>
                              </p:par>
                            </p:childTnLst>
                          </p:cTn>
                        </p:par>
                        <p:par>
                          <p:cTn id="25" fill="hold">
                            <p:stCondLst>
                              <p:cond delay="2000"/>
                            </p:stCondLst>
                            <p:childTnLst>
                              <p:par>
                                <p:cTn id="26" presetID="1" presetClass="entr" presetSubtype="0" fill="hold" grpId="0" nodeType="after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childTnLst>
                          </p:cTn>
                        </p:par>
                        <p:par>
                          <p:cTn id="28" fill="hold">
                            <p:stCondLst>
                              <p:cond delay="2000"/>
                            </p:stCondLst>
                            <p:childTnLst>
                              <p:par>
                                <p:cTn id="29" presetID="1" presetClass="entr" presetSubtype="0" fill="hold" grpId="0" nodeType="after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0" nodeType="clickEffect">
                                  <p:stCondLst>
                                    <p:cond delay="0"/>
                                  </p:stCondLst>
                                  <p:childTnLst>
                                    <p:animMotion origin="layout" path="M 1.25E-6 4.07407E-6 L -0.13958 -0.31389 L 0.10846 -0.30787 " pathEditMode="relative" rAng="0" ptsTypes="AAA">
                                      <p:cBhvr>
                                        <p:cTn id="34" dur="2000" fill="hold"/>
                                        <p:tgtEl>
                                          <p:spTgt spid="13"/>
                                        </p:tgtEl>
                                        <p:attrNameLst>
                                          <p:attrName>ppt_x</p:attrName>
                                          <p:attrName>ppt_y</p:attrName>
                                        </p:attrNameLst>
                                      </p:cBhvr>
                                      <p:rCtr x="-1563" y="-15694"/>
                                    </p:animMotion>
                                  </p:childTnLst>
                                </p:cTn>
                              </p:par>
                            </p:childTnLst>
                          </p:cTn>
                        </p:par>
                        <p:par>
                          <p:cTn id="35" fill="hold">
                            <p:stCondLst>
                              <p:cond delay="2000"/>
                            </p:stCondLst>
                            <p:childTnLst>
                              <p:par>
                                <p:cTn id="36" presetID="1" presetClass="exit" presetSubtype="0" fill="hold" grpId="1" nodeType="afterEffect">
                                  <p:stCondLst>
                                    <p:cond delay="0"/>
                                  </p:stCondLst>
                                  <p:childTnLst>
                                    <p:set>
                                      <p:cBhvr>
                                        <p:cTn id="37" dur="1" fill="hold">
                                          <p:stCondLst>
                                            <p:cond delay="0"/>
                                          </p:stCondLst>
                                        </p:cTn>
                                        <p:tgtEl>
                                          <p:spTgt spid="13"/>
                                        </p:tgtEl>
                                        <p:attrNameLst>
                                          <p:attrName>style.visibility</p:attrName>
                                        </p:attrNameLst>
                                      </p:cBhvr>
                                      <p:to>
                                        <p:strVal val="hidden"/>
                                      </p:to>
                                    </p:set>
                                  </p:childTnLst>
                                </p:cTn>
                              </p:par>
                            </p:childTnLst>
                          </p:cTn>
                        </p:par>
                        <p:par>
                          <p:cTn id="38" fill="hold">
                            <p:stCondLst>
                              <p:cond delay="2000"/>
                            </p:stCondLst>
                            <p:childTnLst>
                              <p:par>
                                <p:cTn id="39" presetID="1" presetClass="entr" presetSubtype="0" fill="hold" grpId="0" nodeType="after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childTnLst>
                          </p:cTn>
                        </p:par>
                        <p:par>
                          <p:cTn id="41" fill="hold">
                            <p:stCondLst>
                              <p:cond delay="2000"/>
                            </p:stCondLst>
                            <p:childTnLst>
                              <p:par>
                                <p:cTn id="42" presetID="1" presetClass="entr" presetSubtype="0" fill="hold" grpId="0" nodeType="afterEffect">
                                  <p:stCondLst>
                                    <p:cond delay="0"/>
                                  </p:stCondLst>
                                  <p:childTnLst>
                                    <p:set>
                                      <p:cBhvr>
                                        <p:cTn id="43" dur="1" fill="hold">
                                          <p:stCondLst>
                                            <p:cond delay="0"/>
                                          </p:stCondLst>
                                        </p:cTn>
                                        <p:tgtEl>
                                          <p:spTgt spid="25"/>
                                        </p:tgtEl>
                                        <p:attrNameLst>
                                          <p:attrName>style.visibility</p:attrName>
                                        </p:attrNameLst>
                                      </p:cBhvr>
                                      <p:to>
                                        <p:strVal val="visible"/>
                                      </p:to>
                                    </p:set>
                                  </p:childTnLst>
                                </p:cTn>
                              </p:par>
                            </p:childTnLst>
                          </p:cTn>
                        </p:par>
                        <p:par>
                          <p:cTn id="44" fill="hold">
                            <p:stCondLst>
                              <p:cond delay="2000"/>
                            </p:stCondLst>
                            <p:childTnLst>
                              <p:par>
                                <p:cTn id="45" presetID="1" presetClass="entr" presetSubtype="0" fill="hold" nodeType="after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par>
                          <p:cTn id="47" fill="hold">
                            <p:stCondLst>
                              <p:cond delay="2000"/>
                            </p:stCondLst>
                            <p:childTnLst>
                              <p:par>
                                <p:cTn id="48" presetID="1" presetClass="entr" presetSubtype="0" fill="hold" nodeType="afterEffect">
                                  <p:stCondLst>
                                    <p:cond delay="0"/>
                                  </p:stCondLst>
                                  <p:childTnLst>
                                    <p:set>
                                      <p:cBhvr>
                                        <p:cTn id="4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animBg="1"/>
      <p:bldP spid="9" grpId="1" animBg="1"/>
      <p:bldP spid="13" grpId="0" animBg="1"/>
      <p:bldP spid="13" grpId="1" animBg="1"/>
      <p:bldP spid="10" grpId="0" animBg="1"/>
      <p:bldP spid="10" grpId="1" animBg="1"/>
      <p:bldP spid="11" grpId="0" animBg="1"/>
      <p:bldP spid="20" grpId="0" animBg="1"/>
      <p:bldP spid="24" grpId="0" animBg="1"/>
      <p:bldP spid="25" grpId="0" animBg="1"/>
      <p:bldP spid="2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6315" y="2209635"/>
            <a:ext cx="1583141" cy="2277744"/>
          </a:xfrm>
          <a:prstGeom prst="ellipse">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Mix</a:t>
            </a:r>
          </a:p>
          <a:p>
            <a:pPr algn="ctr"/>
            <a:r>
              <a:rPr lang="en-US" b="1" dirty="0" smtClean="0"/>
              <a:t>Customer </a:t>
            </a:r>
            <a:endParaRPr lang="en-US" b="1" dirty="0"/>
          </a:p>
          <a:p>
            <a:pPr algn="ctr"/>
            <a:r>
              <a:rPr lang="en-US" b="1" dirty="0"/>
              <a:t>26478</a:t>
            </a:r>
          </a:p>
          <a:p>
            <a:pPr algn="ctr"/>
            <a:r>
              <a:rPr lang="en-US" b="1" dirty="0" smtClean="0"/>
              <a:t>(4%) </a:t>
            </a:r>
            <a:endParaRPr lang="en-US" b="1" dirty="0"/>
          </a:p>
        </p:txBody>
      </p:sp>
      <p:sp>
        <p:nvSpPr>
          <p:cNvPr id="3" name="Rectangle 2"/>
          <p:cNvSpPr/>
          <p:nvPr/>
        </p:nvSpPr>
        <p:spPr>
          <a:xfrm>
            <a:off x="2367058" y="4735772"/>
            <a:ext cx="1577145" cy="1328447"/>
          </a:xfrm>
          <a:prstGeom prst="rect">
            <a:avLst/>
          </a:prstGeom>
          <a:solidFill>
            <a:schemeClr val="accent2">
              <a:lumMod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bg1"/>
                </a:solidFill>
              </a:rPr>
              <a:t>4005</a:t>
            </a:r>
            <a:endParaRPr lang="en-US" b="1" dirty="0">
              <a:ln w="0"/>
              <a:solidFill>
                <a:schemeClr val="bg1"/>
              </a:solidFill>
              <a:effectLst>
                <a:outerShdw blurRad="38100" dist="19050" dir="2700000" algn="tl" rotWithShape="0">
                  <a:schemeClr val="dk1">
                    <a:alpha val="40000"/>
                  </a:schemeClr>
                </a:outerShdw>
              </a:effectLst>
            </a:endParaRPr>
          </a:p>
          <a:p>
            <a:pPr algn="ctr"/>
            <a:r>
              <a:rPr lang="en-US" b="1" dirty="0" smtClean="0">
                <a:ln w="0"/>
                <a:solidFill>
                  <a:schemeClr val="bg1"/>
                </a:solidFill>
                <a:effectLst>
                  <a:outerShdw blurRad="38100" dist="19050" dir="2700000" algn="tl" rotWithShape="0">
                    <a:schemeClr val="dk1">
                      <a:alpha val="40000"/>
                    </a:schemeClr>
                  </a:outerShdw>
                </a:effectLst>
              </a:rPr>
              <a:t>Low</a:t>
            </a:r>
          </a:p>
          <a:p>
            <a:pPr algn="ctr"/>
            <a:r>
              <a:rPr lang="en-US" b="1" dirty="0" smtClean="0">
                <a:ln w="0"/>
                <a:solidFill>
                  <a:schemeClr val="bg1"/>
                </a:solidFill>
                <a:effectLst>
                  <a:outerShdw blurRad="38100" dist="19050" dir="2700000" algn="tl" rotWithShape="0">
                    <a:schemeClr val="dk1">
                      <a:alpha val="40000"/>
                    </a:schemeClr>
                  </a:outerShdw>
                </a:effectLst>
              </a:rPr>
              <a:t>(</a:t>
            </a:r>
            <a:r>
              <a:rPr lang="en-US" b="1" dirty="0" smtClean="0">
                <a:solidFill>
                  <a:schemeClr val="bg1"/>
                </a:solidFill>
              </a:rPr>
              <a:t>15 </a:t>
            </a:r>
            <a:r>
              <a:rPr lang="en-US" b="1" dirty="0" smtClean="0">
                <a:ln w="0"/>
                <a:solidFill>
                  <a:schemeClr val="bg1"/>
                </a:solidFill>
                <a:effectLst>
                  <a:outerShdw blurRad="38100" dist="19050" dir="2700000" algn="tl" rotWithShape="0">
                    <a:schemeClr val="dk1">
                      <a:alpha val="40000"/>
                    </a:schemeClr>
                  </a:outerShdw>
                </a:effectLst>
              </a:rPr>
              <a:t>%)</a:t>
            </a:r>
            <a:endParaRPr lang="en-US" b="1" dirty="0">
              <a:ln w="0"/>
              <a:solidFill>
                <a:schemeClr val="bg1"/>
              </a:solidFill>
              <a:effectLst>
                <a:outerShdw blurRad="38100" dist="19050" dir="2700000" algn="tl" rotWithShape="0">
                  <a:schemeClr val="dk1">
                    <a:alpha val="40000"/>
                  </a:schemeClr>
                </a:outerShdw>
              </a:effectLst>
            </a:endParaRPr>
          </a:p>
        </p:txBody>
      </p:sp>
      <p:sp>
        <p:nvSpPr>
          <p:cNvPr id="4" name="Rectangle 3"/>
          <p:cNvSpPr/>
          <p:nvPr/>
        </p:nvSpPr>
        <p:spPr>
          <a:xfrm>
            <a:off x="2367058" y="2499219"/>
            <a:ext cx="1837899" cy="1660940"/>
          </a:xfrm>
          <a:prstGeom prst="rect">
            <a:avLst/>
          </a:prstGeom>
          <a:solidFill>
            <a:srgbClr val="0070C0"/>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bg1"/>
                </a:solidFill>
              </a:rPr>
              <a:t>8403</a:t>
            </a:r>
            <a:endParaRPr lang="en-US" b="1" dirty="0" smtClean="0">
              <a:ln w="0"/>
              <a:solidFill>
                <a:schemeClr val="bg1"/>
              </a:solidFill>
              <a:effectLst>
                <a:outerShdw blurRad="38100" dist="19050" dir="2700000" algn="tl" rotWithShape="0">
                  <a:schemeClr val="dk1">
                    <a:alpha val="40000"/>
                  </a:schemeClr>
                </a:outerShdw>
              </a:effectLst>
            </a:endParaRPr>
          </a:p>
          <a:p>
            <a:pPr algn="ctr"/>
            <a:r>
              <a:rPr lang="en-US" b="1" dirty="0" smtClean="0">
                <a:ln w="0"/>
                <a:solidFill>
                  <a:schemeClr val="bg1"/>
                </a:solidFill>
                <a:effectLst>
                  <a:outerShdw blurRad="38100" dist="19050" dir="2700000" algn="tl" rotWithShape="0">
                    <a:schemeClr val="dk1">
                      <a:alpha val="40000"/>
                    </a:schemeClr>
                  </a:outerShdw>
                </a:effectLst>
              </a:rPr>
              <a:t>Medium</a:t>
            </a:r>
          </a:p>
          <a:p>
            <a:pPr algn="ctr"/>
            <a:r>
              <a:rPr lang="en-US" b="1" dirty="0" smtClean="0">
                <a:ln w="0"/>
                <a:solidFill>
                  <a:schemeClr val="bg1"/>
                </a:solidFill>
                <a:effectLst>
                  <a:outerShdw blurRad="38100" dist="19050" dir="2700000" algn="tl" rotWithShape="0">
                    <a:schemeClr val="dk1">
                      <a:alpha val="40000"/>
                    </a:schemeClr>
                  </a:outerShdw>
                </a:effectLst>
              </a:rPr>
              <a:t>(</a:t>
            </a:r>
            <a:r>
              <a:rPr lang="en-US" b="1" dirty="0" smtClean="0">
                <a:solidFill>
                  <a:schemeClr val="bg1"/>
                </a:solidFill>
              </a:rPr>
              <a:t>32 </a:t>
            </a:r>
            <a:r>
              <a:rPr lang="en-US" b="1" dirty="0" smtClean="0">
                <a:ln w="0"/>
                <a:solidFill>
                  <a:schemeClr val="bg1"/>
                </a:solidFill>
                <a:effectLst>
                  <a:outerShdw blurRad="38100" dist="19050" dir="2700000" algn="tl" rotWithShape="0">
                    <a:schemeClr val="dk1">
                      <a:alpha val="40000"/>
                    </a:schemeClr>
                  </a:outerShdw>
                </a:effectLst>
              </a:rPr>
              <a:t>%)</a:t>
            </a:r>
          </a:p>
        </p:txBody>
      </p:sp>
      <p:sp>
        <p:nvSpPr>
          <p:cNvPr id="5" name="Rectangle 4"/>
          <p:cNvSpPr/>
          <p:nvPr/>
        </p:nvSpPr>
        <p:spPr>
          <a:xfrm>
            <a:off x="2253254" y="519684"/>
            <a:ext cx="1903478" cy="1569493"/>
          </a:xfrm>
          <a:prstGeom prst="rect">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bg1"/>
                </a:solidFill>
              </a:rPr>
              <a:t>14070</a:t>
            </a:r>
            <a:endParaRPr lang="en-US" b="1" dirty="0" smtClean="0">
              <a:ln w="0"/>
              <a:solidFill>
                <a:schemeClr val="bg1"/>
              </a:solidFill>
              <a:effectLst>
                <a:outerShdw blurRad="38100" dist="19050" dir="2700000" algn="tl" rotWithShape="0">
                  <a:schemeClr val="dk1">
                    <a:alpha val="40000"/>
                  </a:schemeClr>
                </a:outerShdw>
              </a:effectLst>
            </a:endParaRPr>
          </a:p>
          <a:p>
            <a:pPr algn="ctr"/>
            <a:r>
              <a:rPr lang="en-US" b="1" dirty="0" smtClean="0">
                <a:ln w="0"/>
                <a:solidFill>
                  <a:schemeClr val="bg1"/>
                </a:solidFill>
                <a:effectLst>
                  <a:outerShdw blurRad="38100" dist="19050" dir="2700000" algn="tl" rotWithShape="0">
                    <a:schemeClr val="dk1">
                      <a:alpha val="40000"/>
                    </a:schemeClr>
                  </a:outerShdw>
                </a:effectLst>
              </a:rPr>
              <a:t>High</a:t>
            </a:r>
          </a:p>
          <a:p>
            <a:pPr algn="ctr"/>
            <a:r>
              <a:rPr lang="en-US" b="1" dirty="0" smtClean="0">
                <a:ln w="0"/>
                <a:solidFill>
                  <a:schemeClr val="bg1"/>
                </a:solidFill>
                <a:effectLst>
                  <a:outerShdw blurRad="38100" dist="19050" dir="2700000" algn="tl" rotWithShape="0">
                    <a:schemeClr val="dk1">
                      <a:alpha val="40000"/>
                    </a:schemeClr>
                  </a:outerShdw>
                </a:effectLst>
              </a:rPr>
              <a:t>(</a:t>
            </a:r>
            <a:r>
              <a:rPr lang="en-US" b="1" dirty="0" smtClean="0">
                <a:solidFill>
                  <a:schemeClr val="bg1"/>
                </a:solidFill>
              </a:rPr>
              <a:t>53 </a:t>
            </a:r>
            <a:r>
              <a:rPr lang="en-US" b="1" dirty="0" smtClean="0">
                <a:ln w="0"/>
                <a:solidFill>
                  <a:schemeClr val="bg1"/>
                </a:solidFill>
                <a:effectLst>
                  <a:outerShdw blurRad="38100" dist="19050" dir="2700000" algn="tl" rotWithShape="0">
                    <a:schemeClr val="dk1">
                      <a:alpha val="40000"/>
                    </a:schemeClr>
                  </a:outerShdw>
                </a:effectLst>
              </a:rPr>
              <a:t>%) </a:t>
            </a:r>
            <a:endParaRPr lang="en-US" b="1" dirty="0">
              <a:ln w="0"/>
              <a:solidFill>
                <a:schemeClr val="bg1"/>
              </a:solidFill>
              <a:effectLst>
                <a:outerShdw blurRad="38100" dist="19050" dir="2700000" algn="tl" rotWithShape="0">
                  <a:schemeClr val="dk1">
                    <a:alpha val="40000"/>
                  </a:schemeClr>
                </a:outerShdw>
              </a:effectLst>
            </a:endParaRPr>
          </a:p>
        </p:txBody>
      </p:sp>
      <p:sp>
        <p:nvSpPr>
          <p:cNvPr id="7" name="Down Arrow 6"/>
          <p:cNvSpPr/>
          <p:nvPr/>
        </p:nvSpPr>
        <p:spPr>
          <a:xfrm rot="10800000">
            <a:off x="1600142" y="949050"/>
            <a:ext cx="550247" cy="51151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vert" wrap="square" lIns="0" tIns="0" rIns="0" bIns="0" rtlCol="0" anchor="t" anchorCtr="0">
            <a:spAutoFit/>
          </a:bodyPr>
          <a:lstStyle/>
          <a:p>
            <a:pPr algn="ctr"/>
            <a:r>
              <a:rPr lang="en-US" b="1" dirty="0" smtClean="0">
                <a:ln w="0"/>
                <a:solidFill>
                  <a:schemeClr val="tx1"/>
                </a:solidFill>
                <a:effectLst>
                  <a:outerShdw blurRad="38100" dist="19050" dir="2700000" algn="tl" rotWithShape="0">
                    <a:schemeClr val="dk1">
                      <a:alpha val="40000"/>
                    </a:schemeClr>
                  </a:outerShdw>
                </a:effectLst>
              </a:rPr>
              <a:t>Activity Ratio </a:t>
            </a:r>
            <a:endParaRPr lang="en-US" b="1"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10256634" y="1336430"/>
            <a:ext cx="1657862" cy="75274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&gt; 12400  </a:t>
            </a:r>
          </a:p>
          <a:p>
            <a:pPr algn="ctr"/>
            <a:r>
              <a:rPr lang="en-US" b="1" dirty="0" smtClean="0">
                <a:ln w="0"/>
                <a:solidFill>
                  <a:schemeClr val="tx1"/>
                </a:solidFill>
                <a:effectLst>
                  <a:outerShdw blurRad="38100" dist="19050" dir="2700000" algn="tl" rotWithShape="0">
                    <a:schemeClr val="dk1">
                      <a:alpha val="40000"/>
                    </a:schemeClr>
                  </a:outerShdw>
                </a:effectLst>
              </a:rPr>
              <a:t>(</a:t>
            </a:r>
            <a:r>
              <a:rPr lang="en-US" b="1" dirty="0" smtClean="0"/>
              <a:t>1470</a:t>
            </a:r>
            <a:r>
              <a:rPr lang="en-US" b="1" dirty="0" smtClean="0">
                <a:ln w="0"/>
                <a:solidFill>
                  <a:schemeClr val="tx1"/>
                </a:solidFill>
                <a:effectLst>
                  <a:outerShdw blurRad="38100" dist="19050" dir="2700000" algn="tl" rotWithShape="0">
                    <a:schemeClr val="dk1">
                      <a:alpha val="40000"/>
                    </a:schemeClr>
                  </a:outerShdw>
                </a:effectLst>
              </a:rPr>
              <a:t>)</a:t>
            </a:r>
          </a:p>
          <a:p>
            <a:pPr algn="ctr"/>
            <a:r>
              <a:rPr lang="en-US" b="1" dirty="0" smtClean="0">
                <a:ln w="0"/>
                <a:solidFill>
                  <a:schemeClr val="tx1"/>
                </a:solidFill>
                <a:effectLst>
                  <a:outerShdw blurRad="38100" dist="19050" dir="2700000" algn="tl" rotWithShape="0">
                    <a:schemeClr val="dk1">
                      <a:alpha val="40000"/>
                    </a:schemeClr>
                  </a:outerShdw>
                </a:effectLst>
              </a:rPr>
              <a:t>(10%)</a:t>
            </a:r>
            <a:endParaRPr lang="en-US" b="1"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8247678" y="1181686"/>
            <a:ext cx="1735544" cy="9074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3525 - 12400 </a:t>
            </a:r>
            <a:r>
              <a:rPr lang="en-US" b="1" dirty="0" smtClean="0">
                <a:ln w="0"/>
                <a:solidFill>
                  <a:schemeClr val="tx1"/>
                </a:solidFill>
                <a:effectLst>
                  <a:outerShdw blurRad="38100" dist="19050" dir="2700000" algn="tl" rotWithShape="0">
                    <a:schemeClr val="dk1">
                      <a:alpha val="40000"/>
                    </a:schemeClr>
                  </a:outerShdw>
                </a:effectLst>
              </a:rPr>
              <a:t>(</a:t>
            </a:r>
            <a:r>
              <a:rPr lang="en-US" b="1" dirty="0" smtClean="0"/>
              <a:t>3438</a:t>
            </a:r>
            <a:r>
              <a:rPr lang="en-US" b="1" dirty="0" smtClean="0">
                <a:ln w="0"/>
                <a:solidFill>
                  <a:schemeClr val="tx1"/>
                </a:solidFill>
                <a:effectLst>
                  <a:outerShdw blurRad="38100" dist="19050" dir="2700000" algn="tl" rotWithShape="0">
                    <a:schemeClr val="dk1">
                      <a:alpha val="40000"/>
                    </a:schemeClr>
                  </a:outerShdw>
                </a:effectLst>
              </a:rPr>
              <a:t>)</a:t>
            </a:r>
          </a:p>
          <a:p>
            <a:pPr algn="ctr"/>
            <a:r>
              <a:rPr lang="en-US" b="1" dirty="0" smtClean="0">
                <a:ln w="0"/>
                <a:solidFill>
                  <a:schemeClr val="tx1"/>
                </a:solidFill>
                <a:effectLst>
                  <a:outerShdw blurRad="38100" dist="19050" dir="2700000" algn="tl" rotWithShape="0">
                    <a:schemeClr val="dk1">
                      <a:alpha val="40000"/>
                    </a:schemeClr>
                  </a:outerShdw>
                </a:effectLst>
              </a:rPr>
              <a:t>(24%)</a:t>
            </a:r>
            <a:endParaRPr lang="en-US" b="1"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6394390" y="647027"/>
            <a:ext cx="1605476" cy="1442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850 – 3525</a:t>
            </a:r>
          </a:p>
          <a:p>
            <a:pPr algn="ctr"/>
            <a:r>
              <a:rPr lang="en-US" b="1" dirty="0" smtClean="0">
                <a:ln w="0"/>
                <a:solidFill>
                  <a:schemeClr val="tx1"/>
                </a:solidFill>
                <a:effectLst>
                  <a:outerShdw blurRad="38100" dist="19050" dir="2700000" algn="tl" rotWithShape="0">
                    <a:schemeClr val="dk1">
                      <a:alpha val="40000"/>
                    </a:schemeClr>
                  </a:outerShdw>
                </a:effectLst>
              </a:rPr>
              <a:t>(</a:t>
            </a:r>
            <a:r>
              <a:rPr lang="en-US" b="1" dirty="0" smtClean="0"/>
              <a:t>5140</a:t>
            </a:r>
            <a:r>
              <a:rPr lang="en-US" b="1" dirty="0" smtClean="0">
                <a:ln w="0"/>
                <a:solidFill>
                  <a:schemeClr val="tx1"/>
                </a:solidFill>
                <a:effectLst>
                  <a:outerShdw blurRad="38100" dist="19050" dir="2700000" algn="tl" rotWithShape="0">
                    <a:schemeClr val="dk1">
                      <a:alpha val="40000"/>
                    </a:schemeClr>
                  </a:outerShdw>
                </a:effectLst>
              </a:rPr>
              <a:t>)</a:t>
            </a:r>
          </a:p>
          <a:p>
            <a:pPr algn="ctr"/>
            <a:r>
              <a:rPr lang="en-US" b="1" dirty="0" smtClean="0">
                <a:ln w="0"/>
                <a:solidFill>
                  <a:schemeClr val="tx1"/>
                </a:solidFill>
                <a:effectLst>
                  <a:outerShdw blurRad="38100" dist="19050" dir="2700000" algn="tl" rotWithShape="0">
                    <a:schemeClr val="dk1">
                      <a:alpha val="40000"/>
                    </a:schemeClr>
                  </a:outerShdw>
                </a:effectLst>
              </a:rPr>
              <a:t>(37%)</a:t>
            </a:r>
            <a:endParaRPr lang="en-US" b="1"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4426528" y="868780"/>
            <a:ext cx="1660373" cy="12203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0 to 850</a:t>
            </a:r>
          </a:p>
          <a:p>
            <a:pPr algn="ctr"/>
            <a:r>
              <a:rPr lang="en-US" b="1" dirty="0" smtClean="0">
                <a:ln w="0"/>
                <a:solidFill>
                  <a:schemeClr val="tx1"/>
                </a:solidFill>
                <a:effectLst>
                  <a:outerShdw blurRad="38100" dist="19050" dir="2700000" algn="tl" rotWithShape="0">
                    <a:schemeClr val="dk1">
                      <a:alpha val="40000"/>
                    </a:schemeClr>
                  </a:outerShdw>
                </a:effectLst>
              </a:rPr>
              <a:t>(</a:t>
            </a:r>
            <a:r>
              <a:rPr lang="en-US" b="1" dirty="0" smtClean="0"/>
              <a:t>4022</a:t>
            </a:r>
            <a:r>
              <a:rPr lang="en-US" b="1" dirty="0" smtClean="0">
                <a:ln w="0"/>
                <a:solidFill>
                  <a:schemeClr val="tx1"/>
                </a:solidFill>
                <a:effectLst>
                  <a:outerShdw blurRad="38100" dist="19050" dir="2700000" algn="tl" rotWithShape="0">
                    <a:schemeClr val="dk1">
                      <a:alpha val="40000"/>
                    </a:schemeClr>
                  </a:outerShdw>
                </a:effectLst>
              </a:rPr>
              <a:t>)</a:t>
            </a:r>
          </a:p>
          <a:p>
            <a:pPr algn="ctr"/>
            <a:r>
              <a:rPr lang="en-US" b="1" dirty="0" smtClean="0">
                <a:ln w="0"/>
                <a:solidFill>
                  <a:schemeClr val="tx1"/>
                </a:solidFill>
                <a:effectLst>
                  <a:outerShdw blurRad="38100" dist="19050" dir="2700000" algn="tl" rotWithShape="0">
                    <a:schemeClr val="dk1">
                      <a:alpha val="40000"/>
                    </a:schemeClr>
                  </a:outerShdw>
                </a:effectLst>
              </a:rPr>
              <a:t>(29%)</a:t>
            </a:r>
            <a:endParaRPr lang="en-US" b="1" dirty="0">
              <a:ln w="0"/>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a:xfrm>
            <a:off x="10256634" y="3362177"/>
            <a:ext cx="1657862" cy="7561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&gt; 12400  </a:t>
            </a:r>
          </a:p>
          <a:p>
            <a:pPr algn="ctr"/>
            <a:r>
              <a:rPr lang="en-US" b="1" dirty="0" smtClean="0"/>
              <a:t>(479) </a:t>
            </a:r>
            <a:endParaRPr lang="en-US" b="1" dirty="0" smtClean="0">
              <a:ln w="0"/>
              <a:solidFill>
                <a:schemeClr val="tx1"/>
              </a:solidFill>
              <a:effectLst>
                <a:outerShdw blurRad="38100" dist="19050" dir="2700000" algn="tl" rotWithShape="0">
                  <a:schemeClr val="dk1">
                    <a:alpha val="40000"/>
                  </a:schemeClr>
                </a:outerShdw>
              </a:effectLst>
            </a:endParaRPr>
          </a:p>
          <a:p>
            <a:pPr algn="ctr"/>
            <a:r>
              <a:rPr lang="en-US" b="1" dirty="0">
                <a:ln w="0"/>
                <a:solidFill>
                  <a:schemeClr val="tx1"/>
                </a:solidFill>
                <a:effectLst>
                  <a:outerShdw blurRad="38100" dist="19050" dir="2700000" algn="tl" rotWithShape="0">
                    <a:schemeClr val="dk1">
                      <a:alpha val="40000"/>
                    </a:schemeClr>
                  </a:outerShdw>
                </a:effectLst>
              </a:rPr>
              <a:t>6</a:t>
            </a:r>
            <a:r>
              <a:rPr lang="en-US" b="1" dirty="0" smtClean="0">
                <a:ln w="0"/>
                <a:solidFill>
                  <a:schemeClr val="tx1"/>
                </a:solidFill>
                <a:effectLst>
                  <a:outerShdw blurRad="38100" dist="19050" dir="2700000" algn="tl" rotWithShape="0">
                    <a:schemeClr val="dk1">
                      <a:alpha val="40000"/>
                    </a:schemeClr>
                  </a:outerShdw>
                </a:effectLst>
              </a:rPr>
              <a:t> % </a:t>
            </a:r>
            <a:endParaRPr lang="en-US" b="1"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8222660" y="3151163"/>
            <a:ext cx="1760562" cy="9611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3525 - 12400 </a:t>
            </a:r>
            <a:r>
              <a:rPr lang="en-US" b="1" dirty="0" smtClean="0"/>
              <a:t>(1235) </a:t>
            </a:r>
            <a:endParaRPr lang="en-US" b="1" dirty="0" smtClean="0">
              <a:ln w="0"/>
              <a:solidFill>
                <a:schemeClr val="tx1"/>
              </a:solidFill>
              <a:effectLst>
                <a:outerShdw blurRad="38100" dist="19050" dir="2700000" algn="tl" rotWithShape="0">
                  <a:schemeClr val="dk1">
                    <a:alpha val="40000"/>
                  </a:schemeClr>
                </a:outerShdw>
              </a:effectLst>
            </a:endParaRPr>
          </a:p>
          <a:p>
            <a:pPr algn="ctr"/>
            <a:r>
              <a:rPr lang="en-US" b="1" dirty="0" smtClean="0">
                <a:ln w="0"/>
                <a:solidFill>
                  <a:schemeClr val="tx1"/>
                </a:solidFill>
                <a:effectLst>
                  <a:outerShdw blurRad="38100" dist="19050" dir="2700000" algn="tl" rotWithShape="0">
                    <a:schemeClr val="dk1">
                      <a:alpha val="40000"/>
                    </a:schemeClr>
                  </a:outerShdw>
                </a:effectLst>
              </a:rPr>
              <a:t>15%</a:t>
            </a:r>
            <a:endParaRPr lang="en-US" b="1"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6394390" y="2797791"/>
            <a:ext cx="1605476" cy="13145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850 – 3525</a:t>
            </a:r>
          </a:p>
          <a:p>
            <a:pPr algn="ctr"/>
            <a:r>
              <a:rPr lang="en-US" b="1" dirty="0" smtClean="0"/>
              <a:t>(2516) </a:t>
            </a:r>
            <a:endParaRPr lang="en-US" b="1" dirty="0" smtClean="0">
              <a:ln w="0"/>
              <a:solidFill>
                <a:schemeClr val="tx1"/>
              </a:solidFill>
              <a:effectLst>
                <a:outerShdw blurRad="38100" dist="19050" dir="2700000" algn="tl" rotWithShape="0">
                  <a:schemeClr val="dk1">
                    <a:alpha val="40000"/>
                  </a:schemeClr>
                </a:outerShdw>
              </a:effectLst>
            </a:endParaRPr>
          </a:p>
          <a:p>
            <a:pPr algn="ctr"/>
            <a:r>
              <a:rPr lang="en-US" b="1" dirty="0"/>
              <a:t>30% </a:t>
            </a:r>
            <a:endParaRPr lang="en-US" b="1"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4421624" y="2451361"/>
            <a:ext cx="1607835" cy="166094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0 to 850</a:t>
            </a:r>
          </a:p>
          <a:p>
            <a:pPr algn="ctr"/>
            <a:r>
              <a:rPr lang="en-US" b="1" dirty="0" smtClean="0">
                <a:ln w="0"/>
                <a:solidFill>
                  <a:schemeClr val="tx1"/>
                </a:solidFill>
                <a:effectLst>
                  <a:outerShdw blurRad="38100" dist="19050" dir="2700000" algn="tl" rotWithShape="0">
                    <a:schemeClr val="dk1">
                      <a:alpha val="40000"/>
                    </a:schemeClr>
                  </a:outerShdw>
                </a:effectLst>
              </a:rPr>
              <a:t>(</a:t>
            </a:r>
            <a:r>
              <a:rPr lang="en-US" b="1" dirty="0" smtClean="0"/>
              <a:t>4173</a:t>
            </a:r>
            <a:r>
              <a:rPr lang="en-US" b="1" dirty="0" smtClean="0">
                <a:ln w="0"/>
                <a:solidFill>
                  <a:schemeClr val="tx1"/>
                </a:solidFill>
                <a:effectLst>
                  <a:outerShdw blurRad="38100" dist="19050" dir="2700000" algn="tl" rotWithShape="0">
                    <a:schemeClr val="dk1">
                      <a:alpha val="40000"/>
                    </a:schemeClr>
                  </a:outerShdw>
                </a:effectLst>
              </a:rPr>
              <a:t>)</a:t>
            </a:r>
            <a:endParaRPr lang="en-US" b="1" dirty="0">
              <a:ln w="0"/>
              <a:solidFill>
                <a:schemeClr val="tx1"/>
              </a:solidFill>
              <a:effectLst>
                <a:outerShdw blurRad="38100" dist="19050" dir="2700000" algn="tl" rotWithShape="0">
                  <a:schemeClr val="dk1">
                    <a:alpha val="40000"/>
                  </a:schemeClr>
                </a:outerShdw>
              </a:effectLst>
            </a:endParaRPr>
          </a:p>
          <a:p>
            <a:pPr algn="ctr"/>
            <a:r>
              <a:rPr lang="en-US" b="1" dirty="0" smtClean="0">
                <a:ln w="0"/>
                <a:solidFill>
                  <a:schemeClr val="tx1"/>
                </a:solidFill>
                <a:effectLst>
                  <a:outerShdw blurRad="38100" dist="19050" dir="2700000" algn="tl" rotWithShape="0">
                    <a:schemeClr val="dk1">
                      <a:alpha val="40000"/>
                    </a:schemeClr>
                  </a:outerShdw>
                </a:effectLst>
              </a:rPr>
              <a:t>49%</a:t>
            </a:r>
            <a:endParaRPr lang="en-US" b="1"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10256634" y="5233181"/>
            <a:ext cx="1518024" cy="832767"/>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&gt; 12400 </a:t>
            </a:r>
          </a:p>
          <a:p>
            <a:pPr algn="ctr"/>
            <a:r>
              <a:rPr lang="en-US" b="1" dirty="0" smtClean="0"/>
              <a:t>(174) </a:t>
            </a:r>
            <a:endParaRPr lang="en-US" b="1" dirty="0" smtClean="0">
              <a:ln w="0"/>
              <a:solidFill>
                <a:schemeClr val="tx1"/>
              </a:solidFill>
              <a:effectLst>
                <a:outerShdw blurRad="38100" dist="19050" dir="2700000" algn="tl" rotWithShape="0">
                  <a:schemeClr val="dk1">
                    <a:alpha val="40000"/>
                  </a:schemeClr>
                </a:outerShdw>
              </a:effectLst>
            </a:endParaRPr>
          </a:p>
          <a:p>
            <a:pPr algn="ctr"/>
            <a:r>
              <a:rPr lang="en-US" b="1" dirty="0" smtClean="0">
                <a:ln w="0"/>
                <a:solidFill>
                  <a:schemeClr val="tx1"/>
                </a:solidFill>
                <a:effectLst>
                  <a:outerShdw blurRad="38100" dist="19050" dir="2700000" algn="tl" rotWithShape="0">
                    <a:schemeClr val="dk1">
                      <a:alpha val="40000"/>
                    </a:schemeClr>
                  </a:outerShdw>
                </a:effectLst>
              </a:rPr>
              <a:t>(4%)</a:t>
            </a:r>
            <a:endParaRPr lang="en-US" b="1" dirty="0">
              <a:ln w="0"/>
              <a:solidFill>
                <a:schemeClr val="tx1"/>
              </a:solidFill>
              <a:effectLst>
                <a:outerShdw blurRad="38100" dist="19050" dir="2700000" algn="tl" rotWithShape="0">
                  <a:schemeClr val="dk1">
                    <a:alpha val="40000"/>
                  </a:schemeClr>
                </a:outerShdw>
              </a:effectLst>
            </a:endParaRPr>
          </a:p>
        </p:txBody>
      </p:sp>
      <p:sp>
        <p:nvSpPr>
          <p:cNvPr id="18" name="Rectangle 17"/>
          <p:cNvSpPr/>
          <p:nvPr/>
        </p:nvSpPr>
        <p:spPr>
          <a:xfrm>
            <a:off x="8235460" y="5022166"/>
            <a:ext cx="1734962" cy="10420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3525 - 12400 </a:t>
            </a:r>
            <a:r>
              <a:rPr lang="en-US" b="1" dirty="0" smtClean="0"/>
              <a:t>(448) </a:t>
            </a:r>
            <a:endParaRPr lang="en-US" b="1" dirty="0" smtClean="0">
              <a:ln w="0"/>
              <a:solidFill>
                <a:schemeClr val="tx1"/>
              </a:solidFill>
              <a:effectLst>
                <a:outerShdw blurRad="38100" dist="19050" dir="2700000" algn="tl" rotWithShape="0">
                  <a:schemeClr val="dk1">
                    <a:alpha val="40000"/>
                  </a:schemeClr>
                </a:outerShdw>
              </a:effectLst>
            </a:endParaRPr>
          </a:p>
          <a:p>
            <a:pPr algn="ctr"/>
            <a:r>
              <a:rPr lang="en-US" b="1" dirty="0" smtClean="0">
                <a:ln w="0"/>
                <a:solidFill>
                  <a:schemeClr val="tx1"/>
                </a:solidFill>
                <a:effectLst>
                  <a:outerShdw blurRad="38100" dist="19050" dir="2700000" algn="tl" rotWithShape="0">
                    <a:schemeClr val="dk1">
                      <a:alpha val="40000"/>
                    </a:schemeClr>
                  </a:outerShdw>
                </a:effectLst>
              </a:rPr>
              <a:t>(</a:t>
            </a:r>
            <a:r>
              <a:rPr lang="en-US" b="1" dirty="0" smtClean="0"/>
              <a:t>11%)</a:t>
            </a:r>
            <a:endParaRPr lang="en-US" b="1" dirty="0">
              <a:ln w="0"/>
              <a:solidFill>
                <a:schemeClr val="tx1"/>
              </a:solidFill>
              <a:effectLst>
                <a:outerShdw blurRad="38100" dist="19050" dir="2700000" algn="tl" rotWithShape="0">
                  <a:schemeClr val="dk1">
                    <a:alpha val="40000"/>
                  </a:schemeClr>
                </a:outerShdw>
              </a:effectLst>
            </a:endParaRPr>
          </a:p>
        </p:txBody>
      </p:sp>
      <p:sp>
        <p:nvSpPr>
          <p:cNvPr id="19" name="Rectangle 18"/>
          <p:cNvSpPr/>
          <p:nvPr/>
        </p:nvSpPr>
        <p:spPr>
          <a:xfrm>
            <a:off x="6394390" y="4735772"/>
            <a:ext cx="1605476" cy="13284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850 </a:t>
            </a:r>
            <a:r>
              <a:rPr lang="en-US" b="1" dirty="0" smtClean="0"/>
              <a:t>– 3525</a:t>
            </a:r>
          </a:p>
          <a:p>
            <a:pPr algn="ctr"/>
            <a:r>
              <a:rPr lang="en-US" b="1" dirty="0" smtClean="0"/>
              <a:t>(944) </a:t>
            </a:r>
            <a:endParaRPr lang="en-US" b="1" dirty="0" smtClean="0">
              <a:ln w="0"/>
              <a:solidFill>
                <a:schemeClr val="tx1"/>
              </a:solidFill>
              <a:effectLst>
                <a:outerShdw blurRad="38100" dist="19050" dir="2700000" algn="tl" rotWithShape="0">
                  <a:schemeClr val="dk1">
                    <a:alpha val="40000"/>
                  </a:schemeClr>
                </a:outerShdw>
              </a:effectLst>
            </a:endParaRPr>
          </a:p>
          <a:p>
            <a:pPr algn="ctr"/>
            <a:r>
              <a:rPr lang="en-US" b="1" dirty="0" smtClean="0">
                <a:ln w="0"/>
                <a:solidFill>
                  <a:schemeClr val="tx1"/>
                </a:solidFill>
                <a:effectLst>
                  <a:outerShdw blurRad="38100" dist="19050" dir="2700000" algn="tl" rotWithShape="0">
                    <a:schemeClr val="dk1">
                      <a:alpha val="40000"/>
                    </a:schemeClr>
                  </a:outerShdw>
                </a:effectLst>
              </a:rPr>
              <a:t>(24%)</a:t>
            </a:r>
            <a:endParaRPr lang="en-US" b="1" dirty="0">
              <a:ln w="0"/>
              <a:solidFill>
                <a:schemeClr val="tx1"/>
              </a:solidFill>
              <a:effectLst>
                <a:outerShdw blurRad="38100" dist="19050" dir="2700000" algn="tl" rotWithShape="0">
                  <a:schemeClr val="dk1">
                    <a:alpha val="40000"/>
                  </a:schemeClr>
                </a:outerShdw>
              </a:effectLst>
            </a:endParaRPr>
          </a:p>
        </p:txBody>
      </p:sp>
      <p:sp>
        <p:nvSpPr>
          <p:cNvPr id="20" name="Rectangle 19"/>
          <p:cNvSpPr/>
          <p:nvPr/>
        </p:nvSpPr>
        <p:spPr>
          <a:xfrm>
            <a:off x="4426528" y="4487379"/>
            <a:ext cx="1660373" cy="15768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0 to 850</a:t>
            </a:r>
            <a:endParaRPr lang="en-US" b="1" dirty="0" smtClean="0"/>
          </a:p>
          <a:p>
            <a:pPr algn="ctr"/>
            <a:r>
              <a:rPr lang="en-US" b="1" dirty="0" smtClean="0"/>
              <a:t>(2439) </a:t>
            </a:r>
            <a:endParaRPr lang="en-US" b="1" dirty="0" smtClean="0">
              <a:ln w="0"/>
              <a:solidFill>
                <a:schemeClr val="tx1"/>
              </a:solidFill>
              <a:effectLst>
                <a:outerShdw blurRad="38100" dist="19050" dir="2700000" algn="tl" rotWithShape="0">
                  <a:schemeClr val="dk1">
                    <a:alpha val="40000"/>
                  </a:schemeClr>
                </a:outerShdw>
              </a:effectLst>
            </a:endParaRPr>
          </a:p>
          <a:p>
            <a:pPr algn="ctr"/>
            <a:r>
              <a:rPr lang="en-US" b="1" dirty="0" smtClean="0">
                <a:ln w="0"/>
                <a:solidFill>
                  <a:schemeClr val="tx1"/>
                </a:solidFill>
                <a:effectLst>
                  <a:outerShdw blurRad="38100" dist="19050" dir="2700000" algn="tl" rotWithShape="0">
                    <a:schemeClr val="dk1">
                      <a:alpha val="40000"/>
                    </a:schemeClr>
                  </a:outerShdw>
                </a:effectLst>
              </a:rPr>
              <a:t>(61%)</a:t>
            </a:r>
            <a:endParaRPr lang="en-US" b="1"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647276" y="24730"/>
            <a:ext cx="8271495" cy="369332"/>
          </a:xfrm>
          <a:prstGeom prst="rect">
            <a:avLst/>
          </a:prstGeom>
        </p:spPr>
        <p:txBody>
          <a:bodyPr wrap="none">
            <a:spAutoFit/>
          </a:bodyPr>
          <a:lstStyle/>
          <a:p>
            <a:r>
              <a:rPr lang="en-US" b="1" dirty="0" smtClean="0"/>
              <a:t>Cross table of Activity Ratio V/S Brokerage per Active Month for Mix Product (</a:t>
            </a:r>
            <a:r>
              <a:rPr lang="en-US" b="1" dirty="0"/>
              <a:t>26478</a:t>
            </a:r>
            <a:r>
              <a:rPr lang="en-US" b="1" dirty="0" smtClean="0"/>
              <a:t>)</a:t>
            </a:r>
            <a:endParaRPr lang="en-US" b="1" dirty="0"/>
          </a:p>
        </p:txBody>
      </p:sp>
      <p:sp>
        <p:nvSpPr>
          <p:cNvPr id="22" name="Right Arrow 21"/>
          <p:cNvSpPr/>
          <p:nvPr/>
        </p:nvSpPr>
        <p:spPr>
          <a:xfrm>
            <a:off x="4426528" y="6318913"/>
            <a:ext cx="7037591"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Brokerage per Active </a:t>
            </a:r>
            <a:r>
              <a:rPr lang="en-US" b="1" dirty="0">
                <a:solidFill>
                  <a:schemeClr val="tx1"/>
                </a:solidFill>
              </a:rPr>
              <a:t>Month (</a:t>
            </a:r>
            <a:r>
              <a:rPr lang="en-US" b="1" dirty="0" err="1">
                <a:solidFill>
                  <a:schemeClr val="tx1"/>
                </a:solidFill>
              </a:rPr>
              <a:t>Rs</a:t>
            </a:r>
            <a:r>
              <a:rPr lang="en-US" b="1" dirty="0">
                <a:solidFill>
                  <a:schemeClr val="tx1"/>
                </a:solidFill>
              </a:rPr>
              <a:t>.)</a:t>
            </a:r>
          </a:p>
        </p:txBody>
      </p:sp>
    </p:spTree>
    <p:extLst>
      <p:ext uri="{BB962C8B-B14F-4D97-AF65-F5344CB8AC3E}">
        <p14:creationId xmlns:p14="http://schemas.microsoft.com/office/powerpoint/2010/main" val="274940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grpId="0" nodeType="after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par>
                          <p:cTn id="55" fill="hold">
                            <p:stCondLst>
                              <p:cond delay="0"/>
                            </p:stCondLst>
                            <p:childTnLst>
                              <p:par>
                                <p:cTn id="56" presetID="1" presetClass="entr" presetSubtype="0"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childTnLst>
                                </p:cTn>
                              </p:par>
                            </p:childTnLst>
                          </p:cTn>
                        </p:par>
                        <p:par>
                          <p:cTn id="58" fill="hold">
                            <p:stCondLst>
                              <p:cond delay="0"/>
                            </p:stCondLst>
                            <p:childTnLst>
                              <p:par>
                                <p:cTn id="59" presetID="1" presetClass="entr" presetSubtype="0"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childTnLst>
                          </p:cTn>
                        </p:par>
                        <p:par>
                          <p:cTn id="61" fill="hold">
                            <p:stCondLst>
                              <p:cond delay="0"/>
                            </p:stCondLst>
                            <p:childTnLst>
                              <p:par>
                                <p:cTn id="62" presetID="1" presetClass="entr" presetSubtype="0" fill="hold" grpId="0" nodeType="afterEffect">
                                  <p:stCondLst>
                                    <p:cond delay="0"/>
                                  </p:stCondLst>
                                  <p:childTnLst>
                                    <p:set>
                                      <p:cBhvr>
                                        <p:cTn id="63"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0431" y="175462"/>
            <a:ext cx="3559757" cy="461665"/>
          </a:xfrm>
          <a:prstGeom prst="rect">
            <a:avLst/>
          </a:prstGeom>
        </p:spPr>
        <p:txBody>
          <a:bodyPr wrap="none">
            <a:spAutoFit/>
          </a:bodyPr>
          <a:lstStyle/>
          <a:p>
            <a:r>
              <a:rPr lang="en-US" sz="2400" b="1" dirty="0">
                <a:effectLst>
                  <a:outerShdw blurRad="38100" dist="38100" dir="2700000" algn="tl">
                    <a:srgbClr val="000000">
                      <a:alpha val="43137"/>
                    </a:srgbClr>
                  </a:outerShdw>
                </a:effectLst>
              </a:rPr>
              <a:t>Segments </a:t>
            </a:r>
            <a:r>
              <a:rPr lang="en-US" sz="2400" b="1" dirty="0" smtClean="0">
                <a:effectLst>
                  <a:outerShdw blurRad="38100" dist="38100" dir="2700000" algn="tl">
                    <a:srgbClr val="000000">
                      <a:alpha val="43137"/>
                    </a:srgbClr>
                  </a:outerShdw>
                </a:effectLst>
              </a:rPr>
              <a:t>across </a:t>
            </a:r>
            <a:r>
              <a:rPr lang="en-US" sz="2400" b="1" dirty="0">
                <a:effectLst>
                  <a:outerShdw blurRad="38100" dist="38100" dir="2700000" algn="tl">
                    <a:srgbClr val="000000">
                      <a:alpha val="43137"/>
                    </a:srgbClr>
                  </a:outerShdw>
                </a:effectLst>
              </a:rPr>
              <a:t>products </a:t>
            </a:r>
            <a:endParaRPr lang="en-US" sz="2400" dirty="0">
              <a:effectLst>
                <a:outerShdw blurRad="38100" dist="38100" dir="2700000" algn="tl">
                  <a:srgbClr val="000000">
                    <a:alpha val="43137"/>
                  </a:srgbClr>
                </a:outerShdw>
              </a:effectLst>
            </a:endParaRPr>
          </a:p>
        </p:txBody>
      </p:sp>
      <p:cxnSp>
        <p:nvCxnSpPr>
          <p:cNvPr id="3" name="Straight Arrow Connector 2"/>
          <p:cNvCxnSpPr/>
          <p:nvPr/>
        </p:nvCxnSpPr>
        <p:spPr>
          <a:xfrm flipV="1">
            <a:off x="2903488" y="846312"/>
            <a:ext cx="0" cy="501552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flipV="1">
            <a:off x="2890691" y="5820186"/>
            <a:ext cx="8195921" cy="1676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381960" y="2089872"/>
            <a:ext cx="553998" cy="1751633"/>
          </a:xfrm>
          <a:prstGeom prst="rect">
            <a:avLst/>
          </a:prstGeom>
          <a:noFill/>
        </p:spPr>
        <p:txBody>
          <a:bodyPr vert="vert270" wrap="none" rtlCol="0">
            <a:spAutoFit/>
          </a:bodyPr>
          <a:lstStyle/>
          <a:p>
            <a:r>
              <a:rPr lang="en-IN" sz="2400" b="1" dirty="0" smtClean="0">
                <a:latin typeface="+mj-lt"/>
              </a:rPr>
              <a:t>Activity Ratio </a:t>
            </a:r>
            <a:endParaRPr lang="en-IN" sz="2400" b="1" dirty="0">
              <a:latin typeface="+mj-lt"/>
            </a:endParaRPr>
          </a:p>
        </p:txBody>
      </p:sp>
      <p:sp>
        <p:nvSpPr>
          <p:cNvPr id="6" name="TextBox 5"/>
          <p:cNvSpPr txBox="1"/>
          <p:nvPr/>
        </p:nvSpPr>
        <p:spPr>
          <a:xfrm>
            <a:off x="2101926" y="4304286"/>
            <a:ext cx="707886" cy="901794"/>
          </a:xfrm>
          <a:prstGeom prst="rect">
            <a:avLst/>
          </a:prstGeom>
          <a:noFill/>
        </p:spPr>
        <p:txBody>
          <a:bodyPr vert="vert270" wrap="square" rtlCol="0">
            <a:spAutoFit/>
          </a:bodyPr>
          <a:lstStyle/>
          <a:p>
            <a:pPr algn="ctr"/>
            <a:r>
              <a:rPr lang="en-US" b="1" dirty="0" smtClean="0">
                <a:latin typeface="+mj-lt"/>
              </a:rPr>
              <a:t>Low</a:t>
            </a:r>
          </a:p>
          <a:p>
            <a:pPr algn="ctr"/>
            <a:r>
              <a:rPr lang="en-US" sz="1600" b="1" dirty="0" smtClean="0">
                <a:latin typeface="+mj-lt"/>
              </a:rPr>
              <a:t>&lt;33 %</a:t>
            </a:r>
            <a:endParaRPr lang="en-US" sz="1600" b="1" dirty="0">
              <a:latin typeface="+mj-lt"/>
            </a:endParaRPr>
          </a:p>
        </p:txBody>
      </p:sp>
      <p:sp>
        <p:nvSpPr>
          <p:cNvPr id="7" name="TextBox 6"/>
          <p:cNvSpPr txBox="1"/>
          <p:nvPr/>
        </p:nvSpPr>
        <p:spPr>
          <a:xfrm>
            <a:off x="2067028" y="1531854"/>
            <a:ext cx="707886" cy="630942"/>
          </a:xfrm>
          <a:prstGeom prst="rect">
            <a:avLst/>
          </a:prstGeom>
          <a:noFill/>
        </p:spPr>
        <p:txBody>
          <a:bodyPr vert="vert270" wrap="none" rtlCol="0">
            <a:spAutoFit/>
          </a:bodyPr>
          <a:lstStyle/>
          <a:p>
            <a:pPr algn="ctr"/>
            <a:r>
              <a:rPr lang="en-US" b="1" dirty="0" smtClean="0">
                <a:latin typeface="+mj-lt"/>
              </a:rPr>
              <a:t>High</a:t>
            </a:r>
          </a:p>
          <a:p>
            <a:pPr algn="ctr"/>
            <a:r>
              <a:rPr lang="en-US" sz="1600" b="1" dirty="0" smtClean="0">
                <a:latin typeface="+mj-lt"/>
              </a:rPr>
              <a:t>&gt; 66 %</a:t>
            </a:r>
            <a:endParaRPr lang="en-US" sz="1600" b="1" dirty="0">
              <a:latin typeface="+mj-lt"/>
            </a:endParaRPr>
          </a:p>
        </p:txBody>
      </p:sp>
      <p:sp>
        <p:nvSpPr>
          <p:cNvPr id="8" name="TextBox 7"/>
          <p:cNvSpPr txBox="1"/>
          <p:nvPr/>
        </p:nvSpPr>
        <p:spPr>
          <a:xfrm>
            <a:off x="2101926" y="2757872"/>
            <a:ext cx="984885" cy="1167307"/>
          </a:xfrm>
          <a:prstGeom prst="rect">
            <a:avLst/>
          </a:prstGeom>
          <a:noFill/>
        </p:spPr>
        <p:txBody>
          <a:bodyPr vert="vert270" wrap="none" rtlCol="0">
            <a:spAutoFit/>
          </a:bodyPr>
          <a:lstStyle/>
          <a:p>
            <a:pPr algn="ctr"/>
            <a:r>
              <a:rPr lang="en-US" b="1" dirty="0" smtClean="0">
                <a:latin typeface="+mj-lt"/>
              </a:rPr>
              <a:t>Medium</a:t>
            </a:r>
          </a:p>
          <a:p>
            <a:pPr algn="ctr"/>
            <a:r>
              <a:rPr lang="en-US" b="1" dirty="0" smtClean="0">
                <a:latin typeface="+mj-lt"/>
              </a:rPr>
              <a:t>33% to 66%</a:t>
            </a:r>
            <a:endParaRPr lang="en-US" b="1" dirty="0">
              <a:latin typeface="+mj-lt"/>
            </a:endParaRPr>
          </a:p>
          <a:p>
            <a:endParaRPr lang="en-IN" sz="1600" dirty="0">
              <a:latin typeface="+mj-lt"/>
            </a:endParaRPr>
          </a:p>
        </p:txBody>
      </p:sp>
      <p:sp>
        <p:nvSpPr>
          <p:cNvPr id="9" name="TextBox 8"/>
          <p:cNvSpPr txBox="1"/>
          <p:nvPr/>
        </p:nvSpPr>
        <p:spPr>
          <a:xfrm>
            <a:off x="6013417" y="6214841"/>
            <a:ext cx="2872838" cy="369332"/>
          </a:xfrm>
          <a:prstGeom prst="rect">
            <a:avLst/>
          </a:prstGeom>
          <a:noFill/>
        </p:spPr>
        <p:txBody>
          <a:bodyPr wrap="none" rtlCol="0">
            <a:spAutoFit/>
          </a:bodyPr>
          <a:lstStyle/>
          <a:p>
            <a:pPr algn="ctr"/>
            <a:r>
              <a:rPr lang="en-US" b="1" dirty="0"/>
              <a:t>Brokerage per Active Month</a:t>
            </a:r>
          </a:p>
        </p:txBody>
      </p:sp>
      <p:sp>
        <p:nvSpPr>
          <p:cNvPr id="22" name="TextBox 21"/>
          <p:cNvSpPr txBox="1"/>
          <p:nvPr/>
        </p:nvSpPr>
        <p:spPr>
          <a:xfrm>
            <a:off x="3867433" y="5861472"/>
            <a:ext cx="629852" cy="369332"/>
          </a:xfrm>
          <a:prstGeom prst="rect">
            <a:avLst/>
          </a:prstGeom>
          <a:noFill/>
        </p:spPr>
        <p:txBody>
          <a:bodyPr wrap="none" rtlCol="0">
            <a:spAutoFit/>
          </a:bodyPr>
          <a:lstStyle/>
          <a:p>
            <a:r>
              <a:rPr lang="en-US" b="1" dirty="0" smtClean="0"/>
              <a:t>Low </a:t>
            </a:r>
            <a:endParaRPr lang="en-US" b="1" dirty="0"/>
          </a:p>
        </p:txBody>
      </p:sp>
      <p:sp>
        <p:nvSpPr>
          <p:cNvPr id="23" name="TextBox 22"/>
          <p:cNvSpPr txBox="1"/>
          <p:nvPr/>
        </p:nvSpPr>
        <p:spPr>
          <a:xfrm>
            <a:off x="5517128" y="5848774"/>
            <a:ext cx="992579" cy="369332"/>
          </a:xfrm>
          <a:prstGeom prst="rect">
            <a:avLst/>
          </a:prstGeom>
          <a:noFill/>
        </p:spPr>
        <p:txBody>
          <a:bodyPr wrap="none" rtlCol="0">
            <a:spAutoFit/>
          </a:bodyPr>
          <a:lstStyle/>
          <a:p>
            <a:r>
              <a:rPr lang="en-US" b="1" dirty="0" smtClean="0"/>
              <a:t>Medium</a:t>
            </a:r>
            <a:endParaRPr lang="en-US" b="1" dirty="0"/>
          </a:p>
        </p:txBody>
      </p:sp>
      <p:sp>
        <p:nvSpPr>
          <p:cNvPr id="24" name="TextBox 23"/>
          <p:cNvSpPr txBox="1"/>
          <p:nvPr/>
        </p:nvSpPr>
        <p:spPr>
          <a:xfrm>
            <a:off x="7601159" y="5845388"/>
            <a:ext cx="665567" cy="369332"/>
          </a:xfrm>
          <a:prstGeom prst="rect">
            <a:avLst/>
          </a:prstGeom>
          <a:noFill/>
        </p:spPr>
        <p:txBody>
          <a:bodyPr wrap="none" rtlCol="0">
            <a:spAutoFit/>
          </a:bodyPr>
          <a:lstStyle/>
          <a:p>
            <a:r>
              <a:rPr lang="en-US" b="1" dirty="0" smtClean="0"/>
              <a:t>High </a:t>
            </a:r>
            <a:endParaRPr lang="en-US" b="1" dirty="0"/>
          </a:p>
        </p:txBody>
      </p:sp>
      <p:sp>
        <p:nvSpPr>
          <p:cNvPr id="25" name="TextBox 24"/>
          <p:cNvSpPr txBox="1"/>
          <p:nvPr/>
        </p:nvSpPr>
        <p:spPr>
          <a:xfrm>
            <a:off x="9286569" y="5845388"/>
            <a:ext cx="1202317" cy="369332"/>
          </a:xfrm>
          <a:prstGeom prst="rect">
            <a:avLst/>
          </a:prstGeom>
          <a:noFill/>
        </p:spPr>
        <p:txBody>
          <a:bodyPr wrap="none" rtlCol="0">
            <a:spAutoFit/>
          </a:bodyPr>
          <a:lstStyle/>
          <a:p>
            <a:r>
              <a:rPr lang="en-US" b="1" dirty="0"/>
              <a:t>U</a:t>
            </a:r>
            <a:r>
              <a:rPr lang="en-US" b="1" dirty="0" smtClean="0"/>
              <a:t>ltra High </a:t>
            </a:r>
            <a:endParaRPr lang="en-US" b="1" dirty="0"/>
          </a:p>
        </p:txBody>
      </p:sp>
      <p:cxnSp>
        <p:nvCxnSpPr>
          <p:cNvPr id="28" name="Straight Connector 27"/>
          <p:cNvCxnSpPr/>
          <p:nvPr/>
        </p:nvCxnSpPr>
        <p:spPr>
          <a:xfrm>
            <a:off x="4975272" y="878448"/>
            <a:ext cx="66916" cy="4841961"/>
          </a:xfrm>
          <a:prstGeom prst="line">
            <a:avLst/>
          </a:prstGeom>
          <a:ln>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113971" y="878448"/>
            <a:ext cx="55166" cy="4774669"/>
          </a:xfrm>
          <a:prstGeom prst="line">
            <a:avLst/>
          </a:prstGeom>
          <a:ln>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9237614" y="893686"/>
            <a:ext cx="3306" cy="4775980"/>
          </a:xfrm>
          <a:prstGeom prst="line">
            <a:avLst/>
          </a:prstGeom>
          <a:ln>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151163" y="2423549"/>
            <a:ext cx="7935449" cy="0"/>
          </a:xfrm>
          <a:prstGeom prst="line">
            <a:avLst/>
          </a:prstGeom>
          <a:ln>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3151163" y="4044584"/>
            <a:ext cx="7821637" cy="43764"/>
          </a:xfrm>
          <a:prstGeom prst="line">
            <a:avLst/>
          </a:prstGeom>
          <a:ln>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272053" y="4922520"/>
            <a:ext cx="1844201" cy="797889"/>
          </a:xfrm>
          <a:prstGeom prst="rect">
            <a:avLst/>
          </a:prstGeom>
          <a:solidFill>
            <a:schemeClr val="accent1">
              <a:lumMod val="60000"/>
              <a:lumOff val="40000"/>
            </a:schemeClr>
          </a:solidFill>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solidFill>
                  <a:schemeClr val="bg1"/>
                </a:solidFill>
              </a:rPr>
              <a:t>Margin</a:t>
            </a:r>
          </a:p>
          <a:p>
            <a:pPr algn="ctr"/>
            <a:r>
              <a:rPr lang="en-US" dirty="0" smtClean="0">
                <a:solidFill>
                  <a:schemeClr val="bg1"/>
                </a:solidFill>
              </a:rPr>
              <a:t>(</a:t>
            </a:r>
            <a:r>
              <a:rPr lang="en-US" dirty="0" smtClean="0"/>
              <a:t>39255</a:t>
            </a:r>
            <a:r>
              <a:rPr lang="en-US" dirty="0" smtClean="0">
                <a:solidFill>
                  <a:schemeClr val="bg1"/>
                </a:solidFill>
              </a:rPr>
              <a:t>)</a:t>
            </a:r>
          </a:p>
        </p:txBody>
      </p:sp>
      <p:sp>
        <p:nvSpPr>
          <p:cNvPr id="41" name="Rounded Rectangle 40"/>
          <p:cNvSpPr/>
          <p:nvPr/>
        </p:nvSpPr>
        <p:spPr>
          <a:xfrm>
            <a:off x="420431" y="5820186"/>
            <a:ext cx="1506316" cy="579321"/>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FnO  &amp; Mix</a:t>
            </a:r>
          </a:p>
          <a:p>
            <a:pPr algn="ctr"/>
            <a:r>
              <a:rPr lang="en-US" dirty="0" smtClean="0"/>
              <a:t>(</a:t>
            </a:r>
            <a:r>
              <a:rPr lang="en-US" b="1" dirty="0" smtClean="0"/>
              <a:t>39879</a:t>
            </a:r>
            <a:r>
              <a:rPr lang="en-US" dirty="0" smtClean="0"/>
              <a:t>)</a:t>
            </a:r>
            <a:endParaRPr lang="en-US" dirty="0"/>
          </a:p>
        </p:txBody>
      </p:sp>
      <p:sp>
        <p:nvSpPr>
          <p:cNvPr id="42" name="Parallelogram 41"/>
          <p:cNvSpPr/>
          <p:nvPr/>
        </p:nvSpPr>
        <p:spPr>
          <a:xfrm>
            <a:off x="314147" y="3996786"/>
            <a:ext cx="1647089" cy="684891"/>
          </a:xfrm>
          <a:prstGeom prst="parallelogram">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chemeClr val="bg1"/>
                </a:solidFill>
              </a:rPr>
              <a:t>Delivery</a:t>
            </a:r>
          </a:p>
          <a:p>
            <a:pPr algn="ctr"/>
            <a:r>
              <a:rPr lang="en-US" dirty="0" smtClean="0">
                <a:solidFill>
                  <a:schemeClr val="bg1"/>
                </a:solidFill>
              </a:rPr>
              <a:t>(</a:t>
            </a:r>
            <a:r>
              <a:rPr lang="en-US" dirty="0" smtClean="0"/>
              <a:t>574073</a:t>
            </a:r>
            <a:r>
              <a:rPr lang="en-US" dirty="0" smtClean="0">
                <a:solidFill>
                  <a:schemeClr val="bg1"/>
                </a:solidFill>
              </a:rPr>
              <a:t>)</a:t>
            </a:r>
            <a:endParaRPr lang="en-US" dirty="0">
              <a:solidFill>
                <a:schemeClr val="bg1"/>
              </a:solidFill>
            </a:endParaRPr>
          </a:p>
        </p:txBody>
      </p:sp>
      <p:sp>
        <p:nvSpPr>
          <p:cNvPr id="26" name="Parallelogram 25"/>
          <p:cNvSpPr/>
          <p:nvPr/>
        </p:nvSpPr>
        <p:spPr>
          <a:xfrm>
            <a:off x="3274164" y="4110062"/>
            <a:ext cx="1511586" cy="612452"/>
          </a:xfrm>
          <a:prstGeom prst="parallelogram">
            <a:avLst/>
          </a:prstGeom>
          <a:solidFill>
            <a:schemeClr val="accent2"/>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chemeClr val="tx1"/>
                </a:solidFill>
              </a:rPr>
              <a:t>37%</a:t>
            </a:r>
            <a:endParaRPr lang="en-US" dirty="0">
              <a:solidFill>
                <a:schemeClr val="tx1"/>
              </a:solidFill>
            </a:endParaRPr>
          </a:p>
        </p:txBody>
      </p:sp>
      <p:sp>
        <p:nvSpPr>
          <p:cNvPr id="33" name="Parallelogram 32"/>
          <p:cNvSpPr/>
          <p:nvPr/>
        </p:nvSpPr>
        <p:spPr>
          <a:xfrm>
            <a:off x="9627827" y="4155388"/>
            <a:ext cx="937278" cy="412139"/>
          </a:xfrm>
          <a:prstGeom prst="parallelogram">
            <a:avLst/>
          </a:prstGeom>
          <a:solidFill>
            <a:schemeClr val="accent2"/>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43" name="Parallelogram 42"/>
          <p:cNvSpPr/>
          <p:nvPr/>
        </p:nvSpPr>
        <p:spPr>
          <a:xfrm>
            <a:off x="7450291" y="4270977"/>
            <a:ext cx="1038389" cy="265391"/>
          </a:xfrm>
          <a:prstGeom prst="parallelogram">
            <a:avLst/>
          </a:prstGeom>
          <a:solidFill>
            <a:schemeClr val="accent2"/>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6" name="Parallelogram 45"/>
          <p:cNvSpPr/>
          <p:nvPr/>
        </p:nvSpPr>
        <p:spPr>
          <a:xfrm>
            <a:off x="5517128" y="4266680"/>
            <a:ext cx="954018" cy="366038"/>
          </a:xfrm>
          <a:prstGeom prst="parallelogram">
            <a:avLst/>
          </a:prstGeom>
          <a:solidFill>
            <a:schemeClr val="accent2"/>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chemeClr val="tx1"/>
                </a:solidFill>
              </a:rPr>
              <a:t>9%</a:t>
            </a:r>
            <a:endParaRPr lang="en-US" dirty="0">
              <a:solidFill>
                <a:schemeClr val="tx1"/>
              </a:solidFill>
            </a:endParaRPr>
          </a:p>
        </p:txBody>
      </p:sp>
      <p:sp>
        <p:nvSpPr>
          <p:cNvPr id="49" name="Parallelogram 48"/>
          <p:cNvSpPr/>
          <p:nvPr/>
        </p:nvSpPr>
        <p:spPr>
          <a:xfrm>
            <a:off x="3527177" y="2615866"/>
            <a:ext cx="1072081" cy="385691"/>
          </a:xfrm>
          <a:prstGeom prst="parallelogram">
            <a:avLst/>
          </a:prstGeom>
          <a:solidFill>
            <a:schemeClr val="accent2"/>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chemeClr val="tx1"/>
                </a:solidFill>
              </a:rPr>
              <a:t>10%</a:t>
            </a:r>
            <a:endParaRPr lang="en-US" dirty="0">
              <a:solidFill>
                <a:schemeClr val="tx1"/>
              </a:solidFill>
            </a:endParaRPr>
          </a:p>
        </p:txBody>
      </p:sp>
      <p:sp>
        <p:nvSpPr>
          <p:cNvPr id="52" name="Parallelogram 51"/>
          <p:cNvSpPr/>
          <p:nvPr/>
        </p:nvSpPr>
        <p:spPr>
          <a:xfrm>
            <a:off x="5632505" y="2568094"/>
            <a:ext cx="877202" cy="391668"/>
          </a:xfrm>
          <a:prstGeom prst="parallelogram">
            <a:avLst/>
          </a:prstGeom>
          <a:solidFill>
            <a:schemeClr val="accent2"/>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55" name="Parallelogram 54"/>
          <p:cNvSpPr/>
          <p:nvPr/>
        </p:nvSpPr>
        <p:spPr>
          <a:xfrm>
            <a:off x="7619039" y="2708093"/>
            <a:ext cx="869642" cy="275282"/>
          </a:xfrm>
          <a:prstGeom prst="parallelogram">
            <a:avLst/>
          </a:prstGeom>
          <a:solidFill>
            <a:schemeClr val="accent2"/>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8" name="Parallelogram 57"/>
          <p:cNvSpPr/>
          <p:nvPr/>
        </p:nvSpPr>
        <p:spPr>
          <a:xfrm>
            <a:off x="9667903" y="2615425"/>
            <a:ext cx="680057" cy="383802"/>
          </a:xfrm>
          <a:prstGeom prst="parallelogram">
            <a:avLst/>
          </a:prstGeom>
          <a:solidFill>
            <a:schemeClr val="accent2"/>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61" name="Parallelogram 60"/>
          <p:cNvSpPr/>
          <p:nvPr/>
        </p:nvSpPr>
        <p:spPr>
          <a:xfrm>
            <a:off x="3564318" y="995341"/>
            <a:ext cx="1072081" cy="385691"/>
          </a:xfrm>
          <a:prstGeom prst="parallelogram">
            <a:avLst/>
          </a:prstGeom>
          <a:solidFill>
            <a:schemeClr val="accent2"/>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7</a:t>
            </a:r>
            <a:r>
              <a:rPr lang="en-US" dirty="0" smtClean="0">
                <a:solidFill>
                  <a:schemeClr val="tx1"/>
                </a:solidFill>
              </a:rPr>
              <a:t>%</a:t>
            </a:r>
            <a:endParaRPr lang="en-US" dirty="0">
              <a:solidFill>
                <a:schemeClr val="tx1"/>
              </a:solidFill>
            </a:endParaRPr>
          </a:p>
        </p:txBody>
      </p:sp>
      <p:sp>
        <p:nvSpPr>
          <p:cNvPr id="64" name="Parallelogram 63"/>
          <p:cNvSpPr/>
          <p:nvPr/>
        </p:nvSpPr>
        <p:spPr>
          <a:xfrm>
            <a:off x="5555041" y="1133749"/>
            <a:ext cx="922707" cy="247956"/>
          </a:xfrm>
          <a:prstGeom prst="parallelogram">
            <a:avLst/>
          </a:prstGeom>
          <a:solidFill>
            <a:schemeClr val="accent2"/>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6</a:t>
            </a:r>
            <a:r>
              <a:rPr lang="en-US" dirty="0" smtClean="0">
                <a:solidFill>
                  <a:schemeClr val="tx1"/>
                </a:solidFill>
              </a:rPr>
              <a:t>%</a:t>
            </a:r>
            <a:endParaRPr lang="en-US" dirty="0">
              <a:solidFill>
                <a:schemeClr val="tx1"/>
              </a:solidFill>
            </a:endParaRPr>
          </a:p>
        </p:txBody>
      </p:sp>
      <p:sp>
        <p:nvSpPr>
          <p:cNvPr id="67" name="Parallelogram 66"/>
          <p:cNvSpPr/>
          <p:nvPr/>
        </p:nvSpPr>
        <p:spPr>
          <a:xfrm>
            <a:off x="7641407" y="1133750"/>
            <a:ext cx="847273" cy="193294"/>
          </a:xfrm>
          <a:prstGeom prst="parallelogram">
            <a:avLst/>
          </a:prstGeom>
          <a:solidFill>
            <a:schemeClr val="accent2"/>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70" name="Parallelogram 69"/>
          <p:cNvSpPr/>
          <p:nvPr/>
        </p:nvSpPr>
        <p:spPr>
          <a:xfrm>
            <a:off x="9635774" y="995341"/>
            <a:ext cx="921384" cy="345506"/>
          </a:xfrm>
          <a:prstGeom prst="parallelogram">
            <a:avLst/>
          </a:prstGeom>
          <a:solidFill>
            <a:schemeClr val="accent2"/>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6</a:t>
            </a:r>
            <a:r>
              <a:rPr lang="en-US" dirty="0" smtClean="0">
                <a:solidFill>
                  <a:schemeClr val="tx1"/>
                </a:solidFill>
              </a:rPr>
              <a:t>%</a:t>
            </a:r>
            <a:endParaRPr lang="en-US" dirty="0">
              <a:solidFill>
                <a:schemeClr val="tx1"/>
              </a:solidFill>
            </a:endParaRPr>
          </a:p>
        </p:txBody>
      </p:sp>
      <p:sp>
        <p:nvSpPr>
          <p:cNvPr id="44" name="Rectangle 43"/>
          <p:cNvSpPr/>
          <p:nvPr/>
        </p:nvSpPr>
        <p:spPr>
          <a:xfrm>
            <a:off x="9672346" y="3149747"/>
            <a:ext cx="636077" cy="273287"/>
          </a:xfrm>
          <a:prstGeom prst="rect">
            <a:avLst/>
          </a:prstGeom>
          <a:solidFill>
            <a:schemeClr val="accent1">
              <a:lumMod val="60000"/>
              <a:lumOff val="40000"/>
            </a:schemeClr>
          </a:solidFill>
          <a:ln>
            <a:solidFill>
              <a:schemeClr val="accent1">
                <a:lumMod val="20000"/>
                <a:lumOff val="80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5% </a:t>
            </a:r>
            <a:endParaRPr lang="en-US" dirty="0"/>
          </a:p>
        </p:txBody>
      </p:sp>
      <p:sp>
        <p:nvSpPr>
          <p:cNvPr id="45" name="Rectangle 44"/>
          <p:cNvSpPr/>
          <p:nvPr/>
        </p:nvSpPr>
        <p:spPr>
          <a:xfrm>
            <a:off x="7586996" y="3150444"/>
            <a:ext cx="816890" cy="266366"/>
          </a:xfrm>
          <a:prstGeom prst="rect">
            <a:avLst/>
          </a:prstGeom>
          <a:solidFill>
            <a:schemeClr val="accent1">
              <a:lumMod val="60000"/>
              <a:lumOff val="40000"/>
            </a:schemeClr>
          </a:solidFill>
          <a:ln>
            <a:solidFill>
              <a:schemeClr val="accent1">
                <a:lumMod val="20000"/>
                <a:lumOff val="80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5</a:t>
            </a:r>
            <a:r>
              <a:rPr lang="en-US" dirty="0" smtClean="0"/>
              <a:t>%</a:t>
            </a:r>
            <a:endParaRPr lang="en-US" dirty="0"/>
          </a:p>
        </p:txBody>
      </p:sp>
      <p:sp>
        <p:nvSpPr>
          <p:cNvPr id="47" name="Rectangle 46"/>
          <p:cNvSpPr/>
          <p:nvPr/>
        </p:nvSpPr>
        <p:spPr>
          <a:xfrm>
            <a:off x="5604144" y="3150444"/>
            <a:ext cx="750323" cy="267298"/>
          </a:xfrm>
          <a:prstGeom prst="rect">
            <a:avLst/>
          </a:prstGeom>
          <a:solidFill>
            <a:schemeClr val="accent1">
              <a:lumMod val="60000"/>
              <a:lumOff val="40000"/>
            </a:schemeClr>
          </a:solidFill>
          <a:ln>
            <a:solidFill>
              <a:schemeClr val="accent1">
                <a:lumMod val="20000"/>
                <a:lumOff val="80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3</a:t>
            </a:r>
            <a:r>
              <a:rPr lang="en-US" dirty="0" smtClean="0"/>
              <a:t>%</a:t>
            </a:r>
            <a:endParaRPr lang="en-US" dirty="0"/>
          </a:p>
        </p:txBody>
      </p:sp>
      <p:sp>
        <p:nvSpPr>
          <p:cNvPr id="48" name="Rectangle 47"/>
          <p:cNvSpPr/>
          <p:nvPr/>
        </p:nvSpPr>
        <p:spPr>
          <a:xfrm>
            <a:off x="3644605" y="3099004"/>
            <a:ext cx="852680" cy="324028"/>
          </a:xfrm>
          <a:prstGeom prst="rect">
            <a:avLst/>
          </a:prstGeom>
          <a:solidFill>
            <a:schemeClr val="accent1">
              <a:lumMod val="60000"/>
              <a:lumOff val="40000"/>
            </a:schemeClr>
          </a:solidFill>
          <a:ln>
            <a:solidFill>
              <a:schemeClr val="accent1">
                <a:lumMod val="20000"/>
                <a:lumOff val="80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13%</a:t>
            </a:r>
            <a:endParaRPr lang="en-US" dirty="0"/>
          </a:p>
        </p:txBody>
      </p:sp>
      <p:sp>
        <p:nvSpPr>
          <p:cNvPr id="50" name="Rectangle 49"/>
          <p:cNvSpPr/>
          <p:nvPr/>
        </p:nvSpPr>
        <p:spPr>
          <a:xfrm>
            <a:off x="9590806" y="1555901"/>
            <a:ext cx="966351" cy="228783"/>
          </a:xfrm>
          <a:prstGeom prst="rect">
            <a:avLst/>
          </a:prstGeom>
          <a:solidFill>
            <a:schemeClr val="accent1">
              <a:lumMod val="60000"/>
              <a:lumOff val="40000"/>
            </a:schemeClr>
          </a:solidFill>
          <a:ln>
            <a:solidFill>
              <a:schemeClr val="accent1">
                <a:lumMod val="20000"/>
                <a:lumOff val="80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10% </a:t>
            </a:r>
            <a:endParaRPr lang="en-US" dirty="0"/>
          </a:p>
        </p:txBody>
      </p:sp>
      <p:sp>
        <p:nvSpPr>
          <p:cNvPr id="51" name="Rectangle 50"/>
          <p:cNvSpPr/>
          <p:nvPr/>
        </p:nvSpPr>
        <p:spPr>
          <a:xfrm>
            <a:off x="7477669" y="1542826"/>
            <a:ext cx="1011011" cy="241858"/>
          </a:xfrm>
          <a:prstGeom prst="rect">
            <a:avLst/>
          </a:prstGeom>
          <a:solidFill>
            <a:schemeClr val="accent1">
              <a:lumMod val="60000"/>
              <a:lumOff val="40000"/>
            </a:schemeClr>
          </a:solidFill>
          <a:ln>
            <a:solidFill>
              <a:schemeClr val="accent1">
                <a:lumMod val="20000"/>
                <a:lumOff val="80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9%</a:t>
            </a:r>
            <a:endParaRPr lang="en-US" dirty="0"/>
          </a:p>
        </p:txBody>
      </p:sp>
      <p:sp>
        <p:nvSpPr>
          <p:cNvPr id="53" name="Rectangle 52"/>
          <p:cNvSpPr/>
          <p:nvPr/>
        </p:nvSpPr>
        <p:spPr>
          <a:xfrm>
            <a:off x="5659282" y="1557322"/>
            <a:ext cx="730883" cy="282319"/>
          </a:xfrm>
          <a:prstGeom prst="rect">
            <a:avLst/>
          </a:prstGeom>
          <a:solidFill>
            <a:schemeClr val="accent1">
              <a:lumMod val="60000"/>
              <a:lumOff val="40000"/>
            </a:schemeClr>
          </a:solidFill>
          <a:ln>
            <a:solidFill>
              <a:schemeClr val="accent1">
                <a:lumMod val="20000"/>
                <a:lumOff val="80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6% </a:t>
            </a:r>
            <a:endParaRPr lang="en-US" dirty="0"/>
          </a:p>
        </p:txBody>
      </p:sp>
      <p:sp>
        <p:nvSpPr>
          <p:cNvPr id="54" name="Rectangle 53"/>
          <p:cNvSpPr/>
          <p:nvPr/>
        </p:nvSpPr>
        <p:spPr>
          <a:xfrm>
            <a:off x="3545858" y="1542826"/>
            <a:ext cx="1082958" cy="287191"/>
          </a:xfrm>
          <a:prstGeom prst="rect">
            <a:avLst/>
          </a:prstGeom>
          <a:solidFill>
            <a:schemeClr val="accent1">
              <a:lumMod val="60000"/>
              <a:lumOff val="40000"/>
            </a:schemeClr>
          </a:solidFill>
          <a:ln>
            <a:solidFill>
              <a:schemeClr val="accent1">
                <a:lumMod val="20000"/>
                <a:lumOff val="80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12%</a:t>
            </a:r>
            <a:endParaRPr lang="en-US" dirty="0"/>
          </a:p>
        </p:txBody>
      </p:sp>
      <p:sp>
        <p:nvSpPr>
          <p:cNvPr id="56" name="Rectangle 55"/>
          <p:cNvSpPr/>
          <p:nvPr/>
        </p:nvSpPr>
        <p:spPr>
          <a:xfrm>
            <a:off x="9803302" y="4778002"/>
            <a:ext cx="531901" cy="243159"/>
          </a:xfrm>
          <a:prstGeom prst="rect">
            <a:avLst/>
          </a:prstGeom>
          <a:solidFill>
            <a:schemeClr val="accent1">
              <a:lumMod val="60000"/>
              <a:lumOff val="40000"/>
            </a:schemeClr>
          </a:solidFill>
          <a:ln>
            <a:solidFill>
              <a:schemeClr val="accent1">
                <a:lumMod val="20000"/>
                <a:lumOff val="80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2%  </a:t>
            </a:r>
            <a:endParaRPr lang="en-US" dirty="0"/>
          </a:p>
        </p:txBody>
      </p:sp>
      <p:sp>
        <p:nvSpPr>
          <p:cNvPr id="57" name="Rectangle 56"/>
          <p:cNvSpPr/>
          <p:nvPr/>
        </p:nvSpPr>
        <p:spPr>
          <a:xfrm>
            <a:off x="7766850" y="4762418"/>
            <a:ext cx="499876" cy="313681"/>
          </a:xfrm>
          <a:prstGeom prst="rect">
            <a:avLst/>
          </a:prstGeom>
          <a:solidFill>
            <a:schemeClr val="accent1">
              <a:lumMod val="60000"/>
              <a:lumOff val="40000"/>
            </a:schemeClr>
          </a:solidFill>
          <a:ln>
            <a:solidFill>
              <a:schemeClr val="accent1">
                <a:lumMod val="20000"/>
                <a:lumOff val="80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3%</a:t>
            </a:r>
            <a:endParaRPr lang="en-US" dirty="0"/>
          </a:p>
        </p:txBody>
      </p:sp>
      <p:sp>
        <p:nvSpPr>
          <p:cNvPr id="59" name="Rectangle 58"/>
          <p:cNvSpPr/>
          <p:nvPr/>
        </p:nvSpPr>
        <p:spPr>
          <a:xfrm>
            <a:off x="5528911" y="4845729"/>
            <a:ext cx="758716" cy="214673"/>
          </a:xfrm>
          <a:prstGeom prst="rect">
            <a:avLst/>
          </a:prstGeom>
          <a:solidFill>
            <a:schemeClr val="accent1">
              <a:lumMod val="60000"/>
              <a:lumOff val="40000"/>
            </a:schemeClr>
          </a:solidFill>
          <a:ln>
            <a:solidFill>
              <a:schemeClr val="accent1">
                <a:lumMod val="20000"/>
                <a:lumOff val="80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4</a:t>
            </a:r>
            <a:r>
              <a:rPr lang="en-US" dirty="0" smtClean="0"/>
              <a:t>%</a:t>
            </a:r>
            <a:endParaRPr lang="en-US" dirty="0"/>
          </a:p>
        </p:txBody>
      </p:sp>
      <p:sp>
        <p:nvSpPr>
          <p:cNvPr id="60" name="Rectangle 59"/>
          <p:cNvSpPr/>
          <p:nvPr/>
        </p:nvSpPr>
        <p:spPr>
          <a:xfrm>
            <a:off x="3368151" y="4836327"/>
            <a:ext cx="1325094" cy="439489"/>
          </a:xfrm>
          <a:prstGeom prst="rect">
            <a:avLst/>
          </a:prstGeom>
          <a:solidFill>
            <a:schemeClr val="accent1">
              <a:lumMod val="60000"/>
              <a:lumOff val="40000"/>
            </a:schemeClr>
          </a:solidFill>
          <a:ln>
            <a:solidFill>
              <a:schemeClr val="accent1">
                <a:lumMod val="20000"/>
                <a:lumOff val="80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28%</a:t>
            </a:r>
            <a:endParaRPr lang="en-US" dirty="0"/>
          </a:p>
        </p:txBody>
      </p:sp>
      <p:sp>
        <p:nvSpPr>
          <p:cNvPr id="62" name="Rounded Rectangle 61"/>
          <p:cNvSpPr/>
          <p:nvPr/>
        </p:nvSpPr>
        <p:spPr>
          <a:xfrm>
            <a:off x="9593644" y="5292858"/>
            <a:ext cx="951216" cy="328548"/>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2</a:t>
            </a:r>
            <a:r>
              <a:rPr lang="en-US" dirty="0" smtClean="0"/>
              <a:t>% </a:t>
            </a:r>
            <a:endParaRPr lang="en-US" dirty="0"/>
          </a:p>
        </p:txBody>
      </p:sp>
      <p:sp>
        <p:nvSpPr>
          <p:cNvPr id="63" name="Rounded Rectangle 62"/>
          <p:cNvSpPr/>
          <p:nvPr/>
        </p:nvSpPr>
        <p:spPr>
          <a:xfrm>
            <a:off x="7477669" y="5282828"/>
            <a:ext cx="1310820" cy="369453"/>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4%</a:t>
            </a:r>
            <a:endParaRPr lang="en-US" dirty="0"/>
          </a:p>
        </p:txBody>
      </p:sp>
      <p:sp>
        <p:nvSpPr>
          <p:cNvPr id="65" name="Rounded Rectangle 64"/>
          <p:cNvSpPr/>
          <p:nvPr/>
        </p:nvSpPr>
        <p:spPr>
          <a:xfrm>
            <a:off x="5442492" y="5382892"/>
            <a:ext cx="1025962" cy="270177"/>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2% </a:t>
            </a:r>
          </a:p>
        </p:txBody>
      </p:sp>
      <p:sp>
        <p:nvSpPr>
          <p:cNvPr id="66" name="Rounded Rectangle 65"/>
          <p:cNvSpPr/>
          <p:nvPr/>
        </p:nvSpPr>
        <p:spPr>
          <a:xfrm>
            <a:off x="3447464" y="5323808"/>
            <a:ext cx="1310820" cy="369453"/>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9</a:t>
            </a:r>
            <a:r>
              <a:rPr lang="en-US" dirty="0" smtClean="0"/>
              <a:t>% </a:t>
            </a:r>
            <a:endParaRPr lang="en-US" dirty="0"/>
          </a:p>
        </p:txBody>
      </p:sp>
      <p:sp>
        <p:nvSpPr>
          <p:cNvPr id="68" name="Rounded Rectangle 67"/>
          <p:cNvSpPr/>
          <p:nvPr/>
        </p:nvSpPr>
        <p:spPr>
          <a:xfrm>
            <a:off x="9413842" y="3525949"/>
            <a:ext cx="1310820" cy="369453"/>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6% </a:t>
            </a:r>
            <a:endParaRPr lang="en-US" dirty="0"/>
          </a:p>
        </p:txBody>
      </p:sp>
      <p:sp>
        <p:nvSpPr>
          <p:cNvPr id="69" name="Rounded Rectangle 68"/>
          <p:cNvSpPr/>
          <p:nvPr/>
        </p:nvSpPr>
        <p:spPr>
          <a:xfrm>
            <a:off x="7449836" y="3498792"/>
            <a:ext cx="1310820" cy="369453"/>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7</a:t>
            </a:r>
            <a:r>
              <a:rPr lang="en-US" dirty="0"/>
              <a:t>% </a:t>
            </a:r>
          </a:p>
        </p:txBody>
      </p:sp>
      <p:sp>
        <p:nvSpPr>
          <p:cNvPr id="71" name="Rounded Rectangle 70"/>
          <p:cNvSpPr/>
          <p:nvPr/>
        </p:nvSpPr>
        <p:spPr>
          <a:xfrm>
            <a:off x="5399637" y="3556983"/>
            <a:ext cx="1053795" cy="311261"/>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7% </a:t>
            </a:r>
          </a:p>
        </p:txBody>
      </p:sp>
      <p:sp>
        <p:nvSpPr>
          <p:cNvPr id="72" name="Rounded Rectangle 71"/>
          <p:cNvSpPr/>
          <p:nvPr/>
        </p:nvSpPr>
        <p:spPr>
          <a:xfrm>
            <a:off x="3431927" y="3540464"/>
            <a:ext cx="1310820" cy="369453"/>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9% </a:t>
            </a:r>
          </a:p>
        </p:txBody>
      </p:sp>
      <p:sp>
        <p:nvSpPr>
          <p:cNvPr id="73" name="Rounded Rectangle 72"/>
          <p:cNvSpPr/>
          <p:nvPr/>
        </p:nvSpPr>
        <p:spPr>
          <a:xfrm>
            <a:off x="9493554" y="1961023"/>
            <a:ext cx="1290338" cy="359522"/>
          </a:xfrm>
          <a:prstGeom prst="roundRect">
            <a:avLst>
              <a:gd name="adj" fmla="val 50000"/>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21% </a:t>
            </a:r>
            <a:endParaRPr lang="en-US" dirty="0"/>
          </a:p>
        </p:txBody>
      </p:sp>
      <p:sp>
        <p:nvSpPr>
          <p:cNvPr id="74" name="Rounded Rectangle 73"/>
          <p:cNvSpPr/>
          <p:nvPr/>
        </p:nvSpPr>
        <p:spPr>
          <a:xfrm>
            <a:off x="7528916" y="1993620"/>
            <a:ext cx="1215705" cy="331377"/>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17% </a:t>
            </a:r>
          </a:p>
        </p:txBody>
      </p:sp>
      <p:sp>
        <p:nvSpPr>
          <p:cNvPr id="75" name="Rounded Rectangle 74"/>
          <p:cNvSpPr/>
          <p:nvPr/>
        </p:nvSpPr>
        <p:spPr>
          <a:xfrm>
            <a:off x="5494752" y="2029065"/>
            <a:ext cx="982996" cy="264836"/>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7% </a:t>
            </a:r>
          </a:p>
        </p:txBody>
      </p:sp>
      <p:sp>
        <p:nvSpPr>
          <p:cNvPr id="76" name="Rounded Rectangle 75"/>
          <p:cNvSpPr/>
          <p:nvPr/>
        </p:nvSpPr>
        <p:spPr>
          <a:xfrm>
            <a:off x="3422062" y="1951091"/>
            <a:ext cx="1310820" cy="369453"/>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9% </a:t>
            </a:r>
          </a:p>
        </p:txBody>
      </p:sp>
    </p:spTree>
    <p:extLst>
      <p:ext uri="{BB962C8B-B14F-4D97-AF65-F5344CB8AC3E}">
        <p14:creationId xmlns:p14="http://schemas.microsoft.com/office/powerpoint/2010/main" val="57219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9"/>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4646"/>
            <a:ext cx="10515600" cy="513180"/>
          </a:xfrm>
        </p:spPr>
        <p:txBody>
          <a:bodyPr/>
          <a:lstStyle/>
          <a:p>
            <a:r>
              <a:rPr lang="en-US" dirty="0" smtClean="0"/>
              <a:t>New Customer Acquisition (NCA) base (</a:t>
            </a:r>
            <a:r>
              <a:rPr lang="en-US" dirty="0" smtClean="0">
                <a:effectLst/>
              </a:rPr>
              <a:t>31683</a:t>
            </a:r>
            <a:r>
              <a:rPr lang="en-US" dirty="0" smtClean="0"/>
              <a:t>) </a:t>
            </a:r>
            <a:endParaRPr lang="en-US" dirty="0"/>
          </a:p>
        </p:txBody>
      </p:sp>
      <p:sp>
        <p:nvSpPr>
          <p:cNvPr id="3" name="Content Placeholder 2"/>
          <p:cNvSpPr>
            <a:spLocks noGrp="1"/>
          </p:cNvSpPr>
          <p:nvPr>
            <p:ph idx="1"/>
          </p:nvPr>
        </p:nvSpPr>
        <p:spPr>
          <a:xfrm>
            <a:off x="838200" y="965918"/>
            <a:ext cx="10515600" cy="5094121"/>
          </a:xfrm>
        </p:spPr>
        <p:txBody>
          <a:bodyPr/>
          <a:lstStyle/>
          <a:p>
            <a:pPr marL="0" indent="0">
              <a:buNone/>
            </a:pPr>
            <a:r>
              <a:rPr lang="en-US" sz="2000" dirty="0" smtClean="0"/>
              <a:t>NCA customers are those customer whose registration date &gt;=   1</a:t>
            </a:r>
            <a:r>
              <a:rPr lang="en-US" sz="2000" baseline="30000" dirty="0" smtClean="0"/>
              <a:t>st</a:t>
            </a:r>
            <a:r>
              <a:rPr lang="en-US" sz="2000" dirty="0" smtClean="0"/>
              <a:t> Jan 2018. </a:t>
            </a:r>
          </a:p>
          <a:p>
            <a:pPr marL="0" indent="0">
              <a:buNone/>
            </a:pPr>
            <a:r>
              <a:rPr lang="en-US" sz="2000" dirty="0" smtClean="0"/>
              <a:t>NCA Customer are further segmented based on there preferred product preference. </a:t>
            </a:r>
          </a:p>
        </p:txBody>
      </p:sp>
      <p:graphicFrame>
        <p:nvGraphicFramePr>
          <p:cNvPr id="4" name="Table 3"/>
          <p:cNvGraphicFramePr>
            <a:graphicFrameLocks noGrp="1"/>
          </p:cNvGraphicFramePr>
          <p:nvPr>
            <p:extLst>
              <p:ext uri="{D42A27DB-BD31-4B8C-83A1-F6EECF244321}">
                <p14:modId xmlns:p14="http://schemas.microsoft.com/office/powerpoint/2010/main" val="509630843"/>
              </p:ext>
            </p:extLst>
          </p:nvPr>
        </p:nvGraphicFramePr>
        <p:xfrm>
          <a:off x="838200" y="1925212"/>
          <a:ext cx="10066218" cy="4039490"/>
        </p:xfrm>
        <a:graphic>
          <a:graphicData uri="http://schemas.openxmlformats.org/drawingml/2006/table">
            <a:tbl>
              <a:tblPr firstRow="1" bandRow="1">
                <a:tableStyleId>{5C22544A-7EE6-4342-B048-85BDC9FD1C3A}</a:tableStyleId>
              </a:tblPr>
              <a:tblGrid>
                <a:gridCol w="1344409"/>
                <a:gridCol w="898216"/>
                <a:gridCol w="1467265"/>
                <a:gridCol w="1306848"/>
                <a:gridCol w="1518721"/>
                <a:gridCol w="1829740"/>
                <a:gridCol w="1701019"/>
              </a:tblGrid>
              <a:tr h="763142">
                <a:tc>
                  <a:txBody>
                    <a:bodyPr/>
                    <a:lstStyle/>
                    <a:p>
                      <a:pPr algn="ctr"/>
                      <a:r>
                        <a:rPr lang="en-US" dirty="0" smtClean="0"/>
                        <a:t>Preferred Product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Count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a:t>
                      </a:r>
                      <a:r>
                        <a:rPr lang="en-US" baseline="0" dirty="0" smtClean="0"/>
                        <a:t> across Product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Total Brokerage / Active Months</a:t>
                      </a:r>
                    </a:p>
                    <a:p>
                      <a:pPr algn="ctr"/>
                      <a:r>
                        <a:rPr lang="en-US" dirty="0" smtClean="0"/>
                        <a:t>(In Lakhs)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 across Product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Average Brokerage/Active</a:t>
                      </a:r>
                      <a:r>
                        <a:rPr lang="en-US" baseline="0" dirty="0" smtClean="0"/>
                        <a:t> Month</a:t>
                      </a:r>
                    </a:p>
                    <a:p>
                      <a:pPr algn="ctr"/>
                      <a:r>
                        <a:rPr lang="en-US" baseline="0" dirty="0" smtClean="0"/>
                        <a:t>(in </a:t>
                      </a:r>
                      <a:r>
                        <a:rPr lang="en-US" baseline="0" dirty="0" err="1" smtClean="0"/>
                        <a:t>Rs</a:t>
                      </a:r>
                      <a:r>
                        <a:rPr lang="en-US" baseline="0"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Brokerage</a:t>
                      </a:r>
                      <a:r>
                        <a:rPr lang="en-US" baseline="0" dirty="0" smtClean="0"/>
                        <a:t> / Active Month Bucket </a:t>
                      </a:r>
                    </a:p>
                    <a:p>
                      <a:pPr algn="ctr"/>
                      <a:r>
                        <a:rPr lang="en-US" dirty="0" smtClean="0"/>
                        <a:t>(Old customers)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2138">
                <a:tc>
                  <a:txBody>
                    <a:bodyPr/>
                    <a:lstStyle/>
                    <a:p>
                      <a:pPr algn="ctr"/>
                      <a:r>
                        <a:rPr lang="en-US" dirty="0" smtClean="0"/>
                        <a:t>Delivery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30619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96.6 %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59.01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60 %</a:t>
                      </a:r>
                      <a:r>
                        <a:rPr lang="en-US" baseline="0" dirty="0" smtClean="0"/>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192.73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150 to 500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42138">
                <a:tc>
                  <a:txBody>
                    <a:bodyPr/>
                    <a:lstStyle/>
                    <a:p>
                      <a:pPr algn="ctr"/>
                      <a:r>
                        <a:rPr lang="en-US" dirty="0" smtClean="0"/>
                        <a:t>Mix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483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1.50 %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15.27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16 %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3161.97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850</a:t>
                      </a:r>
                      <a:r>
                        <a:rPr lang="en-US" baseline="0" dirty="0" smtClean="0"/>
                        <a:t> to 3525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r>
              <a:tr h="442138">
                <a:tc>
                  <a:txBody>
                    <a:bodyPr/>
                    <a:lstStyle/>
                    <a:p>
                      <a:pPr algn="ctr"/>
                      <a:r>
                        <a:rPr lang="en-US" dirty="0" smtClean="0"/>
                        <a:t>Options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229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0.7 %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10.44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11 %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4562.82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1420 to 4600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r>
              <a:tr h="442138">
                <a:tc>
                  <a:txBody>
                    <a:bodyPr/>
                    <a:lstStyle/>
                    <a:p>
                      <a:pPr algn="ctr"/>
                      <a:r>
                        <a:rPr lang="en-US" dirty="0" smtClean="0"/>
                        <a:t>Margin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276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0.9 %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6.84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7 %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2479.83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1000 to 3000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r>
              <a:tr h="442138">
                <a:tc>
                  <a:txBody>
                    <a:bodyPr/>
                    <a:lstStyle/>
                    <a:p>
                      <a:pPr algn="ctr"/>
                      <a:r>
                        <a:rPr lang="en-US" dirty="0" smtClean="0"/>
                        <a:t>Futures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76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0.2 %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5.73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6</a:t>
                      </a:r>
                      <a:r>
                        <a:rPr lang="en-US" baseline="0" dirty="0" smtClean="0"/>
                        <a:t> %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7552.42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3600 to 9200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r>
              <a:tr h="335561">
                <a:tc>
                  <a:txBody>
                    <a:bodyPr/>
                    <a:lstStyle/>
                    <a:p>
                      <a:pPr algn="ctr"/>
                      <a:r>
                        <a:rPr lang="en-US" dirty="0" smtClean="0"/>
                        <a:t>Total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31683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Total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dirty="0" smtClean="0"/>
                        <a:t>97.32 Lakhs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Rectangle 4"/>
          <p:cNvSpPr/>
          <p:nvPr/>
        </p:nvSpPr>
        <p:spPr>
          <a:xfrm>
            <a:off x="1472921" y="6176962"/>
            <a:ext cx="942535" cy="35044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572683" y="6192470"/>
            <a:ext cx="942535" cy="35044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544967" y="6029017"/>
            <a:ext cx="3453061" cy="646331"/>
          </a:xfrm>
          <a:prstGeom prst="rect">
            <a:avLst/>
          </a:prstGeom>
          <a:noFill/>
        </p:spPr>
        <p:txBody>
          <a:bodyPr wrap="none" rtlCol="0">
            <a:spAutoFit/>
          </a:bodyPr>
          <a:lstStyle/>
          <a:p>
            <a:r>
              <a:rPr lang="en-US" dirty="0" smtClean="0"/>
              <a:t>Average Brokerage / Active Month </a:t>
            </a:r>
          </a:p>
          <a:p>
            <a:r>
              <a:rPr lang="en-US" dirty="0" smtClean="0"/>
              <a:t>Is less than average across bucket.</a:t>
            </a:r>
            <a:endParaRPr lang="en-US" dirty="0"/>
          </a:p>
        </p:txBody>
      </p:sp>
      <p:sp>
        <p:nvSpPr>
          <p:cNvPr id="8" name="TextBox 7"/>
          <p:cNvSpPr txBox="1"/>
          <p:nvPr/>
        </p:nvSpPr>
        <p:spPr>
          <a:xfrm>
            <a:off x="7627759" y="6029018"/>
            <a:ext cx="3532442" cy="646331"/>
          </a:xfrm>
          <a:prstGeom prst="rect">
            <a:avLst/>
          </a:prstGeom>
          <a:noFill/>
        </p:spPr>
        <p:txBody>
          <a:bodyPr wrap="none" rtlCol="0">
            <a:spAutoFit/>
          </a:bodyPr>
          <a:lstStyle/>
          <a:p>
            <a:r>
              <a:rPr lang="en-US" dirty="0" smtClean="0"/>
              <a:t>Average Brokerage / Active Month </a:t>
            </a:r>
          </a:p>
          <a:p>
            <a:r>
              <a:rPr lang="en-US" dirty="0" smtClean="0"/>
              <a:t>Is more than average across bucket.</a:t>
            </a:r>
            <a:endParaRPr lang="en-US" dirty="0"/>
          </a:p>
        </p:txBody>
      </p:sp>
    </p:spTree>
    <p:extLst>
      <p:ext uri="{BB962C8B-B14F-4D97-AF65-F5344CB8AC3E}">
        <p14:creationId xmlns:p14="http://schemas.microsoft.com/office/powerpoint/2010/main" val="3781703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a:t>
            </a:r>
            <a:r>
              <a:rPr lang="en-US" dirty="0"/>
              <a:t>Segments</a:t>
            </a:r>
          </a:p>
        </p:txBody>
      </p:sp>
      <p:sp>
        <p:nvSpPr>
          <p:cNvPr id="6" name="Rectangle 5"/>
          <p:cNvSpPr/>
          <p:nvPr/>
        </p:nvSpPr>
        <p:spPr>
          <a:xfrm>
            <a:off x="4738469" y="1533379"/>
            <a:ext cx="2940148" cy="1252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Customer Segments</a:t>
            </a:r>
            <a:endParaRPr lang="en-US" sz="2400" dirty="0"/>
          </a:p>
        </p:txBody>
      </p:sp>
      <p:sp>
        <p:nvSpPr>
          <p:cNvPr id="7" name="Rectangle 6"/>
          <p:cNvSpPr/>
          <p:nvPr/>
        </p:nvSpPr>
        <p:spPr>
          <a:xfrm>
            <a:off x="1616029" y="3672105"/>
            <a:ext cx="1774873" cy="1252024"/>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Active Traders</a:t>
            </a:r>
            <a:endParaRPr lang="en-US" sz="2400" dirty="0"/>
          </a:p>
        </p:txBody>
      </p:sp>
      <p:sp>
        <p:nvSpPr>
          <p:cNvPr id="8" name="Rectangle 7"/>
          <p:cNvSpPr/>
          <p:nvPr/>
        </p:nvSpPr>
        <p:spPr>
          <a:xfrm>
            <a:off x="3880340" y="3671668"/>
            <a:ext cx="1774873" cy="125202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Stop Traders</a:t>
            </a:r>
            <a:endParaRPr lang="en-US" sz="2400" dirty="0"/>
          </a:p>
        </p:txBody>
      </p:sp>
      <p:sp>
        <p:nvSpPr>
          <p:cNvPr id="9" name="Rectangle 8"/>
          <p:cNvSpPr/>
          <p:nvPr/>
        </p:nvSpPr>
        <p:spPr>
          <a:xfrm>
            <a:off x="6118862" y="3671668"/>
            <a:ext cx="1774873" cy="1252024"/>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Non </a:t>
            </a:r>
            <a:r>
              <a:rPr lang="en-US" sz="2400" dirty="0"/>
              <a:t>Traders</a:t>
            </a:r>
          </a:p>
        </p:txBody>
      </p:sp>
      <p:cxnSp>
        <p:nvCxnSpPr>
          <p:cNvPr id="11" name="Straight Connector 10"/>
          <p:cNvCxnSpPr>
            <a:stCxn id="6" idx="2"/>
            <a:endCxn id="8" idx="0"/>
          </p:cNvCxnSpPr>
          <p:nvPr/>
        </p:nvCxnSpPr>
        <p:spPr>
          <a:xfrm flipH="1">
            <a:off x="4767777" y="2785403"/>
            <a:ext cx="1440766" cy="886265"/>
          </a:xfrm>
          <a:prstGeom prst="line">
            <a:avLst/>
          </a:prstGeom>
        </p:spPr>
        <p:style>
          <a:lnRef idx="1">
            <a:schemeClr val="dk1"/>
          </a:lnRef>
          <a:fillRef idx="0">
            <a:schemeClr val="dk1"/>
          </a:fillRef>
          <a:effectRef idx="0">
            <a:schemeClr val="dk1"/>
          </a:effectRef>
          <a:fontRef idx="minor">
            <a:schemeClr val="tx1"/>
          </a:fontRef>
        </p:style>
      </p:cxnSp>
      <p:sp>
        <p:nvSpPr>
          <p:cNvPr id="21" name="Rectangle 20"/>
          <p:cNvSpPr/>
          <p:nvPr/>
        </p:nvSpPr>
        <p:spPr>
          <a:xfrm>
            <a:off x="838200" y="1082842"/>
            <a:ext cx="10515600" cy="43472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447065" y="3671668"/>
            <a:ext cx="1833487" cy="1252024"/>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Behavior Based</a:t>
            </a:r>
            <a:endParaRPr lang="en-US" sz="2400" dirty="0"/>
          </a:p>
        </p:txBody>
      </p:sp>
      <p:cxnSp>
        <p:nvCxnSpPr>
          <p:cNvPr id="12" name="Straight Connector 11"/>
          <p:cNvCxnSpPr>
            <a:endCxn id="6" idx="2"/>
          </p:cNvCxnSpPr>
          <p:nvPr/>
        </p:nvCxnSpPr>
        <p:spPr>
          <a:xfrm flipV="1">
            <a:off x="2443091" y="2785403"/>
            <a:ext cx="3765452" cy="893332"/>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a:stCxn id="9" idx="0"/>
            <a:endCxn id="6" idx="2"/>
          </p:cNvCxnSpPr>
          <p:nvPr/>
        </p:nvCxnSpPr>
        <p:spPr>
          <a:xfrm flipH="1" flipV="1">
            <a:off x="6208543" y="2785403"/>
            <a:ext cx="797756" cy="886265"/>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a:stCxn id="14" idx="0"/>
            <a:endCxn id="6" idx="2"/>
          </p:cNvCxnSpPr>
          <p:nvPr/>
        </p:nvCxnSpPr>
        <p:spPr>
          <a:xfrm flipH="1" flipV="1">
            <a:off x="6208543" y="2785403"/>
            <a:ext cx="3155266" cy="88626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832185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Stop Traders 	</a:t>
            </a:r>
            <a:endParaRPr lang="en-US" dirty="0"/>
          </a:p>
        </p:txBody>
      </p:sp>
      <p:sp>
        <p:nvSpPr>
          <p:cNvPr id="3" name="Content Placeholder 2"/>
          <p:cNvSpPr>
            <a:spLocks noGrp="1"/>
          </p:cNvSpPr>
          <p:nvPr>
            <p:ph idx="1"/>
          </p:nvPr>
        </p:nvSpPr>
        <p:spPr/>
        <p:txBody>
          <a:bodyPr/>
          <a:lstStyle/>
          <a:p>
            <a:r>
              <a:rPr lang="en-US" dirty="0" smtClean="0"/>
              <a:t>Understanding customer behavior whose preferred product is </a:t>
            </a:r>
            <a:r>
              <a:rPr lang="en-US" i="1" u="sng" dirty="0" smtClean="0"/>
              <a:t>DELIVERY </a:t>
            </a:r>
          </a:p>
          <a:p>
            <a:r>
              <a:rPr lang="en-US" dirty="0" smtClean="0"/>
              <a:t>Total Delivery Customer Base 574073.</a:t>
            </a:r>
          </a:p>
          <a:p>
            <a:r>
              <a:rPr lang="en-US" sz="2400" dirty="0" err="1" smtClean="0"/>
              <a:t>Recency</a:t>
            </a:r>
            <a:r>
              <a:rPr lang="en-US" sz="2400" dirty="0" smtClean="0"/>
              <a:t> </a:t>
            </a:r>
            <a:r>
              <a:rPr lang="en-US" sz="2400" dirty="0"/>
              <a:t>tells how recent has customer made trade ( in days) </a:t>
            </a:r>
            <a:endParaRPr lang="en-US" sz="2400" dirty="0" smtClean="0"/>
          </a:p>
          <a:p>
            <a:r>
              <a:rPr lang="en-US" sz="2400" dirty="0" err="1" smtClean="0"/>
              <a:t>Recency</a:t>
            </a:r>
            <a:r>
              <a:rPr lang="en-US" sz="2400" dirty="0" smtClean="0"/>
              <a:t> </a:t>
            </a:r>
            <a:r>
              <a:rPr lang="en-US" sz="2400" dirty="0"/>
              <a:t>is calculate based on Last Traded </a:t>
            </a:r>
            <a:r>
              <a:rPr lang="en-US" sz="2400" dirty="0" smtClean="0"/>
              <a:t>Date.</a:t>
            </a:r>
          </a:p>
          <a:p>
            <a:r>
              <a:rPr lang="en-US" dirty="0" err="1" smtClean="0"/>
              <a:t>Recency</a:t>
            </a:r>
            <a:r>
              <a:rPr lang="en-US" dirty="0" smtClean="0"/>
              <a:t> Flags used for analysis :</a:t>
            </a:r>
          </a:p>
          <a:p>
            <a:pPr lvl="1"/>
            <a:r>
              <a:rPr lang="en-US" dirty="0" smtClean="0"/>
              <a:t>Less than 90 Days ( &lt; 90 Days )</a:t>
            </a:r>
          </a:p>
          <a:p>
            <a:pPr lvl="1"/>
            <a:r>
              <a:rPr lang="en-US" dirty="0" smtClean="0"/>
              <a:t>Greater than 90 Days ( &gt; 90 Days )  </a:t>
            </a:r>
          </a:p>
          <a:p>
            <a:pPr lvl="2"/>
            <a:endParaRPr lang="en-US" dirty="0"/>
          </a:p>
        </p:txBody>
      </p:sp>
    </p:spTree>
    <p:extLst>
      <p:ext uri="{BB962C8B-B14F-4D97-AF65-F5344CB8AC3E}">
        <p14:creationId xmlns:p14="http://schemas.microsoft.com/office/powerpoint/2010/main" val="37305782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3262"/>
            <a:ext cx="10515600" cy="513180"/>
          </a:xfrm>
        </p:spPr>
        <p:txBody>
          <a:bodyPr/>
          <a:lstStyle/>
          <a:p>
            <a:r>
              <a:rPr lang="en-US" sz="2800" dirty="0" smtClean="0"/>
              <a:t>Customer </a:t>
            </a:r>
            <a:r>
              <a:rPr lang="en-US" sz="2800" dirty="0"/>
              <a:t>Base </a:t>
            </a:r>
          </a:p>
        </p:txBody>
      </p:sp>
      <p:sp>
        <p:nvSpPr>
          <p:cNvPr id="6" name="Rectangle 5"/>
          <p:cNvSpPr/>
          <p:nvPr/>
        </p:nvSpPr>
        <p:spPr>
          <a:xfrm>
            <a:off x="838200" y="1266093"/>
            <a:ext cx="6434797" cy="52331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99841518"/>
              </p:ext>
            </p:extLst>
          </p:nvPr>
        </p:nvGraphicFramePr>
        <p:xfrm>
          <a:off x="838200" y="1533378"/>
          <a:ext cx="8443545" cy="48111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1674055" y="3727938"/>
            <a:ext cx="3474720" cy="98473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tx1"/>
                </a:solidFill>
              </a:rPr>
              <a:t>Data Consider for segmentation is from </a:t>
            </a:r>
          </a:p>
          <a:p>
            <a:pPr algn="ctr"/>
            <a:r>
              <a:rPr lang="en-US" dirty="0" smtClean="0">
                <a:solidFill>
                  <a:schemeClr val="tx1"/>
                </a:solidFill>
              </a:rPr>
              <a:t>1</a:t>
            </a:r>
            <a:r>
              <a:rPr lang="en-US" baseline="30000" dirty="0" smtClean="0">
                <a:solidFill>
                  <a:schemeClr val="tx1"/>
                </a:solidFill>
              </a:rPr>
              <a:t>st</a:t>
            </a:r>
            <a:r>
              <a:rPr lang="en-US" dirty="0" smtClean="0">
                <a:solidFill>
                  <a:schemeClr val="tx1"/>
                </a:solidFill>
              </a:rPr>
              <a:t> April 2017 to 31</a:t>
            </a:r>
            <a:r>
              <a:rPr lang="en-US" baseline="30000" dirty="0" smtClean="0">
                <a:solidFill>
                  <a:schemeClr val="tx1"/>
                </a:solidFill>
              </a:rPr>
              <a:t>st</a:t>
            </a:r>
            <a:r>
              <a:rPr lang="en-US" dirty="0" smtClean="0">
                <a:solidFill>
                  <a:schemeClr val="tx1"/>
                </a:solidFill>
              </a:rPr>
              <a:t> March 2018</a:t>
            </a:r>
            <a:endParaRPr lang="en-US" dirty="0">
              <a:solidFill>
                <a:schemeClr val="tx1"/>
              </a:solidFill>
            </a:endParaRPr>
          </a:p>
        </p:txBody>
      </p:sp>
      <p:sp>
        <p:nvSpPr>
          <p:cNvPr id="7" name="TextBox 6"/>
          <p:cNvSpPr txBox="1"/>
          <p:nvPr/>
        </p:nvSpPr>
        <p:spPr>
          <a:xfrm>
            <a:off x="7441809" y="1266094"/>
            <a:ext cx="4501662" cy="3970318"/>
          </a:xfrm>
          <a:prstGeom prst="rect">
            <a:avLst/>
          </a:prstGeom>
          <a:noFill/>
          <a:ln w="3175">
            <a:noFill/>
          </a:ln>
        </p:spPr>
        <p:txBody>
          <a:bodyPr wrap="square" rtlCol="0">
            <a:spAutoFit/>
          </a:bodyPr>
          <a:lstStyle/>
          <a:p>
            <a:r>
              <a:rPr lang="en-US" b="1" dirty="0" smtClean="0"/>
              <a:t>Traders</a:t>
            </a:r>
            <a:r>
              <a:rPr lang="en-US" dirty="0" smtClean="0"/>
              <a:t> – Customer who has at least performed one transaction.</a:t>
            </a:r>
            <a:br>
              <a:rPr lang="en-US" dirty="0" smtClean="0"/>
            </a:br>
            <a:r>
              <a:rPr lang="en-US" dirty="0" smtClean="0"/>
              <a:t/>
            </a:r>
            <a:br>
              <a:rPr lang="en-US" dirty="0" smtClean="0"/>
            </a:br>
            <a:r>
              <a:rPr lang="en-US" b="1" dirty="0" smtClean="0"/>
              <a:t>Non</a:t>
            </a:r>
            <a:r>
              <a:rPr lang="en-US" dirty="0" smtClean="0"/>
              <a:t> </a:t>
            </a:r>
            <a:r>
              <a:rPr lang="en-US" b="1" dirty="0" smtClean="0"/>
              <a:t>Traders</a:t>
            </a:r>
            <a:r>
              <a:rPr lang="en-US" dirty="0" smtClean="0"/>
              <a:t> </a:t>
            </a:r>
            <a:r>
              <a:rPr lang="en-US" dirty="0"/>
              <a:t> – </a:t>
            </a:r>
            <a:r>
              <a:rPr lang="en-US" dirty="0" smtClean="0"/>
              <a:t> Customer who has not performed a single transaction from date of registration.</a:t>
            </a:r>
          </a:p>
          <a:p>
            <a:endParaRPr lang="en-US" dirty="0"/>
          </a:p>
          <a:p>
            <a:r>
              <a:rPr lang="en-US" b="1" dirty="0" smtClean="0"/>
              <a:t>Active</a:t>
            </a:r>
            <a:r>
              <a:rPr lang="en-US" dirty="0" smtClean="0"/>
              <a:t> </a:t>
            </a:r>
            <a:r>
              <a:rPr lang="en-US" b="1" dirty="0" smtClean="0"/>
              <a:t>Traders</a:t>
            </a:r>
            <a:r>
              <a:rPr lang="en-US" dirty="0" smtClean="0"/>
              <a:t> </a:t>
            </a:r>
            <a:r>
              <a:rPr lang="en-US" dirty="0"/>
              <a:t> – </a:t>
            </a:r>
            <a:r>
              <a:rPr lang="en-US" dirty="0" smtClean="0"/>
              <a:t> Customer who have performed some transaction over period of 6 month.</a:t>
            </a:r>
          </a:p>
          <a:p>
            <a:endParaRPr lang="en-US" dirty="0"/>
          </a:p>
          <a:p>
            <a:r>
              <a:rPr lang="en-US" b="1" dirty="0" smtClean="0"/>
              <a:t>Stop</a:t>
            </a:r>
            <a:r>
              <a:rPr lang="en-US" dirty="0" smtClean="0"/>
              <a:t> </a:t>
            </a:r>
            <a:r>
              <a:rPr lang="en-US" b="1" dirty="0" smtClean="0"/>
              <a:t>Traders</a:t>
            </a:r>
            <a:r>
              <a:rPr lang="en-US" dirty="0" smtClean="0"/>
              <a:t> </a:t>
            </a:r>
            <a:r>
              <a:rPr lang="en-US" dirty="0"/>
              <a:t> – </a:t>
            </a:r>
            <a:r>
              <a:rPr lang="en-US" dirty="0" smtClean="0"/>
              <a:t>Customer who have not performed any transaction for more than </a:t>
            </a:r>
            <a:r>
              <a:rPr lang="en-US" dirty="0"/>
              <a:t>past 6</a:t>
            </a:r>
            <a:r>
              <a:rPr lang="en-US" dirty="0" smtClean="0"/>
              <a:t> months</a:t>
            </a:r>
            <a:endParaRPr lang="en-US" dirty="0"/>
          </a:p>
        </p:txBody>
      </p:sp>
    </p:spTree>
    <p:extLst>
      <p:ext uri="{BB962C8B-B14F-4D97-AF65-F5344CB8AC3E}">
        <p14:creationId xmlns:p14="http://schemas.microsoft.com/office/powerpoint/2010/main" val="8307251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997" y="196313"/>
            <a:ext cx="9825111" cy="513180"/>
          </a:xfrm>
        </p:spPr>
        <p:txBody>
          <a:bodyPr/>
          <a:lstStyle/>
          <a:p>
            <a:r>
              <a:rPr lang="en-US" sz="2800" dirty="0" smtClean="0"/>
              <a:t>Customer Profile of Stop Traders across Age </a:t>
            </a: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45039684"/>
              </p:ext>
            </p:extLst>
          </p:nvPr>
        </p:nvGraphicFramePr>
        <p:xfrm>
          <a:off x="2335236" y="1083213"/>
          <a:ext cx="7343336" cy="4206239"/>
        </p:xfrm>
        <a:graphic>
          <a:graphicData uri="http://schemas.openxmlformats.org/drawingml/2006/table">
            <a:tbl>
              <a:tblPr>
                <a:tableStyleId>{5C22544A-7EE6-4342-B048-85BDC9FD1C3A}</a:tableStyleId>
              </a:tblPr>
              <a:tblGrid>
                <a:gridCol w="2220078"/>
                <a:gridCol w="1288577"/>
                <a:gridCol w="1630128"/>
                <a:gridCol w="2204553"/>
              </a:tblGrid>
              <a:tr h="330950">
                <a:tc gridSpan="4">
                  <a:txBody>
                    <a:bodyPr/>
                    <a:lstStyle/>
                    <a:p>
                      <a:pPr algn="ctr" fontAlgn="ctr"/>
                      <a:r>
                        <a:rPr lang="en-US" sz="1800" b="1" u="none" strike="noStrike" dirty="0">
                          <a:effectLst/>
                        </a:rPr>
                        <a:t>ST - </a:t>
                      </a:r>
                      <a:r>
                        <a:rPr lang="en-US" sz="1800" b="1" u="none" strike="noStrike" dirty="0" smtClean="0">
                          <a:effectLst/>
                        </a:rPr>
                        <a:t>Delivery </a:t>
                      </a:r>
                      <a:r>
                        <a:rPr lang="en-US" sz="1800" b="1" u="none" strike="noStrike" dirty="0">
                          <a:effectLst/>
                        </a:rPr>
                        <a:t>Customer Base across Age Buckets</a:t>
                      </a:r>
                      <a:endParaRPr lang="en-US" sz="1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r>
              <a:tr h="649459">
                <a:tc>
                  <a:txBody>
                    <a:bodyPr/>
                    <a:lstStyle/>
                    <a:p>
                      <a:pPr algn="ctr" fontAlgn="ctr"/>
                      <a:r>
                        <a:rPr lang="en-US" sz="1600" b="1" u="none" strike="noStrike" dirty="0" smtClean="0">
                          <a:effectLst/>
                        </a:rPr>
                        <a:t>Age</a:t>
                      </a:r>
                      <a:r>
                        <a:rPr lang="en-US" sz="1600" b="1" u="none" strike="noStrike" baseline="0" dirty="0" smtClean="0">
                          <a:effectLst/>
                        </a:rPr>
                        <a:t> </a:t>
                      </a:r>
                      <a:r>
                        <a:rPr lang="en-US" sz="1600" b="1" u="none" strike="noStrike" dirty="0" smtClean="0">
                          <a:effectLst/>
                        </a:rPr>
                        <a:t>Bucket</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600" b="1" u="none" strike="noStrike" dirty="0">
                          <a:effectLst/>
                        </a:rPr>
                        <a:t>&lt; 90 Days</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600" b="1" u="none" strike="noStrike">
                          <a:effectLst/>
                        </a:rPr>
                        <a:t>&gt; 90 Days</a:t>
                      </a:r>
                      <a:endParaRPr lang="en-US" sz="16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600" b="1" u="none" strike="noStrike" dirty="0">
                          <a:effectLst/>
                        </a:rPr>
                        <a:t>% across Age Buckets </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9721">
                <a:tc>
                  <a:txBody>
                    <a:bodyPr/>
                    <a:lstStyle/>
                    <a:p>
                      <a:pPr algn="ctr" fontAlgn="ctr"/>
                      <a:r>
                        <a:rPr lang="en-US" sz="1600" u="none" strike="noStrike" dirty="0">
                          <a:effectLst/>
                        </a:rPr>
                        <a:t>&lt; 20</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30950">
                <a:tc>
                  <a:txBody>
                    <a:bodyPr/>
                    <a:lstStyle/>
                    <a:p>
                      <a:pPr algn="ctr" fontAlgn="ctr"/>
                      <a:r>
                        <a:rPr lang="en-US" sz="1600" u="none" strike="noStrike" dirty="0">
                          <a:effectLst/>
                        </a:rPr>
                        <a:t>20 - 25</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600" u="none" strike="noStrike" dirty="0">
                          <a:effectLst/>
                        </a:rPr>
                        <a:t>5%</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600" u="none" strike="noStrike" dirty="0">
                          <a:effectLst/>
                        </a:rPr>
                        <a:t>5%</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600" u="none" strike="noStrike" dirty="0">
                          <a:effectLst/>
                        </a:rPr>
                        <a:t>5%</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30950">
                <a:tc>
                  <a:txBody>
                    <a:bodyPr/>
                    <a:lstStyle/>
                    <a:p>
                      <a:pPr algn="ctr" fontAlgn="ctr"/>
                      <a:r>
                        <a:rPr lang="en-US" sz="1600" u="none" strike="noStrike" dirty="0">
                          <a:effectLst/>
                        </a:rPr>
                        <a:t>25 - 30</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600" u="none" strike="noStrike" dirty="0">
                          <a:effectLst/>
                        </a:rPr>
                        <a:t>15%</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600" u="none" strike="noStrike" dirty="0">
                          <a:effectLst/>
                        </a:rPr>
                        <a:t>15%</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600" u="none" strike="noStrike" dirty="0">
                          <a:effectLst/>
                        </a:rPr>
                        <a:t>15%</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30950">
                <a:tc>
                  <a:txBody>
                    <a:bodyPr/>
                    <a:lstStyle/>
                    <a:p>
                      <a:pPr algn="ctr" fontAlgn="ctr"/>
                      <a:r>
                        <a:rPr lang="en-US" sz="1600" u="none" strike="noStrike">
                          <a:effectLst/>
                        </a:rPr>
                        <a:t>30 - 35</a:t>
                      </a:r>
                      <a:endParaRPr lang="en-US"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600" u="none" strike="noStrike" dirty="0">
                          <a:effectLst/>
                        </a:rPr>
                        <a:t>18%</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600" u="none" strike="noStrike">
                          <a:effectLst/>
                        </a:rPr>
                        <a:t>18%</a:t>
                      </a:r>
                      <a:endParaRPr lang="en-US"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600" u="none" strike="noStrike" dirty="0">
                          <a:effectLst/>
                        </a:rPr>
                        <a:t>18%</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30950">
                <a:tc>
                  <a:txBody>
                    <a:bodyPr/>
                    <a:lstStyle/>
                    <a:p>
                      <a:pPr algn="ctr" fontAlgn="ctr"/>
                      <a:r>
                        <a:rPr lang="en-US" sz="1600" u="none" strike="noStrike">
                          <a:effectLst/>
                        </a:rPr>
                        <a:t>35 - 40</a:t>
                      </a:r>
                      <a:endParaRPr lang="en-US"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600" u="none" strike="noStrike" dirty="0">
                          <a:effectLst/>
                        </a:rPr>
                        <a:t>16%</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600" u="none" strike="noStrike" dirty="0">
                          <a:effectLst/>
                        </a:rPr>
                        <a:t>16%</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600" u="none" strike="noStrike" dirty="0">
                          <a:effectLst/>
                        </a:rPr>
                        <a:t>16%</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30950">
                <a:tc>
                  <a:txBody>
                    <a:bodyPr/>
                    <a:lstStyle/>
                    <a:p>
                      <a:pPr algn="ctr" fontAlgn="ctr"/>
                      <a:r>
                        <a:rPr lang="en-US" sz="1600" u="none" strike="noStrike">
                          <a:effectLst/>
                        </a:rPr>
                        <a:t>40 - 60</a:t>
                      </a:r>
                      <a:endParaRPr lang="en-US"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600" u="none" strike="noStrike" dirty="0">
                          <a:effectLst/>
                        </a:rPr>
                        <a:t>33%</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600" u="none" strike="noStrike" dirty="0">
                          <a:effectLst/>
                        </a:rPr>
                        <a:t>32%</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600" u="none" strike="noStrike" dirty="0">
                          <a:effectLst/>
                        </a:rPr>
                        <a:t>33%</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30950">
                <a:tc>
                  <a:txBody>
                    <a:bodyPr/>
                    <a:lstStyle/>
                    <a:p>
                      <a:pPr algn="ctr" fontAlgn="ctr"/>
                      <a:r>
                        <a:rPr lang="en-US" sz="1600" u="none" strike="noStrike">
                          <a:effectLst/>
                        </a:rPr>
                        <a:t>&gt; 60</a:t>
                      </a:r>
                      <a:endParaRPr lang="en-US"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600" u="none" strike="noStrike">
                          <a:effectLst/>
                        </a:rPr>
                        <a:t>12%</a:t>
                      </a:r>
                      <a:endParaRPr lang="en-US"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600" u="none" strike="noStrike" dirty="0">
                          <a:effectLst/>
                        </a:rPr>
                        <a:t>12%</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600" u="none" strike="noStrike" dirty="0">
                          <a:effectLst/>
                        </a:rPr>
                        <a:t>12%</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30950">
                <a:tc>
                  <a:txBody>
                    <a:bodyPr/>
                    <a:lstStyle/>
                    <a:p>
                      <a:pPr algn="ctr" fontAlgn="ctr"/>
                      <a:r>
                        <a:rPr lang="en-US" sz="1600" u="none" strike="noStrike" dirty="0">
                          <a:effectLst/>
                        </a:rPr>
                        <a:t>Total % </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600" u="none" strike="noStrike" dirty="0">
                          <a:effectLst/>
                        </a:rPr>
                        <a:t>100%</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600" u="none" strike="noStrike" dirty="0">
                          <a:effectLst/>
                        </a:rPr>
                        <a:t>100%</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49459">
                <a:tc>
                  <a:txBody>
                    <a:bodyPr/>
                    <a:lstStyle/>
                    <a:p>
                      <a:pPr algn="ctr" fontAlgn="ctr"/>
                      <a:r>
                        <a:rPr lang="en-US" sz="1600" u="none" strike="noStrike">
                          <a:effectLst/>
                        </a:rPr>
                        <a:t>Total Customer Count</a:t>
                      </a:r>
                      <a:endParaRPr lang="en-US"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600" u="none" strike="noStrike">
                          <a:effectLst/>
                        </a:rPr>
                        <a:t>373723</a:t>
                      </a:r>
                      <a:endParaRPr lang="en-US"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600" u="none" strike="noStrike" dirty="0">
                          <a:effectLst/>
                        </a:rPr>
                        <a:t>200350</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600" u="none" strike="noStrike" dirty="0">
                          <a:effectLst/>
                        </a:rPr>
                        <a:t>574073</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608144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Customer Profile of Stop Traders across Total Realized Buy Value</a:t>
            </a: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67275442"/>
              </p:ext>
            </p:extLst>
          </p:nvPr>
        </p:nvGraphicFramePr>
        <p:xfrm>
          <a:off x="1120823" y="1245639"/>
          <a:ext cx="9289268" cy="3122295"/>
        </p:xfrm>
        <a:graphic>
          <a:graphicData uri="http://schemas.openxmlformats.org/drawingml/2006/table">
            <a:tbl>
              <a:tblPr>
                <a:tableStyleId>{5C22544A-7EE6-4342-B048-85BDC9FD1C3A}</a:tableStyleId>
              </a:tblPr>
              <a:tblGrid>
                <a:gridCol w="2707267"/>
                <a:gridCol w="1495622"/>
                <a:gridCol w="1495622"/>
                <a:gridCol w="1489312"/>
                <a:gridCol w="2101445"/>
              </a:tblGrid>
              <a:tr h="190500">
                <a:tc>
                  <a:txBody>
                    <a:bodyPr/>
                    <a:lstStyle/>
                    <a:p>
                      <a:pPr algn="ctr" fontAlgn="ctr"/>
                      <a:r>
                        <a:rPr lang="en-US" sz="1800" b="1" u="none" strike="noStrike" dirty="0" smtClean="0">
                          <a:effectLst/>
                        </a:rPr>
                        <a:t>Total Realized</a:t>
                      </a:r>
                      <a:r>
                        <a:rPr lang="en-US" sz="1800" b="1" u="none" strike="noStrike" baseline="0" dirty="0" smtClean="0">
                          <a:effectLst/>
                        </a:rPr>
                        <a:t> </a:t>
                      </a:r>
                      <a:r>
                        <a:rPr lang="en-US" sz="1800" b="1" u="none" strike="noStrike" dirty="0" smtClean="0">
                          <a:effectLst/>
                        </a:rPr>
                        <a:t>Buy Value</a:t>
                      </a:r>
                      <a:endParaRPr lang="en-US" sz="1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b="1" u="none" strike="noStrike">
                          <a:effectLst/>
                        </a:rPr>
                        <a:t>&lt; 90 days % </a:t>
                      </a:r>
                      <a:endParaRPr lang="en-US" sz="18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b="1" u="none" strike="noStrike">
                          <a:effectLst/>
                        </a:rPr>
                        <a:t>&gt; 90 days %</a:t>
                      </a:r>
                      <a:endParaRPr lang="en-US" sz="18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b="1" u="none" strike="noStrike" dirty="0">
                          <a:effectLst/>
                        </a:rPr>
                        <a:t>Grand Total</a:t>
                      </a:r>
                      <a:endParaRPr lang="en-US" sz="1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b="1" u="none" strike="noStrike" dirty="0">
                          <a:effectLst/>
                        </a:rPr>
                        <a:t>% across Buckets</a:t>
                      </a:r>
                      <a:endParaRPr lang="en-US" sz="1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800" u="none" strike="noStrike" dirty="0">
                          <a:effectLst/>
                        </a:rPr>
                        <a:t>&lt;= 10k</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9%</a:t>
                      </a:r>
                      <a:endParaRPr lang="en-US" sz="18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12%</a:t>
                      </a:r>
                      <a:endParaRPr lang="en-US" sz="18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56331</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10%</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800" u="none" strike="noStrike" dirty="0">
                          <a:effectLst/>
                        </a:rPr>
                        <a:t>10k to 50k</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12%</a:t>
                      </a:r>
                      <a:endParaRPr lang="en-US" sz="18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8%</a:t>
                      </a:r>
                      <a:endParaRPr lang="en-US" sz="1800" b="1" i="0" u="none" strike="noStrike">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63342</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11%</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800" u="none" strike="noStrike" dirty="0">
                          <a:effectLst/>
                        </a:rPr>
                        <a:t>50k to 1lk</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7%</a:t>
                      </a:r>
                      <a:endParaRPr lang="en-US" sz="18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3%</a:t>
                      </a:r>
                      <a:endParaRPr lang="en-US" sz="18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31070</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5%</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800" u="none" strike="noStrike" dirty="0">
                          <a:effectLst/>
                        </a:rPr>
                        <a:t>1lk to 10lk</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19%</a:t>
                      </a:r>
                      <a:endParaRPr lang="en-US" sz="1800" b="1" i="0" u="none" strike="noStrike">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6%</a:t>
                      </a:r>
                      <a:endParaRPr lang="en-US" sz="18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84205</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15%</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800" u="none" strike="noStrike">
                          <a:effectLst/>
                        </a:rPr>
                        <a:t>10lk to 50lk</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6%</a:t>
                      </a:r>
                      <a:endParaRPr lang="en-US" sz="18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1%</a:t>
                      </a:r>
                      <a:endParaRPr lang="en-US" sz="18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25423</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4%</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800" u="none" strike="noStrike">
                          <a:effectLst/>
                        </a:rPr>
                        <a:t>50lk to 1Cr</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4809</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800" u="none" strike="noStrike">
                          <a:effectLst/>
                        </a:rPr>
                        <a:t>&gt;1Cr</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4844</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800" u="none" strike="noStrike">
                          <a:effectLst/>
                        </a:rPr>
                        <a:t>NA</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44%</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69%</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304049</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53%</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800" u="none" strike="noStrike">
                          <a:effectLst/>
                        </a:rPr>
                        <a:t>Total % </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100%</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100%</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ctr"/>
                      <a:r>
                        <a:rPr lang="en-US" sz="1800" u="none" strike="noStrike" dirty="0">
                          <a:effectLst/>
                        </a:rPr>
                        <a:t>574073</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100%</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800" u="none" strike="noStrike">
                          <a:effectLst/>
                        </a:rPr>
                        <a:t>Total Customer Count</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rPr>
                        <a:t>373723</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rPr>
                        <a:t>200350</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a:txBody>
                    <a:bodyPr/>
                    <a:lstStyle/>
                    <a:p>
                      <a:pPr algn="ctr" fontAlgn="ctr"/>
                      <a:r>
                        <a:rPr lang="en-US" sz="1800" u="none" strike="noStrike" dirty="0">
                          <a:effectLst/>
                        </a:rPr>
                        <a:t> </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343123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Customer Profile of Stop Traders across Percentage Realized</a:t>
            </a: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34915640"/>
              </p:ext>
            </p:extLst>
          </p:nvPr>
        </p:nvGraphicFramePr>
        <p:xfrm>
          <a:off x="964711" y="1108185"/>
          <a:ext cx="9009283" cy="3406140"/>
        </p:xfrm>
        <a:graphic>
          <a:graphicData uri="http://schemas.openxmlformats.org/drawingml/2006/table">
            <a:tbl>
              <a:tblPr>
                <a:tableStyleId>{5C22544A-7EE6-4342-B048-85BDC9FD1C3A}</a:tableStyleId>
              </a:tblPr>
              <a:tblGrid>
                <a:gridCol w="2640015"/>
                <a:gridCol w="1458470"/>
                <a:gridCol w="1458470"/>
                <a:gridCol w="1476932"/>
                <a:gridCol w="1975396"/>
              </a:tblGrid>
              <a:tr h="190500">
                <a:tc>
                  <a:txBody>
                    <a:bodyPr/>
                    <a:lstStyle/>
                    <a:p>
                      <a:pPr algn="ctr" fontAlgn="ctr"/>
                      <a:r>
                        <a:rPr lang="en-US" sz="1800" u="none" strike="noStrike" dirty="0" smtClean="0">
                          <a:effectLst/>
                        </a:rPr>
                        <a:t>Percentage Realized</a:t>
                      </a:r>
                      <a:r>
                        <a:rPr lang="en-US" sz="1800" u="none" strike="noStrike" baseline="0" dirty="0" smtClean="0">
                          <a:effectLst/>
                        </a:rPr>
                        <a:t> </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&lt; 90 days % </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&gt; 90 days %</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Grand Total</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 across bucket</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800" u="none" strike="noStrike" dirty="0">
                          <a:effectLst/>
                        </a:rPr>
                        <a:t>&lt; -50 %.</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364</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800" u="none" strike="noStrike" dirty="0">
                          <a:effectLst/>
                        </a:rPr>
                        <a:t>-20 % to -50 %</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3774</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800" u="none" strike="noStrike" dirty="0">
                          <a:effectLst/>
                        </a:rPr>
                        <a:t>-10 % to -20 %</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8646</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800" u="none" strike="noStrike">
                          <a:effectLst/>
                        </a:rPr>
                        <a:t>0 % to -10 %</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12%</a:t>
                      </a:r>
                      <a:endParaRPr lang="en-US" sz="1800" b="1" i="0" u="none" strike="noStrike">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9%</a:t>
                      </a:r>
                      <a:endParaRPr lang="en-US" sz="1800" b="1" i="0" u="none" strike="noStrike">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62443</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11%</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800" u="none" strike="noStrike">
                          <a:effectLst/>
                        </a:rPr>
                        <a:t>0 % to 10 %</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27%</a:t>
                      </a:r>
                      <a:endParaRPr lang="en-US" sz="18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14%</a:t>
                      </a:r>
                      <a:endParaRPr lang="en-US" sz="1800" b="1" i="0" u="none" strike="noStrike">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131201</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23%</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800" u="none" strike="noStrike">
                          <a:effectLst/>
                        </a:rPr>
                        <a:t>10 % to 20 %</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9%</a:t>
                      </a:r>
                      <a:endParaRPr lang="en-US" sz="1800" b="1" i="0" u="none" strike="noStrike">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4%</a:t>
                      </a:r>
                      <a:endParaRPr lang="en-US" sz="18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39946</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7%</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800" u="none" strike="noStrike">
                          <a:effectLst/>
                        </a:rPr>
                        <a:t>20 % to 50 %</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4%</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2%</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19705</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3%</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800" u="none" strike="noStrike">
                          <a:effectLst/>
                        </a:rPr>
                        <a:t>&gt; 50 %.</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3945</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800" u="none" strike="noStrike">
                          <a:effectLst/>
                        </a:rPr>
                        <a:t>NA</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44%</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69%</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304049</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53%</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800" u="none" strike="noStrike">
                          <a:effectLst/>
                        </a:rPr>
                        <a:t>Total % </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100%</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100%</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ctr"/>
                      <a:r>
                        <a:rPr lang="en-US" sz="1800" u="none" strike="noStrike" dirty="0">
                          <a:effectLst/>
                        </a:rPr>
                        <a:t>574073</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100%</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800" u="none" strike="noStrike">
                          <a:effectLst/>
                        </a:rPr>
                        <a:t>Total Customer Count</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rPr>
                        <a:t>373723</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rPr>
                        <a:t>200350</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a:txBody>
                    <a:bodyPr/>
                    <a:lstStyle/>
                    <a:p>
                      <a:pPr algn="ctr" fontAlgn="ctr"/>
                      <a:r>
                        <a:rPr lang="en-US" sz="1800" u="none" strike="noStrike" dirty="0">
                          <a:effectLst/>
                        </a:rPr>
                        <a:t> </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157470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Customer Profile of Stop Traders across Total unrealized Buy Value</a:t>
            </a:r>
            <a:endParaRPr lang="en-US" sz="28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65305298"/>
              </p:ext>
            </p:extLst>
          </p:nvPr>
        </p:nvGraphicFramePr>
        <p:xfrm>
          <a:off x="838200" y="1041876"/>
          <a:ext cx="10078329" cy="3122295"/>
        </p:xfrm>
        <a:graphic>
          <a:graphicData uri="http://schemas.openxmlformats.org/drawingml/2006/table">
            <a:tbl>
              <a:tblPr>
                <a:tableStyleId>{5C22544A-7EE6-4342-B048-85BDC9FD1C3A}</a:tableStyleId>
              </a:tblPr>
              <a:tblGrid>
                <a:gridCol w="3268028"/>
                <a:gridCol w="1805415"/>
                <a:gridCol w="1805415"/>
                <a:gridCol w="1462615"/>
                <a:gridCol w="1736856"/>
              </a:tblGrid>
              <a:tr h="190500">
                <a:tc>
                  <a:txBody>
                    <a:bodyPr/>
                    <a:lstStyle/>
                    <a:p>
                      <a:pPr algn="ctr" fontAlgn="ctr"/>
                      <a:r>
                        <a:rPr lang="en-US" sz="1800" u="none" strike="noStrike" dirty="0" smtClean="0">
                          <a:effectLst/>
                        </a:rPr>
                        <a:t>Total</a:t>
                      </a:r>
                      <a:r>
                        <a:rPr lang="en-US" sz="1800" u="none" strike="noStrike" baseline="0" dirty="0" smtClean="0">
                          <a:effectLst/>
                        </a:rPr>
                        <a:t> </a:t>
                      </a:r>
                      <a:r>
                        <a:rPr lang="en-US" sz="1800" u="none" strike="noStrike" dirty="0" smtClean="0">
                          <a:effectLst/>
                        </a:rPr>
                        <a:t>Unrealized</a:t>
                      </a:r>
                      <a:r>
                        <a:rPr lang="en-US" sz="1800" u="none" strike="noStrike" baseline="0" dirty="0" smtClean="0">
                          <a:effectLst/>
                        </a:rPr>
                        <a:t> </a:t>
                      </a:r>
                      <a:r>
                        <a:rPr lang="en-US" sz="1800" u="none" strike="noStrike" dirty="0" smtClean="0">
                          <a:effectLst/>
                        </a:rPr>
                        <a:t>Buy Value</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&lt; 90 days % </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&gt; 90 days %</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Grand Total</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 across </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800" u="none" strike="noStrike" dirty="0">
                          <a:effectLst/>
                        </a:rPr>
                        <a:t>&lt;= 10k</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17.28%</a:t>
                      </a:r>
                      <a:endParaRPr lang="en-US" sz="1800" b="1" i="0" u="none" strike="noStrike">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20.24%</a:t>
                      </a:r>
                      <a:endParaRPr lang="en-US" sz="1800" b="1" i="0" u="none" strike="noStrike">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105155</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18.32%</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800" u="none" strike="noStrike" dirty="0">
                          <a:effectLst/>
                        </a:rPr>
                        <a:t>10k to 50k</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19.45%</a:t>
                      </a:r>
                      <a:endParaRPr lang="en-US" sz="18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13.45%</a:t>
                      </a:r>
                      <a:endParaRPr lang="en-US" sz="1800" b="1" i="0" u="none" strike="noStrike">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99656</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17.36%</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800" u="none" strike="noStrike">
                          <a:effectLst/>
                        </a:rPr>
                        <a:t>50k to 1lk</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10.54%</a:t>
                      </a:r>
                      <a:endParaRPr lang="en-US" sz="18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5.24%</a:t>
                      </a:r>
                      <a:endParaRPr lang="en-US" sz="1800" b="1" i="0" u="none" strike="noStrike">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49904</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8.69%</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800" u="none" strike="noStrike">
                          <a:effectLst/>
                        </a:rPr>
                        <a:t>1lk to 10lk</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29.53%</a:t>
                      </a:r>
                      <a:endParaRPr lang="en-US" sz="18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8.34%</a:t>
                      </a:r>
                      <a:endParaRPr lang="en-US" sz="1800" b="1" i="0" u="none" strike="noStrike">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127054</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22.13%</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800" u="none" strike="noStrike">
                          <a:effectLst/>
                        </a:rPr>
                        <a:t>10lk to 50lk</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5.97%</a:t>
                      </a:r>
                      <a:endParaRPr lang="en-US" sz="18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0.89%</a:t>
                      </a:r>
                      <a:endParaRPr lang="en-US" sz="1800" b="1" i="0" u="none" strike="noStrike">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24108</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4.20%</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800" u="none" strike="noStrike">
                          <a:effectLst/>
                        </a:rPr>
                        <a:t>50lk to 1Cr</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0.58%</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0.08%</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2330</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0.41%</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800" u="none" strike="noStrike">
                          <a:effectLst/>
                        </a:rPr>
                        <a:t>&gt;1Cr</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0.31%</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0.05%</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1250</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0.22%</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800" u="none" strike="noStrike">
                          <a:effectLst/>
                        </a:rPr>
                        <a:t>NA</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16.33%</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51.71%</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164616</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28.68%</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800" u="none" strike="noStrike">
                          <a:effectLst/>
                        </a:rPr>
                        <a:t>Total % </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100.00%</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100.00%</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ctr"/>
                      <a:r>
                        <a:rPr lang="en-US" sz="1800" u="none" strike="noStrike" dirty="0">
                          <a:effectLst/>
                        </a:rPr>
                        <a:t>574073</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100.00%</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800" u="none" strike="noStrike">
                          <a:effectLst/>
                        </a:rPr>
                        <a:t>Total Customer Count</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rPr>
                        <a:t>373723</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200350</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a:txBody>
                    <a:bodyPr/>
                    <a:lstStyle/>
                    <a:p>
                      <a:pPr algn="ctr" fontAlgn="ctr"/>
                      <a:r>
                        <a:rPr lang="en-US" sz="1800" u="none" strike="noStrike" dirty="0">
                          <a:effectLst/>
                        </a:rPr>
                        <a:t> </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05620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1757" y="182246"/>
            <a:ext cx="10515600" cy="513180"/>
          </a:xfrm>
        </p:spPr>
        <p:txBody>
          <a:bodyPr/>
          <a:lstStyle/>
          <a:p>
            <a:r>
              <a:rPr lang="en-US" sz="2800" dirty="0" smtClean="0"/>
              <a:t>Customer Profile of Stop Traders across Percentage unrealized</a:t>
            </a:r>
            <a:endParaRPr lang="en-US" sz="28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68777831"/>
              </p:ext>
            </p:extLst>
          </p:nvPr>
        </p:nvGraphicFramePr>
        <p:xfrm>
          <a:off x="1199369" y="1150388"/>
          <a:ext cx="9084114" cy="3406140"/>
        </p:xfrm>
        <a:graphic>
          <a:graphicData uri="http://schemas.openxmlformats.org/drawingml/2006/table">
            <a:tbl>
              <a:tblPr>
                <a:tableStyleId>{5C22544A-7EE6-4342-B048-85BDC9FD1C3A}</a:tableStyleId>
              </a:tblPr>
              <a:tblGrid>
                <a:gridCol w="2565560"/>
                <a:gridCol w="1417337"/>
                <a:gridCol w="1417337"/>
                <a:gridCol w="1411357"/>
                <a:gridCol w="2272523"/>
              </a:tblGrid>
              <a:tr h="190500">
                <a:tc>
                  <a:txBody>
                    <a:bodyPr/>
                    <a:lstStyle/>
                    <a:p>
                      <a:pPr algn="ctr" fontAlgn="ctr"/>
                      <a:r>
                        <a:rPr lang="en-US" sz="1800" u="none" strike="noStrike" dirty="0" smtClean="0">
                          <a:effectLst/>
                        </a:rPr>
                        <a:t>Percentage Unrealized</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&lt; 90 days % </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&gt; 90 days %</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Grand Total</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 across Perc Unrlz</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800" u="none" strike="noStrike" dirty="0">
                          <a:effectLst/>
                        </a:rPr>
                        <a:t>&lt; -50 %.</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3.02%</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3.31%</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17933</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3.12%</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800" u="none" strike="noStrike" dirty="0">
                          <a:effectLst/>
                        </a:rPr>
                        <a:t>-20 % to -50 %</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21.18%</a:t>
                      </a:r>
                      <a:endParaRPr lang="en-US" sz="1800" b="1" i="0" u="none" strike="noStrike">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12.34%</a:t>
                      </a:r>
                      <a:endParaRPr lang="en-US" sz="1800" b="1" i="0" u="none" strike="noStrike">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103881</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18.10%</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800" u="none" strike="noStrike" dirty="0">
                          <a:effectLst/>
                        </a:rPr>
                        <a:t>-10 % to -20 %</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18.32%</a:t>
                      </a:r>
                      <a:endParaRPr lang="en-US" sz="1800" b="1" i="0" u="none" strike="noStrike">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7.38%</a:t>
                      </a:r>
                      <a:endParaRPr lang="en-US" sz="1800" b="1" i="0" u="none" strike="noStrike">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83273</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14.51%</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800" u="none" strike="noStrike">
                          <a:effectLst/>
                        </a:rPr>
                        <a:t>0 % to -10 %</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21.72%</a:t>
                      </a:r>
                      <a:endParaRPr lang="en-US" sz="18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8.97%</a:t>
                      </a:r>
                      <a:endParaRPr lang="en-US" sz="1800" b="1" i="0" u="none" strike="noStrike">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99146</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17.27%</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800" u="none" strike="noStrike">
                          <a:effectLst/>
                        </a:rPr>
                        <a:t>0 % to 10 %</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12.55%</a:t>
                      </a:r>
                      <a:endParaRPr lang="en-US" sz="18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6.90%</a:t>
                      </a:r>
                      <a:endParaRPr lang="en-US" sz="1800" b="1" i="0" u="none" strike="noStrike">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60710</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10.58%</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800" u="none" strike="noStrike">
                          <a:effectLst/>
                        </a:rPr>
                        <a:t>10 % to 20 %</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4.09%</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3.80%</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22885</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3.99%</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800" u="none" strike="noStrike">
                          <a:effectLst/>
                        </a:rPr>
                        <a:t>20 % to 50 %</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2.12%</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4.24%</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16413</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2.86%</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800" u="none" strike="noStrike">
                          <a:effectLst/>
                        </a:rPr>
                        <a:t>&gt; 50 %.</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0.45%</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0.97%</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3608</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0.63%</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800" u="none" strike="noStrike">
                          <a:effectLst/>
                        </a:rPr>
                        <a:t>NA</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16.55%</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52.09%</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166224</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28.96%</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800" u="none" strike="noStrike">
                          <a:effectLst/>
                        </a:rPr>
                        <a:t>Total % </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100.00%</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100.00%</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ctr"/>
                      <a:r>
                        <a:rPr lang="en-US" sz="1800" u="none" strike="noStrike" dirty="0">
                          <a:effectLst/>
                        </a:rPr>
                        <a:t>574073</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100.00%</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800" u="none" strike="noStrike">
                          <a:effectLst/>
                        </a:rPr>
                        <a:t>Total Customer Count</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373723</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200350</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a:txBody>
                    <a:bodyPr/>
                    <a:lstStyle/>
                    <a:p>
                      <a:pPr algn="ctr" fontAlgn="ctr"/>
                      <a:r>
                        <a:rPr lang="en-US" sz="1800" u="none" strike="noStrike" dirty="0">
                          <a:effectLst/>
                        </a:rPr>
                        <a:t> </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567591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Profile of Stop Traders across Preferred Channel</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33517657"/>
              </p:ext>
            </p:extLst>
          </p:nvPr>
        </p:nvGraphicFramePr>
        <p:xfrm>
          <a:off x="966958" y="1232375"/>
          <a:ext cx="9654149" cy="2554605"/>
        </p:xfrm>
        <a:graphic>
          <a:graphicData uri="http://schemas.openxmlformats.org/drawingml/2006/table">
            <a:tbl>
              <a:tblPr>
                <a:tableStyleId>{5C22544A-7EE6-4342-B048-85BDC9FD1C3A}</a:tableStyleId>
              </a:tblPr>
              <a:tblGrid>
                <a:gridCol w="2886152"/>
                <a:gridCol w="1594449"/>
                <a:gridCol w="1594449"/>
                <a:gridCol w="1264794"/>
                <a:gridCol w="2314305"/>
              </a:tblGrid>
              <a:tr h="190500">
                <a:tc>
                  <a:txBody>
                    <a:bodyPr/>
                    <a:lstStyle/>
                    <a:p>
                      <a:pPr algn="ctr" fontAlgn="ctr"/>
                      <a:r>
                        <a:rPr lang="en-US" sz="1800" u="none" strike="noStrike" dirty="0" smtClean="0">
                          <a:effectLst/>
                        </a:rPr>
                        <a:t>Preferred</a:t>
                      </a:r>
                      <a:r>
                        <a:rPr lang="en-US" sz="1800" u="none" strike="noStrike" baseline="0" dirty="0" smtClean="0">
                          <a:effectLst/>
                        </a:rPr>
                        <a:t> </a:t>
                      </a:r>
                      <a:r>
                        <a:rPr lang="en-US" sz="1800" u="none" strike="noStrike" dirty="0" smtClean="0">
                          <a:effectLst/>
                        </a:rPr>
                        <a:t>Channel</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&lt; 90 days % </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&gt; 90 days %</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Grand Total</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 across Channel</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800" u="none" strike="noStrike" dirty="0">
                          <a:effectLst/>
                        </a:rPr>
                        <a:t>C(Mobile)(Online)</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22.84%</a:t>
                      </a:r>
                      <a:endParaRPr lang="en-US" sz="18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15.96%</a:t>
                      </a:r>
                      <a:endParaRPr lang="en-US" sz="1800" b="1" i="0" u="none" strike="noStrike">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117330</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20.44%</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800" u="none" strike="noStrike">
                          <a:effectLst/>
                        </a:rPr>
                        <a:t>ITS (Online)</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32.88%</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34.61%</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192221</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33.48%</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800" u="none" strike="noStrike">
                          <a:effectLst/>
                        </a:rPr>
                        <a:t>Mix</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3.76%</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4.80%</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23677</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4.12%</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800" u="none" strike="noStrike">
                          <a:effectLst/>
                        </a:rPr>
                        <a:t>OWS (Offline)</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15.10%</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18.15%</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92810</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16.17%</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800" u="none" strike="noStrike">
                          <a:effectLst/>
                        </a:rPr>
                        <a:t>RMS (Offline)</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9.53%</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6.14%</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47916</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8.35%</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800" u="none" strike="noStrike">
                          <a:effectLst/>
                        </a:rPr>
                        <a:t>TWS (Offline)</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15.88%</a:t>
                      </a:r>
                      <a:endParaRPr lang="en-US" sz="1800" b="1" i="0" u="none" strike="noStrike">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20.34%</a:t>
                      </a:r>
                      <a:endParaRPr lang="en-US" sz="18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100119</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17.44%</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800" u="none" strike="noStrike">
                          <a:effectLst/>
                        </a:rPr>
                        <a:t>Total % </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100.00%</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100.00%</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ctr"/>
                      <a:r>
                        <a:rPr lang="en-US" sz="1800" u="none" strike="noStrike" dirty="0">
                          <a:effectLst/>
                        </a:rPr>
                        <a:t>574073</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100.00%</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800" u="none" strike="noStrike">
                          <a:effectLst/>
                        </a:rPr>
                        <a:t>Total Customer Count</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rPr>
                        <a:t>373723</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rPr>
                        <a:t>200350</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a:txBody>
                    <a:bodyPr/>
                    <a:lstStyle/>
                    <a:p>
                      <a:pPr algn="ctr" fontAlgn="ctr"/>
                      <a:r>
                        <a:rPr lang="en-US" sz="1800" u="none" strike="noStrike" dirty="0">
                          <a:effectLst/>
                        </a:rPr>
                        <a:t> </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295583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Profile of Stop Traders across Login Count.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6273536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a:t>
            </a:r>
            <a:r>
              <a:rPr lang="en-US" dirty="0"/>
              <a:t>Segments</a:t>
            </a:r>
          </a:p>
        </p:txBody>
      </p:sp>
      <p:sp>
        <p:nvSpPr>
          <p:cNvPr id="6" name="Rectangle 5"/>
          <p:cNvSpPr/>
          <p:nvPr/>
        </p:nvSpPr>
        <p:spPr>
          <a:xfrm>
            <a:off x="4738469" y="1533379"/>
            <a:ext cx="2940148" cy="1252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Customer Segments</a:t>
            </a:r>
            <a:endParaRPr lang="en-US" sz="2400" dirty="0"/>
          </a:p>
        </p:txBody>
      </p:sp>
      <p:sp>
        <p:nvSpPr>
          <p:cNvPr id="7" name="Rectangle 6"/>
          <p:cNvSpPr/>
          <p:nvPr/>
        </p:nvSpPr>
        <p:spPr>
          <a:xfrm>
            <a:off x="1616029" y="3672105"/>
            <a:ext cx="1774873" cy="1252024"/>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Active Traders</a:t>
            </a:r>
            <a:endParaRPr lang="en-US" sz="2400" dirty="0"/>
          </a:p>
        </p:txBody>
      </p:sp>
      <p:sp>
        <p:nvSpPr>
          <p:cNvPr id="8" name="Rectangle 7"/>
          <p:cNvSpPr/>
          <p:nvPr/>
        </p:nvSpPr>
        <p:spPr>
          <a:xfrm>
            <a:off x="3880340" y="3671668"/>
            <a:ext cx="1774873" cy="1252024"/>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Stop Traders</a:t>
            </a:r>
            <a:endParaRPr lang="en-US" sz="2400" dirty="0"/>
          </a:p>
        </p:txBody>
      </p:sp>
      <p:sp>
        <p:nvSpPr>
          <p:cNvPr id="9" name="Rectangle 8"/>
          <p:cNvSpPr/>
          <p:nvPr/>
        </p:nvSpPr>
        <p:spPr>
          <a:xfrm>
            <a:off x="6118862" y="3671668"/>
            <a:ext cx="1774873" cy="1252024"/>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Non </a:t>
            </a:r>
            <a:r>
              <a:rPr lang="en-US" sz="2400" dirty="0"/>
              <a:t>Traders</a:t>
            </a:r>
          </a:p>
        </p:txBody>
      </p:sp>
      <p:cxnSp>
        <p:nvCxnSpPr>
          <p:cNvPr id="11" name="Straight Connector 10"/>
          <p:cNvCxnSpPr>
            <a:stCxn id="6" idx="2"/>
            <a:endCxn id="8" idx="0"/>
          </p:cNvCxnSpPr>
          <p:nvPr/>
        </p:nvCxnSpPr>
        <p:spPr>
          <a:xfrm flipH="1">
            <a:off x="4767777" y="2785403"/>
            <a:ext cx="1440766" cy="886265"/>
          </a:xfrm>
          <a:prstGeom prst="line">
            <a:avLst/>
          </a:prstGeom>
        </p:spPr>
        <p:style>
          <a:lnRef idx="1">
            <a:schemeClr val="dk1"/>
          </a:lnRef>
          <a:fillRef idx="0">
            <a:schemeClr val="dk1"/>
          </a:fillRef>
          <a:effectRef idx="0">
            <a:schemeClr val="dk1"/>
          </a:effectRef>
          <a:fontRef idx="minor">
            <a:schemeClr val="tx1"/>
          </a:fontRef>
        </p:style>
      </p:cxnSp>
      <p:sp>
        <p:nvSpPr>
          <p:cNvPr id="21" name="Rectangle 20"/>
          <p:cNvSpPr/>
          <p:nvPr/>
        </p:nvSpPr>
        <p:spPr>
          <a:xfrm>
            <a:off x="838200" y="1082842"/>
            <a:ext cx="10515600" cy="43472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447065" y="3671668"/>
            <a:ext cx="1833487" cy="125202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Behavior Based</a:t>
            </a:r>
            <a:endParaRPr lang="en-US" sz="2400" dirty="0"/>
          </a:p>
        </p:txBody>
      </p:sp>
      <p:cxnSp>
        <p:nvCxnSpPr>
          <p:cNvPr id="12" name="Straight Connector 11"/>
          <p:cNvCxnSpPr>
            <a:endCxn id="6" idx="2"/>
          </p:cNvCxnSpPr>
          <p:nvPr/>
        </p:nvCxnSpPr>
        <p:spPr>
          <a:xfrm flipV="1">
            <a:off x="2443091" y="2785403"/>
            <a:ext cx="3765452" cy="893332"/>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a:stCxn id="9" idx="0"/>
            <a:endCxn id="6" idx="2"/>
          </p:cNvCxnSpPr>
          <p:nvPr/>
        </p:nvCxnSpPr>
        <p:spPr>
          <a:xfrm flipH="1" flipV="1">
            <a:off x="6208543" y="2785403"/>
            <a:ext cx="797756" cy="886265"/>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a:stCxn id="14" idx="0"/>
            <a:endCxn id="6" idx="2"/>
          </p:cNvCxnSpPr>
          <p:nvPr/>
        </p:nvCxnSpPr>
        <p:spPr>
          <a:xfrm flipH="1" flipV="1">
            <a:off x="6208543" y="2785403"/>
            <a:ext cx="3155266" cy="88626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2271507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Achieve Customer understanding through segmentation</a:t>
            </a:r>
          </a:p>
        </p:txBody>
      </p:sp>
      <p:sp>
        <p:nvSpPr>
          <p:cNvPr id="5" name="Rectangle 4"/>
          <p:cNvSpPr/>
          <p:nvPr/>
        </p:nvSpPr>
        <p:spPr>
          <a:xfrm>
            <a:off x="2485623" y="1481070"/>
            <a:ext cx="5988676" cy="4855336"/>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26882864"/>
              </p:ext>
            </p:extLst>
          </p:nvPr>
        </p:nvGraphicFramePr>
        <p:xfrm>
          <a:off x="528034" y="1790163"/>
          <a:ext cx="9787944" cy="42242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486650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One View </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80250167"/>
              </p:ext>
            </p:extLst>
          </p:nvPr>
        </p:nvGraphicFramePr>
        <p:xfrm>
          <a:off x="838200" y="1113461"/>
          <a:ext cx="6294120" cy="4560570"/>
        </p:xfrm>
        <a:graphic>
          <a:graphicData uri="http://schemas.openxmlformats.org/drawingml/2006/table">
            <a:tbl>
              <a:tblPr>
                <a:tableStyleId>{5C22544A-7EE6-4342-B048-85BDC9FD1C3A}</a:tableStyleId>
              </a:tblPr>
              <a:tblGrid>
                <a:gridCol w="2411437"/>
                <a:gridCol w="3882683"/>
              </a:tblGrid>
              <a:tr h="190500">
                <a:tc>
                  <a:txBody>
                    <a:bodyPr/>
                    <a:lstStyle/>
                    <a:p>
                      <a:pPr algn="l" fontAlgn="b"/>
                      <a:r>
                        <a:rPr lang="en-US" sz="1600" b="1" u="none" strike="noStrike" dirty="0">
                          <a:effectLst/>
                        </a:rPr>
                        <a:t>Columns </a:t>
                      </a:r>
                      <a:endParaRPr lang="en-US"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Description </a:t>
                      </a:r>
                      <a:endParaRPr lang="en-US"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600" u="none" strike="noStrike" dirty="0">
                          <a:effectLst/>
                        </a:rPr>
                        <a:t>CUST_ID</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u="none" strike="noStrike">
                          <a:effectLst/>
                        </a:rPr>
                        <a:t>Unique Customer Identification </a:t>
                      </a:r>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600" u="none" strike="noStrike" dirty="0">
                          <a:effectLst/>
                        </a:rPr>
                        <a:t>PREFERRED_PRODUCT</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u="none" strike="noStrike">
                          <a:effectLst/>
                        </a:rPr>
                        <a:t>Preferred Product Type </a:t>
                      </a:r>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600" u="none" strike="noStrike" dirty="0">
                          <a:effectLst/>
                        </a:rPr>
                        <a:t>ACTIVE_MNTS</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u="none" strike="noStrike" dirty="0">
                          <a:effectLst/>
                        </a:rPr>
                        <a:t>Customer active for number of months</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600" u="none" strike="noStrike" dirty="0">
                          <a:effectLst/>
                        </a:rPr>
                        <a:t>BRKG/ACTIVE_MONTHS</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u="none" strike="noStrike" dirty="0" smtClean="0">
                          <a:effectLst/>
                        </a:rPr>
                        <a:t>Brokerage </a:t>
                      </a:r>
                      <a:r>
                        <a:rPr lang="en-US" sz="1600" u="none" strike="noStrike" dirty="0">
                          <a:effectLst/>
                        </a:rPr>
                        <a:t>given by customer per active month</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600" u="none" strike="noStrike" dirty="0">
                          <a:effectLst/>
                        </a:rPr>
                        <a:t>BRKG_AM</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u="none" strike="noStrike" dirty="0">
                          <a:effectLst/>
                        </a:rPr>
                        <a:t>Bucket of </a:t>
                      </a:r>
                      <a:r>
                        <a:rPr lang="en-US" sz="1600" u="none" strike="noStrike" dirty="0" err="1">
                          <a:effectLst/>
                        </a:rPr>
                        <a:t>Brkg</a:t>
                      </a:r>
                      <a:r>
                        <a:rPr lang="en-US" sz="1600" u="none" strike="noStrike" dirty="0">
                          <a:effectLst/>
                        </a:rPr>
                        <a:t>/</a:t>
                      </a:r>
                      <a:r>
                        <a:rPr lang="en-US" sz="1600" u="none" strike="noStrike" dirty="0" err="1">
                          <a:effectLst/>
                        </a:rPr>
                        <a:t>Active_Month</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600" u="none" strike="noStrike" dirty="0">
                          <a:effectLst/>
                        </a:rPr>
                        <a:t>ACTIVITY_RATIO</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u="none" strike="noStrike" dirty="0">
                          <a:effectLst/>
                        </a:rPr>
                        <a:t>Bucket of </a:t>
                      </a:r>
                      <a:r>
                        <a:rPr lang="en-US" sz="1600" u="none" strike="noStrike" dirty="0" smtClean="0">
                          <a:effectLst/>
                        </a:rPr>
                        <a:t>Active</a:t>
                      </a:r>
                      <a:r>
                        <a:rPr lang="en-US" sz="1600" u="none" strike="noStrike" baseline="0" dirty="0" smtClean="0">
                          <a:effectLst/>
                        </a:rPr>
                        <a:t> </a:t>
                      </a:r>
                      <a:r>
                        <a:rPr lang="en-US" sz="1600" u="none" strike="noStrike" dirty="0" smtClean="0">
                          <a:effectLst/>
                        </a:rPr>
                        <a:t>Months / Total</a:t>
                      </a:r>
                      <a:r>
                        <a:rPr lang="en-US" sz="1600" u="none" strike="noStrike" baseline="0" dirty="0" smtClean="0">
                          <a:effectLst/>
                        </a:rPr>
                        <a:t> Months</a:t>
                      </a:r>
                      <a:r>
                        <a:rPr lang="en-US" sz="1600" u="none" strike="noStrike" dirty="0" smtClean="0">
                          <a:effectLst/>
                        </a:rPr>
                        <a:t> </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600" u="none" strike="noStrike" dirty="0" smtClean="0">
                          <a:effectLst/>
                        </a:rPr>
                        <a:t>RECENCY</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u="none" strike="noStrike" dirty="0">
                          <a:effectLst/>
                        </a:rPr>
                        <a:t>Number of days from last trade date</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600" u="none" strike="noStrike">
                          <a:effectLst/>
                        </a:rPr>
                        <a:t>LAST_TRD_DT</a:t>
                      </a:r>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u="none" strike="noStrike" dirty="0">
                          <a:effectLst/>
                        </a:rPr>
                        <a:t>Last Trade Date</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600" u="none" strike="noStrike" dirty="0">
                          <a:effectLst/>
                        </a:rPr>
                        <a:t>RECENCY_CAP</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u="none" strike="noStrike" dirty="0">
                          <a:effectLst/>
                        </a:rPr>
                        <a:t>Bucket of Recency</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600" u="none" strike="noStrike" dirty="0">
                          <a:effectLst/>
                        </a:rPr>
                        <a:t>REG_DT</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u="none" strike="noStrike" dirty="0">
                          <a:effectLst/>
                        </a:rPr>
                        <a:t>Customer Acquire Date </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600" u="none" strike="noStrike">
                          <a:effectLst/>
                        </a:rPr>
                        <a:t>FIRST_TRD_DT</a:t>
                      </a:r>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u="none" strike="noStrike" dirty="0">
                          <a:effectLst/>
                        </a:rPr>
                        <a:t>First Trade Date </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600" u="none" strike="noStrike" dirty="0">
                          <a:effectLst/>
                        </a:rPr>
                        <a:t>VINTAGE_MNTHS</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u="none" strike="noStrike" dirty="0">
                          <a:effectLst/>
                        </a:rPr>
                        <a:t>Age of customer in months</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600" u="none" strike="noStrike" dirty="0" err="1" smtClean="0">
                          <a:effectLst/>
                        </a:rPr>
                        <a:t>Preferred_STK_Del</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u="none" strike="noStrike" dirty="0">
                          <a:effectLst/>
                        </a:rPr>
                        <a:t>Preferred Stock of customer</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600" u="none" strike="noStrike" dirty="0" err="1" smtClean="0">
                          <a:effectLst/>
                        </a:rPr>
                        <a:t>Preferred_Stock_Perc_val</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u="none" strike="noStrike" dirty="0">
                          <a:effectLst/>
                        </a:rPr>
                        <a:t>Preferred Stock Percentage </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600" u="none" strike="noStrike" dirty="0" err="1" smtClean="0">
                          <a:effectLst/>
                        </a:rPr>
                        <a:t>Preferred_Sector_Del</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u="none" strike="noStrike" dirty="0">
                          <a:effectLst/>
                        </a:rPr>
                        <a:t>Preferred Sector of customer</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600" u="none" strike="noStrike" dirty="0" err="1" smtClean="0">
                          <a:effectLst/>
                        </a:rPr>
                        <a:t>Preferred_Sect_Perc_DEL</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u="none" strike="noStrike" dirty="0">
                          <a:effectLst/>
                        </a:rPr>
                        <a:t>Preferred Sector Percentage </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600" u="none" strike="noStrike" dirty="0" err="1" smtClean="0">
                          <a:effectLst/>
                        </a:rPr>
                        <a:t>Preferred_Market_Cap_del</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u="none" strike="noStrike" dirty="0">
                          <a:effectLst/>
                        </a:rPr>
                        <a:t>Preferred Market Cap of customer</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060959055"/>
              </p:ext>
            </p:extLst>
          </p:nvPr>
        </p:nvGraphicFramePr>
        <p:xfrm>
          <a:off x="8860301" y="2746229"/>
          <a:ext cx="914400" cy="771525"/>
        </p:xfrm>
        <a:graphic>
          <a:graphicData uri="http://schemas.openxmlformats.org/presentationml/2006/ole">
            <mc:AlternateContent xmlns:mc="http://schemas.openxmlformats.org/markup-compatibility/2006">
              <mc:Choice xmlns:v="urn:schemas-microsoft-com:vml" Requires="v">
                <p:oleObj spid="_x0000_s8985"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8860301" y="2746229"/>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1453913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Segments</a:t>
            </a:r>
            <a:endParaRPr lang="en-US" dirty="0"/>
          </a:p>
        </p:txBody>
      </p:sp>
      <p:sp>
        <p:nvSpPr>
          <p:cNvPr id="6" name="Rectangle 5"/>
          <p:cNvSpPr/>
          <p:nvPr/>
        </p:nvSpPr>
        <p:spPr>
          <a:xfrm>
            <a:off x="4738469" y="1533379"/>
            <a:ext cx="2940148" cy="1252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Customer Segments</a:t>
            </a:r>
            <a:endParaRPr lang="en-US" sz="2400" dirty="0"/>
          </a:p>
        </p:txBody>
      </p:sp>
      <p:sp>
        <p:nvSpPr>
          <p:cNvPr id="7" name="Rectangle 6"/>
          <p:cNvSpPr/>
          <p:nvPr/>
        </p:nvSpPr>
        <p:spPr>
          <a:xfrm>
            <a:off x="1616029" y="3672105"/>
            <a:ext cx="1774873" cy="125202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Active Traders</a:t>
            </a:r>
            <a:endParaRPr lang="en-US" sz="2400" dirty="0"/>
          </a:p>
        </p:txBody>
      </p:sp>
      <p:sp>
        <p:nvSpPr>
          <p:cNvPr id="8" name="Rectangle 7"/>
          <p:cNvSpPr/>
          <p:nvPr/>
        </p:nvSpPr>
        <p:spPr>
          <a:xfrm>
            <a:off x="3880340" y="3671668"/>
            <a:ext cx="1774873" cy="1252024"/>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Stop Traders</a:t>
            </a:r>
            <a:endParaRPr lang="en-US" sz="2400" dirty="0"/>
          </a:p>
        </p:txBody>
      </p:sp>
      <p:sp>
        <p:nvSpPr>
          <p:cNvPr id="9" name="Rectangle 8"/>
          <p:cNvSpPr/>
          <p:nvPr/>
        </p:nvSpPr>
        <p:spPr>
          <a:xfrm>
            <a:off x="6118862" y="3671668"/>
            <a:ext cx="1774873" cy="1252024"/>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Non </a:t>
            </a:r>
            <a:r>
              <a:rPr lang="en-US" sz="2400" dirty="0"/>
              <a:t>Traders</a:t>
            </a:r>
          </a:p>
        </p:txBody>
      </p:sp>
      <p:cxnSp>
        <p:nvCxnSpPr>
          <p:cNvPr id="11" name="Straight Connector 10"/>
          <p:cNvCxnSpPr>
            <a:stCxn id="6" idx="2"/>
            <a:endCxn id="8" idx="0"/>
          </p:cNvCxnSpPr>
          <p:nvPr/>
        </p:nvCxnSpPr>
        <p:spPr>
          <a:xfrm flipH="1">
            <a:off x="4767777" y="2785403"/>
            <a:ext cx="1440766" cy="886265"/>
          </a:xfrm>
          <a:prstGeom prst="line">
            <a:avLst/>
          </a:prstGeom>
        </p:spPr>
        <p:style>
          <a:lnRef idx="1">
            <a:schemeClr val="dk1"/>
          </a:lnRef>
          <a:fillRef idx="0">
            <a:schemeClr val="dk1"/>
          </a:fillRef>
          <a:effectRef idx="0">
            <a:schemeClr val="dk1"/>
          </a:effectRef>
          <a:fontRef idx="minor">
            <a:schemeClr val="tx1"/>
          </a:fontRef>
        </p:style>
      </p:cxnSp>
      <p:sp>
        <p:nvSpPr>
          <p:cNvPr id="21" name="Rectangle 20"/>
          <p:cNvSpPr/>
          <p:nvPr/>
        </p:nvSpPr>
        <p:spPr>
          <a:xfrm>
            <a:off x="838200" y="1082842"/>
            <a:ext cx="10515600" cy="43472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447065" y="3671668"/>
            <a:ext cx="1833487" cy="1252024"/>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Behavior Based</a:t>
            </a:r>
            <a:endParaRPr lang="en-US" sz="2400" dirty="0"/>
          </a:p>
        </p:txBody>
      </p:sp>
      <p:cxnSp>
        <p:nvCxnSpPr>
          <p:cNvPr id="12" name="Straight Connector 11"/>
          <p:cNvCxnSpPr>
            <a:endCxn id="6" idx="2"/>
          </p:cNvCxnSpPr>
          <p:nvPr/>
        </p:nvCxnSpPr>
        <p:spPr>
          <a:xfrm flipV="1">
            <a:off x="2443091" y="2785403"/>
            <a:ext cx="3765452" cy="893332"/>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a:stCxn id="9" idx="0"/>
            <a:endCxn id="6" idx="2"/>
          </p:cNvCxnSpPr>
          <p:nvPr/>
        </p:nvCxnSpPr>
        <p:spPr>
          <a:xfrm flipH="1" flipV="1">
            <a:off x="6208543" y="2785403"/>
            <a:ext cx="797756" cy="886265"/>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a:stCxn id="14" idx="0"/>
            <a:endCxn id="6" idx="2"/>
          </p:cNvCxnSpPr>
          <p:nvPr/>
        </p:nvCxnSpPr>
        <p:spPr>
          <a:xfrm flipH="1" flipV="1">
            <a:off x="6208543" y="2785403"/>
            <a:ext cx="3155266" cy="88626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150316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One View (continued…)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05030112"/>
              </p:ext>
            </p:extLst>
          </p:nvPr>
        </p:nvGraphicFramePr>
        <p:xfrm>
          <a:off x="968521" y="1046346"/>
          <a:ext cx="7528365" cy="3284220"/>
        </p:xfrm>
        <a:graphic>
          <a:graphicData uri="http://schemas.openxmlformats.org/drawingml/2006/table">
            <a:tbl>
              <a:tblPr>
                <a:tableStyleId>{5C22544A-7EE6-4342-B048-85BDC9FD1C3A}</a:tableStyleId>
              </a:tblPr>
              <a:tblGrid>
                <a:gridCol w="3279922"/>
                <a:gridCol w="4248443"/>
              </a:tblGrid>
              <a:tr h="190500">
                <a:tc>
                  <a:txBody>
                    <a:bodyPr/>
                    <a:lstStyle/>
                    <a:p>
                      <a:pPr algn="l" fontAlgn="b"/>
                      <a:r>
                        <a:rPr lang="en-US" sz="1600" b="1" u="none" strike="noStrike" dirty="0">
                          <a:effectLst/>
                        </a:rPr>
                        <a:t>Columns </a:t>
                      </a:r>
                      <a:endParaRPr lang="en-US"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Description </a:t>
                      </a:r>
                      <a:endParaRPr lang="en-US"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600" u="none" strike="noStrike" dirty="0" err="1">
                          <a:effectLst/>
                        </a:rPr>
                        <a:t>Preferred_MarCap_Perc</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u="none" strike="noStrike">
                          <a:effectLst/>
                        </a:rPr>
                        <a:t>Preferred Market Cap Percentage</a:t>
                      </a:r>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600" u="none" strike="noStrike" dirty="0" err="1" smtClean="0">
                          <a:effectLst/>
                        </a:rPr>
                        <a:t>Total_Realize_Pnl_Del</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u="none" strike="noStrike">
                          <a:effectLst/>
                        </a:rPr>
                        <a:t>Total Realized Profit or Loss of customer </a:t>
                      </a:r>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600" u="none" strike="noStrike" dirty="0" err="1" smtClean="0">
                          <a:effectLst/>
                        </a:rPr>
                        <a:t>Percentage_Realized_Pnl_Del</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u="none" strike="noStrike">
                          <a:effectLst/>
                        </a:rPr>
                        <a:t>Percentage of Total Realized Profit or Loss </a:t>
                      </a:r>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600" u="none" strike="noStrike" dirty="0" err="1" smtClean="0">
                          <a:effectLst/>
                        </a:rPr>
                        <a:t>Total_UnRealize_Pnl_Del</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u="none" strike="noStrike">
                          <a:effectLst/>
                        </a:rPr>
                        <a:t>Total unrealized Profit or Loss of customer </a:t>
                      </a:r>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600" u="none" strike="noStrike" dirty="0" err="1" smtClean="0">
                          <a:effectLst/>
                        </a:rPr>
                        <a:t>Percentage_Unrealized_Pnl_Del</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u="none" strike="noStrike" dirty="0">
                          <a:effectLst/>
                        </a:rPr>
                        <a:t>Percentage of Total Realized Profit or Loss </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600" u="none" strike="noStrike" dirty="0" err="1" smtClean="0">
                          <a:effectLst/>
                        </a:rPr>
                        <a:t>Total_Realized_Buy_Value_Del</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u="none" strike="noStrike" dirty="0">
                          <a:effectLst/>
                        </a:rPr>
                        <a:t>Total Buy Value of Sold Shares </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600" u="none" strike="noStrike" dirty="0" err="1" smtClean="0">
                          <a:effectLst/>
                        </a:rPr>
                        <a:t>Total_unrealized_Buy_Value_Del</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u="none" strike="noStrike" dirty="0">
                          <a:effectLst/>
                        </a:rPr>
                        <a:t>Total Buy Value of all </a:t>
                      </a:r>
                      <a:r>
                        <a:rPr lang="en-US" sz="1600" u="none" strike="noStrike" dirty="0" smtClean="0">
                          <a:effectLst/>
                        </a:rPr>
                        <a:t>holding Shares</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600" u="none" strike="noStrike" dirty="0" err="1">
                          <a:effectLst/>
                        </a:rPr>
                        <a:t>URL_Max_Stk</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u="none" strike="noStrike" dirty="0" err="1" smtClean="0">
                          <a:effectLst/>
                        </a:rPr>
                        <a:t>Demat</a:t>
                      </a:r>
                      <a:r>
                        <a:rPr lang="en-US" sz="1600" u="none" strike="noStrike" dirty="0" smtClean="0">
                          <a:effectLst/>
                        </a:rPr>
                        <a:t> holding Max </a:t>
                      </a:r>
                      <a:r>
                        <a:rPr lang="en-US" sz="1600" u="none" strike="noStrike" dirty="0">
                          <a:effectLst/>
                        </a:rPr>
                        <a:t>Stock Exposure </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600" u="none" strike="noStrike" dirty="0" err="1">
                          <a:effectLst/>
                        </a:rPr>
                        <a:t>URL_Max_Perc_Exposure</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u="none" strike="noStrike" dirty="0" err="1" smtClean="0">
                          <a:effectLst/>
                        </a:rPr>
                        <a:t>Demat</a:t>
                      </a:r>
                      <a:r>
                        <a:rPr lang="en-US" sz="1600" u="none" strike="noStrike" dirty="0" smtClean="0">
                          <a:effectLst/>
                        </a:rPr>
                        <a:t> holding  Unrealized </a:t>
                      </a:r>
                      <a:r>
                        <a:rPr lang="en-US" sz="1600" u="none" strike="noStrike" dirty="0">
                          <a:effectLst/>
                        </a:rPr>
                        <a:t>Max Stock Perc Exposure </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600" u="none" strike="noStrike" dirty="0">
                          <a:effectLst/>
                        </a:rPr>
                        <a:t>URL_Max_Market_Cap</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u="none" strike="noStrike" dirty="0" err="1" smtClean="0">
                          <a:effectLst/>
                        </a:rPr>
                        <a:t>Demat</a:t>
                      </a:r>
                      <a:r>
                        <a:rPr lang="en-US" sz="1600" u="none" strike="noStrike" dirty="0" smtClean="0">
                          <a:effectLst/>
                        </a:rPr>
                        <a:t> holding  Unrealized </a:t>
                      </a:r>
                      <a:r>
                        <a:rPr lang="en-US" sz="1600" u="none" strike="noStrike" dirty="0">
                          <a:effectLst/>
                        </a:rPr>
                        <a:t>Max Market Cap </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600" u="none" strike="noStrike">
                          <a:effectLst/>
                        </a:rPr>
                        <a:t>URL_Sector</a:t>
                      </a:r>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u="none" strike="noStrike" dirty="0" err="1" smtClean="0">
                          <a:effectLst/>
                        </a:rPr>
                        <a:t>Demat</a:t>
                      </a:r>
                      <a:r>
                        <a:rPr lang="en-US" sz="1600" u="none" strike="noStrike" dirty="0" smtClean="0">
                          <a:effectLst/>
                        </a:rPr>
                        <a:t> holding Unrealized </a:t>
                      </a:r>
                      <a:r>
                        <a:rPr lang="en-US" sz="1600" u="none" strike="noStrike" dirty="0">
                          <a:effectLst/>
                        </a:rPr>
                        <a:t>Preferred Sector</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0024600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Customer Base for Realized Pn</a:t>
            </a:r>
            <a:r>
              <a:rPr lang="en-US" sz="2800" dirty="0"/>
              <a:t>L</a:t>
            </a:r>
            <a:r>
              <a:rPr lang="en-US" sz="2800" dirty="0" smtClean="0"/>
              <a:t>: Total Buy Values Vs. Percentage PnL</a:t>
            </a: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08069189"/>
              </p:ext>
            </p:extLst>
          </p:nvPr>
        </p:nvGraphicFramePr>
        <p:xfrm>
          <a:off x="838199" y="1090894"/>
          <a:ext cx="10345617" cy="2432685"/>
        </p:xfrm>
        <a:graphic>
          <a:graphicData uri="http://schemas.openxmlformats.org/drawingml/2006/table">
            <a:tbl>
              <a:tblPr>
                <a:tableStyleId>{5C22544A-7EE6-4342-B048-85BDC9FD1C3A}</a:tableStyleId>
              </a:tblPr>
              <a:tblGrid>
                <a:gridCol w="1491401"/>
                <a:gridCol w="643657"/>
                <a:gridCol w="1098928"/>
                <a:gridCol w="1098928"/>
                <a:gridCol w="941937"/>
                <a:gridCol w="973336"/>
                <a:gridCol w="1098928"/>
                <a:gridCol w="973336"/>
                <a:gridCol w="1098928"/>
                <a:gridCol w="926238"/>
              </a:tblGrid>
              <a:tr h="571500">
                <a:tc>
                  <a:txBody>
                    <a:bodyPr/>
                    <a:lstStyle/>
                    <a:p>
                      <a:pPr algn="ctr" fontAlgn="ctr"/>
                      <a:r>
                        <a:rPr lang="en-US" sz="1400" b="1" u="none" strike="noStrike" dirty="0">
                          <a:effectLst/>
                        </a:rPr>
                        <a:t>Total </a:t>
                      </a:r>
                      <a:r>
                        <a:rPr lang="en-US" sz="1400" b="1" u="none" strike="noStrike" dirty="0" err="1">
                          <a:effectLst/>
                        </a:rPr>
                        <a:t>Rlz</a:t>
                      </a:r>
                      <a:r>
                        <a:rPr lang="en-US" sz="1400" b="1" u="none" strike="noStrike" dirty="0">
                          <a:effectLst/>
                        </a:rPr>
                        <a:t> Buy Value </a:t>
                      </a:r>
                      <a:br>
                        <a:rPr lang="en-US" sz="1400" b="1" u="none" strike="noStrike" dirty="0">
                          <a:effectLst/>
                        </a:rPr>
                      </a:br>
                      <a:r>
                        <a:rPr lang="en-US" sz="1400" b="1" u="none" strike="noStrike" dirty="0">
                          <a:effectLst/>
                        </a:rPr>
                        <a:t>Vs.</a:t>
                      </a:r>
                      <a:br>
                        <a:rPr lang="en-US" sz="1400" b="1" u="none" strike="noStrike" dirty="0">
                          <a:effectLst/>
                        </a:rPr>
                      </a:br>
                      <a:r>
                        <a:rPr lang="en-US" sz="1400" b="1" u="none" strike="noStrike" dirty="0">
                          <a:effectLst/>
                        </a:rPr>
                        <a:t>Percentage </a:t>
                      </a:r>
                      <a:r>
                        <a:rPr lang="en-US" sz="1400" b="1" u="none" strike="noStrike" dirty="0" err="1">
                          <a:effectLst/>
                        </a:rPr>
                        <a:t>Rlz</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a:effectLst/>
                        </a:rPr>
                        <a:t>&lt; -50 %.</a:t>
                      </a: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a:effectLst/>
                        </a:rPr>
                        <a:t>-20 % to -50 %</a:t>
                      </a: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a:effectLst/>
                        </a:rPr>
                        <a:t>-10 % to -20 %</a:t>
                      </a: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a:effectLst/>
                        </a:rPr>
                        <a:t>0 % to -10 %</a:t>
                      </a: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a:effectLst/>
                        </a:rPr>
                        <a:t>0 % to 10 %</a:t>
                      </a: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a:effectLst/>
                        </a:rPr>
                        <a:t>10 % to 20 %</a:t>
                      </a: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a:effectLst/>
                        </a:rPr>
                        <a:t>20 % to 50 %</a:t>
                      </a: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dirty="0">
                          <a:effectLst/>
                        </a:rPr>
                        <a:t>&gt; 50 %.</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dirty="0">
                          <a:effectLst/>
                        </a:rPr>
                        <a:t>Grand Total</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400" u="none" strike="noStrike" dirty="0">
                          <a:effectLst/>
                        </a:rPr>
                        <a:t>&lt;= 10k</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151</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1343</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2714</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18814</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400" u="none" strike="noStrike" dirty="0">
                          <a:effectLst/>
                        </a:rPr>
                        <a:t>21915</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400" u="none" strike="noStrike" dirty="0">
                          <a:effectLst/>
                        </a:rPr>
                        <a:t>6809</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4605</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1541</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57892</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400" u="none" strike="noStrike">
                          <a:effectLst/>
                        </a:rPr>
                        <a:t>10k to 50k</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120</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1375</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2947</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13381</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400" u="none" strike="noStrike">
                          <a:effectLst/>
                        </a:rPr>
                        <a:t>28913</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400" u="none" strike="noStrike">
                          <a:effectLst/>
                        </a:rPr>
                        <a:t>11585</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7087</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1454</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66862</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400" u="none" strike="noStrike">
                          <a:effectLst/>
                        </a:rPr>
                        <a:t>50k to 1lk</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48</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436</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1131</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6507</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400" u="none" strike="noStrike" dirty="0">
                          <a:effectLst/>
                        </a:rPr>
                        <a:t>15943</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400" u="none" strike="noStrike" dirty="0">
                          <a:effectLst/>
                        </a:rPr>
                        <a:t>6100</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3008</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422</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33595</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400" u="none" strike="noStrike">
                          <a:effectLst/>
                        </a:rPr>
                        <a:t>1lk to 10lk</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57</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676</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1957</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19233</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400" u="none" strike="noStrike" dirty="0">
                          <a:effectLst/>
                        </a:rPr>
                        <a:t>53616</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400" u="none" strike="noStrike" dirty="0">
                          <a:effectLst/>
                        </a:rPr>
                        <a:t>14537</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5057</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576</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95709</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400" u="none" strike="noStrike">
                          <a:effectLst/>
                        </a:rPr>
                        <a:t>10lk to 50lk</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8</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73</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300</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8110</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400" u="none" strike="noStrike" dirty="0">
                          <a:effectLst/>
                        </a:rPr>
                        <a:t>20112</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400" u="none" strike="noStrike">
                          <a:effectLst/>
                        </a:rPr>
                        <a:t>2464</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574</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62</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31703</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400" u="none" strike="noStrike">
                          <a:effectLst/>
                        </a:rPr>
                        <a:t>50lk to 1Cr</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 </a:t>
                      </a:r>
                      <a:r>
                        <a:rPr lang="en-US" sz="1400" u="none" strike="noStrike" dirty="0" smtClean="0">
                          <a:effectLst/>
                        </a:rPr>
                        <a:t>0</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9</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31</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2111</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400" u="none" strike="noStrike" dirty="0">
                          <a:effectLst/>
                        </a:rPr>
                        <a:t>3961</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400" u="none" strike="noStrike" dirty="0">
                          <a:effectLst/>
                        </a:rPr>
                        <a:t>285</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45</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3</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6445</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400" u="none" strike="noStrike">
                          <a:effectLst/>
                        </a:rPr>
                        <a:t>&gt;1Cr</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3</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15</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3399</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400" u="none" strike="noStrike" dirty="0">
                          <a:effectLst/>
                        </a:rPr>
                        <a:t>3568</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400" u="none" strike="noStrike" dirty="0">
                          <a:effectLst/>
                        </a:rPr>
                        <a:t>123</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25</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2</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7136</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400" u="none" strike="noStrike">
                          <a:effectLst/>
                        </a:rPr>
                        <a:t>Grand Total</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385</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3915</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9095</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71555</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400" u="none" strike="noStrike" dirty="0">
                          <a:effectLst/>
                        </a:rPr>
                        <a:t>148028</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400" u="none" strike="noStrike">
                          <a:effectLst/>
                        </a:rPr>
                        <a:t>41903</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20401</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4060</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299342</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5834571"/>
              </p:ext>
            </p:extLst>
          </p:nvPr>
        </p:nvGraphicFramePr>
        <p:xfrm>
          <a:off x="838200" y="3668444"/>
          <a:ext cx="10401885" cy="2432685"/>
        </p:xfrm>
        <a:graphic>
          <a:graphicData uri="http://schemas.openxmlformats.org/drawingml/2006/table">
            <a:tbl>
              <a:tblPr>
                <a:tableStyleId>{5C22544A-7EE6-4342-B048-85BDC9FD1C3A}</a:tableStyleId>
              </a:tblPr>
              <a:tblGrid>
                <a:gridCol w="1499513"/>
                <a:gridCol w="647158"/>
                <a:gridCol w="1104904"/>
                <a:gridCol w="1104904"/>
                <a:gridCol w="947061"/>
                <a:gridCol w="978630"/>
                <a:gridCol w="1104904"/>
                <a:gridCol w="978630"/>
                <a:gridCol w="1104904"/>
                <a:gridCol w="931277"/>
              </a:tblGrid>
              <a:tr h="571500">
                <a:tc>
                  <a:txBody>
                    <a:bodyPr/>
                    <a:lstStyle/>
                    <a:p>
                      <a:pPr algn="ctr" fontAlgn="ctr"/>
                      <a:r>
                        <a:rPr lang="en-US" sz="1400" b="1" u="none" strike="noStrike" dirty="0">
                          <a:effectLst/>
                        </a:rPr>
                        <a:t>Total </a:t>
                      </a:r>
                      <a:r>
                        <a:rPr lang="en-US" sz="1400" b="1" u="none" strike="noStrike" dirty="0" err="1">
                          <a:effectLst/>
                        </a:rPr>
                        <a:t>Rlz</a:t>
                      </a:r>
                      <a:r>
                        <a:rPr lang="en-US" sz="1400" b="1" u="none" strike="noStrike" dirty="0">
                          <a:effectLst/>
                        </a:rPr>
                        <a:t> Buy Value </a:t>
                      </a:r>
                      <a:br>
                        <a:rPr lang="en-US" sz="1400" b="1" u="none" strike="noStrike" dirty="0">
                          <a:effectLst/>
                        </a:rPr>
                      </a:br>
                      <a:r>
                        <a:rPr lang="en-US" sz="1400" b="1" u="none" strike="noStrike" dirty="0">
                          <a:effectLst/>
                        </a:rPr>
                        <a:t>Vs.</a:t>
                      </a:r>
                      <a:br>
                        <a:rPr lang="en-US" sz="1400" b="1" u="none" strike="noStrike" dirty="0">
                          <a:effectLst/>
                        </a:rPr>
                      </a:br>
                      <a:r>
                        <a:rPr lang="en-US" sz="1400" b="1" u="none" strike="noStrike" dirty="0">
                          <a:effectLst/>
                        </a:rPr>
                        <a:t>Percentage </a:t>
                      </a:r>
                      <a:r>
                        <a:rPr lang="en-US" sz="1400" b="1" u="none" strike="noStrike" dirty="0" err="1">
                          <a:effectLst/>
                        </a:rPr>
                        <a:t>Rlz</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dirty="0">
                          <a:effectLst/>
                        </a:rPr>
                        <a:t>&lt; -50 %.</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dirty="0">
                          <a:effectLst/>
                        </a:rPr>
                        <a:t>-20 % to -50 %</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dirty="0">
                          <a:effectLst/>
                        </a:rPr>
                        <a:t>-10 % to -20 %</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dirty="0">
                          <a:effectLst/>
                        </a:rPr>
                        <a:t>0 % to -10 %</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dirty="0">
                          <a:effectLst/>
                        </a:rPr>
                        <a:t>0 % to 10 %</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dirty="0">
                          <a:effectLst/>
                        </a:rPr>
                        <a:t>10 % to 20 %</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dirty="0">
                          <a:effectLst/>
                        </a:rPr>
                        <a:t>20 % to 50 %</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dirty="0">
                          <a:effectLst/>
                        </a:rPr>
                        <a:t>&gt; 50 %.</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dirty="0">
                          <a:effectLst/>
                        </a:rPr>
                        <a:t>Percentage</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400" u="none" strike="noStrike" dirty="0">
                          <a:effectLst/>
                        </a:rPr>
                        <a:t>&lt;= 10k</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0.3%</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2.3%</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4.7%</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32.5%</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37.9%</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11.8%</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8.0%</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2.7%</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100.0%</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400" u="none" strike="noStrike">
                          <a:effectLst/>
                        </a:rPr>
                        <a:t>10k to 50k</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0.2%</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2.1%</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4.4%</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20.0%</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43.2%</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17.3%</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10.6%</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2.2%</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100.0%</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400" u="none" strike="noStrike">
                          <a:effectLst/>
                        </a:rPr>
                        <a:t>50k to 1lk</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0.1%</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1.3%</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3.4%</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19.4%</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47.5%</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18.2%</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9.0%</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1.3%</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100.0%</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400" u="none" strike="noStrike">
                          <a:effectLst/>
                        </a:rPr>
                        <a:t>1lk to 10lk</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0.1%</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0.7%</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2.0%</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20.1%</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56.0%</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15.2%</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5.3%</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0.6%</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100.0%</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400" u="none" strike="noStrike">
                          <a:effectLst/>
                        </a:rPr>
                        <a:t>10lk to 50lk</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0.0%</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0.2%</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0.9%</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25.6%</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63.4%</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7.8%</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1.8%</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0.2%</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100.0%</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400" u="none" strike="noStrike">
                          <a:effectLst/>
                        </a:rPr>
                        <a:t>50lk to 1Cr</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0.0%</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0.1%</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0.5%</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32.8%</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61.5%</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4.4%</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0.7%</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0.0%</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100.0%</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400" u="none" strike="noStrike">
                          <a:effectLst/>
                        </a:rPr>
                        <a:t>&gt;1Cr</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0.0%</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0.0%</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0.2%</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47.6%</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50.0%</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1.7%</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0.4%</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0.0%</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100.0%</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400" u="none" strike="noStrike" dirty="0">
                          <a:effectLst/>
                        </a:rPr>
                        <a:t>Percentage</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0.1%</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1.3%</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3.0%</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23.9%</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49.5%</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14.0%</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6.8%</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1.4%</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100.0%</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extBox 2"/>
          <p:cNvSpPr txBox="1"/>
          <p:nvPr/>
        </p:nvSpPr>
        <p:spPr>
          <a:xfrm>
            <a:off x="838200" y="6202680"/>
            <a:ext cx="10408920" cy="400110"/>
          </a:xfrm>
          <a:prstGeom prst="rect">
            <a:avLst/>
          </a:prstGeom>
          <a:noFill/>
        </p:spPr>
        <p:txBody>
          <a:bodyPr wrap="square" rtlCol="0">
            <a:spAutoFit/>
          </a:bodyPr>
          <a:lstStyle/>
          <a:p>
            <a:r>
              <a:rPr lang="en-US" sz="2000" b="1" dirty="0" smtClean="0"/>
              <a:t>73% of investors have sold positions within a </a:t>
            </a:r>
            <a:r>
              <a:rPr lang="en-US" sz="2000" b="1" dirty="0" err="1" smtClean="0"/>
              <a:t>PnL</a:t>
            </a:r>
            <a:r>
              <a:rPr lang="en-US" sz="2000" b="1" dirty="0" smtClean="0"/>
              <a:t> range of -10% to +10% </a:t>
            </a:r>
            <a:endParaRPr lang="en-US" sz="2000" b="1" dirty="0"/>
          </a:p>
        </p:txBody>
      </p:sp>
    </p:spTree>
    <p:extLst>
      <p:ext uri="{BB962C8B-B14F-4D97-AF65-F5344CB8AC3E}">
        <p14:creationId xmlns:p14="http://schemas.microsoft.com/office/powerpoint/2010/main" val="406658965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Customer Base for Unrealized Pn</a:t>
            </a:r>
            <a:r>
              <a:rPr lang="en-US" sz="2400" dirty="0"/>
              <a:t>L</a:t>
            </a:r>
            <a:r>
              <a:rPr lang="en-US" sz="2400" dirty="0" smtClean="0"/>
              <a:t>: Total Buy Values Vs. Percentage PnL</a:t>
            </a:r>
            <a:endParaRPr lang="en-US" sz="24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766570226"/>
              </p:ext>
            </p:extLst>
          </p:nvPr>
        </p:nvGraphicFramePr>
        <p:xfrm>
          <a:off x="604910" y="1006487"/>
          <a:ext cx="10649246" cy="2646045"/>
        </p:xfrm>
        <a:graphic>
          <a:graphicData uri="http://schemas.openxmlformats.org/drawingml/2006/table">
            <a:tbl>
              <a:tblPr>
                <a:tableStyleId>{5C22544A-7EE6-4342-B048-85BDC9FD1C3A}</a:tableStyleId>
              </a:tblPr>
              <a:tblGrid>
                <a:gridCol w="1535172"/>
                <a:gridCol w="662549"/>
                <a:gridCol w="1131179"/>
                <a:gridCol w="1131179"/>
                <a:gridCol w="969581"/>
                <a:gridCol w="1001903"/>
                <a:gridCol w="1131179"/>
                <a:gridCol w="1001903"/>
                <a:gridCol w="1131179"/>
                <a:gridCol w="953422"/>
              </a:tblGrid>
              <a:tr h="571500">
                <a:tc>
                  <a:txBody>
                    <a:bodyPr/>
                    <a:lstStyle/>
                    <a:p>
                      <a:pPr algn="ctr" fontAlgn="ctr"/>
                      <a:r>
                        <a:rPr lang="en-US" sz="1400" b="1" u="none" strike="noStrike" dirty="0" smtClean="0">
                          <a:effectLst/>
                        </a:rPr>
                        <a:t>Total unrlz Buy Value </a:t>
                      </a:r>
                      <a:br>
                        <a:rPr lang="en-US" sz="1400" b="1" u="none" strike="noStrike" dirty="0" smtClean="0">
                          <a:effectLst/>
                        </a:rPr>
                      </a:br>
                      <a:r>
                        <a:rPr lang="en-US" sz="1400" b="1" u="none" strike="noStrike" dirty="0" smtClean="0">
                          <a:effectLst/>
                        </a:rPr>
                        <a:t>Vs.</a:t>
                      </a:r>
                      <a:br>
                        <a:rPr lang="en-US" sz="1400" b="1" u="none" strike="noStrike" dirty="0" smtClean="0">
                          <a:effectLst/>
                        </a:rPr>
                      </a:br>
                      <a:r>
                        <a:rPr lang="en-US" sz="1400" b="1" u="none" strike="noStrike" dirty="0" smtClean="0">
                          <a:effectLst/>
                        </a:rPr>
                        <a:t>Percentage unrlz</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dirty="0">
                          <a:effectLst/>
                        </a:rPr>
                        <a:t>&lt; -50 %.</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dirty="0">
                          <a:effectLst/>
                        </a:rPr>
                        <a:t>-20 % to -50 %</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dirty="0">
                          <a:effectLst/>
                        </a:rPr>
                        <a:t>-10 % to -20 %</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a:effectLst/>
                        </a:rPr>
                        <a:t>0 % to -10 %</a:t>
                      </a: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a:effectLst/>
                        </a:rPr>
                        <a:t>0 % to 10 %</a:t>
                      </a: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a:effectLst/>
                        </a:rPr>
                        <a:t>10 % to 20 %</a:t>
                      </a: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dirty="0">
                          <a:effectLst/>
                        </a:rPr>
                        <a:t>20 % to 50 %</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dirty="0">
                          <a:effectLst/>
                        </a:rPr>
                        <a:t>&gt; 50 %.</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dirty="0">
                          <a:effectLst/>
                        </a:rPr>
                        <a:t>Grand Total</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400" u="none" strike="noStrike" dirty="0">
                          <a:effectLst/>
                        </a:rPr>
                        <a:t>&lt;= 10k</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7753</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400" u="none" strike="noStrike" dirty="0">
                          <a:effectLst/>
                        </a:rPr>
                        <a:t>27838</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400" u="none" strike="noStrike">
                          <a:effectLst/>
                        </a:rPr>
                        <a:t>19140</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400" u="none" strike="noStrike" dirty="0">
                          <a:effectLst/>
                        </a:rPr>
                        <a:t>26154</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400" u="none" strike="noStrike" dirty="0">
                          <a:effectLst/>
                        </a:rPr>
                        <a:t>15432</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5492</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400" u="none" strike="noStrike" dirty="0">
                          <a:effectLst/>
                        </a:rPr>
                        <a:t>4015</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400" u="none" strike="noStrike" dirty="0">
                          <a:effectLst/>
                        </a:rPr>
                        <a:t>1736</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107560</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400" u="none" strike="noStrike" dirty="0">
                          <a:effectLst/>
                        </a:rPr>
                        <a:t>10k to 50k</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6227</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400" u="none" strike="noStrike" dirty="0">
                          <a:effectLst/>
                        </a:rPr>
                        <a:t>28897</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400" u="none" strike="noStrike" dirty="0">
                          <a:effectLst/>
                        </a:rPr>
                        <a:t>19005</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400" u="none" strike="noStrike" dirty="0">
                          <a:effectLst/>
                        </a:rPr>
                        <a:t>23620</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400" u="none" strike="noStrike">
                          <a:effectLst/>
                        </a:rPr>
                        <a:t>14884</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6148</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400" u="none" strike="noStrike" dirty="0">
                          <a:effectLst/>
                        </a:rPr>
                        <a:t>5220</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400" u="none" strike="noStrike">
                          <a:effectLst/>
                        </a:rPr>
                        <a:t>919</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104920</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400" u="none" strike="noStrike">
                          <a:effectLst/>
                        </a:rPr>
                        <a:t>50k to 1lk</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2160</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400" u="none" strike="noStrike" dirty="0">
                          <a:effectLst/>
                        </a:rPr>
                        <a:t>15286</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400" u="none" strike="noStrike" dirty="0">
                          <a:effectLst/>
                        </a:rPr>
                        <a:t>11105</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400" u="none" strike="noStrike" dirty="0">
                          <a:effectLst/>
                        </a:rPr>
                        <a:t>11490</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400" u="none" strike="noStrike" dirty="0">
                          <a:effectLst/>
                        </a:rPr>
                        <a:t>7647</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2975</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400" u="none" strike="noStrike" dirty="0">
                          <a:effectLst/>
                        </a:rPr>
                        <a:t>2620</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400" u="none" strike="noStrike">
                          <a:effectLst/>
                        </a:rPr>
                        <a:t>346</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53629</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400" u="none" strike="noStrike">
                          <a:effectLst/>
                        </a:rPr>
                        <a:t>1lk to 10lk</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3173</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400" u="none" strike="noStrike" dirty="0">
                          <a:effectLst/>
                        </a:rPr>
                        <a:t>35650</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400" u="none" strike="noStrike" dirty="0">
                          <a:effectLst/>
                        </a:rPr>
                        <a:t>32275</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400" u="none" strike="noStrike" dirty="0">
                          <a:effectLst/>
                        </a:rPr>
                        <a:t>33486</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400" u="none" strike="noStrike" dirty="0">
                          <a:effectLst/>
                        </a:rPr>
                        <a:t>20214</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7512</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400" u="none" strike="noStrike" dirty="0">
                          <a:effectLst/>
                        </a:rPr>
                        <a:t>4612</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400" u="none" strike="noStrike" dirty="0">
                          <a:effectLst/>
                        </a:rPr>
                        <a:t>706</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137628</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400" u="none" strike="noStrike">
                          <a:effectLst/>
                        </a:rPr>
                        <a:t>10lk to 50lk</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314</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400" u="none" strike="noStrike" dirty="0">
                          <a:effectLst/>
                        </a:rPr>
                        <a:t>5076</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400" u="none" strike="noStrike" dirty="0">
                          <a:effectLst/>
                        </a:rPr>
                        <a:t>6380</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400" u="none" strike="noStrike" dirty="0">
                          <a:effectLst/>
                        </a:rPr>
                        <a:t>7670</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400" u="none" strike="noStrike" dirty="0">
                          <a:effectLst/>
                        </a:rPr>
                        <a:t>4283</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1421</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400" u="none" strike="noStrike" dirty="0">
                          <a:effectLst/>
                        </a:rPr>
                        <a:t>682</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400" u="none" strike="noStrike" dirty="0">
                          <a:effectLst/>
                        </a:rPr>
                        <a:t>136</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25962</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400" u="none" strike="noStrike">
                          <a:effectLst/>
                        </a:rPr>
                        <a:t>50lk to 1Cr</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21</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400" u="none" strike="noStrike" dirty="0">
                          <a:effectLst/>
                        </a:rPr>
                        <a:t>367</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400" u="none" strike="noStrike" dirty="0">
                          <a:effectLst/>
                        </a:rPr>
                        <a:t>603</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400" u="none" strike="noStrike" dirty="0">
                          <a:effectLst/>
                        </a:rPr>
                        <a:t>738</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400" u="none" strike="noStrike" dirty="0">
                          <a:effectLst/>
                        </a:rPr>
                        <a:t>486</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166</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400" u="none" strike="noStrike" dirty="0">
                          <a:effectLst/>
                        </a:rPr>
                        <a:t>87</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400" u="none" strike="noStrike" dirty="0">
                          <a:effectLst/>
                        </a:rPr>
                        <a:t>11</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2479</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400" u="none" strike="noStrike">
                          <a:effectLst/>
                        </a:rPr>
                        <a:t>&gt;1Cr</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10</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400" u="none" strike="noStrike" dirty="0">
                          <a:effectLst/>
                        </a:rPr>
                        <a:t>174</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400" u="none" strike="noStrike" dirty="0">
                          <a:effectLst/>
                        </a:rPr>
                        <a:t>296</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400" u="none" strike="noStrike" dirty="0">
                          <a:effectLst/>
                        </a:rPr>
                        <a:t>408</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400" u="none" strike="noStrike" dirty="0">
                          <a:effectLst/>
                        </a:rPr>
                        <a:t>271</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120</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400" u="none" strike="noStrike" dirty="0">
                          <a:effectLst/>
                        </a:rPr>
                        <a:t>52</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400" u="none" strike="noStrike" dirty="0">
                          <a:effectLst/>
                        </a:rPr>
                        <a:t>6</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1337</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400" u="none" strike="noStrike">
                          <a:effectLst/>
                        </a:rPr>
                        <a:t>Grand Total</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19658</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400" u="none" strike="noStrike" dirty="0">
                          <a:effectLst/>
                        </a:rPr>
                        <a:t>113288</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400" u="none" strike="noStrike" dirty="0">
                          <a:effectLst/>
                        </a:rPr>
                        <a:t>88804</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400" u="none" strike="noStrike" dirty="0">
                          <a:effectLst/>
                        </a:rPr>
                        <a:t>103566</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400" u="none" strike="noStrike" dirty="0">
                          <a:effectLst/>
                        </a:rPr>
                        <a:t>63217</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23834</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17288</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3860</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433515</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960330850"/>
              </p:ext>
            </p:extLst>
          </p:nvPr>
        </p:nvGraphicFramePr>
        <p:xfrm>
          <a:off x="554991" y="3788019"/>
          <a:ext cx="10686269" cy="2432685"/>
        </p:xfrm>
        <a:graphic>
          <a:graphicData uri="http://schemas.openxmlformats.org/drawingml/2006/table">
            <a:tbl>
              <a:tblPr>
                <a:tableStyleId>{5C22544A-7EE6-4342-B048-85BDC9FD1C3A}</a:tableStyleId>
              </a:tblPr>
              <a:tblGrid>
                <a:gridCol w="1707415"/>
                <a:gridCol w="652718"/>
                <a:gridCol w="1114397"/>
                <a:gridCol w="1114397"/>
                <a:gridCol w="955197"/>
                <a:gridCol w="987037"/>
                <a:gridCol w="1114397"/>
                <a:gridCol w="987037"/>
                <a:gridCol w="1114397"/>
                <a:gridCol w="939277"/>
              </a:tblGrid>
              <a:tr h="571500">
                <a:tc>
                  <a:txBody>
                    <a:bodyPr/>
                    <a:lstStyle/>
                    <a:p>
                      <a:pPr algn="ctr" fontAlgn="ctr"/>
                      <a:r>
                        <a:rPr lang="en-US" sz="1400" b="1" u="none" strike="noStrike" dirty="0">
                          <a:effectLst/>
                        </a:rPr>
                        <a:t>Total unrlz Buy Value </a:t>
                      </a:r>
                      <a:br>
                        <a:rPr lang="en-US" sz="1400" b="1" u="none" strike="noStrike" dirty="0">
                          <a:effectLst/>
                        </a:rPr>
                      </a:br>
                      <a:r>
                        <a:rPr lang="en-US" sz="1400" b="1" u="none" strike="noStrike" dirty="0">
                          <a:effectLst/>
                        </a:rPr>
                        <a:t>Vs.</a:t>
                      </a:r>
                      <a:br>
                        <a:rPr lang="en-US" sz="1400" b="1" u="none" strike="noStrike" dirty="0">
                          <a:effectLst/>
                        </a:rPr>
                      </a:br>
                      <a:r>
                        <a:rPr lang="en-US" sz="1400" b="1" u="none" strike="noStrike" dirty="0">
                          <a:effectLst/>
                        </a:rPr>
                        <a:t>Percentage unrlz</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dirty="0">
                          <a:effectLst/>
                        </a:rPr>
                        <a:t>&lt; -50 %.</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a:effectLst/>
                        </a:rPr>
                        <a:t>-20 % to -50 %</a:t>
                      </a: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dirty="0">
                          <a:effectLst/>
                        </a:rPr>
                        <a:t>-10 % to -20 %</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a:effectLst/>
                        </a:rPr>
                        <a:t>0 % to -10 %</a:t>
                      </a: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a:effectLst/>
                        </a:rPr>
                        <a:t>0 % to 10 %</a:t>
                      </a: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dirty="0">
                          <a:effectLst/>
                        </a:rPr>
                        <a:t>10 % to 20 %</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dirty="0">
                          <a:effectLst/>
                        </a:rPr>
                        <a:t>20 % to 50 %</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dirty="0">
                          <a:effectLst/>
                        </a:rPr>
                        <a:t>&gt; 50 %.</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dirty="0">
                          <a:effectLst/>
                        </a:rPr>
                        <a:t>Percentage</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400" u="none" strike="noStrike" dirty="0">
                          <a:effectLst/>
                        </a:rPr>
                        <a:t>&lt;= 10k</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7.2%</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25.9%</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17.8%</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24.3%</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14.3%</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5.1%</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3.7%</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1.6%</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100.0%</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400" u="none" strike="noStrike" dirty="0">
                          <a:effectLst/>
                        </a:rPr>
                        <a:t>10k to 50k</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5.9%</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27.5%</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18.1%</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22.5%</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14.2%</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5.9%</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5.0%</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0.9%</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100.0%</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400" u="none" strike="noStrike">
                          <a:effectLst/>
                        </a:rPr>
                        <a:t>50k to 1lk</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4.0%</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28.5%</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20.7%</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21.4%</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14.3%</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5.5%</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4.9%</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0.6%</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100.0%</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400" u="none" strike="noStrike">
                          <a:effectLst/>
                        </a:rPr>
                        <a:t>1lk to 10lk</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2.3%</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25.9%</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23.5%</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24.3%</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14.7%</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5.5%</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3.4%</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0.5%</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100.0%</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400" u="none" strike="noStrike">
                          <a:effectLst/>
                        </a:rPr>
                        <a:t>10lk to 50lk</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1.2%</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19.6%</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24.6%</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29.5%</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16.5%</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5.5%</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2.6%</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0.5%</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100.0%</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400" u="none" strike="noStrike">
                          <a:effectLst/>
                        </a:rPr>
                        <a:t>50lk to 1Cr</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0.8%</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14.8%</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24.3%</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29.8%</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19.6%</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6.7%</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3.5%</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0.4%</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100.0%</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400" u="none" strike="noStrike">
                          <a:effectLst/>
                        </a:rPr>
                        <a:t>&gt;1Cr</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0.7%</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13.0%</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22.1%</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30.5%</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20.3%</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9.0%</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3.9%</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0.4%</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100.0%</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t"/>
                      <a:r>
                        <a:rPr lang="en-US" sz="1400" u="none" strike="noStrike">
                          <a:effectLst/>
                        </a:rPr>
                        <a:t>Percentage</a:t>
                      </a:r>
                      <a:endParaRPr lang="en-US" sz="1400" b="0" i="0" u="none" strike="noStrike">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4.5%</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26.1%</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20.5%</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23.9%</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14.6%</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5.5%</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4.0%</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0.9%</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100.0%</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TextBox 4"/>
          <p:cNvSpPr txBox="1"/>
          <p:nvPr/>
        </p:nvSpPr>
        <p:spPr>
          <a:xfrm>
            <a:off x="838200" y="6202680"/>
            <a:ext cx="10408920" cy="400110"/>
          </a:xfrm>
          <a:prstGeom prst="rect">
            <a:avLst/>
          </a:prstGeom>
          <a:noFill/>
        </p:spPr>
        <p:txBody>
          <a:bodyPr wrap="square" rtlCol="0">
            <a:spAutoFit/>
          </a:bodyPr>
          <a:lstStyle/>
          <a:p>
            <a:r>
              <a:rPr lang="en-US" sz="2000" b="1" dirty="0" smtClean="0"/>
              <a:t>51% of investors who are holding stocks have accumulated losses &gt;10% </a:t>
            </a:r>
            <a:endParaRPr lang="en-US" sz="2000" b="1" dirty="0"/>
          </a:p>
        </p:txBody>
      </p:sp>
    </p:spTree>
    <p:extLst>
      <p:ext uri="{BB962C8B-B14F-4D97-AF65-F5344CB8AC3E}">
        <p14:creationId xmlns:p14="http://schemas.microsoft.com/office/powerpoint/2010/main" val="257560542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Customer Base for Unrealized </a:t>
            </a:r>
            <a:r>
              <a:rPr lang="en-US" sz="2400" dirty="0" err="1"/>
              <a:t>PnL</a:t>
            </a:r>
            <a:r>
              <a:rPr lang="en-US" sz="2400" dirty="0"/>
              <a:t> </a:t>
            </a:r>
            <a:r>
              <a:rPr lang="en-US" sz="2400" dirty="0" smtClean="0"/>
              <a:t>: Market Cap Vs.  Percentage </a:t>
            </a:r>
            <a:r>
              <a:rPr lang="en-US" sz="2400" dirty="0" err="1" smtClean="0"/>
              <a:t>PnL</a:t>
            </a:r>
            <a:r>
              <a:rPr lang="en-US" sz="2400" dirty="0" smtClean="0"/>
              <a:t> </a:t>
            </a:r>
            <a:endParaRPr lang="en-US"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82677721"/>
              </p:ext>
            </p:extLst>
          </p:nvPr>
        </p:nvGraphicFramePr>
        <p:xfrm>
          <a:off x="838200" y="985972"/>
          <a:ext cx="10697306" cy="1986915"/>
        </p:xfrm>
        <a:graphic>
          <a:graphicData uri="http://schemas.openxmlformats.org/drawingml/2006/table">
            <a:tbl>
              <a:tblPr>
                <a:tableStyleId>{5C22544A-7EE6-4342-B048-85BDC9FD1C3A}</a:tableStyleId>
              </a:tblPr>
              <a:tblGrid>
                <a:gridCol w="1943908"/>
                <a:gridCol w="636329"/>
                <a:gridCol w="1086415"/>
                <a:gridCol w="1086415"/>
                <a:gridCol w="931213"/>
                <a:gridCol w="962252"/>
                <a:gridCol w="1086415"/>
                <a:gridCol w="962252"/>
                <a:gridCol w="1086415"/>
                <a:gridCol w="915692"/>
              </a:tblGrid>
              <a:tr h="571500">
                <a:tc>
                  <a:txBody>
                    <a:bodyPr/>
                    <a:lstStyle/>
                    <a:p>
                      <a:pPr algn="ctr" fontAlgn="ctr"/>
                      <a:r>
                        <a:rPr lang="en-US" sz="1400" b="1" u="none" strike="noStrike" dirty="0">
                          <a:effectLst/>
                        </a:rPr>
                        <a:t>Market Cap </a:t>
                      </a:r>
                      <a:br>
                        <a:rPr lang="en-US" sz="1400" b="1" u="none" strike="noStrike" dirty="0">
                          <a:effectLst/>
                        </a:rPr>
                      </a:br>
                      <a:r>
                        <a:rPr lang="en-US" sz="1400" b="1" u="none" strike="noStrike" dirty="0">
                          <a:effectLst/>
                        </a:rPr>
                        <a:t>Vs. </a:t>
                      </a:r>
                      <a:br>
                        <a:rPr lang="en-US" sz="1400" b="1" u="none" strike="noStrike" dirty="0">
                          <a:effectLst/>
                        </a:rPr>
                      </a:br>
                      <a:r>
                        <a:rPr lang="en-US" sz="1400" b="1" u="none" strike="noStrike" dirty="0">
                          <a:effectLst/>
                        </a:rPr>
                        <a:t>Unrealized Perc </a:t>
                      </a:r>
                      <a:r>
                        <a:rPr lang="en-US" sz="1400" b="1" u="none" strike="noStrike" dirty="0" err="1">
                          <a:effectLst/>
                        </a:rPr>
                        <a:t>PnL</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a:effectLst/>
                        </a:rPr>
                        <a:t>&lt; -50 %.</a:t>
                      </a: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dirty="0">
                          <a:effectLst/>
                        </a:rPr>
                        <a:t>-20 % to -50 %</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dirty="0">
                          <a:effectLst/>
                        </a:rPr>
                        <a:t>-10 % to -20 %</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dirty="0">
                          <a:effectLst/>
                        </a:rPr>
                        <a:t>0 % to -10 %</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dirty="0">
                          <a:effectLst/>
                        </a:rPr>
                        <a:t>0 % to 10 %</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dirty="0">
                          <a:effectLst/>
                        </a:rPr>
                        <a:t>10 % to 20 %</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dirty="0">
                          <a:effectLst/>
                        </a:rPr>
                        <a:t>20 % to 50 %</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dirty="0">
                          <a:effectLst/>
                        </a:rPr>
                        <a:t>&gt; 50 %.</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dirty="0">
                          <a:effectLst/>
                        </a:rPr>
                        <a:t>Grand Total</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ctr" fontAlgn="ctr"/>
                      <a:r>
                        <a:rPr lang="en-US" sz="1400" u="none" strike="noStrike" dirty="0">
                          <a:effectLst/>
                        </a:rPr>
                        <a:t>Large</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u="none" strike="noStrike" dirty="0">
                          <a:effectLst/>
                        </a:rPr>
                        <a:t>4066</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u="none" strike="noStrike">
                          <a:effectLst/>
                        </a:rPr>
                        <a:t>34493</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u="none" strike="noStrike">
                          <a:effectLst/>
                        </a:rPr>
                        <a:t>38352</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u="none" strike="noStrike" dirty="0">
                          <a:solidFill>
                            <a:schemeClr val="tx1"/>
                          </a:solidFill>
                          <a:effectLst/>
                        </a:rPr>
                        <a:t>59248</a:t>
                      </a:r>
                      <a:endParaRPr lang="en-US" sz="1400" b="0"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US" sz="1400" u="none" strike="noStrike" dirty="0">
                          <a:solidFill>
                            <a:schemeClr val="bg1"/>
                          </a:solidFill>
                          <a:effectLst/>
                        </a:rPr>
                        <a:t>34876</a:t>
                      </a:r>
                      <a:endParaRPr lang="en-US" sz="14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400" u="none" strike="noStrike" dirty="0">
                          <a:solidFill>
                            <a:schemeClr val="bg1"/>
                          </a:solidFill>
                          <a:effectLst/>
                        </a:rPr>
                        <a:t>14085</a:t>
                      </a:r>
                      <a:endParaRPr lang="en-US" sz="14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400" u="none" strike="noStrike" dirty="0">
                          <a:solidFill>
                            <a:schemeClr val="bg1"/>
                          </a:solidFill>
                          <a:effectLst/>
                        </a:rPr>
                        <a:t>10290</a:t>
                      </a:r>
                      <a:endParaRPr lang="en-US" sz="14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400" u="none" strike="noStrike" dirty="0">
                          <a:effectLst/>
                        </a:rPr>
                        <a:t>977</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u="none" strike="noStrike">
                          <a:effectLst/>
                        </a:rPr>
                        <a:t>196387</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ctr" fontAlgn="ctr"/>
                      <a:r>
                        <a:rPr lang="en-US" sz="1400" u="none" strike="noStrike" dirty="0">
                          <a:effectLst/>
                        </a:rPr>
                        <a:t>Mid</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u="none" strike="noStrike" dirty="0">
                          <a:effectLst/>
                        </a:rPr>
                        <a:t>4069</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ctr"/>
                      <a:r>
                        <a:rPr lang="en-US" sz="1400" u="none" strike="noStrike" dirty="0">
                          <a:effectLst/>
                        </a:rPr>
                        <a:t>27138</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ctr"/>
                      <a:r>
                        <a:rPr lang="en-US" sz="1400" u="none" strike="noStrike">
                          <a:effectLst/>
                        </a:rPr>
                        <a:t>20574</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ctr"/>
                      <a:r>
                        <a:rPr lang="en-US" sz="1400" u="none" strike="noStrike" dirty="0">
                          <a:effectLst/>
                        </a:rPr>
                        <a:t>18238</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US" sz="1400" u="none" strike="noStrike" dirty="0">
                          <a:effectLst/>
                        </a:rPr>
                        <a:t>10756</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u="none" strike="noStrike" dirty="0">
                          <a:effectLst/>
                        </a:rPr>
                        <a:t>4230</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u="none" strike="noStrike">
                          <a:effectLst/>
                        </a:rPr>
                        <a:t>2679</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u="none" strike="noStrike" dirty="0">
                          <a:effectLst/>
                        </a:rPr>
                        <a:t>889</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u="none" strike="noStrike">
                          <a:effectLst/>
                        </a:rPr>
                        <a:t>88573</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ctr" fontAlgn="ctr"/>
                      <a:r>
                        <a:rPr lang="en-US" sz="1400" u="none" strike="noStrike" dirty="0">
                          <a:effectLst/>
                        </a:rPr>
                        <a:t>Small</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u="none" strike="noStrike" dirty="0">
                          <a:solidFill>
                            <a:schemeClr val="bg1"/>
                          </a:solidFill>
                          <a:effectLst/>
                        </a:rPr>
                        <a:t>7647</a:t>
                      </a:r>
                      <a:endParaRPr lang="en-US" sz="14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ctr"/>
                      <a:r>
                        <a:rPr lang="en-US" sz="1400" u="none" strike="noStrike" dirty="0">
                          <a:solidFill>
                            <a:schemeClr val="bg1"/>
                          </a:solidFill>
                          <a:effectLst/>
                        </a:rPr>
                        <a:t>42574</a:t>
                      </a:r>
                      <a:endParaRPr lang="en-US" sz="14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ctr"/>
                      <a:r>
                        <a:rPr lang="en-US" sz="1400" u="none" strike="noStrike" dirty="0">
                          <a:solidFill>
                            <a:schemeClr val="bg1"/>
                          </a:solidFill>
                          <a:effectLst/>
                        </a:rPr>
                        <a:t>23974</a:t>
                      </a:r>
                      <a:endParaRPr lang="en-US" sz="14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ctr"/>
                      <a:r>
                        <a:rPr lang="en-US" sz="1400" u="none" strike="noStrike" dirty="0">
                          <a:solidFill>
                            <a:schemeClr val="tx1"/>
                          </a:solidFill>
                          <a:effectLst/>
                        </a:rPr>
                        <a:t>19381</a:t>
                      </a:r>
                      <a:endParaRPr lang="en-US" sz="1400" b="0"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US" sz="1400" u="none" strike="noStrike" dirty="0">
                          <a:effectLst/>
                        </a:rPr>
                        <a:t>11147</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u="none" strike="noStrike" dirty="0">
                          <a:effectLst/>
                        </a:rPr>
                        <a:t>4335</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u="none" strike="noStrike" dirty="0">
                          <a:effectLst/>
                        </a:rPr>
                        <a:t>3607</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u="none" strike="noStrike" dirty="0">
                          <a:effectLst/>
                        </a:rPr>
                        <a:t>1831</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u="none" strike="noStrike" dirty="0">
                          <a:effectLst/>
                        </a:rPr>
                        <a:t>112665</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ctr" fontAlgn="ctr"/>
                      <a:r>
                        <a:rPr lang="en-US" sz="1400" u="none" strike="noStrike" dirty="0" err="1">
                          <a:effectLst/>
                        </a:rPr>
                        <a:t>Ultra_Small</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u="none" strike="noStrike" dirty="0">
                          <a:solidFill>
                            <a:schemeClr val="bg1"/>
                          </a:solidFill>
                          <a:effectLst/>
                        </a:rPr>
                        <a:t>3485</a:t>
                      </a:r>
                      <a:endParaRPr lang="en-US" sz="14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ctr"/>
                      <a:r>
                        <a:rPr lang="en-US" sz="1400" u="none" strike="noStrike" dirty="0">
                          <a:solidFill>
                            <a:schemeClr val="bg1"/>
                          </a:solidFill>
                          <a:effectLst/>
                        </a:rPr>
                        <a:t>6353</a:t>
                      </a:r>
                      <a:endParaRPr lang="en-US" sz="14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ctr"/>
                      <a:r>
                        <a:rPr lang="en-US" sz="1400" u="none" strike="noStrike" dirty="0">
                          <a:solidFill>
                            <a:schemeClr val="bg1"/>
                          </a:solidFill>
                          <a:effectLst/>
                        </a:rPr>
                        <a:t>2903</a:t>
                      </a:r>
                      <a:endParaRPr lang="en-US" sz="14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ctr"/>
                      <a:r>
                        <a:rPr lang="en-US" sz="1400" u="none" strike="noStrike" dirty="0">
                          <a:solidFill>
                            <a:schemeClr val="tx1"/>
                          </a:solidFill>
                          <a:effectLst/>
                        </a:rPr>
                        <a:t>2201</a:t>
                      </a:r>
                      <a:endParaRPr lang="en-US" sz="1400" b="0"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US" sz="1400" u="none" strike="noStrike" dirty="0">
                          <a:effectLst/>
                        </a:rPr>
                        <a:t>1711</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u="none" strike="noStrike" dirty="0">
                          <a:effectLst/>
                        </a:rPr>
                        <a:t>516</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u="none" strike="noStrike" dirty="0">
                          <a:effectLst/>
                        </a:rPr>
                        <a:t>295</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u="none" strike="noStrike" dirty="0">
                          <a:effectLst/>
                        </a:rPr>
                        <a:t>101</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u="none" strike="noStrike" dirty="0">
                          <a:effectLst/>
                        </a:rPr>
                        <a:t>17565</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ctr" fontAlgn="ctr"/>
                      <a:r>
                        <a:rPr lang="en-US" sz="1400" u="none" strike="noStrike" dirty="0" smtClean="0">
                          <a:effectLst/>
                        </a:rPr>
                        <a:t>NA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u="none" strike="noStrike" dirty="0">
                          <a:effectLst/>
                        </a:rPr>
                        <a:t>391</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u="none" strike="noStrike" dirty="0">
                          <a:effectLst/>
                        </a:rPr>
                        <a:t>2730</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u="none" strike="noStrike" dirty="0">
                          <a:effectLst/>
                        </a:rPr>
                        <a:t>3001</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u="none" strike="noStrike" dirty="0">
                          <a:effectLst/>
                        </a:rPr>
                        <a:t>4498</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u="none" strike="noStrike" dirty="0">
                          <a:effectLst/>
                        </a:rPr>
                        <a:t>4727</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u="none" strike="noStrike" dirty="0">
                          <a:effectLst/>
                        </a:rPr>
                        <a:t>668</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u="none" strike="noStrike" dirty="0">
                          <a:effectLst/>
                        </a:rPr>
                        <a:t>417</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u="none" strike="noStrike" dirty="0">
                          <a:effectLst/>
                        </a:rPr>
                        <a:t>62</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u="none" strike="noStrike" dirty="0">
                          <a:effectLst/>
                        </a:rPr>
                        <a:t>16494</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ctr" fontAlgn="ctr"/>
                      <a:r>
                        <a:rPr lang="en-US" sz="1400" u="none" strike="noStrike" dirty="0">
                          <a:effectLst/>
                        </a:rPr>
                        <a:t>Grand Total</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u="none" strike="noStrike" dirty="0">
                          <a:effectLst/>
                        </a:rPr>
                        <a:t>19658</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u="none" strike="noStrike" dirty="0">
                          <a:effectLst/>
                        </a:rPr>
                        <a:t>113288</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u="none" strike="noStrike" dirty="0">
                          <a:effectLst/>
                        </a:rPr>
                        <a:t>88804</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u="none" strike="noStrike" dirty="0">
                          <a:effectLst/>
                        </a:rPr>
                        <a:t>103566</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u="none" strike="noStrike" dirty="0">
                          <a:effectLst/>
                        </a:rPr>
                        <a:t>63217</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u="none" strike="noStrike" dirty="0">
                          <a:effectLst/>
                        </a:rPr>
                        <a:t>23834</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u="none" strike="noStrike" dirty="0">
                          <a:effectLst/>
                        </a:rPr>
                        <a:t>17288</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u="none" strike="noStrike" dirty="0">
                          <a:effectLst/>
                        </a:rPr>
                        <a:t>3860</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u="none" strike="noStrike" dirty="0">
                          <a:effectLst/>
                        </a:rPr>
                        <a:t>433515</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610147388"/>
              </p:ext>
            </p:extLst>
          </p:nvPr>
        </p:nvGraphicFramePr>
        <p:xfrm>
          <a:off x="838200" y="3331405"/>
          <a:ext cx="10697307" cy="1986915"/>
        </p:xfrm>
        <a:graphic>
          <a:graphicData uri="http://schemas.openxmlformats.org/drawingml/2006/table">
            <a:tbl>
              <a:tblPr>
                <a:tableStyleId>{5C22544A-7EE6-4342-B048-85BDC9FD1C3A}</a:tableStyleId>
              </a:tblPr>
              <a:tblGrid>
                <a:gridCol w="1943907"/>
                <a:gridCol w="636329"/>
                <a:gridCol w="1086415"/>
                <a:gridCol w="1086415"/>
                <a:gridCol w="931213"/>
                <a:gridCol w="962253"/>
                <a:gridCol w="1086415"/>
                <a:gridCol w="962253"/>
                <a:gridCol w="1086415"/>
                <a:gridCol w="915692"/>
              </a:tblGrid>
              <a:tr h="571500">
                <a:tc>
                  <a:txBody>
                    <a:bodyPr/>
                    <a:lstStyle/>
                    <a:p>
                      <a:pPr algn="ctr" fontAlgn="ctr"/>
                      <a:r>
                        <a:rPr lang="en-US" sz="1400" b="1" u="none" strike="noStrike" dirty="0">
                          <a:effectLst/>
                        </a:rPr>
                        <a:t>Market Cap </a:t>
                      </a:r>
                      <a:br>
                        <a:rPr lang="en-US" sz="1400" b="1" u="none" strike="noStrike" dirty="0">
                          <a:effectLst/>
                        </a:rPr>
                      </a:br>
                      <a:r>
                        <a:rPr lang="en-US" sz="1400" b="1" u="none" strike="noStrike" dirty="0">
                          <a:effectLst/>
                        </a:rPr>
                        <a:t>Vs. </a:t>
                      </a:r>
                      <a:br>
                        <a:rPr lang="en-US" sz="1400" b="1" u="none" strike="noStrike" dirty="0">
                          <a:effectLst/>
                        </a:rPr>
                      </a:br>
                      <a:r>
                        <a:rPr lang="en-US" sz="1400" b="1" u="none" strike="noStrike" dirty="0">
                          <a:effectLst/>
                        </a:rPr>
                        <a:t>Unrealized Perc </a:t>
                      </a:r>
                      <a:r>
                        <a:rPr lang="en-US" sz="1400" b="1" u="none" strike="noStrike" dirty="0" err="1">
                          <a:effectLst/>
                        </a:rPr>
                        <a:t>PnL</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dirty="0">
                          <a:effectLst/>
                        </a:rPr>
                        <a:t>&lt; -50 %.</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dirty="0">
                          <a:effectLst/>
                        </a:rPr>
                        <a:t>-20 % to -50 %</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a:effectLst/>
                        </a:rPr>
                        <a:t>-10 % to -20 %</a:t>
                      </a: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a:effectLst/>
                        </a:rPr>
                        <a:t>0 % to -10 %</a:t>
                      </a: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a:effectLst/>
                        </a:rPr>
                        <a:t>0 % to 10 %</a:t>
                      </a: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dirty="0">
                          <a:effectLst/>
                        </a:rPr>
                        <a:t>10 % to 20 %</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a:effectLst/>
                        </a:rPr>
                        <a:t>20 % to 50 %</a:t>
                      </a: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a:effectLst/>
                        </a:rPr>
                        <a:t>&gt; 50 %.</a:t>
                      </a: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dirty="0">
                          <a:effectLst/>
                        </a:rPr>
                        <a:t>Grand Total</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400" u="none" strike="noStrike" dirty="0">
                          <a:effectLst/>
                        </a:rPr>
                        <a:t>Large</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2%</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18%</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20%</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30%</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18%</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7%</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5%</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100%</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400" u="none" strike="noStrike">
                          <a:effectLst/>
                        </a:rPr>
                        <a:t>Mid</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5%</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31%</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23%</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21%</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12%</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3%</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100%</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400" u="none" strike="noStrike" dirty="0">
                          <a:effectLst/>
                        </a:rPr>
                        <a:t>Small</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solidFill>
                            <a:schemeClr val="tx1"/>
                          </a:solidFill>
                          <a:effectLst/>
                        </a:rPr>
                        <a:t>7%</a:t>
                      </a:r>
                      <a:endParaRPr lang="en-US" sz="1400" b="0"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400" u="none" strike="noStrike" dirty="0">
                          <a:solidFill>
                            <a:schemeClr val="tx1"/>
                          </a:solidFill>
                          <a:effectLst/>
                        </a:rPr>
                        <a:t>38%</a:t>
                      </a:r>
                      <a:endParaRPr lang="en-US" sz="1400" b="0"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400" u="none" strike="noStrike" dirty="0">
                          <a:solidFill>
                            <a:schemeClr val="tx1"/>
                          </a:solidFill>
                          <a:effectLst/>
                        </a:rPr>
                        <a:t>21%</a:t>
                      </a:r>
                      <a:endParaRPr lang="en-US" sz="1400" b="0"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400" u="none" strike="noStrike" dirty="0">
                          <a:effectLst/>
                        </a:rPr>
                        <a:t>17%</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10%</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4%</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3%</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2%</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100%</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400" u="none" strike="noStrike">
                          <a:effectLst/>
                        </a:rPr>
                        <a:t>Ultra_Small</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solidFill>
                            <a:schemeClr val="tx1"/>
                          </a:solidFill>
                          <a:effectLst/>
                        </a:rPr>
                        <a:t>20%</a:t>
                      </a:r>
                      <a:endParaRPr lang="en-US" sz="1400" b="0"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400" u="none" strike="noStrike" dirty="0">
                          <a:solidFill>
                            <a:schemeClr val="tx1"/>
                          </a:solidFill>
                          <a:effectLst/>
                        </a:rPr>
                        <a:t>36%</a:t>
                      </a:r>
                      <a:endParaRPr lang="en-US" sz="1400" b="0"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400" u="none" strike="noStrike" dirty="0">
                          <a:solidFill>
                            <a:schemeClr val="tx1"/>
                          </a:solidFill>
                          <a:effectLst/>
                        </a:rPr>
                        <a:t>17%</a:t>
                      </a:r>
                      <a:endParaRPr lang="en-US" sz="1400" b="0"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400" u="none" strike="noStrike" dirty="0">
                          <a:effectLst/>
                        </a:rPr>
                        <a:t>13%</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10%</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3%</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2%</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100%</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400" u="none" strike="noStrike" dirty="0" smtClean="0">
                          <a:effectLst/>
                        </a:rPr>
                        <a:t>NA</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2%</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17%</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18%</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27%</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29%</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3%</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100%</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400" u="none" strike="noStrike" dirty="0">
                          <a:effectLst/>
                        </a:rPr>
                        <a:t>Grand Total</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26%</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20%</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24%</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15%</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5%</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4%</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100%</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TextBox 5"/>
          <p:cNvSpPr txBox="1"/>
          <p:nvPr/>
        </p:nvSpPr>
        <p:spPr>
          <a:xfrm>
            <a:off x="838200" y="5684520"/>
            <a:ext cx="10408920" cy="707886"/>
          </a:xfrm>
          <a:prstGeom prst="rect">
            <a:avLst/>
          </a:prstGeom>
          <a:noFill/>
        </p:spPr>
        <p:txBody>
          <a:bodyPr wrap="square" rtlCol="0">
            <a:spAutoFit/>
          </a:bodyPr>
          <a:lstStyle/>
          <a:p>
            <a:r>
              <a:rPr lang="en-US" sz="2000" b="1" dirty="0" smtClean="0"/>
              <a:t>70% of investors in small cap &amp; ultra small cap are stuck with losses &gt; 10%</a:t>
            </a:r>
          </a:p>
          <a:p>
            <a:r>
              <a:rPr lang="en-US" sz="2000" b="1" dirty="0" smtClean="0"/>
              <a:t>Whereas, just 40% of large cap investors are stuck with losses &gt; 10%</a:t>
            </a:r>
          </a:p>
        </p:txBody>
      </p:sp>
    </p:spTree>
    <p:extLst>
      <p:ext uri="{BB962C8B-B14F-4D97-AF65-F5344CB8AC3E}">
        <p14:creationId xmlns:p14="http://schemas.microsoft.com/office/powerpoint/2010/main" val="730761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10 Preferred Sector</a:t>
            </a:r>
            <a:endParaRPr lang="en-US" dirty="0"/>
          </a:p>
        </p:txBody>
      </p:sp>
      <p:graphicFrame>
        <p:nvGraphicFramePr>
          <p:cNvPr id="15" name="Chart 14"/>
          <p:cNvGraphicFramePr>
            <a:graphicFrameLocks/>
          </p:cNvGraphicFramePr>
          <p:nvPr>
            <p:extLst>
              <p:ext uri="{D42A27DB-BD31-4B8C-83A1-F6EECF244321}">
                <p14:modId xmlns:p14="http://schemas.microsoft.com/office/powerpoint/2010/main" val="3953967128"/>
              </p:ext>
            </p:extLst>
          </p:nvPr>
        </p:nvGraphicFramePr>
        <p:xfrm>
          <a:off x="838200" y="1293856"/>
          <a:ext cx="10515600" cy="509412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6717407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Customer Base for Unrealized </a:t>
            </a:r>
            <a:r>
              <a:rPr lang="en-US" sz="2400" dirty="0" err="1"/>
              <a:t>PnL</a:t>
            </a:r>
            <a:r>
              <a:rPr lang="en-US" sz="2400" dirty="0"/>
              <a:t> : </a:t>
            </a:r>
            <a:r>
              <a:rPr lang="en-US" sz="2400" dirty="0" smtClean="0"/>
              <a:t>Unrealized Percentage </a:t>
            </a:r>
            <a:r>
              <a:rPr lang="en-US" sz="2400" dirty="0" err="1" smtClean="0"/>
              <a:t>PnL</a:t>
            </a:r>
            <a:r>
              <a:rPr lang="en-US" sz="2400" dirty="0" smtClean="0"/>
              <a:t> Vs. Sector </a:t>
            </a:r>
            <a:endParaRPr lang="en-US" sz="2400"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2770848941"/>
              </p:ext>
            </p:extLst>
          </p:nvPr>
        </p:nvGraphicFramePr>
        <p:xfrm>
          <a:off x="2501705" y="1583275"/>
          <a:ext cx="914400" cy="771525"/>
        </p:xfrm>
        <a:graphic>
          <a:graphicData uri="http://schemas.openxmlformats.org/presentationml/2006/ole">
            <mc:AlternateContent xmlns:mc="http://schemas.openxmlformats.org/markup-compatibility/2006">
              <mc:Choice xmlns:v="urn:schemas-microsoft-com:vml" Requires="v">
                <p:oleObj spid="_x0000_s11015" name="Worksheet" showAsIcon="1" r:id="rId3" imgW="914400" imgH="771480" progId="Excel.Sheet.12">
                  <p:link updateAutomatic="1"/>
                </p:oleObj>
              </mc:Choice>
              <mc:Fallback>
                <p:oleObj name="Worksheet" showAsIcon="1" r:id="rId3" imgW="914400" imgH="771480" progId="Excel.Sheet.12">
                  <p:link updateAutomatic="1"/>
                  <p:pic>
                    <p:nvPicPr>
                      <p:cNvPr id="0" name=""/>
                      <p:cNvPicPr/>
                      <p:nvPr/>
                    </p:nvPicPr>
                    <p:blipFill>
                      <a:blip r:embed="rId4"/>
                      <a:stretch>
                        <a:fillRect/>
                      </a:stretch>
                    </p:blipFill>
                    <p:spPr>
                      <a:xfrm>
                        <a:off x="2501705" y="1583275"/>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384779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Preferred Market Cap across customer base</a:t>
            </a: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32321097"/>
              </p:ext>
            </p:extLst>
          </p:nvPr>
        </p:nvGraphicFramePr>
        <p:xfrm>
          <a:off x="2252492" y="2006464"/>
          <a:ext cx="7243200" cy="1986915"/>
        </p:xfrm>
        <a:graphic>
          <a:graphicData uri="http://schemas.openxmlformats.org/drawingml/2006/table">
            <a:tbl>
              <a:tblPr>
                <a:tableStyleId>{5C22544A-7EE6-4342-B048-85BDC9FD1C3A}</a:tableStyleId>
              </a:tblPr>
              <a:tblGrid>
                <a:gridCol w="2446808"/>
                <a:gridCol w="1037057"/>
                <a:gridCol w="2246959"/>
                <a:gridCol w="1512376"/>
              </a:tblGrid>
              <a:tr h="268031">
                <a:tc>
                  <a:txBody>
                    <a:bodyPr/>
                    <a:lstStyle/>
                    <a:p>
                      <a:pPr algn="ctr" fontAlgn="b"/>
                      <a:r>
                        <a:rPr lang="en-US" sz="1800" b="1" u="none" strike="noStrike" dirty="0" smtClean="0">
                          <a:effectLst/>
                        </a:rPr>
                        <a:t>Preferred</a:t>
                      </a:r>
                      <a:r>
                        <a:rPr lang="en-US" sz="1800" b="1" u="none" strike="noStrike" baseline="0" dirty="0" smtClean="0">
                          <a:effectLst/>
                        </a:rPr>
                        <a:t> </a:t>
                      </a:r>
                      <a:r>
                        <a:rPr lang="en-US" sz="1800" b="1" u="none" strike="noStrike" dirty="0" smtClean="0">
                          <a:effectLst/>
                        </a:rPr>
                        <a:t>Market</a:t>
                      </a:r>
                      <a:r>
                        <a:rPr lang="en-US" sz="1800" b="1" u="none" strike="noStrike" baseline="0" dirty="0" smtClean="0">
                          <a:effectLst/>
                        </a:rPr>
                        <a:t> </a:t>
                      </a:r>
                      <a:r>
                        <a:rPr lang="en-US" sz="1800" b="1" u="none" strike="noStrike" dirty="0" smtClean="0">
                          <a:effectLst/>
                        </a:rPr>
                        <a:t>Cap</a:t>
                      </a:r>
                      <a:endParaRPr lang="en-US" sz="18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1" u="none" strike="noStrike">
                          <a:effectLst/>
                        </a:rPr>
                        <a:t>Count</a:t>
                      </a:r>
                      <a:endParaRPr lang="en-US" sz="18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1" u="none" strike="noStrike">
                          <a:effectLst/>
                        </a:rPr>
                        <a:t>% across Market_Cap</a:t>
                      </a:r>
                      <a:endParaRPr lang="en-US" sz="18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1" u="none" strike="noStrike" dirty="0">
                          <a:effectLst/>
                        </a:rPr>
                        <a:t>Cumulative </a:t>
                      </a:r>
                      <a:r>
                        <a:rPr lang="en-US" sz="1800" b="1" u="none" strike="noStrike" dirty="0" smtClean="0">
                          <a:effectLst/>
                        </a:rPr>
                        <a:t>%</a:t>
                      </a:r>
                      <a:endParaRPr lang="en-US" sz="18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031">
                <a:tc>
                  <a:txBody>
                    <a:bodyPr/>
                    <a:lstStyle/>
                    <a:p>
                      <a:pPr algn="ctr" fontAlgn="b"/>
                      <a:r>
                        <a:rPr lang="en-US" sz="1800" u="none" strike="noStrike" dirty="0">
                          <a:effectLst/>
                        </a:rPr>
                        <a:t>Large</a:t>
                      </a:r>
                      <a:endParaRPr lang="en-US"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271257</a:t>
                      </a:r>
                      <a:endParaRPr lang="en-US"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rPr>
                        <a:t>45%</a:t>
                      </a:r>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45%</a:t>
                      </a:r>
                      <a:endParaRPr lang="en-US"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031">
                <a:tc>
                  <a:txBody>
                    <a:bodyPr/>
                    <a:lstStyle/>
                    <a:p>
                      <a:pPr algn="ctr" fontAlgn="b"/>
                      <a:r>
                        <a:rPr lang="en-US" sz="1800" u="none" strike="noStrike" dirty="0">
                          <a:effectLst/>
                        </a:rPr>
                        <a:t>Small</a:t>
                      </a:r>
                      <a:endParaRPr lang="en-US"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166029</a:t>
                      </a:r>
                      <a:endParaRPr lang="en-US"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27%</a:t>
                      </a:r>
                      <a:endParaRPr lang="en-US"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rPr>
                        <a:t>72%</a:t>
                      </a:r>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031">
                <a:tc>
                  <a:txBody>
                    <a:bodyPr/>
                    <a:lstStyle/>
                    <a:p>
                      <a:pPr algn="ctr" fontAlgn="b"/>
                      <a:r>
                        <a:rPr lang="en-US" sz="1800" u="none" strike="noStrike" dirty="0">
                          <a:effectLst/>
                        </a:rPr>
                        <a:t>Mid</a:t>
                      </a:r>
                      <a:endParaRPr lang="en-US"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121864</a:t>
                      </a:r>
                      <a:endParaRPr lang="en-US"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20%</a:t>
                      </a:r>
                      <a:endParaRPr lang="en-US"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rPr>
                        <a:t>92%</a:t>
                      </a:r>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031">
                <a:tc>
                  <a:txBody>
                    <a:bodyPr/>
                    <a:lstStyle/>
                    <a:p>
                      <a:pPr algn="ctr" fontAlgn="b"/>
                      <a:r>
                        <a:rPr lang="en-US" sz="1800" u="none" strike="noStrike" dirty="0">
                          <a:effectLst/>
                        </a:rPr>
                        <a:t>NA</a:t>
                      </a:r>
                      <a:endParaRPr lang="en-US"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rPr>
                        <a:t>25791</a:t>
                      </a:r>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4%</a:t>
                      </a:r>
                      <a:endParaRPr lang="en-US"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96%</a:t>
                      </a:r>
                      <a:endParaRPr lang="en-US"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031">
                <a:tc>
                  <a:txBody>
                    <a:bodyPr/>
                    <a:lstStyle/>
                    <a:p>
                      <a:pPr algn="ctr" fontAlgn="b"/>
                      <a:r>
                        <a:rPr lang="en-US" sz="1800" u="none" strike="noStrike" dirty="0" smtClean="0">
                          <a:effectLst/>
                        </a:rPr>
                        <a:t>Ultra</a:t>
                      </a:r>
                      <a:r>
                        <a:rPr lang="en-US" sz="1800" u="none" strike="noStrike" baseline="0" dirty="0" smtClean="0">
                          <a:effectLst/>
                        </a:rPr>
                        <a:t> </a:t>
                      </a:r>
                      <a:r>
                        <a:rPr lang="en-US" sz="1800" u="none" strike="noStrike" dirty="0" smtClean="0">
                          <a:effectLst/>
                        </a:rPr>
                        <a:t>Small</a:t>
                      </a:r>
                      <a:endParaRPr lang="en-US"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rPr>
                        <a:t>23698</a:t>
                      </a:r>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4%</a:t>
                      </a:r>
                      <a:endParaRPr lang="en-US"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100%</a:t>
                      </a:r>
                      <a:endParaRPr lang="en-US"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031">
                <a:tc>
                  <a:txBody>
                    <a:bodyPr/>
                    <a:lstStyle/>
                    <a:p>
                      <a:pPr algn="ctr" fontAlgn="b"/>
                      <a:r>
                        <a:rPr lang="en-US" sz="1800" u="none" strike="noStrike" dirty="0">
                          <a:effectLst/>
                        </a:rPr>
                        <a:t>Total</a:t>
                      </a:r>
                      <a:endParaRPr lang="en-US"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rPr>
                        <a:t>608639</a:t>
                      </a:r>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r>
                        <a:rPr lang="en-US" sz="1800" u="none" strike="noStrike" dirty="0">
                          <a:effectLst/>
                        </a:rPr>
                        <a:t>100</a:t>
                      </a:r>
                      <a:r>
                        <a:rPr lang="en-US" sz="1800" u="none" strike="noStrike" dirty="0" smtClean="0">
                          <a:effectLst/>
                        </a:rPr>
                        <a:t>%</a:t>
                      </a:r>
                      <a:r>
                        <a:rPr lang="en-US" sz="1800" u="none" strike="noStrike" dirty="0">
                          <a:effectLst/>
                        </a:rPr>
                        <a:t> </a:t>
                      </a:r>
                      <a:endParaRPr lang="en-US"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2691779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Preferred Channel for trading</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88095275"/>
              </p:ext>
            </p:extLst>
          </p:nvPr>
        </p:nvGraphicFramePr>
        <p:xfrm>
          <a:off x="978877" y="1854944"/>
          <a:ext cx="9135793" cy="2270760"/>
        </p:xfrm>
        <a:graphic>
          <a:graphicData uri="http://schemas.openxmlformats.org/drawingml/2006/table">
            <a:tbl>
              <a:tblPr>
                <a:tableStyleId>{5C22544A-7EE6-4342-B048-85BDC9FD1C3A}</a:tableStyleId>
              </a:tblPr>
              <a:tblGrid>
                <a:gridCol w="2738598"/>
                <a:gridCol w="2546040"/>
                <a:gridCol w="3851155"/>
              </a:tblGrid>
              <a:tr h="190500">
                <a:tc>
                  <a:txBody>
                    <a:bodyPr/>
                    <a:lstStyle/>
                    <a:p>
                      <a:pPr algn="ctr" fontAlgn="ctr"/>
                      <a:r>
                        <a:rPr lang="en-US" sz="1800" b="1" u="none" strike="noStrike" dirty="0" smtClean="0">
                          <a:effectLst/>
                        </a:rPr>
                        <a:t>Preferred</a:t>
                      </a:r>
                      <a:r>
                        <a:rPr lang="en-US" sz="1800" b="1" u="none" strike="noStrike" baseline="0" dirty="0" smtClean="0">
                          <a:effectLst/>
                        </a:rPr>
                        <a:t> </a:t>
                      </a:r>
                      <a:r>
                        <a:rPr lang="en-US" sz="1800" b="1" u="none" strike="noStrike" dirty="0" smtClean="0">
                          <a:effectLst/>
                        </a:rPr>
                        <a:t>Channel</a:t>
                      </a:r>
                      <a:endParaRPr lang="en-US" sz="1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sz="1800" b="1" u="none" strike="noStrike" dirty="0" smtClean="0">
                          <a:effectLst/>
                        </a:rPr>
                        <a:t>Unique</a:t>
                      </a:r>
                      <a:r>
                        <a:rPr lang="en-US" sz="1800" b="1" u="none" strike="noStrike" baseline="0" dirty="0" smtClean="0">
                          <a:effectLst/>
                        </a:rPr>
                        <a:t> Customer </a:t>
                      </a:r>
                      <a:r>
                        <a:rPr lang="en-US" sz="1800" b="1" u="none" strike="noStrike" dirty="0" smtClean="0">
                          <a:effectLst/>
                        </a:rPr>
                        <a:t>Count</a:t>
                      </a:r>
                      <a:endParaRPr lang="en-US" sz="1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sz="1800" b="1" u="none" strike="noStrike" dirty="0">
                          <a:effectLst/>
                        </a:rPr>
                        <a:t>% across preferred Channel</a:t>
                      </a:r>
                      <a:endParaRPr lang="en-US" sz="1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190500">
                <a:tc>
                  <a:txBody>
                    <a:bodyPr/>
                    <a:lstStyle/>
                    <a:p>
                      <a:pPr algn="ctr" fontAlgn="ctr"/>
                      <a:r>
                        <a:rPr lang="en-US" sz="1800" u="none" strike="noStrike" dirty="0" smtClean="0">
                          <a:effectLst/>
                        </a:rPr>
                        <a:t>ITS</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200777</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30.74%</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800" u="none" strike="noStrike" dirty="0" smtClean="0">
                          <a:effectLst/>
                        </a:rPr>
                        <a:t>TWS </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143234</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21.93%</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800" u="none" strike="noStrike" dirty="0" smtClean="0">
                          <a:effectLst/>
                        </a:rPr>
                        <a:t>C ( Mobile</a:t>
                      </a:r>
                      <a:r>
                        <a:rPr lang="en-US" sz="1800" u="none" strike="noStrike" baseline="0" dirty="0" smtClean="0">
                          <a:effectLst/>
                        </a:rPr>
                        <a:t> )</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126111</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19.31%</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800" u="none" strike="noStrike" dirty="0" smtClean="0">
                          <a:effectLst/>
                        </a:rPr>
                        <a:t>OWS</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104065</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15.93%</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800" u="none" strike="noStrike" dirty="0" smtClean="0">
                          <a:effectLst/>
                        </a:rPr>
                        <a:t>RMS</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50036</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7.66%</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800" u="none" strike="noStrike" dirty="0">
                          <a:effectLst/>
                        </a:rPr>
                        <a:t>Mix</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28984</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4.44%</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800" u="none" strike="noStrike" dirty="0">
                          <a:effectLst/>
                        </a:rPr>
                        <a:t>Total</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653207</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 </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TextBox 5"/>
          <p:cNvSpPr txBox="1"/>
          <p:nvPr/>
        </p:nvSpPr>
        <p:spPr>
          <a:xfrm>
            <a:off x="838200" y="1281882"/>
            <a:ext cx="9853246" cy="369332"/>
          </a:xfrm>
          <a:prstGeom prst="rect">
            <a:avLst/>
          </a:prstGeom>
          <a:noFill/>
        </p:spPr>
        <p:txBody>
          <a:bodyPr wrap="square" rtlCol="0">
            <a:spAutoFit/>
          </a:bodyPr>
          <a:lstStyle/>
          <a:p>
            <a:r>
              <a:rPr lang="en-US" dirty="0" smtClean="0"/>
              <a:t>To identify Preferred Channel , Cut off percentage </a:t>
            </a:r>
            <a:r>
              <a:rPr lang="en-US" dirty="0"/>
              <a:t>across </a:t>
            </a:r>
            <a:r>
              <a:rPr lang="en-US" dirty="0" smtClean="0"/>
              <a:t>channels</a:t>
            </a:r>
            <a:r>
              <a:rPr lang="en-US" dirty="0"/>
              <a:t> </a:t>
            </a:r>
            <a:r>
              <a:rPr lang="en-US" dirty="0" smtClean="0"/>
              <a:t>for number of trades is  &gt; 50 %.</a:t>
            </a:r>
            <a:endParaRPr lang="en-US" dirty="0"/>
          </a:p>
        </p:txBody>
      </p:sp>
    </p:spTree>
    <p:extLst>
      <p:ext uri="{BB962C8B-B14F-4D97-AF65-F5344CB8AC3E}">
        <p14:creationId xmlns:p14="http://schemas.microsoft.com/office/powerpoint/2010/main" val="420990232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Campaign strategies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26571533"/>
              </p:ext>
            </p:extLst>
          </p:nvPr>
        </p:nvGraphicFramePr>
        <p:xfrm>
          <a:off x="1005840" y="1310635"/>
          <a:ext cx="10637520" cy="4754888"/>
        </p:xfrm>
        <a:graphic>
          <a:graphicData uri="http://schemas.openxmlformats.org/drawingml/2006/table">
            <a:tbl>
              <a:tblPr>
                <a:tableStyleId>{69CF1AB2-1976-4502-BF36-3FF5EA218861}</a:tableStyleId>
              </a:tblPr>
              <a:tblGrid>
                <a:gridCol w="9520043"/>
                <a:gridCol w="1117477"/>
              </a:tblGrid>
              <a:tr h="679268">
                <a:tc>
                  <a:txBody>
                    <a:bodyPr/>
                    <a:lstStyle/>
                    <a:p>
                      <a:pPr algn="ctr" fontAlgn="b"/>
                      <a:r>
                        <a:rPr lang="en-US" sz="2000" b="1" u="none" strike="noStrike" dirty="0">
                          <a:effectLst/>
                        </a:rPr>
                        <a:t>Campaign segment</a:t>
                      </a:r>
                      <a:endParaRPr lang="en-US" sz="2000" b="1" i="0" u="none" strike="noStrike" dirty="0">
                        <a:solidFill>
                          <a:schemeClr val="tx1"/>
                        </a:solidFill>
                        <a:effectLst/>
                        <a:latin typeface="Calibri" panose="020F0502020204030204" pitchFamily="34" charset="0"/>
                      </a:endParaRPr>
                    </a:p>
                  </a:txBody>
                  <a:tcPr marL="7620" marR="7620" marT="7620" marB="0" anchor="ctr"/>
                </a:tc>
                <a:tc>
                  <a:txBody>
                    <a:bodyPr/>
                    <a:lstStyle/>
                    <a:p>
                      <a:pPr algn="ctr" fontAlgn="b"/>
                      <a:r>
                        <a:rPr lang="en-US" sz="2000" b="1" u="none" strike="noStrike" dirty="0">
                          <a:effectLst/>
                        </a:rPr>
                        <a:t>Count of customers</a:t>
                      </a:r>
                      <a:endParaRPr lang="en-US" sz="2000" b="1" i="0" u="none" strike="noStrike" dirty="0">
                        <a:solidFill>
                          <a:schemeClr val="tx1"/>
                        </a:solidFill>
                        <a:effectLst/>
                        <a:latin typeface="Calibri" panose="020F0502020204030204" pitchFamily="34" charset="0"/>
                      </a:endParaRPr>
                    </a:p>
                  </a:txBody>
                  <a:tcPr marL="7620" marR="7620" marT="7620" marB="0" anchor="ctr"/>
                </a:tc>
              </a:tr>
              <a:tr h="339635">
                <a:tc>
                  <a:txBody>
                    <a:bodyPr/>
                    <a:lstStyle/>
                    <a:p>
                      <a:pPr algn="l" fontAlgn="b"/>
                      <a:r>
                        <a:rPr lang="en-US" sz="1800" u="none" strike="noStrike" dirty="0">
                          <a:effectLst/>
                        </a:rPr>
                        <a:t>Preferred product research call campaigns for Delivery customers</a:t>
                      </a:r>
                      <a:endParaRPr lang="en-US" sz="1800" b="0" i="0" u="none" strike="noStrike" dirty="0">
                        <a:solidFill>
                          <a:schemeClr val="tx1"/>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574073</a:t>
                      </a:r>
                      <a:endParaRPr lang="en-US" sz="1800" b="0" i="0" u="none" strike="noStrike">
                        <a:solidFill>
                          <a:schemeClr val="tx1"/>
                        </a:solidFill>
                        <a:effectLst/>
                        <a:latin typeface="Calibri" panose="020F0502020204030204" pitchFamily="34" charset="0"/>
                      </a:endParaRPr>
                    </a:p>
                  </a:txBody>
                  <a:tcPr marL="7620" marR="7620" marT="7620" marB="0" anchor="b"/>
                </a:tc>
              </a:tr>
              <a:tr h="339635">
                <a:tc>
                  <a:txBody>
                    <a:bodyPr/>
                    <a:lstStyle/>
                    <a:p>
                      <a:pPr algn="l" fontAlgn="b"/>
                      <a:r>
                        <a:rPr lang="en-US" sz="1800" u="none" strike="noStrike" dirty="0">
                          <a:effectLst/>
                        </a:rPr>
                        <a:t>Preferred product research call campaigns for Margin customers</a:t>
                      </a:r>
                      <a:endParaRPr lang="en-US" sz="1800" b="0" i="0" u="none" strike="noStrike" dirty="0">
                        <a:solidFill>
                          <a:schemeClr val="tx1"/>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39255</a:t>
                      </a:r>
                      <a:endParaRPr lang="en-US" sz="1800" b="0" i="0" u="none" strike="noStrike">
                        <a:solidFill>
                          <a:schemeClr val="tx1"/>
                        </a:solidFill>
                        <a:effectLst/>
                        <a:latin typeface="Calibri" panose="020F0502020204030204" pitchFamily="34" charset="0"/>
                      </a:endParaRPr>
                    </a:p>
                  </a:txBody>
                  <a:tcPr marL="7620" marR="7620" marT="7620" marB="0" anchor="b"/>
                </a:tc>
              </a:tr>
              <a:tr h="339635">
                <a:tc>
                  <a:txBody>
                    <a:bodyPr/>
                    <a:lstStyle/>
                    <a:p>
                      <a:pPr algn="l" fontAlgn="b"/>
                      <a:r>
                        <a:rPr lang="en-US" sz="1800" u="none" strike="noStrike" dirty="0">
                          <a:effectLst/>
                        </a:rPr>
                        <a:t>Preferred product research call campaigns for Future customers</a:t>
                      </a:r>
                      <a:endParaRPr lang="en-US" sz="1800" b="0" i="0" u="none" strike="noStrike" dirty="0">
                        <a:solidFill>
                          <a:schemeClr val="tx1"/>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4304</a:t>
                      </a:r>
                      <a:endParaRPr lang="en-US" sz="1800" b="0" i="0" u="none" strike="noStrike">
                        <a:solidFill>
                          <a:schemeClr val="tx1"/>
                        </a:solidFill>
                        <a:effectLst/>
                        <a:latin typeface="Calibri" panose="020F0502020204030204" pitchFamily="34" charset="0"/>
                      </a:endParaRPr>
                    </a:p>
                  </a:txBody>
                  <a:tcPr marL="7620" marR="7620" marT="7620" marB="0" anchor="b"/>
                </a:tc>
              </a:tr>
              <a:tr h="339635">
                <a:tc>
                  <a:txBody>
                    <a:bodyPr/>
                    <a:lstStyle/>
                    <a:p>
                      <a:pPr algn="l" fontAlgn="b"/>
                      <a:r>
                        <a:rPr lang="en-US" sz="1800" u="none" strike="noStrike">
                          <a:effectLst/>
                        </a:rPr>
                        <a:t>Preferred product research call campaigns for Option customers</a:t>
                      </a:r>
                      <a:endParaRPr lang="en-US" sz="1800" b="0" i="0" u="none" strike="noStrike">
                        <a:solidFill>
                          <a:schemeClr val="tx1"/>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9097</a:t>
                      </a:r>
                      <a:endParaRPr lang="en-US" sz="1800" b="0" i="0" u="none" strike="noStrike">
                        <a:solidFill>
                          <a:schemeClr val="tx1"/>
                        </a:solidFill>
                        <a:effectLst/>
                        <a:latin typeface="Calibri" panose="020F0502020204030204" pitchFamily="34" charset="0"/>
                      </a:endParaRPr>
                    </a:p>
                  </a:txBody>
                  <a:tcPr marL="7620" marR="7620" marT="7620" marB="0" anchor="b"/>
                </a:tc>
              </a:tr>
              <a:tr h="339635">
                <a:tc>
                  <a:txBody>
                    <a:bodyPr/>
                    <a:lstStyle/>
                    <a:p>
                      <a:pPr algn="l" fontAlgn="b"/>
                      <a:r>
                        <a:rPr lang="en-US" sz="1800" u="none" strike="noStrike" dirty="0">
                          <a:effectLst/>
                        </a:rPr>
                        <a:t>Preferred product research call campaigns for Mix customers</a:t>
                      </a:r>
                      <a:endParaRPr lang="en-US" sz="1800" b="0" i="0" u="none" strike="noStrike" dirty="0">
                        <a:solidFill>
                          <a:schemeClr val="tx1"/>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26478</a:t>
                      </a:r>
                      <a:endParaRPr lang="en-US" sz="1800" b="0" i="0" u="none" strike="noStrike">
                        <a:solidFill>
                          <a:schemeClr val="tx1"/>
                        </a:solidFill>
                        <a:effectLst/>
                        <a:latin typeface="Calibri" panose="020F0502020204030204" pitchFamily="34" charset="0"/>
                      </a:endParaRPr>
                    </a:p>
                  </a:txBody>
                  <a:tcPr marL="7620" marR="7620" marT="7620" marB="0" anchor="b"/>
                </a:tc>
              </a:tr>
              <a:tr h="339635">
                <a:tc>
                  <a:txBody>
                    <a:bodyPr/>
                    <a:lstStyle/>
                    <a:p>
                      <a:pPr algn="l" fontAlgn="b"/>
                      <a:r>
                        <a:rPr lang="en-US" sz="1800" u="none" strike="noStrike" dirty="0">
                          <a:effectLst/>
                        </a:rPr>
                        <a:t>Campaigns on high activity ratio delivery customers who have slipped into &gt;30 days of non activity</a:t>
                      </a:r>
                      <a:endParaRPr lang="en-US" sz="1800" b="0" i="0" u="none" strike="noStrike" dirty="0">
                        <a:solidFill>
                          <a:schemeClr val="tx1"/>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33440</a:t>
                      </a:r>
                      <a:endParaRPr lang="en-US" sz="1800" b="0" i="0" u="none" strike="noStrike">
                        <a:solidFill>
                          <a:schemeClr val="tx1"/>
                        </a:solidFill>
                        <a:effectLst/>
                        <a:latin typeface="Calibri" panose="020F0502020204030204" pitchFamily="34" charset="0"/>
                      </a:endParaRPr>
                    </a:p>
                  </a:txBody>
                  <a:tcPr marL="7620" marR="7620" marT="7620" marB="0" anchor="b"/>
                </a:tc>
              </a:tr>
              <a:tr h="339635">
                <a:tc>
                  <a:txBody>
                    <a:bodyPr/>
                    <a:lstStyle/>
                    <a:p>
                      <a:pPr algn="l" fontAlgn="b"/>
                      <a:r>
                        <a:rPr lang="en-US" sz="1800" u="none" strike="noStrike" dirty="0">
                          <a:effectLst/>
                        </a:rPr>
                        <a:t>Campaigns on low activity ratio delivery customers who have slipped into &gt;60 days of non activity</a:t>
                      </a:r>
                      <a:endParaRPr lang="en-US" sz="1800" b="0" i="0" u="none" strike="noStrike" dirty="0">
                        <a:solidFill>
                          <a:schemeClr val="tx1"/>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55875</a:t>
                      </a:r>
                      <a:endParaRPr lang="en-US" sz="1800" b="0" i="0" u="none" strike="noStrike">
                        <a:solidFill>
                          <a:schemeClr val="tx1"/>
                        </a:solidFill>
                        <a:effectLst/>
                        <a:latin typeface="Calibri" panose="020F0502020204030204" pitchFamily="34" charset="0"/>
                      </a:endParaRPr>
                    </a:p>
                  </a:txBody>
                  <a:tcPr marL="7620" marR="7620" marT="7620" marB="0" anchor="b"/>
                </a:tc>
              </a:tr>
              <a:tr h="339635">
                <a:tc>
                  <a:txBody>
                    <a:bodyPr/>
                    <a:lstStyle/>
                    <a:p>
                      <a:pPr algn="l" fontAlgn="b"/>
                      <a:r>
                        <a:rPr lang="en-US" sz="1800" u="none" strike="noStrike" dirty="0">
                          <a:effectLst/>
                        </a:rPr>
                        <a:t>Campaigns on low activity ratio delivery customers who have slipped into &gt;90 days of non activity</a:t>
                      </a:r>
                      <a:endParaRPr lang="en-US" sz="1800" b="0" i="0" u="none" strike="noStrike" dirty="0">
                        <a:solidFill>
                          <a:schemeClr val="tx1"/>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162836</a:t>
                      </a:r>
                      <a:endParaRPr lang="en-US" sz="1800" b="0" i="0" u="none" strike="noStrike">
                        <a:solidFill>
                          <a:schemeClr val="tx1"/>
                        </a:solidFill>
                        <a:effectLst/>
                        <a:latin typeface="Calibri" panose="020F0502020204030204" pitchFamily="34" charset="0"/>
                      </a:endParaRPr>
                    </a:p>
                  </a:txBody>
                  <a:tcPr marL="7620" marR="7620" marT="7620" marB="0" anchor="b"/>
                </a:tc>
              </a:tr>
              <a:tr h="339635">
                <a:tc>
                  <a:txBody>
                    <a:bodyPr/>
                    <a:lstStyle/>
                    <a:p>
                      <a:pPr algn="l" fontAlgn="b"/>
                      <a:r>
                        <a:rPr lang="en-US" sz="1800" u="none" strike="noStrike" dirty="0">
                          <a:effectLst/>
                        </a:rPr>
                        <a:t>Non trader campaigns </a:t>
                      </a:r>
                      <a:endParaRPr lang="en-US" sz="1800" b="0" i="0" u="none" strike="noStrike" dirty="0">
                        <a:solidFill>
                          <a:schemeClr val="tx1"/>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1685082</a:t>
                      </a:r>
                      <a:endParaRPr lang="en-US" sz="1800" b="0" i="0" u="none" strike="noStrike">
                        <a:solidFill>
                          <a:schemeClr val="tx1"/>
                        </a:solidFill>
                        <a:effectLst/>
                        <a:latin typeface="Calibri" panose="020F0502020204030204" pitchFamily="34" charset="0"/>
                      </a:endParaRPr>
                    </a:p>
                  </a:txBody>
                  <a:tcPr marL="7620" marR="7620" marT="7620" marB="0" anchor="b"/>
                </a:tc>
              </a:tr>
              <a:tr h="339635">
                <a:tc>
                  <a:txBody>
                    <a:bodyPr/>
                    <a:lstStyle/>
                    <a:p>
                      <a:pPr algn="l" fontAlgn="b"/>
                      <a:r>
                        <a:rPr lang="en-US" sz="1800" u="none" strike="noStrike" dirty="0">
                          <a:effectLst/>
                        </a:rPr>
                        <a:t>Stop trader campaigns for investors who have not logged in since last 2 months</a:t>
                      </a:r>
                      <a:endParaRPr lang="en-US" sz="1800" b="0" i="0" u="none" strike="noStrike" dirty="0">
                        <a:solidFill>
                          <a:schemeClr val="tx1"/>
                        </a:solidFill>
                        <a:effectLst/>
                        <a:latin typeface="Calibri" panose="020F0502020204030204" pitchFamily="34" charset="0"/>
                      </a:endParaRPr>
                    </a:p>
                  </a:txBody>
                  <a:tcPr marL="7620" marR="7620" marT="7620" marB="0" anchor="b"/>
                </a:tc>
                <a:tc>
                  <a:txBody>
                    <a:bodyPr/>
                    <a:lstStyle/>
                    <a:p>
                      <a:pPr algn="r" fontAlgn="b"/>
                      <a:r>
                        <a:rPr lang="en-US" sz="1800" u="none" strike="noStrike" dirty="0">
                          <a:effectLst/>
                        </a:rPr>
                        <a:t> </a:t>
                      </a:r>
                      <a:r>
                        <a:rPr lang="en-US" sz="1800" u="none" strike="noStrike" dirty="0" smtClean="0">
                          <a:effectLst/>
                        </a:rPr>
                        <a:t>10963</a:t>
                      </a:r>
                      <a:endParaRPr lang="en-US" sz="1800" b="0" i="0" u="none" strike="noStrike" dirty="0">
                        <a:solidFill>
                          <a:schemeClr val="tx1"/>
                        </a:solidFill>
                        <a:effectLst/>
                        <a:latin typeface="Calibri" panose="020F0502020204030204" pitchFamily="34" charset="0"/>
                      </a:endParaRPr>
                    </a:p>
                  </a:txBody>
                  <a:tcPr marL="7620" marR="7620" marT="7620" marB="0" anchor="b"/>
                </a:tc>
              </a:tr>
              <a:tr h="339635">
                <a:tc>
                  <a:txBody>
                    <a:bodyPr/>
                    <a:lstStyle/>
                    <a:p>
                      <a:pPr algn="l" fontAlgn="b"/>
                      <a:r>
                        <a:rPr lang="en-US" sz="1800" u="none" strike="noStrike" dirty="0" smtClean="0">
                          <a:effectLst/>
                        </a:rPr>
                        <a:t>Preferred sector &amp; preferred</a:t>
                      </a:r>
                      <a:r>
                        <a:rPr lang="en-US" sz="1800" u="none" strike="noStrike" baseline="0" dirty="0" smtClean="0">
                          <a:effectLst/>
                        </a:rPr>
                        <a:t> Market cap</a:t>
                      </a:r>
                      <a:r>
                        <a:rPr lang="en-US" sz="1800" u="none" strike="noStrike" dirty="0" smtClean="0">
                          <a:effectLst/>
                        </a:rPr>
                        <a:t> </a:t>
                      </a:r>
                      <a:r>
                        <a:rPr lang="en-US" sz="1800" u="none" strike="noStrike" dirty="0">
                          <a:effectLst/>
                        </a:rPr>
                        <a:t>based campaigns</a:t>
                      </a:r>
                      <a:endParaRPr lang="en-US" sz="1800" b="0" i="0" u="none" strike="noStrike" dirty="0">
                        <a:solidFill>
                          <a:schemeClr val="tx1"/>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574073</a:t>
                      </a:r>
                      <a:endParaRPr lang="en-US" sz="1800" b="0" i="0" u="none" strike="noStrike">
                        <a:solidFill>
                          <a:schemeClr val="tx1"/>
                        </a:solidFill>
                        <a:effectLst/>
                        <a:latin typeface="Calibri" panose="020F0502020204030204" pitchFamily="34" charset="0"/>
                      </a:endParaRPr>
                    </a:p>
                  </a:txBody>
                  <a:tcPr marL="7620" marR="7620" marT="7620" marB="0" anchor="b"/>
                </a:tc>
              </a:tr>
              <a:tr h="339635">
                <a:tc>
                  <a:txBody>
                    <a:bodyPr/>
                    <a:lstStyle/>
                    <a:p>
                      <a:pPr algn="l" fontAlgn="b"/>
                      <a:r>
                        <a:rPr lang="en-US" sz="1800" u="none" strike="noStrike" dirty="0">
                          <a:effectLst/>
                        </a:rPr>
                        <a:t>Dynamic Buy, hold, sell personalised calls depending on stock holding &amp; holding cost price</a:t>
                      </a:r>
                      <a:endParaRPr lang="en-US" sz="1800" b="0" i="0" u="none" strike="noStrike" dirty="0">
                        <a:solidFill>
                          <a:schemeClr val="tx1"/>
                        </a:solidFill>
                        <a:effectLst/>
                        <a:latin typeface="Calibri" panose="020F0502020204030204" pitchFamily="34" charset="0"/>
                      </a:endParaRPr>
                    </a:p>
                  </a:txBody>
                  <a:tcPr marL="7620" marR="7620" marT="7620" marB="0" anchor="b"/>
                </a:tc>
                <a:tc>
                  <a:txBody>
                    <a:bodyPr/>
                    <a:lstStyle/>
                    <a:p>
                      <a:pPr algn="r" fontAlgn="b"/>
                      <a:r>
                        <a:rPr lang="en-US" sz="1800" u="none" strike="noStrike" dirty="0">
                          <a:effectLst/>
                        </a:rPr>
                        <a:t>433515</a:t>
                      </a:r>
                      <a:endParaRPr lang="en-US" sz="1800" b="0" i="0" u="none" strike="noStrike" dirty="0">
                        <a:solidFill>
                          <a:schemeClr val="tx1"/>
                        </a:solidFill>
                        <a:effectLst/>
                        <a:latin typeface="Calibri" panose="020F0502020204030204" pitchFamily="34" charset="0"/>
                      </a:endParaRPr>
                    </a:p>
                  </a:txBody>
                  <a:tcPr marL="7620" marR="7620" marT="7620" marB="0" anchor="b"/>
                </a:tc>
              </a:tr>
            </a:tbl>
          </a:graphicData>
        </a:graphic>
      </p:graphicFrame>
    </p:spTree>
    <p:extLst>
      <p:ext uri="{BB962C8B-B14F-4D97-AF65-F5344CB8AC3E}">
        <p14:creationId xmlns:p14="http://schemas.microsoft.com/office/powerpoint/2010/main" val="202422907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Campaign strategies</a:t>
            </a:r>
            <a:endParaRPr lang="en-US" dirty="0"/>
          </a:p>
        </p:txBody>
      </p:sp>
      <p:sp>
        <p:nvSpPr>
          <p:cNvPr id="3" name="Content Placeholder 2"/>
          <p:cNvSpPr>
            <a:spLocks noGrp="1"/>
          </p:cNvSpPr>
          <p:nvPr>
            <p:ph idx="1"/>
          </p:nvPr>
        </p:nvSpPr>
        <p:spPr/>
        <p:txBody>
          <a:bodyPr>
            <a:normAutofit/>
          </a:bodyPr>
          <a:lstStyle/>
          <a:p>
            <a:r>
              <a:rPr lang="en-US" dirty="0"/>
              <a:t>Portfolio restructuring campaigns for 1.33 lakh investors with </a:t>
            </a:r>
            <a:r>
              <a:rPr lang="en-US" dirty="0" err="1"/>
              <a:t>unrealised</a:t>
            </a:r>
            <a:r>
              <a:rPr lang="en-US" dirty="0"/>
              <a:t> losses &gt;20%</a:t>
            </a:r>
          </a:p>
          <a:p>
            <a:pPr lvl="1">
              <a:buFont typeface="Wingdings" panose="05000000000000000000" pitchFamily="2" charset="2"/>
              <a:buChar char="§"/>
            </a:pPr>
            <a:r>
              <a:rPr lang="en-US" dirty="0"/>
              <a:t>Investors stuck in </a:t>
            </a:r>
            <a:r>
              <a:rPr lang="en-US" dirty="0" smtClean="0"/>
              <a:t>small cap can </a:t>
            </a:r>
            <a:r>
              <a:rPr lang="en-US" dirty="0"/>
              <a:t>be campaigned on benefits of </a:t>
            </a:r>
            <a:r>
              <a:rPr lang="en-US" dirty="0" smtClean="0"/>
              <a:t>investing </a:t>
            </a:r>
            <a:r>
              <a:rPr lang="en-US" dirty="0"/>
              <a:t>in </a:t>
            </a:r>
            <a:r>
              <a:rPr lang="en-US" dirty="0" smtClean="0"/>
              <a:t>large caps followed by recommendations (for eg. Holder of Suzlon can be suggested strategies to switch to Reliance Infra</a:t>
            </a:r>
            <a:endParaRPr lang="en-US" dirty="0"/>
          </a:p>
          <a:p>
            <a:pPr lvl="1">
              <a:buFont typeface="Wingdings" panose="05000000000000000000" pitchFamily="2" charset="2"/>
              <a:buChar char="§"/>
            </a:pPr>
            <a:r>
              <a:rPr lang="en-US" dirty="0" smtClean="0"/>
              <a:t>Investors stuck in weak sectors like Telecom can be campaigned on benefits of staying invested in strong sectors like FMCG, IT</a:t>
            </a:r>
          </a:p>
          <a:p>
            <a:pPr lvl="1">
              <a:buFont typeface="Wingdings" panose="05000000000000000000" pitchFamily="2" charset="2"/>
              <a:buChar char="§"/>
            </a:pPr>
            <a:r>
              <a:rPr lang="en-US" dirty="0" smtClean="0"/>
              <a:t>Investors stuck in weak stock of a particular sector can be recommended to switch to other strong stocks in same sector (For eg. Switching from Infosys to TCS)</a:t>
            </a:r>
          </a:p>
          <a:p>
            <a:pPr marL="457200" lvl="1" indent="0">
              <a:buNone/>
            </a:pPr>
            <a:endParaRPr lang="en-US" dirty="0" smtClean="0"/>
          </a:p>
          <a:p>
            <a:pPr marL="457200" lvl="1" indent="0">
              <a:buNone/>
            </a:pPr>
            <a:r>
              <a:rPr lang="en-US" dirty="0" smtClean="0"/>
              <a:t>Profit booking campaigns on 44982 investors</a:t>
            </a:r>
          </a:p>
        </p:txBody>
      </p:sp>
    </p:spTree>
    <p:extLst>
      <p:ext uri="{BB962C8B-B14F-4D97-AF65-F5344CB8AC3E}">
        <p14:creationId xmlns:p14="http://schemas.microsoft.com/office/powerpoint/2010/main" val="15197459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7760"/>
          </a:xfrm>
        </p:spPr>
        <p:txBody>
          <a:bodyPr>
            <a:normAutofit fontScale="90000"/>
          </a:bodyPr>
          <a:lstStyle/>
          <a:p>
            <a:r>
              <a:rPr lang="en-US" sz="2800" b="1" dirty="0" smtClean="0">
                <a:latin typeface="+mn-lt"/>
              </a:rPr>
              <a:t>Achieve Customer understanding through segmentation for </a:t>
            </a:r>
            <a:br>
              <a:rPr lang="en-US" sz="2800" b="1" dirty="0" smtClean="0">
                <a:latin typeface="+mn-lt"/>
              </a:rPr>
            </a:br>
            <a:r>
              <a:rPr lang="en-US" sz="2800" b="1" dirty="0" smtClean="0">
                <a:latin typeface="+mn-lt"/>
              </a:rPr>
              <a:t>Active Customer</a:t>
            </a:r>
            <a:endParaRPr lang="en-US" sz="2800" b="1" dirty="0">
              <a:latin typeface="+mn-lt"/>
            </a:endParaRPr>
          </a:p>
        </p:txBody>
      </p:sp>
      <p:sp>
        <p:nvSpPr>
          <p:cNvPr id="5" name="TextBox 4"/>
          <p:cNvSpPr txBox="1"/>
          <p:nvPr/>
        </p:nvSpPr>
        <p:spPr>
          <a:xfrm>
            <a:off x="2590800" y="3429000"/>
            <a:ext cx="2438400" cy="707886"/>
          </a:xfrm>
          <a:prstGeom prst="rect">
            <a:avLst/>
          </a:prstGeom>
          <a:noFill/>
        </p:spPr>
        <p:txBody>
          <a:bodyPr wrap="square" rtlCol="0">
            <a:spAutoFit/>
          </a:bodyPr>
          <a:lstStyle/>
          <a:p>
            <a:pPr algn="ctr"/>
            <a:r>
              <a:rPr lang="en-US" sz="2000" b="1" dirty="0">
                <a:solidFill>
                  <a:schemeClr val="bg1"/>
                </a:solidFill>
              </a:rPr>
              <a:t>Customer Segmentation</a:t>
            </a:r>
          </a:p>
        </p:txBody>
      </p:sp>
      <p:sp>
        <p:nvSpPr>
          <p:cNvPr id="3" name="Rectangle 2"/>
          <p:cNvSpPr/>
          <p:nvPr/>
        </p:nvSpPr>
        <p:spPr>
          <a:xfrm>
            <a:off x="991673" y="1493949"/>
            <a:ext cx="9530366" cy="43401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solidFill>
              </a:ln>
            </a:endParaRPr>
          </a:p>
        </p:txBody>
      </p:sp>
      <p:graphicFrame>
        <p:nvGraphicFramePr>
          <p:cNvPr id="20" name="Diagram 19"/>
          <p:cNvGraphicFramePr/>
          <p:nvPr>
            <p:extLst>
              <p:ext uri="{D42A27DB-BD31-4B8C-83A1-F6EECF244321}">
                <p14:modId xmlns:p14="http://schemas.microsoft.com/office/powerpoint/2010/main" val="2731145914"/>
              </p:ext>
            </p:extLst>
          </p:nvPr>
        </p:nvGraphicFramePr>
        <p:xfrm>
          <a:off x="1236371" y="1777284"/>
          <a:ext cx="9053847" cy="38458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3683358" y="3413611"/>
            <a:ext cx="851515" cy="369332"/>
          </a:xfrm>
          <a:prstGeom prst="rect">
            <a:avLst/>
          </a:prstGeom>
          <a:noFill/>
        </p:spPr>
        <p:txBody>
          <a:bodyPr wrap="none" rtlCol="0">
            <a:spAutoFit/>
          </a:bodyPr>
          <a:lstStyle/>
          <a:p>
            <a:r>
              <a:rPr lang="en-US" dirty="0" smtClean="0"/>
              <a:t>Phase I</a:t>
            </a:r>
            <a:endParaRPr lang="en-US" dirty="0"/>
          </a:p>
        </p:txBody>
      </p:sp>
      <p:sp>
        <p:nvSpPr>
          <p:cNvPr id="7" name="TextBox 6"/>
          <p:cNvSpPr txBox="1"/>
          <p:nvPr/>
        </p:nvSpPr>
        <p:spPr>
          <a:xfrm>
            <a:off x="3683357" y="4948253"/>
            <a:ext cx="909223" cy="369332"/>
          </a:xfrm>
          <a:prstGeom prst="rect">
            <a:avLst/>
          </a:prstGeom>
          <a:noFill/>
        </p:spPr>
        <p:txBody>
          <a:bodyPr wrap="none" rtlCol="0">
            <a:spAutoFit/>
          </a:bodyPr>
          <a:lstStyle/>
          <a:p>
            <a:r>
              <a:rPr lang="en-US" dirty="0" smtClean="0"/>
              <a:t>Phase II</a:t>
            </a:r>
            <a:endParaRPr lang="en-US" dirty="0"/>
          </a:p>
        </p:txBody>
      </p:sp>
    </p:spTree>
    <p:extLst>
      <p:ext uri="{BB962C8B-B14F-4D97-AF65-F5344CB8AC3E}">
        <p14:creationId xmlns:p14="http://schemas.microsoft.com/office/powerpoint/2010/main" val="65132018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 hoc Campaign strategies</a:t>
            </a:r>
            <a:endParaRPr lang="en-US" dirty="0"/>
          </a:p>
        </p:txBody>
      </p:sp>
      <p:sp>
        <p:nvSpPr>
          <p:cNvPr id="3" name="Content Placeholder 2"/>
          <p:cNvSpPr>
            <a:spLocks noGrp="1"/>
          </p:cNvSpPr>
          <p:nvPr>
            <p:ph idx="1"/>
          </p:nvPr>
        </p:nvSpPr>
        <p:spPr/>
        <p:txBody>
          <a:bodyPr>
            <a:normAutofit/>
          </a:bodyPr>
          <a:lstStyle/>
          <a:p>
            <a:pPr algn="just"/>
            <a:r>
              <a:rPr lang="en-US" dirty="0" smtClean="0"/>
              <a:t>Extreme event campaigns</a:t>
            </a:r>
            <a:endParaRPr lang="en-US" dirty="0"/>
          </a:p>
          <a:p>
            <a:pPr lvl="1" algn="just">
              <a:buFont typeface="Wingdings" panose="05000000000000000000" pitchFamily="2" charset="2"/>
              <a:buChar char="§"/>
            </a:pPr>
            <a:r>
              <a:rPr lang="en-US" dirty="0" smtClean="0"/>
              <a:t>Campaigns to influence investors to exit stocks where there is a steep fall on account of management fraud &amp; where investors area also having a major exposure to such stocks (For eg. PC </a:t>
            </a:r>
            <a:r>
              <a:rPr lang="en-US" dirty="0" err="1" smtClean="0"/>
              <a:t>Jewellers</a:t>
            </a:r>
            <a:r>
              <a:rPr lang="en-US" dirty="0" smtClean="0"/>
              <a:t>, </a:t>
            </a:r>
            <a:r>
              <a:rPr lang="en-US" dirty="0" err="1" smtClean="0"/>
              <a:t>Manpasand</a:t>
            </a:r>
            <a:r>
              <a:rPr lang="en-US" dirty="0" smtClean="0"/>
              <a:t> beverages, </a:t>
            </a:r>
            <a:r>
              <a:rPr lang="en-US" dirty="0" err="1" smtClean="0"/>
              <a:t>Vakrangee</a:t>
            </a:r>
            <a:r>
              <a:rPr lang="en-US" dirty="0" smtClean="0"/>
              <a:t> Software etc.)</a:t>
            </a:r>
          </a:p>
          <a:p>
            <a:pPr lvl="1" algn="just">
              <a:buFont typeface="Wingdings" panose="05000000000000000000" pitchFamily="2" charset="2"/>
              <a:buChar char="§"/>
            </a:pPr>
            <a:r>
              <a:rPr lang="en-US" dirty="0" smtClean="0"/>
              <a:t>Sell recommendation campaigns where stocks held by investors have moved up by 20% from their purchase price</a:t>
            </a:r>
          </a:p>
        </p:txBody>
      </p:sp>
    </p:spTree>
    <p:extLst>
      <p:ext uri="{BB962C8B-B14F-4D97-AF65-F5344CB8AC3E}">
        <p14:creationId xmlns:p14="http://schemas.microsoft.com/office/powerpoint/2010/main" val="75859937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1"/>
          <p:cNvSpPr txBox="1">
            <a:spLocks/>
          </p:cNvSpPr>
          <p:nvPr/>
        </p:nvSpPr>
        <p:spPr>
          <a:xfrm>
            <a:off x="3651852" y="2851439"/>
            <a:ext cx="6401701" cy="931344"/>
          </a:xfrm>
          <a:prstGeom prst="rect">
            <a:avLst/>
          </a:prstGeom>
        </p:spPr>
        <p:txBody>
          <a:bodyPr>
            <a:noAutofit/>
          </a:bodyPr>
          <a:lstStyle>
            <a:lvl1pPr marL="0" indent="0" algn="l" defTabSz="914400" rtl="0" eaLnBrk="1" latinLnBrk="0" hangingPunct="1">
              <a:lnSpc>
                <a:spcPct val="80000"/>
              </a:lnSpc>
              <a:spcBef>
                <a:spcPts val="1000"/>
              </a:spcBef>
              <a:buFont typeface="Arial" panose="020B0604020202020204" pitchFamily="34" charset="0"/>
              <a:buNone/>
              <a:defRPr sz="6600" b="0" kern="1200">
                <a:solidFill>
                  <a:srgbClr val="312B23"/>
                </a:solidFill>
                <a:latin typeface="Swis721 BlkCn BT" panose="020B080603050204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0" b="1" dirty="0" smtClean="0">
                <a:solidFill>
                  <a:srgbClr val="1A6395"/>
                </a:solidFill>
                <a:latin typeface="+mn-lt"/>
                <a:cs typeface="Arial" panose="020B0604020202020204" pitchFamily="34" charset="0"/>
              </a:rPr>
              <a:t>THANK</a:t>
            </a:r>
            <a:r>
              <a:rPr lang="en-US" sz="8000" b="1" dirty="0" smtClean="0">
                <a:solidFill>
                  <a:srgbClr val="07398B"/>
                </a:solidFill>
                <a:latin typeface="+mn-lt"/>
                <a:cs typeface="Arial" panose="020B0604020202020204" pitchFamily="34" charset="0"/>
              </a:rPr>
              <a:t> </a:t>
            </a:r>
            <a:r>
              <a:rPr lang="en-US" sz="8000" b="1" dirty="0" smtClean="0">
                <a:solidFill>
                  <a:srgbClr val="1A6395"/>
                </a:solidFill>
                <a:latin typeface="+mn-lt"/>
                <a:cs typeface="Arial" panose="020B0604020202020204" pitchFamily="34" charset="0"/>
              </a:rPr>
              <a:t>YOU</a:t>
            </a:r>
            <a:endParaRPr lang="en-IN" sz="8000" b="1" dirty="0">
              <a:solidFill>
                <a:srgbClr val="1A6395"/>
              </a:solidFill>
              <a:latin typeface="+mn-lt"/>
              <a:cs typeface="Arial" panose="020B0604020202020204" pitchFamily="34" charset="0"/>
            </a:endParaRPr>
          </a:p>
        </p:txBody>
      </p:sp>
      <p:sp>
        <p:nvSpPr>
          <p:cNvPr id="12" name="Rectangle 11"/>
          <p:cNvSpPr/>
          <p:nvPr/>
        </p:nvSpPr>
        <p:spPr>
          <a:xfrm>
            <a:off x="11950030" y="6600153"/>
            <a:ext cx="246966" cy="260227"/>
          </a:xfrm>
          <a:prstGeom prst="rect">
            <a:avLst/>
          </a:prstGeom>
          <a:solidFill>
            <a:srgbClr val="E76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13" name="Rectangle 12"/>
          <p:cNvSpPr/>
          <p:nvPr/>
        </p:nvSpPr>
        <p:spPr>
          <a:xfrm>
            <a:off x="11689556" y="6601414"/>
            <a:ext cx="265470" cy="260227"/>
          </a:xfrm>
          <a:prstGeom prst="rect">
            <a:avLst/>
          </a:prstGeom>
          <a:solidFill>
            <a:srgbClr val="1A6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18" name="Rectangle 17"/>
          <p:cNvSpPr/>
          <p:nvPr/>
        </p:nvSpPr>
        <p:spPr>
          <a:xfrm>
            <a:off x="0" y="6601415"/>
            <a:ext cx="11708060" cy="2640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p:txBody>
      </p: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1742" y="6677900"/>
            <a:ext cx="104784" cy="104784"/>
          </a:xfrm>
          <a:prstGeom prst="rect">
            <a:avLst/>
          </a:prstGeom>
        </p:spPr>
      </p:pic>
      <p:sp>
        <p:nvSpPr>
          <p:cNvPr id="4" name="Rectangle 3"/>
          <p:cNvSpPr/>
          <p:nvPr/>
        </p:nvSpPr>
        <p:spPr>
          <a:xfrm>
            <a:off x="579548" y="0"/>
            <a:ext cx="91011" cy="1234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218609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Stop Traders : Total Realized </a:t>
            </a:r>
            <a:r>
              <a:rPr lang="en-US" sz="2800" dirty="0" err="1" smtClean="0"/>
              <a:t>PnL</a:t>
            </a:r>
            <a:r>
              <a:rPr lang="en-US" sz="2800" dirty="0" smtClean="0"/>
              <a:t> Vs. Percentage </a:t>
            </a:r>
            <a:r>
              <a:rPr lang="en-US" sz="2800" dirty="0" err="1" smtClean="0"/>
              <a:t>PnL</a:t>
            </a:r>
            <a:r>
              <a:rPr lang="en-US" sz="2800" dirty="0" smtClean="0"/>
              <a:t> </a:t>
            </a:r>
            <a:endParaRPr lang="en-US" sz="2800" dirty="0"/>
          </a:p>
        </p:txBody>
      </p:sp>
      <p:graphicFrame>
        <p:nvGraphicFramePr>
          <p:cNvPr id="4" name="Content Placeholder 3"/>
          <p:cNvGraphicFramePr>
            <a:graphicFrameLocks noGrp="1"/>
          </p:cNvGraphicFramePr>
          <p:nvPr>
            <p:ph idx="1"/>
            <p:extLst/>
          </p:nvPr>
        </p:nvGraphicFramePr>
        <p:xfrm>
          <a:off x="838198" y="981576"/>
          <a:ext cx="10162736" cy="2301240"/>
        </p:xfrm>
        <a:graphic>
          <a:graphicData uri="http://schemas.openxmlformats.org/drawingml/2006/table">
            <a:tbl>
              <a:tblPr>
                <a:tableStyleId>{5C22544A-7EE6-4342-B048-85BDC9FD1C3A}</a:tableStyleId>
              </a:tblPr>
              <a:tblGrid>
                <a:gridCol w="1926660"/>
                <a:gridCol w="652835"/>
                <a:gridCol w="1114597"/>
                <a:gridCol w="1114597"/>
                <a:gridCol w="955369"/>
                <a:gridCol w="895658"/>
                <a:gridCol w="987215"/>
                <a:gridCol w="987215"/>
                <a:gridCol w="589144"/>
                <a:gridCol w="939446"/>
              </a:tblGrid>
              <a:tr h="762000">
                <a:tc>
                  <a:txBody>
                    <a:bodyPr/>
                    <a:lstStyle/>
                    <a:p>
                      <a:pPr algn="ctr" fontAlgn="ctr"/>
                      <a:r>
                        <a:rPr lang="en-US" sz="1200" b="1" i="0" u="none" strike="noStrike" dirty="0">
                          <a:solidFill>
                            <a:srgbClr val="000000"/>
                          </a:solidFill>
                          <a:effectLst/>
                          <a:latin typeface="Calibri" panose="020F0502020204030204" pitchFamily="34" charset="0"/>
                        </a:rPr>
                        <a:t>Stop Traders ( &gt; 90 days ) </a:t>
                      </a:r>
                      <a:br>
                        <a:rPr lang="en-US" sz="1200" b="1" i="0" u="none" strike="noStrike" dirty="0">
                          <a:solidFill>
                            <a:srgbClr val="000000"/>
                          </a:solidFill>
                          <a:effectLst/>
                          <a:latin typeface="Calibri" panose="020F0502020204030204" pitchFamily="34" charset="0"/>
                        </a:rPr>
                      </a:br>
                      <a:r>
                        <a:rPr lang="en-US" sz="1200" b="1" i="0" u="none" strike="noStrike" dirty="0">
                          <a:solidFill>
                            <a:srgbClr val="000000"/>
                          </a:solidFill>
                          <a:effectLst/>
                          <a:latin typeface="Calibri" panose="020F0502020204030204" pitchFamily="34" charset="0"/>
                        </a:rPr>
                        <a:t>Total </a:t>
                      </a:r>
                      <a:r>
                        <a:rPr lang="en-US" sz="1200" b="1" i="0" u="none" strike="noStrike" dirty="0" smtClean="0">
                          <a:solidFill>
                            <a:srgbClr val="000000"/>
                          </a:solidFill>
                          <a:effectLst/>
                          <a:latin typeface="Calibri" panose="020F0502020204030204" pitchFamily="34" charset="0"/>
                        </a:rPr>
                        <a:t>Realized </a:t>
                      </a:r>
                      <a:r>
                        <a:rPr lang="en-US" sz="1200" b="1" i="0" u="none" strike="noStrike" dirty="0" err="1">
                          <a:solidFill>
                            <a:srgbClr val="000000"/>
                          </a:solidFill>
                          <a:effectLst/>
                          <a:latin typeface="Calibri" panose="020F0502020204030204" pitchFamily="34" charset="0"/>
                        </a:rPr>
                        <a:t>PnL</a:t>
                      </a:r>
                      <a:r>
                        <a:rPr lang="en-US" sz="1200" b="1" i="0" u="none" strike="noStrike" dirty="0">
                          <a:solidFill>
                            <a:srgbClr val="000000"/>
                          </a:solidFill>
                          <a:effectLst/>
                          <a:latin typeface="Calibri" panose="020F0502020204030204" pitchFamily="34" charset="0"/>
                        </a:rPr>
                        <a:t> </a:t>
                      </a:r>
                      <a:br>
                        <a:rPr lang="en-US" sz="1200" b="1" i="0" u="none" strike="noStrike" dirty="0">
                          <a:solidFill>
                            <a:srgbClr val="000000"/>
                          </a:solidFill>
                          <a:effectLst/>
                          <a:latin typeface="Calibri" panose="020F0502020204030204" pitchFamily="34" charset="0"/>
                        </a:rPr>
                      </a:br>
                      <a:r>
                        <a:rPr lang="en-US" sz="1200" b="1" i="0" u="none" strike="noStrike" dirty="0">
                          <a:solidFill>
                            <a:srgbClr val="000000"/>
                          </a:solidFill>
                          <a:effectLst/>
                          <a:latin typeface="Calibri" panose="020F0502020204030204" pitchFamily="34" charset="0"/>
                        </a:rPr>
                        <a:t>Vs. </a:t>
                      </a:r>
                      <a:br>
                        <a:rPr lang="en-US" sz="1200" b="1" i="0" u="none" strike="noStrike" dirty="0">
                          <a:solidFill>
                            <a:srgbClr val="000000"/>
                          </a:solidFill>
                          <a:effectLst/>
                          <a:latin typeface="Calibri" panose="020F0502020204030204" pitchFamily="34" charset="0"/>
                        </a:rPr>
                      </a:br>
                      <a:r>
                        <a:rPr lang="en-US" sz="1200" b="1" i="0" u="none" strike="noStrike" dirty="0">
                          <a:solidFill>
                            <a:srgbClr val="000000"/>
                          </a:solidFill>
                          <a:effectLst/>
                          <a:latin typeface="Calibri" panose="020F0502020204030204" pitchFamily="34" charset="0"/>
                        </a:rPr>
                        <a:t>Percentage </a:t>
                      </a:r>
                      <a:r>
                        <a:rPr lang="en-US" sz="1200" b="1" i="0" u="none" strike="noStrike" dirty="0" err="1">
                          <a:solidFill>
                            <a:srgbClr val="000000"/>
                          </a:solidFill>
                          <a:effectLst/>
                          <a:latin typeface="Calibri" panose="020F0502020204030204" pitchFamily="34" charset="0"/>
                        </a:rPr>
                        <a:t>PnL</a:t>
                      </a:r>
                      <a:endParaRPr lang="en-US" sz="1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panose="020F0502020204030204" pitchFamily="34" charset="0"/>
                        </a:rPr>
                        <a:t>&lt; -50 %.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panose="020F0502020204030204" pitchFamily="34" charset="0"/>
                        </a:rPr>
                        <a:t>-20 % to -50 %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panose="020F0502020204030204" pitchFamily="34" charset="0"/>
                        </a:rPr>
                        <a:t>-10 % to -20 %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panose="020F0502020204030204" pitchFamily="34" charset="0"/>
                        </a:rPr>
                        <a:t>0 % to -10 %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panose="020F0502020204030204" pitchFamily="34" charset="0"/>
                        </a:rPr>
                        <a:t>0 % to 10 %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panose="020F0502020204030204" pitchFamily="34" charset="0"/>
                        </a:rPr>
                        <a:t>10 % to 20 %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panose="020F0502020204030204" pitchFamily="34" charset="0"/>
                        </a:rPr>
                        <a:t>20 % to 50 %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panose="020F0502020204030204" pitchFamily="34" charset="0"/>
                        </a:rPr>
                        <a:t>&gt; 50 %.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panose="020F0502020204030204" pitchFamily="34" charset="0"/>
                        </a:rPr>
                        <a:t>Grand Total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200" u="none" strike="noStrike">
                          <a:effectLst/>
                        </a:rPr>
                        <a:t>&lt;= 10k</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38</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262</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596</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7329</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7557</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1641</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885</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202</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18510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200" u="none" strike="noStrike">
                          <a:effectLst/>
                        </a:rPr>
                        <a:t>10k to 50k</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17</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162</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395</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2559</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4713</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1170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578</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102</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9696</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200" u="none" strike="noStrike">
                          <a:effectLst/>
                        </a:rPr>
                        <a:t>50k to 1lk</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6</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37</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97</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873</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1687</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361</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139</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24</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3224</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200" u="none" strike="noStrike">
                          <a:effectLst/>
                        </a:rPr>
                        <a:t>1lk to 10lk</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4</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48</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108</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1675</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2507</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293</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129</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26</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4790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200" u="none" strike="noStrike">
                          <a:effectLst/>
                        </a:rPr>
                        <a:t>10lk to 50lk</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7</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501</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344</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15</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9</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1</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880</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200" u="none" strike="noStrike">
                          <a:effectLst/>
                        </a:rPr>
                        <a:t>50lk to 1Cr</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105</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45</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2</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152</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200" u="none" strike="noStrike">
                          <a:effectLst/>
                        </a:rPr>
                        <a:t>&gt;1Cr</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87</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23</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111</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200" u="none" strike="noStrike">
                          <a:effectLst/>
                        </a:rPr>
                        <a:t>Grand Total</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65</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512</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1203</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13129</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16876</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3482</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1741</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355</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37363</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nvPr>
        </p:nvGraphicFramePr>
        <p:xfrm>
          <a:off x="838200" y="3749040"/>
          <a:ext cx="10148668" cy="2301240"/>
        </p:xfrm>
        <a:graphic>
          <a:graphicData uri="http://schemas.openxmlformats.org/drawingml/2006/table">
            <a:tbl>
              <a:tblPr>
                <a:tableStyleId>{5C22544A-7EE6-4342-B048-85BDC9FD1C3A}</a:tableStyleId>
              </a:tblPr>
              <a:tblGrid>
                <a:gridCol w="1923993"/>
                <a:gridCol w="651931"/>
                <a:gridCol w="1113054"/>
                <a:gridCol w="1113054"/>
                <a:gridCol w="954047"/>
                <a:gridCol w="894418"/>
                <a:gridCol w="985848"/>
                <a:gridCol w="985848"/>
                <a:gridCol w="588329"/>
                <a:gridCol w="938146"/>
              </a:tblGrid>
              <a:tr h="762000">
                <a:tc>
                  <a:txBody>
                    <a:bodyPr/>
                    <a:lstStyle/>
                    <a:p>
                      <a:pPr algn="ctr" fontAlgn="ctr"/>
                      <a:r>
                        <a:rPr lang="en-US" sz="1200" b="1" u="none" strike="noStrike" dirty="0">
                          <a:effectLst/>
                        </a:rPr>
                        <a:t>Stop Traders ( &gt; 90 days ) </a:t>
                      </a:r>
                      <a:br>
                        <a:rPr lang="en-US" sz="1200" b="1" u="none" strike="noStrike" dirty="0">
                          <a:effectLst/>
                        </a:rPr>
                      </a:br>
                      <a:r>
                        <a:rPr lang="en-US" sz="1200" b="1" u="none" strike="noStrike" dirty="0">
                          <a:effectLst/>
                        </a:rPr>
                        <a:t>Total </a:t>
                      </a:r>
                      <a:r>
                        <a:rPr lang="en-US" sz="1200" b="1" u="none" strike="noStrike" dirty="0" smtClean="0">
                          <a:effectLst/>
                        </a:rPr>
                        <a:t>Realized </a:t>
                      </a:r>
                      <a:r>
                        <a:rPr lang="en-US" sz="1200" b="1" u="none" strike="noStrike" dirty="0" err="1">
                          <a:effectLst/>
                        </a:rPr>
                        <a:t>PnL</a:t>
                      </a:r>
                      <a:r>
                        <a:rPr lang="en-US" sz="1200" b="1" u="none" strike="noStrike" dirty="0">
                          <a:effectLst/>
                        </a:rPr>
                        <a:t> </a:t>
                      </a:r>
                      <a:br>
                        <a:rPr lang="en-US" sz="1200" b="1" u="none" strike="noStrike" dirty="0">
                          <a:effectLst/>
                        </a:rPr>
                      </a:br>
                      <a:r>
                        <a:rPr lang="en-US" sz="1200" b="1" u="none" strike="noStrike" dirty="0">
                          <a:effectLst/>
                        </a:rPr>
                        <a:t>Vs. </a:t>
                      </a:r>
                      <a:br>
                        <a:rPr lang="en-US" sz="1200" b="1" u="none" strike="noStrike" dirty="0">
                          <a:effectLst/>
                        </a:rPr>
                      </a:br>
                      <a:r>
                        <a:rPr lang="en-US" sz="1200" b="1" u="none" strike="noStrike" dirty="0">
                          <a:effectLst/>
                        </a:rPr>
                        <a:t>Percentage </a:t>
                      </a:r>
                      <a:r>
                        <a:rPr lang="en-US" sz="1200" b="1" u="none" strike="noStrike" dirty="0" err="1">
                          <a:effectLst/>
                        </a:rPr>
                        <a:t>PnL</a:t>
                      </a:r>
                      <a:endParaRPr lang="en-US" sz="1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&lt; -50 %.</a:t>
                      </a:r>
                      <a:endParaRPr lang="en-US" sz="1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-20 % to -50 %</a:t>
                      </a:r>
                      <a:endParaRPr lang="en-US" sz="1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-10 % to -20 %</a:t>
                      </a:r>
                      <a:endParaRPr lang="en-US" sz="1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0 % to -10 %</a:t>
                      </a:r>
                      <a:endParaRPr lang="en-US" sz="1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0 % to 10 %</a:t>
                      </a:r>
                      <a:endParaRPr lang="en-US" sz="1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10 % to 20 %</a:t>
                      </a:r>
                      <a:endParaRPr lang="en-US" sz="1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20 % to 50 %</a:t>
                      </a:r>
                      <a:endParaRPr lang="en-US" sz="1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&gt; 50 %.</a:t>
                      </a:r>
                      <a:endParaRPr lang="en-US" sz="1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Percentage</a:t>
                      </a:r>
                      <a:endParaRPr lang="en-US" sz="1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200" u="none" strike="noStrike" dirty="0">
                          <a:effectLst/>
                        </a:rPr>
                        <a:t>&lt;= 10k</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40%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41%</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9%</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5%</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100%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200" u="none" strike="noStrike" dirty="0">
                          <a:effectLst/>
                        </a:rPr>
                        <a:t>10k to 50k</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2%</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4%</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26%</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49%</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12%</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6%</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100%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200" u="none" strike="noStrike" dirty="0">
                          <a:effectLst/>
                        </a:rPr>
                        <a:t>50k to 1lk</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1%</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3%</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27%</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52%</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11%</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4%</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100%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200" u="none" strike="noStrike">
                          <a:effectLst/>
                        </a:rPr>
                        <a:t>1lk to 10lk</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1%</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2%</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35%</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52%</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6%</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100%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200" u="none" strike="noStrike">
                          <a:effectLst/>
                        </a:rPr>
                        <a:t>10lk to 50lk</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57%</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39%</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2%</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1%</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100%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200" u="none" strike="noStrike">
                          <a:effectLst/>
                        </a:rPr>
                        <a:t>50lk to 1Cr</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69%</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30%</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100%</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200" u="none" strike="noStrike">
                          <a:effectLst/>
                        </a:rPr>
                        <a:t>&gt;1Cr</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78%</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21%</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100%</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200" u="none" strike="noStrike" dirty="0">
                          <a:effectLst/>
                        </a:rPr>
                        <a:t>Percentage</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35%</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45%</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9%</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5%</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1%</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100%</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extBox 2"/>
          <p:cNvSpPr txBox="1"/>
          <p:nvPr/>
        </p:nvSpPr>
        <p:spPr>
          <a:xfrm>
            <a:off x="1055077" y="6147582"/>
            <a:ext cx="9129932" cy="369332"/>
          </a:xfrm>
          <a:prstGeom prst="rect">
            <a:avLst/>
          </a:prstGeom>
          <a:noFill/>
        </p:spPr>
        <p:txBody>
          <a:bodyPr wrap="square" rtlCol="0">
            <a:spAutoFit/>
          </a:bodyPr>
          <a:lstStyle/>
          <a:p>
            <a:r>
              <a:rPr lang="en-US" dirty="0" smtClean="0"/>
              <a:t>ST are those customers whose have not performed trade for past 90 days </a:t>
            </a:r>
            <a:endParaRPr lang="en-US" dirty="0"/>
          </a:p>
        </p:txBody>
      </p:sp>
    </p:spTree>
    <p:extLst>
      <p:ext uri="{BB962C8B-B14F-4D97-AF65-F5344CB8AC3E}">
        <p14:creationId xmlns:p14="http://schemas.microsoft.com/office/powerpoint/2010/main" val="230607346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Stop Traders : Total Unrealized </a:t>
            </a:r>
            <a:r>
              <a:rPr lang="en-US" sz="2800" dirty="0" err="1" smtClean="0"/>
              <a:t>PnL</a:t>
            </a:r>
            <a:r>
              <a:rPr lang="en-US" sz="2800" dirty="0" smtClean="0"/>
              <a:t> </a:t>
            </a:r>
            <a:r>
              <a:rPr lang="en-US" sz="2800" dirty="0" err="1" smtClean="0"/>
              <a:t>Vs</a:t>
            </a:r>
            <a:r>
              <a:rPr lang="en-US" sz="2800" dirty="0" smtClean="0"/>
              <a:t> Percentage </a:t>
            </a:r>
            <a:r>
              <a:rPr lang="en-US" sz="2800" dirty="0" err="1" smtClean="0"/>
              <a:t>PnL</a:t>
            </a:r>
            <a:endParaRPr lang="en-US" sz="2800" dirty="0"/>
          </a:p>
        </p:txBody>
      </p:sp>
      <p:graphicFrame>
        <p:nvGraphicFramePr>
          <p:cNvPr id="4" name="Content Placeholder 3"/>
          <p:cNvGraphicFramePr>
            <a:graphicFrameLocks noGrp="1"/>
          </p:cNvGraphicFramePr>
          <p:nvPr>
            <p:ph idx="1"/>
            <p:extLst/>
          </p:nvPr>
        </p:nvGraphicFramePr>
        <p:xfrm>
          <a:off x="548641" y="1009712"/>
          <a:ext cx="11141610" cy="2301240"/>
        </p:xfrm>
        <a:graphic>
          <a:graphicData uri="http://schemas.openxmlformats.org/drawingml/2006/table">
            <a:tbl>
              <a:tblPr>
                <a:tableStyleId>{5C22544A-7EE6-4342-B048-85BDC9FD1C3A}</a:tableStyleId>
              </a:tblPr>
              <a:tblGrid>
                <a:gridCol w="1968080"/>
                <a:gridCol w="666870"/>
                <a:gridCol w="1138559"/>
                <a:gridCol w="1138559"/>
                <a:gridCol w="975907"/>
                <a:gridCol w="1008437"/>
                <a:gridCol w="1138559"/>
                <a:gridCol w="1008437"/>
                <a:gridCol w="1138559"/>
                <a:gridCol w="959643"/>
              </a:tblGrid>
              <a:tr h="762000">
                <a:tc>
                  <a:txBody>
                    <a:bodyPr/>
                    <a:lstStyle/>
                    <a:p>
                      <a:pPr algn="l" fontAlgn="t"/>
                      <a:r>
                        <a:rPr lang="en-US" sz="1200" b="1" u="none" strike="noStrike" dirty="0">
                          <a:effectLst/>
                        </a:rPr>
                        <a:t>Stop Traders ( &gt; 90 days ) </a:t>
                      </a:r>
                      <a:br>
                        <a:rPr lang="en-US" sz="1200" b="1" u="none" strike="noStrike" dirty="0">
                          <a:effectLst/>
                        </a:rPr>
                      </a:br>
                      <a:r>
                        <a:rPr lang="en-US" sz="1200" b="1" u="none" strike="noStrike" dirty="0">
                          <a:effectLst/>
                        </a:rPr>
                        <a:t>Total Unrealized </a:t>
                      </a:r>
                      <a:r>
                        <a:rPr lang="en-US" sz="1200" b="1" u="none" strike="noStrike" dirty="0" err="1">
                          <a:effectLst/>
                        </a:rPr>
                        <a:t>PnL</a:t>
                      </a:r>
                      <a:r>
                        <a:rPr lang="en-US" sz="1200" b="1" u="none" strike="noStrike" dirty="0">
                          <a:effectLst/>
                        </a:rPr>
                        <a:t> </a:t>
                      </a:r>
                      <a:br>
                        <a:rPr lang="en-US" sz="1200" b="1" u="none" strike="noStrike" dirty="0">
                          <a:effectLst/>
                        </a:rPr>
                      </a:br>
                      <a:r>
                        <a:rPr lang="en-US" sz="1200" b="1" u="none" strike="noStrike" dirty="0">
                          <a:effectLst/>
                        </a:rPr>
                        <a:t>Vs. </a:t>
                      </a:r>
                      <a:br>
                        <a:rPr lang="en-US" sz="1200" b="1" u="none" strike="noStrike" dirty="0">
                          <a:effectLst/>
                        </a:rPr>
                      </a:br>
                      <a:r>
                        <a:rPr lang="en-US" sz="1200" b="1" u="none" strike="noStrike" dirty="0">
                          <a:effectLst/>
                        </a:rPr>
                        <a:t>Percentage </a:t>
                      </a:r>
                      <a:r>
                        <a:rPr lang="en-US" sz="1200" b="1" u="none" strike="noStrike" dirty="0" err="1">
                          <a:effectLst/>
                        </a:rPr>
                        <a:t>PnL</a:t>
                      </a:r>
                      <a:endParaRPr lang="en-US" sz="12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1" u="none" strike="noStrike" dirty="0">
                          <a:effectLst/>
                        </a:rPr>
                        <a:t>&lt; -50 %.</a:t>
                      </a:r>
                      <a:endParaRPr lang="en-US" sz="1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1" u="none" strike="noStrike" dirty="0">
                          <a:effectLst/>
                        </a:rPr>
                        <a:t>-20 % to -50 %</a:t>
                      </a:r>
                      <a:endParaRPr lang="en-US" sz="1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1" u="none" strike="noStrike" dirty="0">
                          <a:effectLst/>
                        </a:rPr>
                        <a:t>-10 % to -20 %</a:t>
                      </a:r>
                      <a:endParaRPr lang="en-US" sz="1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1" u="none" strike="noStrike" dirty="0">
                          <a:effectLst/>
                        </a:rPr>
                        <a:t>0 % to -10 %</a:t>
                      </a:r>
                      <a:endParaRPr lang="en-US" sz="1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1" u="none" strike="noStrike" dirty="0">
                          <a:effectLst/>
                        </a:rPr>
                        <a:t>0 % to 10 %</a:t>
                      </a:r>
                      <a:endParaRPr lang="en-US" sz="1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1" u="none" strike="noStrike" dirty="0">
                          <a:effectLst/>
                        </a:rPr>
                        <a:t>10 % to 20 %</a:t>
                      </a:r>
                      <a:endParaRPr lang="en-US" sz="1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1" u="none" strike="noStrike" dirty="0">
                          <a:effectLst/>
                        </a:rPr>
                        <a:t>20 % to 50 %</a:t>
                      </a:r>
                      <a:endParaRPr lang="en-US" sz="1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1" u="none" strike="noStrike" dirty="0">
                          <a:effectLst/>
                        </a:rPr>
                        <a:t>&gt; 50 %.</a:t>
                      </a:r>
                      <a:endParaRPr lang="en-US" sz="1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1" u="none" strike="noStrike" dirty="0">
                          <a:effectLst/>
                        </a:rPr>
                        <a:t>Grand Total</a:t>
                      </a:r>
                      <a:endParaRPr lang="en-US" sz="1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ctr" fontAlgn="b"/>
                      <a:r>
                        <a:rPr lang="en-US" sz="1200" u="none" strike="noStrike" dirty="0">
                          <a:effectLst/>
                        </a:rPr>
                        <a:t>&lt;= 10k</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rPr>
                        <a:t>3022</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10442</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5752</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6271</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4537</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2185</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2256</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763</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35228</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ctr" fontAlgn="b"/>
                      <a:r>
                        <a:rPr lang="en-US" sz="1200" u="none" strike="noStrike" dirty="0">
                          <a:effectLst/>
                        </a:rPr>
                        <a:t>10k to 50k</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rPr>
                        <a:t>1362</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rPr>
                        <a:t>5222</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rPr>
                        <a:t>2890</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rPr>
                        <a:t>3223</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2885</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1700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2240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450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19972</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ctr" fontAlgn="b"/>
                      <a:r>
                        <a:rPr lang="en-US" sz="1200" u="none" strike="noStrike">
                          <a:effectLst/>
                        </a:rPr>
                        <a:t>50k to 1lk</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rPr>
                        <a:t>335</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rPr>
                        <a:t>1572</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rPr>
                        <a:t>1042</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rPr>
                        <a:t>1237</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rPr>
                        <a:t>1089</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rPr>
                        <a:t>662</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929</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149</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7015</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ctr" fontAlgn="b"/>
                      <a:r>
                        <a:rPr lang="en-US" sz="1200" u="none" strike="noStrike">
                          <a:effectLst/>
                        </a:rPr>
                        <a:t>1lk to 10lk</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374</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1730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rPr>
                        <a:t>1314</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rPr>
                        <a:t>1759</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rPr>
                        <a:t>1592</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rPr>
                        <a:t>1020</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rPr>
                        <a:t>1165</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rPr>
                        <a:t>229</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9183</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ctr" fontAlgn="b"/>
                      <a:r>
                        <a:rPr lang="en-US" sz="1200" u="none" strike="noStrike">
                          <a:effectLst/>
                        </a:rPr>
                        <a:t>10lk to 50lk</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23</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133</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102</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147</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149</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118</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104</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rPr>
                        <a:t>30</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806</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ctr" fontAlgn="b"/>
                      <a:r>
                        <a:rPr lang="en-US" sz="1200" u="none" strike="noStrike">
                          <a:effectLst/>
                        </a:rPr>
                        <a:t>50lk to 1Cr</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10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12</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18</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16</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6</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11</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rPr>
                        <a:t>1</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rPr>
                        <a:t>75</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ctr" fontAlgn="b"/>
                      <a:r>
                        <a:rPr lang="en-US" sz="1200" u="none" strike="noStrike">
                          <a:effectLst/>
                        </a:rPr>
                        <a:t>&gt;1Cr</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10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7</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8</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6</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6</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rPr>
                        <a:t>1</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rPr>
                        <a:t>41</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ctr" fontAlgn="b"/>
                      <a:r>
                        <a:rPr lang="en-US" sz="1200" u="none" strike="noStrike">
                          <a:effectLst/>
                        </a:rPr>
                        <a:t>Grand Total</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5117</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19119</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11115</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12662</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10276</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5697</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6711</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rPr>
                        <a:t>1623</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rPr>
                        <a:t>72320</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5" name="Table 4"/>
          <p:cNvGraphicFramePr>
            <a:graphicFrameLocks noGrp="1"/>
          </p:cNvGraphicFramePr>
          <p:nvPr>
            <p:extLst/>
          </p:nvPr>
        </p:nvGraphicFramePr>
        <p:xfrm>
          <a:off x="522361" y="3495821"/>
          <a:ext cx="11210093" cy="2301240"/>
        </p:xfrm>
        <a:graphic>
          <a:graphicData uri="http://schemas.openxmlformats.org/drawingml/2006/table">
            <a:tbl>
              <a:tblPr>
                <a:tableStyleId>{5C22544A-7EE6-4342-B048-85BDC9FD1C3A}</a:tableStyleId>
              </a:tblPr>
              <a:tblGrid>
                <a:gridCol w="1980177"/>
                <a:gridCol w="670969"/>
                <a:gridCol w="1145557"/>
                <a:gridCol w="1145557"/>
                <a:gridCol w="981906"/>
                <a:gridCol w="1014636"/>
                <a:gridCol w="1145557"/>
                <a:gridCol w="1014636"/>
                <a:gridCol w="1145557"/>
                <a:gridCol w="965541"/>
              </a:tblGrid>
              <a:tr h="762000">
                <a:tc>
                  <a:txBody>
                    <a:bodyPr/>
                    <a:lstStyle/>
                    <a:p>
                      <a:pPr algn="l" fontAlgn="t"/>
                      <a:r>
                        <a:rPr lang="en-US" sz="1200" b="1" u="none" strike="noStrike" dirty="0">
                          <a:effectLst/>
                        </a:rPr>
                        <a:t>Stop Traders ( &gt; 90 days ) </a:t>
                      </a:r>
                      <a:br>
                        <a:rPr lang="en-US" sz="1200" b="1" u="none" strike="noStrike" dirty="0">
                          <a:effectLst/>
                        </a:rPr>
                      </a:br>
                      <a:r>
                        <a:rPr lang="en-US" sz="1200" b="1" u="none" strike="noStrike" dirty="0">
                          <a:effectLst/>
                        </a:rPr>
                        <a:t>Total Unrealized </a:t>
                      </a:r>
                      <a:r>
                        <a:rPr lang="en-US" sz="1200" b="1" u="none" strike="noStrike" dirty="0" err="1">
                          <a:effectLst/>
                        </a:rPr>
                        <a:t>PnL</a:t>
                      </a:r>
                      <a:r>
                        <a:rPr lang="en-US" sz="1200" b="1" u="none" strike="noStrike" dirty="0">
                          <a:effectLst/>
                        </a:rPr>
                        <a:t> </a:t>
                      </a:r>
                      <a:br>
                        <a:rPr lang="en-US" sz="1200" b="1" u="none" strike="noStrike" dirty="0">
                          <a:effectLst/>
                        </a:rPr>
                      </a:br>
                      <a:r>
                        <a:rPr lang="en-US" sz="1200" b="1" u="none" strike="noStrike" dirty="0">
                          <a:effectLst/>
                        </a:rPr>
                        <a:t>Vs. </a:t>
                      </a:r>
                      <a:br>
                        <a:rPr lang="en-US" sz="1200" b="1" u="none" strike="noStrike" dirty="0">
                          <a:effectLst/>
                        </a:rPr>
                      </a:br>
                      <a:r>
                        <a:rPr lang="en-US" sz="1200" b="1" u="none" strike="noStrike" dirty="0">
                          <a:effectLst/>
                        </a:rPr>
                        <a:t>Percentage </a:t>
                      </a:r>
                      <a:r>
                        <a:rPr lang="en-US" sz="1200" b="1" u="none" strike="noStrike" dirty="0" err="1">
                          <a:effectLst/>
                        </a:rPr>
                        <a:t>PnL</a:t>
                      </a:r>
                      <a:endParaRPr lang="en-US" sz="12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&lt; -50 %.</a:t>
                      </a:r>
                      <a:endParaRPr lang="en-US" sz="1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-20 % to -50 %</a:t>
                      </a:r>
                      <a:endParaRPr lang="en-US" sz="1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-10 % to -20 %</a:t>
                      </a:r>
                      <a:endParaRPr lang="en-US" sz="1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0 % to -10 %</a:t>
                      </a:r>
                      <a:endParaRPr lang="en-US" sz="1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0 % to 10 %</a:t>
                      </a:r>
                      <a:endParaRPr lang="en-US" sz="1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10 % to 20 %</a:t>
                      </a:r>
                      <a:endParaRPr lang="en-US" sz="1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20 % to 50 %</a:t>
                      </a:r>
                      <a:endParaRPr lang="en-US" sz="1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&gt; 50 %.</a:t>
                      </a:r>
                      <a:endParaRPr lang="en-US" sz="1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Percentage</a:t>
                      </a:r>
                      <a:endParaRPr lang="en-US" sz="1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200" u="none" strike="noStrike" dirty="0">
                          <a:effectLst/>
                        </a:rPr>
                        <a:t>&lt;= 10k</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8.58%</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29.64%</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16.33%</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17.80%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12.88%</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6.20%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6.40%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2.17%</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100.00%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200" u="none" strike="noStrike" dirty="0">
                          <a:effectLst/>
                        </a:rPr>
                        <a:t>10k to 50k</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6.82%</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26.15%</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14.47%</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16.14%</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14.45%</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8.51%</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11.22%</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2.25%</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100.00%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200" u="none" strike="noStrike">
                          <a:effectLst/>
                        </a:rPr>
                        <a:t>50k to 1lk</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4.78%</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22.41%</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14.85%</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17.63%</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15.52%</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9.44%</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13.24%</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2.12%</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100.00%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200" u="none" strike="noStrike">
                          <a:effectLst/>
                        </a:rPr>
                        <a:t>1lk to 10lk</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4.07%</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18.84%</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14.31%</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19.15%</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17.34%</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11.11%</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12.69%</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2.49%</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100.00%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200" u="none" strike="noStrike">
                          <a:effectLst/>
                        </a:rPr>
                        <a:t>10lk to 50lk</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2.85%</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16.50%</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12.66%</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18.24%</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18.49%</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14.64%</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12.90%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3.72%</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100.00%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200" u="none" strike="noStrike">
                          <a:effectLst/>
                        </a:rPr>
                        <a:t>50lk to 1Cr</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1.33%</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13.33%</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16.00%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24.00%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21.33%</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8.00%</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14.67%</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1.33%</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100.00%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200" u="none" strike="noStrike">
                          <a:effectLst/>
                        </a:rPr>
                        <a:t>&gt;1Cr</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0.00%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24.39%</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7.32%</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17.07%</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19.51%</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14.63%</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14.63%</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2.44%</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100.00%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200" u="none" strike="noStrike">
                          <a:effectLst/>
                        </a:rPr>
                        <a:t>Percentage</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7.08%</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26.44%</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15.37%</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17.51%</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14.21%</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7.88%</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9.28%</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2.24%</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100.00%</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TextBox 5"/>
          <p:cNvSpPr txBox="1"/>
          <p:nvPr/>
        </p:nvSpPr>
        <p:spPr>
          <a:xfrm>
            <a:off x="478302" y="5894363"/>
            <a:ext cx="9129932" cy="369332"/>
          </a:xfrm>
          <a:prstGeom prst="rect">
            <a:avLst/>
          </a:prstGeom>
          <a:noFill/>
        </p:spPr>
        <p:txBody>
          <a:bodyPr wrap="square" rtlCol="0">
            <a:spAutoFit/>
          </a:bodyPr>
          <a:lstStyle/>
          <a:p>
            <a:r>
              <a:rPr lang="en-US" dirty="0" smtClean="0"/>
              <a:t>ST are those customers whose have not performed trade for past 90 days </a:t>
            </a:r>
            <a:endParaRPr lang="en-US" dirty="0"/>
          </a:p>
        </p:txBody>
      </p:sp>
    </p:spTree>
    <p:extLst>
      <p:ext uri="{BB962C8B-B14F-4D97-AF65-F5344CB8AC3E}">
        <p14:creationId xmlns:p14="http://schemas.microsoft.com/office/powerpoint/2010/main" val="231177172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Cross Tab : Max Market Cap Exposure Vs Max Exposure Percentage</a:t>
            </a:r>
            <a:endParaRPr lang="en-US" sz="28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330009495"/>
              </p:ext>
            </p:extLst>
          </p:nvPr>
        </p:nvGraphicFramePr>
        <p:xfrm>
          <a:off x="838200" y="1028175"/>
          <a:ext cx="8122921" cy="2261235"/>
        </p:xfrm>
        <a:graphic>
          <a:graphicData uri="http://schemas.openxmlformats.org/drawingml/2006/table">
            <a:tbl>
              <a:tblPr>
                <a:tableStyleId>{5C22544A-7EE6-4342-B048-85BDC9FD1C3A}</a:tableStyleId>
              </a:tblPr>
              <a:tblGrid>
                <a:gridCol w="1833791"/>
                <a:gridCol w="1627167"/>
                <a:gridCol w="1530311"/>
                <a:gridCol w="1607797"/>
                <a:gridCol w="1523855"/>
              </a:tblGrid>
              <a:tr h="571500">
                <a:tc>
                  <a:txBody>
                    <a:bodyPr/>
                    <a:lstStyle/>
                    <a:p>
                      <a:pPr algn="ctr" fontAlgn="t"/>
                      <a:r>
                        <a:rPr lang="fr-FR" sz="1600" b="1" u="none" strike="noStrike" dirty="0">
                          <a:effectLst/>
                        </a:rPr>
                        <a:t>Market Cap </a:t>
                      </a:r>
                      <a:br>
                        <a:rPr lang="fr-FR" sz="1600" b="1" u="none" strike="noStrike" dirty="0">
                          <a:effectLst/>
                        </a:rPr>
                      </a:br>
                      <a:r>
                        <a:rPr lang="fr-FR" sz="1600" b="1" u="none" strike="noStrike" dirty="0" smtClean="0">
                          <a:effectLst/>
                        </a:rPr>
                        <a:t>Vs.</a:t>
                      </a:r>
                      <a:r>
                        <a:rPr lang="fr-FR" sz="1600" b="1" u="none" strike="noStrike" dirty="0">
                          <a:effectLst/>
                        </a:rPr>
                        <a:t/>
                      </a:r>
                      <a:br>
                        <a:rPr lang="fr-FR" sz="1600" b="1" u="none" strike="noStrike" dirty="0">
                          <a:effectLst/>
                        </a:rPr>
                      </a:br>
                      <a:r>
                        <a:rPr lang="fr-FR" sz="1600" b="1" u="none" strike="noStrike" dirty="0">
                          <a:effectLst/>
                        </a:rPr>
                        <a:t>Max Exposure</a:t>
                      </a:r>
                      <a:endParaRPr lang="fr-FR" sz="16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b="1" u="none" strike="noStrike" dirty="0">
                          <a:effectLst/>
                        </a:rPr>
                        <a:t>0%  to &lt;25%</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b="1" u="none" strike="noStrike" dirty="0">
                          <a:effectLst/>
                        </a:rPr>
                        <a:t>25% to &lt;50%</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b="1" u="none" strike="noStrike" dirty="0">
                          <a:effectLst/>
                        </a:rPr>
                        <a:t>&gt;=50 %</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b="1" i="0" u="none" strike="noStrike" dirty="0" smtClean="0">
                          <a:solidFill>
                            <a:srgbClr val="000000"/>
                          </a:solidFill>
                          <a:effectLst/>
                          <a:latin typeface="Calibri" panose="020F0502020204030204" pitchFamily="34" charset="0"/>
                        </a:rPr>
                        <a:t>Count across Market Cap</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600" u="none" strike="noStrike" dirty="0">
                          <a:effectLst/>
                        </a:rPr>
                        <a:t>Large</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30739</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a:effectLst/>
                        </a:rPr>
                        <a:t>47609</a:t>
                      </a:r>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a:effectLst/>
                        </a:rPr>
                        <a:t>111868</a:t>
                      </a:r>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a:effectLst/>
                        </a:rPr>
                        <a:t>190216</a:t>
                      </a:r>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600" u="none" strike="noStrike" dirty="0">
                          <a:effectLst/>
                        </a:rPr>
                        <a:t>Mid</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11001</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17141</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a:effectLst/>
                        </a:rPr>
                        <a:t>42030</a:t>
                      </a:r>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70172</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600" u="none" strike="noStrike" dirty="0">
                          <a:effectLst/>
                        </a:rPr>
                        <a:t>NA</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293</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733</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4429</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5455</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600" u="none" strike="noStrike" dirty="0">
                          <a:effectLst/>
                        </a:rPr>
                        <a:t>Small</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25272</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38557</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85186</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smtClean="0">
                          <a:solidFill>
                            <a:schemeClr val="dk1"/>
                          </a:solidFill>
                          <a:effectLst/>
                          <a:latin typeface="+mn-lt"/>
                        </a:rPr>
                        <a:t>149015</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600" u="none" strike="noStrike" dirty="0" smtClean="0">
                          <a:effectLst/>
                        </a:rPr>
                        <a:t>Ultra Small</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a:effectLst/>
                        </a:rPr>
                        <a:t>1906</a:t>
                      </a:r>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3943</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12808</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18657</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600" u="none" strike="noStrike" dirty="0">
                          <a:effectLst/>
                        </a:rPr>
                        <a:t>Grand Total</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a:effectLst/>
                        </a:rPr>
                        <a:t>69211</a:t>
                      </a:r>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107983</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256321</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smtClean="0">
                          <a:solidFill>
                            <a:schemeClr val="dk1"/>
                          </a:solidFill>
                          <a:effectLst/>
                          <a:latin typeface="+mn-lt"/>
                        </a:rPr>
                        <a:t>433515</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639294336"/>
              </p:ext>
            </p:extLst>
          </p:nvPr>
        </p:nvGraphicFramePr>
        <p:xfrm>
          <a:off x="838198" y="3626827"/>
          <a:ext cx="8137183" cy="2261235"/>
        </p:xfrm>
        <a:graphic>
          <a:graphicData uri="http://schemas.openxmlformats.org/drawingml/2006/table">
            <a:tbl>
              <a:tblPr>
                <a:tableStyleId>{5C22544A-7EE6-4342-B048-85BDC9FD1C3A}</a:tableStyleId>
              </a:tblPr>
              <a:tblGrid>
                <a:gridCol w="1837011"/>
                <a:gridCol w="1630024"/>
                <a:gridCol w="1532998"/>
                <a:gridCol w="1610619"/>
                <a:gridCol w="1526531"/>
              </a:tblGrid>
              <a:tr h="571500">
                <a:tc>
                  <a:txBody>
                    <a:bodyPr/>
                    <a:lstStyle/>
                    <a:p>
                      <a:pPr algn="ctr" fontAlgn="ctr"/>
                      <a:r>
                        <a:rPr lang="fr-FR" sz="1600" b="1" u="none" strike="noStrike" dirty="0">
                          <a:effectLst/>
                        </a:rPr>
                        <a:t>Market Cap </a:t>
                      </a:r>
                      <a:br>
                        <a:rPr lang="fr-FR" sz="1600" b="1" u="none" strike="noStrike" dirty="0">
                          <a:effectLst/>
                        </a:rPr>
                      </a:br>
                      <a:r>
                        <a:rPr lang="fr-FR" sz="1600" b="1" u="none" strike="noStrike" dirty="0">
                          <a:effectLst/>
                        </a:rPr>
                        <a:t>VS </a:t>
                      </a:r>
                      <a:br>
                        <a:rPr lang="fr-FR" sz="1600" b="1" u="none" strike="noStrike" dirty="0">
                          <a:effectLst/>
                        </a:rPr>
                      </a:br>
                      <a:r>
                        <a:rPr lang="fr-FR" sz="1600" b="1" u="none" strike="noStrike" dirty="0">
                          <a:effectLst/>
                        </a:rPr>
                        <a:t>Max Exposure</a:t>
                      </a:r>
                      <a:endParaRPr lang="fr-FR"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b="1" u="none" strike="noStrike" dirty="0">
                          <a:effectLst/>
                        </a:rPr>
                        <a:t>0%  to &lt;25%</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b="1" u="none" strike="noStrike" dirty="0">
                          <a:effectLst/>
                        </a:rPr>
                        <a:t>25% to &lt;50%</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b="1" u="none" strike="noStrike" dirty="0">
                          <a:effectLst/>
                        </a:rPr>
                        <a:t>&gt;=50 %</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b="1" u="none" strike="noStrike" dirty="0">
                          <a:effectLst/>
                        </a:rPr>
                        <a:t>Percentage</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600" u="none" strike="noStrike">
                          <a:effectLst/>
                        </a:rPr>
                        <a:t>Large</a:t>
                      </a:r>
                      <a:endParaRPr lang="en-US"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16.2%</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25.0%</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a:effectLst/>
                        </a:rPr>
                        <a:t>58.8%</a:t>
                      </a:r>
                      <a:endParaRPr lang="en-US"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smtClean="0">
                          <a:effectLst/>
                        </a:rPr>
                        <a:t>100.0%</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600" u="none" strike="noStrike">
                          <a:effectLst/>
                        </a:rPr>
                        <a:t>Mid</a:t>
                      </a:r>
                      <a:endParaRPr lang="en-US"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15.7%</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24.4%</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a:effectLst/>
                        </a:rPr>
                        <a:t>59.9%</a:t>
                      </a:r>
                      <a:endParaRPr lang="en-US"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smtClean="0">
                          <a:effectLst/>
                        </a:rPr>
                        <a:t>100.0%</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600" u="none" strike="noStrike">
                          <a:effectLst/>
                        </a:rPr>
                        <a:t>NA</a:t>
                      </a:r>
                      <a:endParaRPr lang="en-US"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5.4%</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13.4%</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81.2%</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smtClean="0">
                          <a:effectLst/>
                        </a:rPr>
                        <a:t>100.0%</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600" u="none" strike="noStrike">
                          <a:effectLst/>
                        </a:rPr>
                        <a:t>Small</a:t>
                      </a:r>
                      <a:endParaRPr lang="en-US"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a:effectLst/>
                        </a:rPr>
                        <a:t>17.0%</a:t>
                      </a:r>
                      <a:endParaRPr lang="en-US"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25.9%</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57.2%</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smtClean="0">
                          <a:effectLst/>
                        </a:rPr>
                        <a:t>100.0%</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600" u="none" strike="noStrike">
                          <a:effectLst/>
                        </a:rPr>
                        <a:t>Ultra_Small</a:t>
                      </a:r>
                      <a:endParaRPr lang="en-US"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a:effectLst/>
                        </a:rPr>
                        <a:t>10.2%</a:t>
                      </a:r>
                      <a:endParaRPr lang="en-US"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21.1%</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a:effectLst/>
                        </a:rPr>
                        <a:t>68.6%</a:t>
                      </a:r>
                      <a:endParaRPr lang="en-US"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smtClean="0">
                          <a:effectLst/>
                        </a:rPr>
                        <a:t>100.0%</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600" u="none" strike="noStrike">
                          <a:effectLst/>
                        </a:rPr>
                        <a:t>Percentage</a:t>
                      </a:r>
                      <a:endParaRPr lang="en-US"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a:effectLst/>
                        </a:rPr>
                        <a:t>16.0%</a:t>
                      </a:r>
                      <a:endParaRPr lang="en-US"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a:effectLst/>
                        </a:rPr>
                        <a:t>24.9%</a:t>
                      </a:r>
                      <a:endParaRPr lang="en-US"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59.1%</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100.0%</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2344157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Cross Tab : Max Market Cap Exposure  Vs Percent Unrealized PnL</a:t>
            </a:r>
            <a:endParaRPr lang="en-US" sz="2800" dirty="0"/>
          </a:p>
        </p:txBody>
      </p:sp>
      <p:graphicFrame>
        <p:nvGraphicFramePr>
          <p:cNvPr id="7" name="Content Placeholder 6"/>
          <p:cNvGraphicFramePr>
            <a:graphicFrameLocks noGrp="1"/>
          </p:cNvGraphicFramePr>
          <p:nvPr>
            <p:ph idx="1"/>
            <p:extLst/>
          </p:nvPr>
        </p:nvGraphicFramePr>
        <p:xfrm>
          <a:off x="838200" y="1081222"/>
          <a:ext cx="10515600" cy="1986915"/>
        </p:xfrm>
        <a:graphic>
          <a:graphicData uri="http://schemas.openxmlformats.org/drawingml/2006/table">
            <a:tbl>
              <a:tblPr>
                <a:tableStyleId>{5C22544A-7EE6-4342-B048-85BDC9FD1C3A}</a:tableStyleId>
              </a:tblPr>
              <a:tblGrid>
                <a:gridCol w="1625677"/>
                <a:gridCol w="599764"/>
                <a:gridCol w="1104828"/>
                <a:gridCol w="1104828"/>
                <a:gridCol w="946996"/>
                <a:gridCol w="887809"/>
                <a:gridCol w="1104828"/>
                <a:gridCol w="1104828"/>
                <a:gridCol w="1104828"/>
                <a:gridCol w="931214"/>
              </a:tblGrid>
              <a:tr h="381000">
                <a:tc>
                  <a:txBody>
                    <a:bodyPr/>
                    <a:lstStyle/>
                    <a:p>
                      <a:pPr algn="ctr" fontAlgn="t"/>
                      <a:r>
                        <a:rPr lang="en-US" sz="1400" b="1" u="none" strike="noStrike" dirty="0">
                          <a:effectLst/>
                        </a:rPr>
                        <a:t>Market Cap </a:t>
                      </a:r>
                      <a:endParaRPr lang="en-US" sz="1400" b="1" u="none" strike="noStrike" dirty="0" smtClean="0">
                        <a:effectLst/>
                      </a:endParaRPr>
                    </a:p>
                    <a:p>
                      <a:pPr algn="ctr" fontAlgn="t"/>
                      <a:r>
                        <a:rPr lang="en-US" sz="1400" b="1" u="none" strike="noStrike" dirty="0" smtClean="0">
                          <a:effectLst/>
                        </a:rPr>
                        <a:t>Vs. </a:t>
                      </a:r>
                    </a:p>
                    <a:p>
                      <a:pPr algn="ctr" fontAlgn="t"/>
                      <a:r>
                        <a:rPr lang="en-US" sz="1400" b="1" u="none" strike="noStrike" dirty="0" smtClean="0">
                          <a:effectLst/>
                        </a:rPr>
                        <a:t>Perc </a:t>
                      </a:r>
                      <a:r>
                        <a:rPr lang="en-US" sz="1400" b="1" u="none" strike="noStrike" dirty="0">
                          <a:effectLst/>
                        </a:rPr>
                        <a:t>Unrealized PnL</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&lt; -50 %</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-20 % to -50 %</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-10 % to -20 %</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0 % to -10 %</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0 % to 10 %</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10 % to 20 %</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20 % to 50 %</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&gt; 50 %</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i="0" u="none" strike="noStrike" dirty="0" smtClean="0">
                          <a:solidFill>
                            <a:srgbClr val="000000"/>
                          </a:solidFill>
                          <a:effectLst/>
                          <a:latin typeface="Calibri" panose="020F0502020204030204" pitchFamily="34" charset="0"/>
                        </a:rPr>
                        <a:t>Count across</a:t>
                      </a:r>
                      <a:r>
                        <a:rPr lang="en-US" sz="1400" b="1" i="0" u="none" strike="noStrike" baseline="0" dirty="0" smtClean="0">
                          <a:solidFill>
                            <a:srgbClr val="000000"/>
                          </a:solidFill>
                          <a:effectLst/>
                          <a:latin typeface="Calibri" panose="020F0502020204030204" pitchFamily="34" charset="0"/>
                        </a:rPr>
                        <a:t> Market Cap</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400" u="none" strike="noStrike" dirty="0">
                          <a:effectLst/>
                        </a:rPr>
                        <a:t>Large</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290</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25256</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29061</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56068</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37020</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19097</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21885</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1539</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190216</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400" u="none" strike="noStrike" dirty="0">
                          <a:effectLst/>
                        </a:rPr>
                        <a:t>Mid</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5294</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21316</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15089</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10573</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8537</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4527</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2980</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1856</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70172</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400" u="none" strike="noStrike" dirty="0">
                          <a:effectLst/>
                        </a:rPr>
                        <a:t>NA</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125</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62</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63</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757</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4430</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14</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5455</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400" u="none" strike="noStrike">
                          <a:effectLst/>
                        </a:rPr>
                        <a:t>Small</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16406</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65907</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24687</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16770</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10228</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5240</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6013</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3764</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149015</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400" u="none" strike="noStrike">
                          <a:effectLst/>
                        </a:rPr>
                        <a:t>Ultra_Small</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10508</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4537</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922</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659</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1283</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398</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229</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121</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18657</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400" u="none" strike="noStrike" dirty="0">
                          <a:effectLst/>
                        </a:rPr>
                        <a:t>Grand Total</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32623</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117078</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69822</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84827</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61498</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29276</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31108</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7283</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433515</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4" name="Table 3"/>
          <p:cNvGraphicFramePr>
            <a:graphicFrameLocks noGrp="1"/>
          </p:cNvGraphicFramePr>
          <p:nvPr>
            <p:extLst/>
          </p:nvPr>
        </p:nvGraphicFramePr>
        <p:xfrm>
          <a:off x="838201" y="3342249"/>
          <a:ext cx="10626967" cy="1986915"/>
        </p:xfrm>
        <a:graphic>
          <a:graphicData uri="http://schemas.openxmlformats.org/drawingml/2006/table">
            <a:tbl>
              <a:tblPr>
                <a:tableStyleId>{5C22544A-7EE6-4342-B048-85BDC9FD1C3A}</a:tableStyleId>
              </a:tblPr>
              <a:tblGrid>
                <a:gridCol w="1642894"/>
                <a:gridCol w="606116"/>
                <a:gridCol w="1116529"/>
                <a:gridCol w="1116529"/>
                <a:gridCol w="957025"/>
                <a:gridCol w="897212"/>
                <a:gridCol w="1116529"/>
                <a:gridCol w="1116529"/>
                <a:gridCol w="1116529"/>
                <a:gridCol w="941075"/>
              </a:tblGrid>
              <a:tr h="381000">
                <a:tc>
                  <a:txBody>
                    <a:bodyPr/>
                    <a:lstStyle/>
                    <a:p>
                      <a:pPr algn="ctr" fontAlgn="t"/>
                      <a:r>
                        <a:rPr lang="en-US" sz="1400" b="1" u="none" strike="noStrike" dirty="0">
                          <a:effectLst/>
                        </a:rPr>
                        <a:t>Market Cap </a:t>
                      </a:r>
                      <a:r>
                        <a:rPr lang="en-US" sz="1400" b="1" u="none" strike="noStrike" dirty="0" smtClean="0">
                          <a:effectLst/>
                        </a:rPr>
                        <a:t/>
                      </a:r>
                      <a:br>
                        <a:rPr lang="en-US" sz="1400" b="1" u="none" strike="noStrike" dirty="0" smtClean="0">
                          <a:effectLst/>
                        </a:rPr>
                      </a:br>
                      <a:r>
                        <a:rPr lang="en-US" sz="1400" b="1" u="none" strike="noStrike" dirty="0" err="1" smtClean="0">
                          <a:effectLst/>
                        </a:rPr>
                        <a:t>Vs</a:t>
                      </a:r>
                      <a:r>
                        <a:rPr lang="en-US" sz="1400" b="1" u="none" strike="noStrike" dirty="0" smtClean="0">
                          <a:effectLst/>
                        </a:rPr>
                        <a:t> </a:t>
                      </a:r>
                      <a:br>
                        <a:rPr lang="en-US" sz="1400" b="1" u="none" strike="noStrike" dirty="0" smtClean="0">
                          <a:effectLst/>
                        </a:rPr>
                      </a:br>
                      <a:r>
                        <a:rPr lang="en-US" sz="1400" b="1" u="none" strike="noStrike" dirty="0" smtClean="0">
                          <a:effectLst/>
                        </a:rPr>
                        <a:t>Perc </a:t>
                      </a:r>
                      <a:r>
                        <a:rPr lang="en-US" sz="1400" b="1" u="none" strike="noStrike" dirty="0">
                          <a:effectLst/>
                        </a:rPr>
                        <a:t>Unrealized PnL</a:t>
                      </a:r>
                      <a:endParaRPr lang="en-US" sz="14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dirty="0">
                          <a:effectLst/>
                        </a:rPr>
                        <a:t>&lt; -50 %</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dirty="0">
                          <a:effectLst/>
                        </a:rPr>
                        <a:t>-20 % to -50 %</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dirty="0">
                          <a:effectLst/>
                        </a:rPr>
                        <a:t>-10 % to -20 %</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dirty="0">
                          <a:effectLst/>
                        </a:rPr>
                        <a:t>0 % to -10 %</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dirty="0">
                          <a:effectLst/>
                        </a:rPr>
                        <a:t>0 % to 10 %</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dirty="0">
                          <a:effectLst/>
                        </a:rPr>
                        <a:t>10 % to 20 %</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dirty="0">
                          <a:effectLst/>
                        </a:rPr>
                        <a:t>20 % to 50 %</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dirty="0">
                          <a:effectLst/>
                        </a:rPr>
                        <a:t>&gt; 50 %</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i="0" u="none" strike="noStrike" dirty="0" smtClean="0">
                          <a:solidFill>
                            <a:schemeClr val="dk1"/>
                          </a:solidFill>
                          <a:effectLst/>
                          <a:latin typeface="+mn-lt"/>
                        </a:rPr>
                        <a:t>Percentage</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400" u="none" strike="noStrike" dirty="0">
                          <a:effectLst/>
                        </a:rPr>
                        <a:t>Large</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0.15%</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13.28%</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15.28%</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29.48%</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19.46%</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10.04%</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11.51%</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0.81%</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100%</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400" u="none" strike="noStrike" dirty="0">
                          <a:effectLst/>
                        </a:rPr>
                        <a:t>Mid</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7.54%</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30.38%</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21.50%</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15.07%</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12.17%</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6.45%</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4.25%</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2.64%</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100%</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400" u="none" strike="noStrike">
                          <a:effectLst/>
                        </a:rPr>
                        <a:t>NA</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2.29%</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1.14%</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1.15%</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13.88%</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81.21%</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0.26%</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0.02%</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0.05%</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100%</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400" u="none" strike="noStrike">
                          <a:effectLst/>
                        </a:rPr>
                        <a:t>Small</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11.01%</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44.23%</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16.57%</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11.25%</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6.86%</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3.52%</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4.04%</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2.53%</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100%</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400" u="none" strike="noStrike">
                          <a:effectLst/>
                        </a:rPr>
                        <a:t>Ultra_Small</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56.32%</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24.32%</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4.94%</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3.53%</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6.88%</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2.13%</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1.23%</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0.65%</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100%</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400" b="0" i="0" u="none" strike="noStrike" dirty="0" smtClean="0">
                          <a:solidFill>
                            <a:schemeClr val="dk1"/>
                          </a:solidFill>
                          <a:effectLst/>
                          <a:latin typeface="+mn-lt"/>
                        </a:rPr>
                        <a:t>Percentage</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8%</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27%</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16%</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20%</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14%</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7%</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7%</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2%</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100%</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9827485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Cross Tab : Max Market Cap Exposure Vs Unrealized Buy Value </a:t>
            </a:r>
            <a:endParaRPr lang="en-US" sz="2800" dirty="0"/>
          </a:p>
        </p:txBody>
      </p:sp>
      <p:graphicFrame>
        <p:nvGraphicFramePr>
          <p:cNvPr id="8" name="Content Placeholder 7"/>
          <p:cNvGraphicFramePr>
            <a:graphicFrameLocks noGrp="1"/>
          </p:cNvGraphicFramePr>
          <p:nvPr>
            <p:ph idx="1"/>
            <p:extLst/>
          </p:nvPr>
        </p:nvGraphicFramePr>
        <p:xfrm>
          <a:off x="914400" y="1098513"/>
          <a:ext cx="10058400" cy="1986915"/>
        </p:xfrm>
        <a:graphic>
          <a:graphicData uri="http://schemas.openxmlformats.org/drawingml/2006/table">
            <a:tbl>
              <a:tblPr>
                <a:tableStyleId>{5C22544A-7EE6-4342-B048-85BDC9FD1C3A}</a:tableStyleId>
              </a:tblPr>
              <a:tblGrid>
                <a:gridCol w="2272254"/>
                <a:gridCol w="701527"/>
                <a:gridCol w="966640"/>
                <a:gridCol w="1190966"/>
                <a:gridCol w="913617"/>
                <a:gridCol w="1060450"/>
                <a:gridCol w="995192"/>
                <a:gridCol w="995192"/>
                <a:gridCol w="962562"/>
              </a:tblGrid>
              <a:tr h="571500">
                <a:tc>
                  <a:txBody>
                    <a:bodyPr/>
                    <a:lstStyle/>
                    <a:p>
                      <a:pPr algn="ctr" fontAlgn="t"/>
                      <a:r>
                        <a:rPr lang="en-US" sz="1400" b="1" u="none" strike="noStrike" dirty="0">
                          <a:effectLst/>
                        </a:rPr>
                        <a:t>Market Cap </a:t>
                      </a:r>
                      <a:br>
                        <a:rPr lang="en-US" sz="1400" b="1" u="none" strike="noStrike" dirty="0">
                          <a:effectLst/>
                        </a:rPr>
                      </a:br>
                      <a:r>
                        <a:rPr lang="en-US" sz="1400" b="1" u="none" strike="noStrike" dirty="0" smtClean="0">
                          <a:effectLst/>
                        </a:rPr>
                        <a:t>Vs.</a:t>
                      </a:r>
                      <a:r>
                        <a:rPr lang="en-US" sz="1400" b="1" u="none" strike="noStrike" dirty="0">
                          <a:effectLst/>
                        </a:rPr>
                        <a:t/>
                      </a:r>
                      <a:br>
                        <a:rPr lang="en-US" sz="1400" b="1" u="none" strike="noStrike" dirty="0">
                          <a:effectLst/>
                        </a:rPr>
                      </a:br>
                      <a:r>
                        <a:rPr lang="en-US" sz="1400" b="1" u="none" strike="noStrike" dirty="0">
                          <a:effectLst/>
                        </a:rPr>
                        <a:t>Unrealized Buy Value</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dirty="0">
                          <a:effectLst/>
                        </a:rPr>
                        <a:t>0 to 10 k</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l-PL" sz="1400" b="1" u="none" strike="noStrike">
                          <a:effectLst/>
                        </a:rPr>
                        <a:t>10 k to 50 k</a:t>
                      </a:r>
                      <a:endParaRPr lang="pl-PL"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dirty="0">
                          <a:effectLst/>
                        </a:rPr>
                        <a:t>50 k to 1 lk</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dirty="0">
                          <a:effectLst/>
                        </a:rPr>
                        <a:t>1 lk to 10 lk.</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dirty="0">
                          <a:effectLst/>
                        </a:rPr>
                        <a:t>10 lk to 50 lk.</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dirty="0">
                          <a:effectLst/>
                        </a:rPr>
                        <a:t>50 lk to 1 Cr.</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dirty="0">
                          <a:effectLst/>
                        </a:rPr>
                        <a:t>&gt; 1 Cr.</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i="0" u="none" strike="noStrike" dirty="0" smtClean="0">
                          <a:solidFill>
                            <a:srgbClr val="000000"/>
                          </a:solidFill>
                          <a:effectLst/>
                          <a:latin typeface="Calibri" panose="020F0502020204030204" pitchFamily="34" charset="0"/>
                        </a:rPr>
                        <a:t>Count across</a:t>
                      </a:r>
                      <a:r>
                        <a:rPr lang="en-US" sz="1400" b="1" i="0" u="none" strike="noStrike" baseline="0" dirty="0" smtClean="0">
                          <a:solidFill>
                            <a:srgbClr val="000000"/>
                          </a:solidFill>
                          <a:effectLst/>
                          <a:latin typeface="Calibri" panose="020F0502020204030204" pitchFamily="34" charset="0"/>
                        </a:rPr>
                        <a:t> Market Cap</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400" u="none" strike="noStrike" dirty="0">
                          <a:effectLst/>
                        </a:rPr>
                        <a:t>Large</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56182</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67972</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27228</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36049</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2498</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195</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92</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190216</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400" u="none" strike="noStrike" dirty="0">
                          <a:effectLst/>
                        </a:rPr>
                        <a:t>Mid</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22606</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23530</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9659</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13125</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1113</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88</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51</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70172</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400" u="none" strike="noStrike" dirty="0" smtClean="0">
                          <a:effectLst/>
                        </a:rPr>
                        <a:t>NA</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1550</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2173</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630</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917</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164</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13</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8</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5455</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400" u="none" strike="noStrike">
                          <a:effectLst/>
                        </a:rPr>
                        <a:t>Small</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42744</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51386</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21470</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30612</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2507</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198</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98</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smtClean="0">
                          <a:effectLst/>
                        </a:rPr>
                        <a:t>149015</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400" u="none" strike="noStrike">
                          <a:effectLst/>
                        </a:rPr>
                        <a:t>Ultra_Small</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7321</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6512</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2131</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2512</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169</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9</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3</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18657</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400" u="none" strike="noStrike">
                          <a:effectLst/>
                        </a:rPr>
                        <a:t>Grand Total</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130403</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151573</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61118</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83215</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6451</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503</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252</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433515</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4" name="Table 3"/>
          <p:cNvGraphicFramePr>
            <a:graphicFrameLocks noGrp="1"/>
          </p:cNvGraphicFramePr>
          <p:nvPr>
            <p:extLst/>
          </p:nvPr>
        </p:nvGraphicFramePr>
        <p:xfrm>
          <a:off x="936673" y="3345474"/>
          <a:ext cx="10078329" cy="1986915"/>
        </p:xfrm>
        <a:graphic>
          <a:graphicData uri="http://schemas.openxmlformats.org/drawingml/2006/table">
            <a:tbl>
              <a:tblPr>
                <a:tableStyleId>{5C22544A-7EE6-4342-B048-85BDC9FD1C3A}</a:tableStyleId>
              </a:tblPr>
              <a:tblGrid>
                <a:gridCol w="2212618"/>
                <a:gridCol w="708696"/>
                <a:gridCol w="976519"/>
                <a:gridCol w="1203137"/>
                <a:gridCol w="922953"/>
                <a:gridCol w="1071286"/>
                <a:gridCol w="1005361"/>
                <a:gridCol w="1005361"/>
                <a:gridCol w="972398"/>
              </a:tblGrid>
              <a:tr h="571500">
                <a:tc>
                  <a:txBody>
                    <a:bodyPr/>
                    <a:lstStyle/>
                    <a:p>
                      <a:pPr algn="ctr" fontAlgn="ctr"/>
                      <a:r>
                        <a:rPr lang="en-US" sz="1400" b="1" u="none" strike="noStrike" dirty="0">
                          <a:effectLst/>
                        </a:rPr>
                        <a:t>Market Cap </a:t>
                      </a:r>
                      <a:br>
                        <a:rPr lang="en-US" sz="1400" b="1" u="none" strike="noStrike" dirty="0">
                          <a:effectLst/>
                        </a:rPr>
                      </a:br>
                      <a:r>
                        <a:rPr lang="en-US" sz="1400" b="1" u="none" strike="noStrike" dirty="0" err="1">
                          <a:effectLst/>
                        </a:rPr>
                        <a:t>vs</a:t>
                      </a:r>
                      <a:r>
                        <a:rPr lang="en-US" sz="1400" b="1" u="none" strike="noStrike" dirty="0">
                          <a:effectLst/>
                        </a:rPr>
                        <a:t> </a:t>
                      </a:r>
                      <a:br>
                        <a:rPr lang="en-US" sz="1400" b="1" u="none" strike="noStrike" dirty="0">
                          <a:effectLst/>
                        </a:rPr>
                      </a:br>
                      <a:r>
                        <a:rPr lang="en-US" sz="1400" b="1" u="none" strike="noStrike" dirty="0">
                          <a:effectLst/>
                        </a:rPr>
                        <a:t>Unrealized Buy Value</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dirty="0">
                          <a:effectLst/>
                        </a:rPr>
                        <a:t>0 to 10 k</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l-PL" sz="1400" b="1" u="none" strike="noStrike" dirty="0">
                          <a:effectLst/>
                        </a:rPr>
                        <a:t>10 k to 50 k</a:t>
                      </a:r>
                      <a:endParaRPr lang="pl-PL"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dirty="0">
                          <a:effectLst/>
                        </a:rPr>
                        <a:t>50 k to 1 lk</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dirty="0">
                          <a:effectLst/>
                        </a:rPr>
                        <a:t>1 lk to 10 lk.</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dirty="0">
                          <a:effectLst/>
                        </a:rPr>
                        <a:t>10 lk to 50 lk.</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dirty="0">
                          <a:effectLst/>
                        </a:rPr>
                        <a:t>50 lk to 1 Cr.</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dirty="0">
                          <a:effectLst/>
                        </a:rPr>
                        <a:t>&gt; 1 Cr.</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dirty="0">
                          <a:effectLst/>
                        </a:rPr>
                        <a:t>Percentage</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400" u="none" strike="noStrike" dirty="0">
                          <a:effectLst/>
                        </a:rPr>
                        <a:t>Large</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29.54%</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35.73%</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14.31%</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18.95%</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1.31%</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0.10%</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0.05%</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100.00%</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400" u="none" strike="noStrike">
                          <a:effectLst/>
                        </a:rPr>
                        <a:t>Mid</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32.22%</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33.53%</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13.76%</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18.70%</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1.59%</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0.13%</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0.07%</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100.00%</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400" u="none" strike="noStrike">
                          <a:effectLst/>
                        </a:rPr>
                        <a:t>NULL</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28.41%</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39.84%</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11.55%</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16.81%</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3.01%</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0.24%</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0.15%</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100.00%</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400" u="none" strike="noStrike">
                          <a:effectLst/>
                        </a:rPr>
                        <a:t>Small</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28.68%</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34.48%</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14.41%</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20.54%</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1.68%</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0.13%</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0.07%</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100.00%</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400" u="none" strike="noStrike">
                          <a:effectLst/>
                        </a:rPr>
                        <a:t>Ultra_Small</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39.24%</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34.90%</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11.42%</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13.46%</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0.91%</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0.05%</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0.02%</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100.00%</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ctr"/>
                      <a:r>
                        <a:rPr lang="en-US" sz="1400" u="none" strike="noStrike">
                          <a:effectLst/>
                        </a:rPr>
                        <a:t>Percentage</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30.08%</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34.96%</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14.10%</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19.20%</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1.49%</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0.12%</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0.06%</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100.00%</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7909942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98078"/>
            <a:ext cx="10515600" cy="4351338"/>
          </a:xfrm>
        </p:spPr>
        <p:txBody>
          <a:bodyPr/>
          <a:lstStyle/>
          <a:p>
            <a:r>
              <a:rPr lang="en-US" dirty="0" smtClean="0"/>
              <a:t>83508 </a:t>
            </a:r>
            <a:r>
              <a:rPr lang="en-US" sz="2200" dirty="0" smtClean="0">
                <a:cs typeface="Arial" pitchFamily="34" charset="0"/>
              </a:rPr>
              <a:t>stop </a:t>
            </a:r>
            <a:r>
              <a:rPr lang="en-US" sz="2200" dirty="0">
                <a:cs typeface="Arial" pitchFamily="34" charset="0"/>
              </a:rPr>
              <a:t>traders are further split based on stop trading days caps,</a:t>
            </a:r>
            <a:endParaRPr lang="en-IN" sz="2200" dirty="0">
              <a:cs typeface="Arial" pitchFamily="34" charset="0"/>
            </a:endParaRPr>
          </a:p>
          <a:p>
            <a:endParaRPr lang="en-US" dirty="0"/>
          </a:p>
        </p:txBody>
      </p:sp>
      <p:sp>
        <p:nvSpPr>
          <p:cNvPr id="5" name="Title 1"/>
          <p:cNvSpPr>
            <a:spLocks noGrp="1"/>
          </p:cNvSpPr>
          <p:nvPr>
            <p:ph type="title"/>
          </p:nvPr>
        </p:nvSpPr>
        <p:spPr>
          <a:xfrm>
            <a:off x="838200" y="365125"/>
            <a:ext cx="10515600" cy="556169"/>
          </a:xfrm>
        </p:spPr>
        <p:txBody>
          <a:bodyPr>
            <a:normAutofit/>
          </a:bodyPr>
          <a:lstStyle/>
          <a:p>
            <a:r>
              <a:rPr lang="en-US" dirty="0" smtClean="0">
                <a:latin typeface="+mn-lt"/>
              </a:rPr>
              <a:t>Stop Traders</a:t>
            </a:r>
            <a:endParaRPr lang="en-US" dirty="0">
              <a:latin typeface="+mn-lt"/>
            </a:endParaRPr>
          </a:p>
        </p:txBody>
      </p:sp>
      <p:graphicFrame>
        <p:nvGraphicFramePr>
          <p:cNvPr id="9" name="Chart 8"/>
          <p:cNvGraphicFramePr/>
          <p:nvPr>
            <p:extLst/>
          </p:nvPr>
        </p:nvGraphicFramePr>
        <p:xfrm>
          <a:off x="2190937" y="2236334"/>
          <a:ext cx="7236725" cy="361308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9645875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Stop Traders</a:t>
            </a:r>
          </a:p>
        </p:txBody>
      </p:sp>
      <p:sp>
        <p:nvSpPr>
          <p:cNvPr id="3" name="Content Placeholder 2"/>
          <p:cNvSpPr>
            <a:spLocks noGrp="1"/>
          </p:cNvSpPr>
          <p:nvPr>
            <p:ph idx="1"/>
          </p:nvPr>
        </p:nvSpPr>
        <p:spPr/>
        <p:txBody>
          <a:bodyPr/>
          <a:lstStyle/>
          <a:p>
            <a:r>
              <a:rPr lang="en-US" dirty="0" smtClean="0"/>
              <a:t>Detailed analysis will be performed on Stop traders to understand the reason customer has stop trading based on available data </a:t>
            </a:r>
          </a:p>
          <a:p>
            <a:r>
              <a:rPr lang="en-US" dirty="0" smtClean="0"/>
              <a:t>Illustrated Reasons </a:t>
            </a:r>
          </a:p>
          <a:p>
            <a:pPr lvl="1"/>
            <a:r>
              <a:rPr lang="en-US" dirty="0" smtClean="0"/>
              <a:t>Loss Incurred in trades</a:t>
            </a:r>
          </a:p>
          <a:p>
            <a:pPr lvl="1"/>
            <a:r>
              <a:rPr lang="en-US" dirty="0" smtClean="0"/>
              <a:t>High Brokerage </a:t>
            </a:r>
          </a:p>
          <a:p>
            <a:pPr lvl="1"/>
            <a:r>
              <a:rPr lang="en-US" dirty="0" smtClean="0"/>
              <a:t>Lack of interest in trading</a:t>
            </a:r>
          </a:p>
          <a:p>
            <a:r>
              <a:rPr lang="en-US" dirty="0" smtClean="0"/>
              <a:t>Stop Traders will further classified as :	</a:t>
            </a:r>
          </a:p>
          <a:p>
            <a:pPr lvl="1"/>
            <a:endParaRPr lang="en-US" dirty="0" smtClean="0"/>
          </a:p>
        </p:txBody>
      </p:sp>
      <p:sp>
        <p:nvSpPr>
          <p:cNvPr id="4" name="Rectangle 3"/>
          <p:cNvSpPr/>
          <p:nvPr/>
        </p:nvSpPr>
        <p:spPr>
          <a:xfrm>
            <a:off x="2318826" y="4681995"/>
            <a:ext cx="214063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Stop Traders</a:t>
            </a:r>
            <a:endParaRPr lang="en-US" sz="2400" dirty="0"/>
          </a:p>
        </p:txBody>
      </p:sp>
      <p:sp>
        <p:nvSpPr>
          <p:cNvPr id="5" name="Rectangle 4"/>
          <p:cNvSpPr/>
          <p:nvPr/>
        </p:nvSpPr>
        <p:spPr>
          <a:xfrm>
            <a:off x="5427785" y="5290699"/>
            <a:ext cx="2295378" cy="10908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Non convertible</a:t>
            </a:r>
          </a:p>
          <a:p>
            <a:pPr algn="ctr"/>
            <a:r>
              <a:rPr lang="en-US" sz="2400" dirty="0" smtClean="0"/>
              <a:t>customer</a:t>
            </a:r>
            <a:endParaRPr lang="en-US" sz="2400" dirty="0"/>
          </a:p>
        </p:txBody>
      </p:sp>
      <p:sp>
        <p:nvSpPr>
          <p:cNvPr id="6" name="Rectangle 5"/>
          <p:cNvSpPr/>
          <p:nvPr/>
        </p:nvSpPr>
        <p:spPr>
          <a:xfrm>
            <a:off x="5427784" y="4037427"/>
            <a:ext cx="2295379" cy="88316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Convertible</a:t>
            </a:r>
          </a:p>
          <a:p>
            <a:pPr algn="ctr"/>
            <a:r>
              <a:rPr lang="en-US" sz="2400" dirty="0" smtClean="0"/>
              <a:t>customer</a:t>
            </a:r>
            <a:endParaRPr lang="en-US" sz="2400" dirty="0"/>
          </a:p>
        </p:txBody>
      </p:sp>
      <p:cxnSp>
        <p:nvCxnSpPr>
          <p:cNvPr id="8" name="Straight Connector 7"/>
          <p:cNvCxnSpPr>
            <a:stCxn id="4" idx="3"/>
          </p:cNvCxnSpPr>
          <p:nvPr/>
        </p:nvCxnSpPr>
        <p:spPr>
          <a:xfrm>
            <a:off x="4459459" y="5125127"/>
            <a:ext cx="968325" cy="6476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3"/>
            <a:endCxn id="6" idx="1"/>
          </p:cNvCxnSpPr>
          <p:nvPr/>
        </p:nvCxnSpPr>
        <p:spPr>
          <a:xfrm flipV="1">
            <a:off x="4459459" y="4479009"/>
            <a:ext cx="968325" cy="64611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082614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 name="Picture 2"/>
          <p:cNvPicPr/>
          <p:nvPr/>
        </p:nvPicPr>
        <p:blipFill>
          <a:blip r:embed="rId2"/>
          <a:stretch/>
        </p:blipFill>
        <p:spPr>
          <a:xfrm>
            <a:off x="3452880" y="2000160"/>
            <a:ext cx="4928760" cy="2851560"/>
          </a:xfrm>
          <a:prstGeom prst="rect">
            <a:avLst/>
          </a:prstGeom>
          <a:ln w="9360">
            <a:noFill/>
          </a:ln>
        </p:spPr>
      </p:pic>
      <p:sp>
        <p:nvSpPr>
          <p:cNvPr id="309" name="CustomShape 1"/>
          <p:cNvSpPr/>
          <p:nvPr/>
        </p:nvSpPr>
        <p:spPr>
          <a:xfrm>
            <a:off x="365760" y="77760"/>
            <a:ext cx="10149207" cy="52715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ct val="0"/>
              </a:spcBef>
            </a:pPr>
            <a:r>
              <a:rPr lang="en-IN" sz="3200" b="1" dirty="0">
                <a:effectLst>
                  <a:outerShdw blurRad="38100" dist="38100" dir="2700000" algn="tl">
                    <a:srgbClr val="000000">
                      <a:alpha val="43137"/>
                    </a:srgbClr>
                  </a:outerShdw>
                </a:effectLst>
                <a:ea typeface="+mj-ea"/>
                <a:cs typeface="+mj-cs"/>
              </a:rPr>
              <a:t>Identifying segment of stop traders most likely to convert</a:t>
            </a:r>
          </a:p>
        </p:txBody>
      </p:sp>
      <p:sp>
        <p:nvSpPr>
          <p:cNvPr id="310" name="CustomShape 2"/>
          <p:cNvSpPr/>
          <p:nvPr/>
        </p:nvSpPr>
        <p:spPr>
          <a:xfrm>
            <a:off x="3738720" y="2714760"/>
            <a:ext cx="3500280" cy="356760"/>
          </a:xfrm>
          <a:prstGeom prst="leftRightArrow">
            <a:avLst>
              <a:gd name="adj1" fmla="val 50000"/>
              <a:gd name="adj2" fmla="val 50000"/>
            </a:avLst>
          </a:prstGeom>
          <a:solidFill>
            <a:srgbClr val="FF0000"/>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b="1" spc="-1">
                <a:solidFill>
                  <a:srgbClr val="FFFFFF"/>
                </a:solidFill>
                <a:uFill>
                  <a:solidFill>
                    <a:srgbClr val="FFFFFF"/>
                  </a:solidFill>
                </a:uFill>
                <a:latin typeface="Calibri"/>
              </a:rPr>
              <a:t>Stop trader sitting on losses</a:t>
            </a:r>
            <a:endParaRPr lang="en-IN" spc="-1">
              <a:solidFill>
                <a:srgbClr val="000000"/>
              </a:solidFill>
              <a:uFill>
                <a:solidFill>
                  <a:srgbClr val="FFFFFF"/>
                </a:solidFill>
              </a:uFill>
              <a:latin typeface="Arial"/>
            </a:endParaRPr>
          </a:p>
        </p:txBody>
      </p:sp>
      <p:sp>
        <p:nvSpPr>
          <p:cNvPr id="311" name="CustomShape 3"/>
          <p:cNvSpPr/>
          <p:nvPr/>
        </p:nvSpPr>
        <p:spPr>
          <a:xfrm rot="16200000" flipV="1">
            <a:off x="6596040" y="2142720"/>
            <a:ext cx="1356840" cy="35676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312" name="CustomShape 4"/>
          <p:cNvSpPr/>
          <p:nvPr/>
        </p:nvSpPr>
        <p:spPr>
          <a:xfrm>
            <a:off x="6238920" y="1143000"/>
            <a:ext cx="2285640" cy="499680"/>
          </a:xfrm>
          <a:prstGeom prst="roundRect">
            <a:avLst>
              <a:gd name="adj" fmla="val 16667"/>
            </a:avLst>
          </a:prstGeom>
          <a:solidFill>
            <a:srgbClr val="00B050"/>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b="1" spc="-1">
                <a:solidFill>
                  <a:srgbClr val="FFFFFF"/>
                </a:solidFill>
                <a:uFill>
                  <a:solidFill>
                    <a:srgbClr val="FFFFFF"/>
                  </a:solidFill>
                </a:uFill>
                <a:latin typeface="Calibri"/>
              </a:rPr>
              <a:t>Most likely to trade stage</a:t>
            </a:r>
            <a:endParaRPr lang="en-IN" spc="-1">
              <a:solidFill>
                <a:srgbClr val="000000"/>
              </a:solidFill>
              <a:uFill>
                <a:solidFill>
                  <a:srgbClr val="FFFFFF"/>
                </a:solidFill>
              </a:uFill>
              <a:latin typeface="Arial"/>
            </a:endParaRPr>
          </a:p>
        </p:txBody>
      </p:sp>
      <p:sp>
        <p:nvSpPr>
          <p:cNvPr id="313" name="CustomShape 5"/>
          <p:cNvSpPr/>
          <p:nvPr/>
        </p:nvSpPr>
        <p:spPr>
          <a:xfrm>
            <a:off x="1881120" y="4929120"/>
            <a:ext cx="8143560" cy="1005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spc="-1">
                <a:solidFill>
                  <a:srgbClr val="000000"/>
                </a:solidFill>
                <a:uFill>
                  <a:solidFill>
                    <a:srgbClr val="FFFFFF"/>
                  </a:solidFill>
                </a:uFill>
                <a:latin typeface="Calibri"/>
              </a:rPr>
              <a:t>Basis above insights on every stop trader, we can send relevant information to him at the right time about his stock price crossing the Cost price threshold so as to make him trade again</a:t>
            </a:r>
            <a:endParaRPr lang="en-IN" sz="2000"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86050039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371" y="228648"/>
            <a:ext cx="9271715" cy="420486"/>
          </a:xfrm>
        </p:spPr>
        <p:txBody>
          <a:bodyPr>
            <a:normAutofit fontScale="90000"/>
          </a:bodyPr>
          <a:lstStyle/>
          <a:p>
            <a:r>
              <a:rPr lang="en-US" sz="2800" b="1" dirty="0" smtClean="0"/>
              <a:t>Preferred Product Categorization</a:t>
            </a:r>
            <a:endParaRPr lang="en-US" sz="2800" b="1" dirty="0"/>
          </a:p>
        </p:txBody>
      </p:sp>
      <p:sp>
        <p:nvSpPr>
          <p:cNvPr id="5" name="Rectangle 4"/>
          <p:cNvSpPr/>
          <p:nvPr/>
        </p:nvSpPr>
        <p:spPr>
          <a:xfrm>
            <a:off x="1828800" y="1009934"/>
            <a:ext cx="8557146" cy="517250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extLst>
              <p:ext uri="{D42A27DB-BD31-4B8C-83A1-F6EECF244321}">
                <p14:modId xmlns:p14="http://schemas.microsoft.com/office/powerpoint/2010/main" val="3214455314"/>
              </p:ext>
            </p:extLst>
          </p:nvPr>
        </p:nvGraphicFramePr>
        <p:xfrm>
          <a:off x="1281372" y="1392072"/>
          <a:ext cx="9159165" cy="41594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327152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a:t>
            </a:r>
            <a:r>
              <a:rPr lang="en-US" dirty="0"/>
              <a:t>Segments</a:t>
            </a:r>
          </a:p>
        </p:txBody>
      </p:sp>
      <p:sp>
        <p:nvSpPr>
          <p:cNvPr id="6" name="Rectangle 5"/>
          <p:cNvSpPr/>
          <p:nvPr/>
        </p:nvSpPr>
        <p:spPr>
          <a:xfrm>
            <a:off x="4738469" y="1533379"/>
            <a:ext cx="2940148" cy="1252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Customer Segments</a:t>
            </a:r>
            <a:endParaRPr lang="en-US" sz="2400" dirty="0"/>
          </a:p>
        </p:txBody>
      </p:sp>
      <p:sp>
        <p:nvSpPr>
          <p:cNvPr id="7" name="Rectangle 6"/>
          <p:cNvSpPr/>
          <p:nvPr/>
        </p:nvSpPr>
        <p:spPr>
          <a:xfrm>
            <a:off x="1616029" y="3672105"/>
            <a:ext cx="1774873" cy="1252024"/>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Active Traders</a:t>
            </a:r>
            <a:endParaRPr lang="en-US" sz="2400" dirty="0"/>
          </a:p>
        </p:txBody>
      </p:sp>
      <p:sp>
        <p:nvSpPr>
          <p:cNvPr id="8" name="Rectangle 7"/>
          <p:cNvSpPr/>
          <p:nvPr/>
        </p:nvSpPr>
        <p:spPr>
          <a:xfrm>
            <a:off x="3880340" y="3671668"/>
            <a:ext cx="1774873" cy="1252024"/>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Stop Traders</a:t>
            </a:r>
            <a:endParaRPr lang="en-US" sz="2400" dirty="0"/>
          </a:p>
        </p:txBody>
      </p:sp>
      <p:sp>
        <p:nvSpPr>
          <p:cNvPr id="9" name="Rectangle 8"/>
          <p:cNvSpPr/>
          <p:nvPr/>
        </p:nvSpPr>
        <p:spPr>
          <a:xfrm>
            <a:off x="6118862" y="3671668"/>
            <a:ext cx="1774873" cy="125202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Non </a:t>
            </a:r>
            <a:r>
              <a:rPr lang="en-US" sz="2400" dirty="0"/>
              <a:t>Traders</a:t>
            </a:r>
          </a:p>
        </p:txBody>
      </p:sp>
      <p:cxnSp>
        <p:nvCxnSpPr>
          <p:cNvPr id="11" name="Straight Connector 10"/>
          <p:cNvCxnSpPr>
            <a:stCxn id="6" idx="2"/>
            <a:endCxn id="8" idx="0"/>
          </p:cNvCxnSpPr>
          <p:nvPr/>
        </p:nvCxnSpPr>
        <p:spPr>
          <a:xfrm flipH="1">
            <a:off x="4767777" y="2785403"/>
            <a:ext cx="1440766" cy="886265"/>
          </a:xfrm>
          <a:prstGeom prst="line">
            <a:avLst/>
          </a:prstGeom>
        </p:spPr>
        <p:style>
          <a:lnRef idx="1">
            <a:schemeClr val="dk1"/>
          </a:lnRef>
          <a:fillRef idx="0">
            <a:schemeClr val="dk1"/>
          </a:fillRef>
          <a:effectRef idx="0">
            <a:schemeClr val="dk1"/>
          </a:effectRef>
          <a:fontRef idx="minor">
            <a:schemeClr val="tx1"/>
          </a:fontRef>
        </p:style>
      </p:cxnSp>
      <p:sp>
        <p:nvSpPr>
          <p:cNvPr id="21" name="Rectangle 20"/>
          <p:cNvSpPr/>
          <p:nvPr/>
        </p:nvSpPr>
        <p:spPr>
          <a:xfrm>
            <a:off x="838200" y="1082842"/>
            <a:ext cx="10515600" cy="43472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447065" y="3671668"/>
            <a:ext cx="1833487" cy="1252024"/>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Behavior Based</a:t>
            </a:r>
            <a:endParaRPr lang="en-US" sz="2400" dirty="0"/>
          </a:p>
        </p:txBody>
      </p:sp>
      <p:cxnSp>
        <p:nvCxnSpPr>
          <p:cNvPr id="12" name="Straight Connector 11"/>
          <p:cNvCxnSpPr>
            <a:endCxn id="6" idx="2"/>
          </p:cNvCxnSpPr>
          <p:nvPr/>
        </p:nvCxnSpPr>
        <p:spPr>
          <a:xfrm flipV="1">
            <a:off x="2443091" y="2785403"/>
            <a:ext cx="3765452" cy="893332"/>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a:stCxn id="9" idx="0"/>
            <a:endCxn id="6" idx="2"/>
          </p:cNvCxnSpPr>
          <p:nvPr/>
        </p:nvCxnSpPr>
        <p:spPr>
          <a:xfrm flipH="1" flipV="1">
            <a:off x="6208543" y="2785403"/>
            <a:ext cx="797756" cy="886265"/>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a:stCxn id="14" idx="0"/>
            <a:endCxn id="6" idx="2"/>
          </p:cNvCxnSpPr>
          <p:nvPr/>
        </p:nvCxnSpPr>
        <p:spPr>
          <a:xfrm flipH="1" flipV="1">
            <a:off x="6208543" y="2785403"/>
            <a:ext cx="3155266" cy="88626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8303661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 Traders</a:t>
            </a:r>
            <a:br>
              <a:rPr lang="en-US" dirty="0"/>
            </a:br>
            <a:endParaRPr lang="en-US" dirty="0"/>
          </a:p>
        </p:txBody>
      </p:sp>
      <p:sp>
        <p:nvSpPr>
          <p:cNvPr id="3" name="Content Placeholder 2"/>
          <p:cNvSpPr>
            <a:spLocks noGrp="1"/>
          </p:cNvSpPr>
          <p:nvPr>
            <p:ph idx="1"/>
          </p:nvPr>
        </p:nvSpPr>
        <p:spPr/>
        <p:txBody>
          <a:bodyPr/>
          <a:lstStyle/>
          <a:p>
            <a:r>
              <a:rPr lang="en-US" dirty="0" smtClean="0"/>
              <a:t>Non Traders are customer </a:t>
            </a:r>
            <a:r>
              <a:rPr lang="en-US" dirty="0"/>
              <a:t>who has not performed a single transaction from date of registration.</a:t>
            </a:r>
          </a:p>
          <a:p>
            <a:r>
              <a:rPr lang="en-US" dirty="0" smtClean="0"/>
              <a:t>Non Traders </a:t>
            </a:r>
            <a:r>
              <a:rPr lang="en-US" dirty="0"/>
              <a:t>(</a:t>
            </a:r>
            <a:r>
              <a:rPr lang="en-US" dirty="0" smtClean="0"/>
              <a:t>1685082 customer) will further segmented based on </a:t>
            </a:r>
          </a:p>
          <a:p>
            <a:endParaRPr lang="en-US" dirty="0"/>
          </a:p>
        </p:txBody>
      </p:sp>
      <p:sp>
        <p:nvSpPr>
          <p:cNvPr id="4" name="Rectangle 3"/>
          <p:cNvSpPr/>
          <p:nvPr/>
        </p:nvSpPr>
        <p:spPr>
          <a:xfrm>
            <a:off x="4752534" y="2430451"/>
            <a:ext cx="214063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Non Traders</a:t>
            </a:r>
            <a:endParaRPr lang="en-US" sz="2400" dirty="0"/>
          </a:p>
        </p:txBody>
      </p:sp>
      <p:sp>
        <p:nvSpPr>
          <p:cNvPr id="5" name="Rectangle 4"/>
          <p:cNvSpPr/>
          <p:nvPr/>
        </p:nvSpPr>
        <p:spPr>
          <a:xfrm>
            <a:off x="3427246" y="4225361"/>
            <a:ext cx="2140633" cy="886264"/>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Vintage of Customer</a:t>
            </a:r>
            <a:endParaRPr lang="en-US" sz="2400" dirty="0"/>
          </a:p>
        </p:txBody>
      </p:sp>
      <p:sp>
        <p:nvSpPr>
          <p:cNvPr id="6" name="Rectangle 5"/>
          <p:cNvSpPr/>
          <p:nvPr/>
        </p:nvSpPr>
        <p:spPr>
          <a:xfrm>
            <a:off x="838200" y="4202980"/>
            <a:ext cx="2140633" cy="886264"/>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Demographic</a:t>
            </a:r>
            <a:endParaRPr lang="en-US" sz="2400" dirty="0"/>
          </a:p>
        </p:txBody>
      </p:sp>
      <p:sp>
        <p:nvSpPr>
          <p:cNvPr id="7" name="Rectangle 6"/>
          <p:cNvSpPr/>
          <p:nvPr/>
        </p:nvSpPr>
        <p:spPr>
          <a:xfrm>
            <a:off x="6039733" y="4202979"/>
            <a:ext cx="2140633" cy="886264"/>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Customer Login details	</a:t>
            </a:r>
            <a:endParaRPr lang="en-US" sz="2400" dirty="0"/>
          </a:p>
        </p:txBody>
      </p:sp>
      <p:sp>
        <p:nvSpPr>
          <p:cNvPr id="8" name="Rectangle 7"/>
          <p:cNvSpPr/>
          <p:nvPr/>
        </p:nvSpPr>
        <p:spPr>
          <a:xfrm>
            <a:off x="8628779" y="4202979"/>
            <a:ext cx="2140633" cy="886264"/>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Recency</a:t>
            </a:r>
            <a:endParaRPr lang="en-US" sz="2400" dirty="0"/>
          </a:p>
        </p:txBody>
      </p:sp>
      <p:cxnSp>
        <p:nvCxnSpPr>
          <p:cNvPr id="9" name="Straight Connector 8"/>
          <p:cNvCxnSpPr/>
          <p:nvPr/>
        </p:nvCxnSpPr>
        <p:spPr>
          <a:xfrm flipH="1">
            <a:off x="4416085" y="3316715"/>
            <a:ext cx="1440766" cy="886265"/>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flipV="1">
            <a:off x="2091399" y="3316715"/>
            <a:ext cx="3765452" cy="893332"/>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H="1" flipV="1">
            <a:off x="5856851" y="3316715"/>
            <a:ext cx="797756" cy="886265"/>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flipH="1" flipV="1">
            <a:off x="5856851" y="3316715"/>
            <a:ext cx="3155266" cy="88626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837111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ustomShape 1"/>
          <p:cNvSpPr/>
          <p:nvPr/>
        </p:nvSpPr>
        <p:spPr>
          <a:xfrm>
            <a:off x="4333800" y="1940400"/>
            <a:ext cx="3481920" cy="3481920"/>
          </a:xfrm>
          <a:prstGeom prst="blockArc">
            <a:avLst>
              <a:gd name="adj1" fmla="val 13120492"/>
              <a:gd name="adj2" fmla="val 19077379"/>
              <a:gd name="adj3" fmla="val 4641"/>
            </a:avLst>
          </a:prstGeom>
          <a:gradFill>
            <a:gsLst>
              <a:gs pos="0">
                <a:srgbClr val="FF92DF"/>
              </a:gs>
              <a:gs pos="50000">
                <a:srgbClr val="FDBDEA"/>
              </a:gs>
              <a:gs pos="100000">
                <a:srgbClr val="FEDEF3"/>
              </a:gs>
            </a:gsLst>
            <a:lin ang="16200000"/>
          </a:gradFill>
          <a:ln>
            <a:noFill/>
          </a:ln>
          <a:scene3d>
            <a:camera prst="orthographicFront">
              <a:rot lat="0" lon="0" rev="0"/>
            </a:camera>
            <a:lightRig rig="threePt" dir="t"/>
          </a:scene3d>
        </p:spPr>
        <p:style>
          <a:lnRef idx="0">
            <a:scrgbClr r="0" g="0" b="0"/>
          </a:lnRef>
          <a:fillRef idx="0">
            <a:scrgbClr r="0" g="0" b="0"/>
          </a:fillRef>
          <a:effectRef idx="0">
            <a:scrgbClr r="0" g="0" b="0"/>
          </a:effectRef>
          <a:fontRef idx="minor"/>
        </p:style>
      </p:sp>
      <p:sp>
        <p:nvSpPr>
          <p:cNvPr id="206" name="CustomShape 2"/>
          <p:cNvSpPr/>
          <p:nvPr/>
        </p:nvSpPr>
        <p:spPr>
          <a:xfrm>
            <a:off x="4190520" y="2098080"/>
            <a:ext cx="3481920" cy="3481920"/>
          </a:xfrm>
          <a:prstGeom prst="blockArc">
            <a:avLst>
              <a:gd name="adj1" fmla="val 8270049"/>
              <a:gd name="adj2" fmla="val 13551654"/>
              <a:gd name="adj3" fmla="val 4641"/>
            </a:avLst>
          </a:prstGeom>
          <a:gradFill>
            <a:gsLst>
              <a:gs pos="0">
                <a:srgbClr val="FF92DF"/>
              </a:gs>
              <a:gs pos="50000">
                <a:srgbClr val="FDBDEA"/>
              </a:gs>
              <a:gs pos="100000">
                <a:srgbClr val="FEDEF3"/>
              </a:gs>
            </a:gsLst>
            <a:lin ang="13500000"/>
          </a:gradFill>
          <a:ln>
            <a:noFill/>
          </a:ln>
          <a:scene3d>
            <a:camera prst="orthographicFront">
              <a:rot lat="0" lon="0" rev="0"/>
            </a:camera>
            <a:lightRig rig="threePt" dir="t"/>
          </a:scene3d>
        </p:spPr>
        <p:style>
          <a:lnRef idx="0">
            <a:scrgbClr r="0" g="0" b="0"/>
          </a:lnRef>
          <a:fillRef idx="0">
            <a:scrgbClr r="0" g="0" b="0"/>
          </a:fillRef>
          <a:effectRef idx="0">
            <a:scrgbClr r="0" g="0" b="0"/>
          </a:effectRef>
          <a:fontRef idx="minor"/>
        </p:style>
      </p:sp>
      <p:sp>
        <p:nvSpPr>
          <p:cNvPr id="207" name="CustomShape 3"/>
          <p:cNvSpPr/>
          <p:nvPr/>
        </p:nvSpPr>
        <p:spPr>
          <a:xfrm>
            <a:off x="4354320" y="2310480"/>
            <a:ext cx="3481920" cy="3481920"/>
          </a:xfrm>
          <a:prstGeom prst="blockArc">
            <a:avLst>
              <a:gd name="adj1" fmla="val 1806565"/>
              <a:gd name="adj2" fmla="val 8812521"/>
              <a:gd name="adj3" fmla="val 4641"/>
            </a:avLst>
          </a:prstGeom>
          <a:gradFill>
            <a:gsLst>
              <a:gs pos="0">
                <a:srgbClr val="FF92DF"/>
              </a:gs>
              <a:gs pos="50000">
                <a:srgbClr val="FDBDEA"/>
              </a:gs>
              <a:gs pos="100000">
                <a:srgbClr val="FEDEF3"/>
              </a:gs>
            </a:gsLst>
            <a:lin ang="13500000"/>
          </a:gradFill>
          <a:ln>
            <a:noFill/>
          </a:ln>
          <a:scene3d>
            <a:camera prst="orthographicFront">
              <a:rot lat="0" lon="0" rev="0"/>
            </a:camera>
            <a:lightRig rig="threePt" dir="t"/>
          </a:scene3d>
        </p:spPr>
        <p:style>
          <a:lnRef idx="0">
            <a:scrgbClr r="0" g="0" b="0"/>
          </a:lnRef>
          <a:fillRef idx="0">
            <a:scrgbClr r="0" g="0" b="0"/>
          </a:fillRef>
          <a:effectRef idx="0">
            <a:scrgbClr r="0" g="0" b="0"/>
          </a:effectRef>
          <a:fontRef idx="minor"/>
        </p:style>
      </p:sp>
      <p:sp>
        <p:nvSpPr>
          <p:cNvPr id="208" name="CustomShape 4"/>
          <p:cNvSpPr/>
          <p:nvPr/>
        </p:nvSpPr>
        <p:spPr>
          <a:xfrm>
            <a:off x="4498320" y="2099880"/>
            <a:ext cx="3481920" cy="3481920"/>
          </a:xfrm>
          <a:prstGeom prst="blockArc">
            <a:avLst>
              <a:gd name="adj1" fmla="val 18613766"/>
              <a:gd name="adj2" fmla="val 2322928"/>
              <a:gd name="adj3" fmla="val 4641"/>
            </a:avLst>
          </a:prstGeom>
          <a:solidFill>
            <a:srgbClr val="FF92DF"/>
          </a:solidFill>
          <a:ln>
            <a:noFill/>
          </a:ln>
          <a:scene3d>
            <a:camera prst="orthographicFront">
              <a:rot lat="0" lon="0" rev="0"/>
            </a:camera>
            <a:lightRig rig="threePt" dir="t"/>
          </a:scene3d>
        </p:spPr>
        <p:style>
          <a:lnRef idx="0">
            <a:scrgbClr r="0" g="0" b="0"/>
          </a:lnRef>
          <a:fillRef idx="0">
            <a:scrgbClr r="0" g="0" b="0"/>
          </a:fillRef>
          <a:effectRef idx="0">
            <a:scrgbClr r="0" g="0" b="0"/>
          </a:effectRef>
          <a:fontRef idx="minor"/>
        </p:style>
      </p:sp>
      <p:sp>
        <p:nvSpPr>
          <p:cNvPr id="209" name="CustomShape 5"/>
          <p:cNvSpPr/>
          <p:nvPr/>
        </p:nvSpPr>
        <p:spPr>
          <a:xfrm>
            <a:off x="5292840" y="3112560"/>
            <a:ext cx="1603080" cy="1603080"/>
          </a:xfrm>
          <a:prstGeom prst="ellipse">
            <a:avLst/>
          </a:prstGeom>
          <a:solidFill>
            <a:srgbClr val="E048BF"/>
          </a:solidFill>
          <a:ln>
            <a:solidFill>
              <a:schemeClr val="lt1">
                <a:hueOff val="0"/>
                <a:satOff val="0"/>
                <a:lumOff val="0"/>
                <a:alphaOff val="0"/>
              </a:schemeClr>
            </a:solidFill>
            <a:round/>
          </a:ln>
          <a:scene3d>
            <a:camera prst="orthographicFront">
              <a:rot lat="0" lon="0" rev="0"/>
            </a:camera>
            <a:lightRig rig="threePt" dir="t"/>
          </a:scene3d>
        </p:spPr>
        <p:style>
          <a:lnRef idx="2">
            <a:scrgbClr r="0" g="0" b="0"/>
          </a:lnRef>
          <a:fillRef idx="0">
            <a:scrgbClr r="0" g="0" b="0"/>
          </a:fillRef>
          <a:effectRef idx="0">
            <a:scrgbClr r="0" g="0" b="0"/>
          </a:effectRef>
          <a:fontRef idx="minor"/>
        </p:style>
        <p:txBody>
          <a:bodyPr lIns="26640" tIns="26640" rIns="26640" bIns="26640" anchor="ctr"/>
          <a:lstStyle/>
          <a:p>
            <a:pPr algn="ctr">
              <a:lnSpc>
                <a:spcPct val="90000"/>
              </a:lnSpc>
              <a:spcAft>
                <a:spcPts val="734"/>
              </a:spcAft>
            </a:pPr>
            <a:r>
              <a:rPr lang="en-IN" sz="2100" b="1" i="1" spc="-1">
                <a:solidFill>
                  <a:srgbClr val="000000"/>
                </a:solidFill>
                <a:uFill>
                  <a:solidFill>
                    <a:srgbClr val="FFFFFF"/>
                  </a:solidFill>
                </a:uFill>
                <a:latin typeface="Calibri"/>
              </a:rPr>
              <a:t>Customer</a:t>
            </a:r>
            <a:endParaRPr lang="en-IN" sz="2100" spc="-1">
              <a:solidFill>
                <a:srgbClr val="000000"/>
              </a:solidFill>
              <a:uFill>
                <a:solidFill>
                  <a:srgbClr val="FFFFFF"/>
                </a:solidFill>
              </a:uFill>
              <a:latin typeface="Arial"/>
            </a:endParaRPr>
          </a:p>
        </p:txBody>
      </p:sp>
      <p:sp>
        <p:nvSpPr>
          <p:cNvPr id="210" name="CustomShape 6"/>
          <p:cNvSpPr/>
          <p:nvPr/>
        </p:nvSpPr>
        <p:spPr>
          <a:xfrm>
            <a:off x="6564360" y="1769040"/>
            <a:ext cx="1546920" cy="1546920"/>
          </a:xfrm>
          <a:prstGeom prst="ellipse">
            <a:avLst/>
          </a:prstGeom>
          <a:solidFill>
            <a:srgbClr val="92D050"/>
          </a:solidFill>
          <a:ln>
            <a:solidFill>
              <a:schemeClr val="lt1">
                <a:hueOff val="0"/>
                <a:satOff val="0"/>
                <a:lumOff val="0"/>
                <a:alphaOff val="0"/>
              </a:schemeClr>
            </a:solidFill>
            <a:round/>
          </a:ln>
          <a:scene3d>
            <a:camera prst="orthographicFront">
              <a:rot lat="0" lon="0" rev="0"/>
            </a:camera>
            <a:lightRig rig="threePt" dir="t"/>
          </a:scene3d>
        </p:spPr>
        <p:style>
          <a:lnRef idx="2">
            <a:scrgbClr r="0" g="0" b="0"/>
          </a:lnRef>
          <a:fillRef idx="0">
            <a:scrgbClr r="0" g="0" b="0"/>
          </a:fillRef>
          <a:effectRef idx="0">
            <a:scrgbClr r="0" g="0" b="0"/>
          </a:effectRef>
          <a:fontRef idx="minor"/>
        </p:style>
        <p:txBody>
          <a:bodyPr lIns="17640" tIns="17640" rIns="17640" bIns="17640" anchor="ctr"/>
          <a:lstStyle/>
          <a:p>
            <a:pPr algn="ctr">
              <a:lnSpc>
                <a:spcPct val="90000"/>
              </a:lnSpc>
              <a:spcAft>
                <a:spcPts val="490"/>
              </a:spcAft>
            </a:pPr>
            <a:r>
              <a:rPr lang="en-IN" sz="1400" b="1" i="1" spc="-1">
                <a:solidFill>
                  <a:srgbClr val="000000"/>
                </a:solidFill>
                <a:uFill>
                  <a:solidFill>
                    <a:srgbClr val="FFFFFF"/>
                  </a:solidFill>
                </a:uFill>
                <a:latin typeface="Calibri"/>
              </a:rPr>
              <a:t>Buy &amp; Hold/</a:t>
            </a:r>
            <a:endParaRPr lang="en-IN" sz="1400" spc="-1">
              <a:solidFill>
                <a:srgbClr val="000000"/>
              </a:solidFill>
              <a:uFill>
                <a:solidFill>
                  <a:srgbClr val="FFFFFF"/>
                </a:solidFill>
              </a:uFill>
              <a:latin typeface="Arial"/>
            </a:endParaRPr>
          </a:p>
          <a:p>
            <a:pPr algn="ctr">
              <a:lnSpc>
                <a:spcPct val="90000"/>
              </a:lnSpc>
              <a:spcAft>
                <a:spcPts val="490"/>
              </a:spcAft>
            </a:pPr>
            <a:r>
              <a:rPr lang="en-IN" sz="1400" b="1" i="1" spc="-1">
                <a:solidFill>
                  <a:srgbClr val="000000"/>
                </a:solidFill>
                <a:uFill>
                  <a:solidFill>
                    <a:srgbClr val="FFFFFF"/>
                  </a:solidFill>
                </a:uFill>
                <a:latin typeface="Calibri"/>
              </a:rPr>
              <a:t>Accumulator</a:t>
            </a:r>
            <a:endParaRPr lang="en-IN" sz="1400" spc="-1">
              <a:solidFill>
                <a:srgbClr val="000000"/>
              </a:solidFill>
              <a:uFill>
                <a:solidFill>
                  <a:srgbClr val="FFFFFF"/>
                </a:solidFill>
              </a:uFill>
              <a:latin typeface="Arial"/>
            </a:endParaRPr>
          </a:p>
        </p:txBody>
      </p:sp>
      <p:sp>
        <p:nvSpPr>
          <p:cNvPr id="211" name="CustomShape 7"/>
          <p:cNvSpPr/>
          <p:nvPr/>
        </p:nvSpPr>
        <p:spPr>
          <a:xfrm>
            <a:off x="6756600" y="4094640"/>
            <a:ext cx="1620000" cy="1620000"/>
          </a:xfrm>
          <a:prstGeom prst="ellipse">
            <a:avLst/>
          </a:prstGeom>
          <a:solidFill>
            <a:schemeClr val="accent6">
              <a:lumMod val="75000"/>
            </a:schemeClr>
          </a:solidFill>
          <a:ln>
            <a:solidFill>
              <a:schemeClr val="lt1">
                <a:hueOff val="0"/>
                <a:satOff val="0"/>
                <a:lumOff val="0"/>
                <a:alphaOff val="0"/>
              </a:schemeClr>
            </a:solidFill>
            <a:round/>
          </a:ln>
          <a:scene3d>
            <a:camera prst="orthographicFront">
              <a:rot lat="0" lon="0" rev="0"/>
            </a:camera>
            <a:lightRig rig="threePt" dir="t"/>
          </a:scene3d>
        </p:spPr>
        <p:style>
          <a:lnRef idx="2">
            <a:scrgbClr r="0" g="0" b="0"/>
          </a:lnRef>
          <a:fillRef idx="0">
            <a:scrgbClr r="0" g="0" b="0"/>
          </a:fillRef>
          <a:effectRef idx="0">
            <a:scrgbClr r="0" g="0" b="0"/>
          </a:effectRef>
          <a:fontRef idx="minor"/>
        </p:style>
        <p:txBody>
          <a:bodyPr lIns="24120" tIns="24120" rIns="24120" bIns="24120" anchor="ctr"/>
          <a:lstStyle/>
          <a:p>
            <a:pPr algn="ctr">
              <a:lnSpc>
                <a:spcPct val="90000"/>
              </a:lnSpc>
              <a:spcAft>
                <a:spcPts val="666"/>
              </a:spcAft>
            </a:pPr>
            <a:r>
              <a:rPr lang="en-IN" sz="1900" b="1" i="1" spc="-1">
                <a:solidFill>
                  <a:srgbClr val="000000"/>
                </a:solidFill>
                <a:uFill>
                  <a:solidFill>
                    <a:srgbClr val="FFFFFF"/>
                  </a:solidFill>
                </a:uFill>
                <a:latin typeface="Calibri"/>
              </a:rPr>
              <a:t>Low Frequency</a:t>
            </a:r>
            <a:endParaRPr lang="en-IN" sz="1900" spc="-1">
              <a:solidFill>
                <a:srgbClr val="000000"/>
              </a:solidFill>
              <a:uFill>
                <a:solidFill>
                  <a:srgbClr val="FFFFFF"/>
                </a:solidFill>
              </a:uFill>
              <a:latin typeface="Arial"/>
            </a:endParaRPr>
          </a:p>
          <a:p>
            <a:pPr algn="ctr">
              <a:lnSpc>
                <a:spcPct val="90000"/>
              </a:lnSpc>
              <a:spcAft>
                <a:spcPts val="666"/>
              </a:spcAft>
            </a:pPr>
            <a:r>
              <a:rPr lang="en-IN" sz="1900" b="1" i="1" spc="-1">
                <a:solidFill>
                  <a:srgbClr val="000000"/>
                </a:solidFill>
                <a:uFill>
                  <a:solidFill>
                    <a:srgbClr val="FFFFFF"/>
                  </a:solidFill>
                </a:uFill>
                <a:latin typeface="Calibri"/>
              </a:rPr>
              <a:t>Trader</a:t>
            </a:r>
            <a:endParaRPr lang="en-IN" sz="1900" spc="-1">
              <a:solidFill>
                <a:srgbClr val="000000"/>
              </a:solidFill>
              <a:uFill>
                <a:solidFill>
                  <a:srgbClr val="FFFFFF"/>
                </a:solidFill>
              </a:uFill>
              <a:latin typeface="Arial"/>
            </a:endParaRPr>
          </a:p>
        </p:txBody>
      </p:sp>
      <p:sp>
        <p:nvSpPr>
          <p:cNvPr id="212" name="CustomShape 8"/>
          <p:cNvSpPr/>
          <p:nvPr/>
        </p:nvSpPr>
        <p:spPr>
          <a:xfrm>
            <a:off x="3897840" y="4208040"/>
            <a:ext cx="1545840" cy="1545840"/>
          </a:xfrm>
          <a:prstGeom prst="ellipse">
            <a:avLst/>
          </a:prstGeom>
          <a:solidFill>
            <a:schemeClr val="accent2">
              <a:lumMod val="75000"/>
            </a:schemeClr>
          </a:solidFill>
          <a:ln>
            <a:solidFill>
              <a:schemeClr val="lt1">
                <a:hueOff val="0"/>
                <a:satOff val="0"/>
                <a:lumOff val="0"/>
                <a:alphaOff val="0"/>
              </a:schemeClr>
            </a:solidFill>
            <a:round/>
          </a:ln>
          <a:scene3d>
            <a:camera prst="orthographicFront">
              <a:rot lat="0" lon="0" rev="0"/>
            </a:camera>
            <a:lightRig rig="threePt" dir="t"/>
          </a:scene3d>
        </p:spPr>
        <p:style>
          <a:lnRef idx="2">
            <a:scrgbClr r="0" g="0" b="0"/>
          </a:lnRef>
          <a:fillRef idx="0">
            <a:scrgbClr r="0" g="0" b="0"/>
          </a:fillRef>
          <a:effectRef idx="0">
            <a:scrgbClr r="0" g="0" b="0"/>
          </a:effectRef>
          <a:fontRef idx="minor"/>
        </p:style>
        <p:txBody>
          <a:bodyPr lIns="24120" tIns="24120" rIns="24120" bIns="24120" anchor="ctr"/>
          <a:lstStyle/>
          <a:p>
            <a:pPr algn="ctr">
              <a:lnSpc>
                <a:spcPct val="90000"/>
              </a:lnSpc>
              <a:spcAft>
                <a:spcPts val="666"/>
              </a:spcAft>
            </a:pPr>
            <a:r>
              <a:rPr lang="en-IN" sz="1900" b="1" i="1" spc="-1">
                <a:solidFill>
                  <a:srgbClr val="FFFFFF"/>
                </a:solidFill>
                <a:uFill>
                  <a:solidFill>
                    <a:srgbClr val="FFFFFF"/>
                  </a:solidFill>
                </a:uFill>
                <a:latin typeface="Calibri"/>
              </a:rPr>
              <a:t>High Frequency</a:t>
            </a:r>
            <a:endParaRPr lang="en-IN" sz="1900" spc="-1">
              <a:solidFill>
                <a:srgbClr val="000000"/>
              </a:solidFill>
              <a:uFill>
                <a:solidFill>
                  <a:srgbClr val="FFFFFF"/>
                </a:solidFill>
              </a:uFill>
              <a:latin typeface="Arial"/>
            </a:endParaRPr>
          </a:p>
          <a:p>
            <a:pPr algn="ctr">
              <a:lnSpc>
                <a:spcPct val="90000"/>
              </a:lnSpc>
              <a:spcAft>
                <a:spcPts val="666"/>
              </a:spcAft>
            </a:pPr>
            <a:r>
              <a:rPr lang="en-IN" sz="1900" b="1" i="1" spc="-1">
                <a:solidFill>
                  <a:srgbClr val="FFFFFF"/>
                </a:solidFill>
                <a:uFill>
                  <a:solidFill>
                    <a:srgbClr val="FFFFFF"/>
                  </a:solidFill>
                </a:uFill>
                <a:latin typeface="Calibri"/>
              </a:rPr>
              <a:t>Trader</a:t>
            </a:r>
            <a:endParaRPr lang="en-IN" sz="1900" spc="-1">
              <a:solidFill>
                <a:srgbClr val="000000"/>
              </a:solidFill>
              <a:uFill>
                <a:solidFill>
                  <a:srgbClr val="FFFFFF"/>
                </a:solidFill>
              </a:uFill>
              <a:latin typeface="Arial"/>
            </a:endParaRPr>
          </a:p>
        </p:txBody>
      </p:sp>
      <p:sp>
        <p:nvSpPr>
          <p:cNvPr id="213" name="CustomShape 9"/>
          <p:cNvSpPr/>
          <p:nvPr/>
        </p:nvSpPr>
        <p:spPr>
          <a:xfrm>
            <a:off x="3946800" y="1818720"/>
            <a:ext cx="1600200" cy="1600200"/>
          </a:xfrm>
          <a:prstGeom prst="ellipse">
            <a:avLst/>
          </a:prstGeom>
          <a:solidFill>
            <a:srgbClr val="00B0F0"/>
          </a:solidFill>
          <a:ln>
            <a:solidFill>
              <a:schemeClr val="lt1">
                <a:hueOff val="0"/>
                <a:satOff val="0"/>
                <a:lumOff val="0"/>
                <a:alphaOff val="0"/>
              </a:schemeClr>
            </a:solidFill>
            <a:round/>
          </a:ln>
          <a:scene3d>
            <a:camera prst="orthographicFront">
              <a:rot lat="0" lon="0" rev="0"/>
            </a:camera>
            <a:lightRig rig="threePt" dir="t"/>
          </a:scene3d>
        </p:spPr>
        <p:style>
          <a:lnRef idx="2">
            <a:scrgbClr r="0" g="0" b="0"/>
          </a:lnRef>
          <a:fillRef idx="0">
            <a:scrgbClr r="0" g="0" b="0"/>
          </a:fillRef>
          <a:effectRef idx="0">
            <a:scrgbClr r="0" g="0" b="0"/>
          </a:effectRef>
          <a:fontRef idx="minor"/>
        </p:style>
        <p:txBody>
          <a:bodyPr lIns="20160" tIns="20160" rIns="20160" bIns="20160" anchor="ctr"/>
          <a:lstStyle/>
          <a:p>
            <a:pPr algn="ctr">
              <a:lnSpc>
                <a:spcPct val="90000"/>
              </a:lnSpc>
              <a:spcAft>
                <a:spcPts val="561"/>
              </a:spcAft>
            </a:pPr>
            <a:r>
              <a:rPr lang="en-IN" sz="1600" b="1" i="1" spc="-1">
                <a:solidFill>
                  <a:srgbClr val="000000"/>
                </a:solidFill>
                <a:uFill>
                  <a:solidFill>
                    <a:srgbClr val="FFFFFF"/>
                  </a:solidFill>
                </a:uFill>
                <a:latin typeface="Calibri"/>
              </a:rPr>
              <a:t>Portfolio</a:t>
            </a:r>
            <a:endParaRPr lang="en-IN" sz="1600" spc="-1">
              <a:solidFill>
                <a:srgbClr val="000000"/>
              </a:solidFill>
              <a:uFill>
                <a:solidFill>
                  <a:srgbClr val="FFFFFF"/>
                </a:solidFill>
              </a:uFill>
              <a:latin typeface="Arial"/>
            </a:endParaRPr>
          </a:p>
          <a:p>
            <a:pPr algn="ctr">
              <a:lnSpc>
                <a:spcPct val="90000"/>
              </a:lnSpc>
              <a:spcAft>
                <a:spcPts val="561"/>
              </a:spcAft>
            </a:pPr>
            <a:r>
              <a:rPr lang="en-IN" sz="1600" b="1" i="1" spc="-1">
                <a:solidFill>
                  <a:srgbClr val="000000"/>
                </a:solidFill>
                <a:uFill>
                  <a:solidFill>
                    <a:srgbClr val="FFFFFF"/>
                  </a:solidFill>
                </a:uFill>
                <a:latin typeface="Calibri"/>
              </a:rPr>
              <a:t>Churner</a:t>
            </a:r>
            <a:endParaRPr lang="en-IN" sz="1600" spc="-1">
              <a:solidFill>
                <a:srgbClr val="000000"/>
              </a:solidFill>
              <a:uFill>
                <a:solidFill>
                  <a:srgbClr val="FFFFFF"/>
                </a:solidFill>
              </a:uFill>
              <a:latin typeface="Arial"/>
            </a:endParaRPr>
          </a:p>
        </p:txBody>
      </p:sp>
      <p:sp>
        <p:nvSpPr>
          <p:cNvPr id="214" name="CustomShape 10"/>
          <p:cNvSpPr/>
          <p:nvPr/>
        </p:nvSpPr>
        <p:spPr>
          <a:xfrm>
            <a:off x="8077080" y="1295280"/>
            <a:ext cx="2514240" cy="990360"/>
          </a:xfrm>
          <a:prstGeom prst="roundRect">
            <a:avLst>
              <a:gd name="adj" fmla="val 16667"/>
            </a:avLst>
          </a:prstGeom>
          <a:solidFill>
            <a:srgbClr val="92D050"/>
          </a:solidFill>
          <a:ln w="28440">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indent="-216000">
              <a:buClr>
                <a:srgbClr val="000000"/>
              </a:buClr>
              <a:buFont typeface="Arial"/>
              <a:buChar char="•"/>
            </a:pPr>
            <a:r>
              <a:rPr lang="en-IN" sz="1400" b="1" i="1" spc="-1">
                <a:solidFill>
                  <a:srgbClr val="000000"/>
                </a:solidFill>
                <a:uFill>
                  <a:solidFill>
                    <a:srgbClr val="FFFFFF"/>
                  </a:solidFill>
                </a:uFill>
                <a:latin typeface="Calibri"/>
              </a:rPr>
              <a:t>Invests majorly in Delivery</a:t>
            </a:r>
            <a:endParaRPr lang="en-IN" sz="1400" spc="-1">
              <a:solidFill>
                <a:srgbClr val="000000"/>
              </a:solidFill>
              <a:uFill>
                <a:solidFill>
                  <a:srgbClr val="FFFFFF"/>
                </a:solidFill>
              </a:uFill>
              <a:latin typeface="Arial"/>
            </a:endParaRPr>
          </a:p>
          <a:p>
            <a:pPr>
              <a:lnSpc>
                <a:spcPct val="100000"/>
              </a:lnSpc>
            </a:pPr>
            <a:r>
              <a:rPr lang="en-IN" sz="1400" b="1" i="1" spc="-1">
                <a:solidFill>
                  <a:srgbClr val="000000"/>
                </a:solidFill>
                <a:uFill>
                  <a:solidFill>
                    <a:srgbClr val="FFFFFF"/>
                  </a:solidFill>
                </a:uFill>
                <a:latin typeface="Calibri"/>
              </a:rPr>
              <a:t>   Market</a:t>
            </a:r>
            <a:endParaRPr lang="en-IN" sz="1400" spc="-1">
              <a:solidFill>
                <a:srgbClr val="000000"/>
              </a:solidFill>
              <a:uFill>
                <a:solidFill>
                  <a:srgbClr val="FFFFFF"/>
                </a:solidFill>
              </a:uFill>
              <a:latin typeface="Arial"/>
            </a:endParaRPr>
          </a:p>
          <a:p>
            <a:pPr indent="-216000">
              <a:buClr>
                <a:srgbClr val="000000"/>
              </a:buClr>
              <a:buFont typeface="Arial"/>
              <a:buChar char="•"/>
            </a:pPr>
            <a:r>
              <a:rPr lang="en-IN" sz="1400" b="1" i="1" spc="-1">
                <a:solidFill>
                  <a:srgbClr val="000000"/>
                </a:solidFill>
                <a:uFill>
                  <a:solidFill>
                    <a:srgbClr val="FFFFFF"/>
                  </a:solidFill>
                </a:uFill>
                <a:latin typeface="Calibri"/>
              </a:rPr>
              <a:t>Follows Buy &amp; Hold policy</a:t>
            </a:r>
            <a:endParaRPr lang="en-IN" sz="1400" spc="-1">
              <a:solidFill>
                <a:srgbClr val="000000"/>
              </a:solidFill>
              <a:uFill>
                <a:solidFill>
                  <a:srgbClr val="FFFFFF"/>
                </a:solidFill>
              </a:uFill>
              <a:latin typeface="Arial"/>
            </a:endParaRPr>
          </a:p>
        </p:txBody>
      </p:sp>
      <p:sp>
        <p:nvSpPr>
          <p:cNvPr id="215" name="CustomShape 11"/>
          <p:cNvSpPr/>
          <p:nvPr/>
        </p:nvSpPr>
        <p:spPr>
          <a:xfrm>
            <a:off x="1524000" y="1219320"/>
            <a:ext cx="2514240" cy="1142640"/>
          </a:xfrm>
          <a:prstGeom prst="roundRect">
            <a:avLst>
              <a:gd name="adj" fmla="val 16667"/>
            </a:avLst>
          </a:prstGeom>
          <a:solidFill>
            <a:srgbClr val="00B0F0"/>
          </a:solidFill>
          <a:ln w="28440">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indent="-216000">
              <a:buClr>
                <a:srgbClr val="000000"/>
              </a:buClr>
              <a:buFont typeface="Arial"/>
              <a:buChar char="•"/>
            </a:pPr>
            <a:r>
              <a:rPr lang="en-IN" sz="1400" b="1" i="1" spc="-1">
                <a:solidFill>
                  <a:srgbClr val="000000"/>
                </a:solidFill>
                <a:uFill>
                  <a:solidFill>
                    <a:srgbClr val="FFFFFF"/>
                  </a:solidFill>
                </a:uFill>
                <a:latin typeface="Calibri"/>
              </a:rPr>
              <a:t>Trades majorly in Delivery</a:t>
            </a:r>
            <a:endParaRPr lang="en-IN" sz="1400" spc="-1">
              <a:solidFill>
                <a:srgbClr val="000000"/>
              </a:solidFill>
              <a:uFill>
                <a:solidFill>
                  <a:srgbClr val="FFFFFF"/>
                </a:solidFill>
              </a:uFill>
              <a:latin typeface="Arial"/>
            </a:endParaRPr>
          </a:p>
          <a:p>
            <a:pPr>
              <a:lnSpc>
                <a:spcPct val="100000"/>
              </a:lnSpc>
            </a:pPr>
            <a:r>
              <a:rPr lang="en-IN" sz="1400" b="1" i="1" spc="-1">
                <a:solidFill>
                  <a:srgbClr val="000000"/>
                </a:solidFill>
                <a:uFill>
                  <a:solidFill>
                    <a:srgbClr val="FFFFFF"/>
                  </a:solidFill>
                </a:uFill>
                <a:latin typeface="Calibri"/>
              </a:rPr>
              <a:t>  Market</a:t>
            </a:r>
            <a:endParaRPr lang="en-IN" sz="1400" spc="-1">
              <a:solidFill>
                <a:srgbClr val="000000"/>
              </a:solidFill>
              <a:uFill>
                <a:solidFill>
                  <a:srgbClr val="FFFFFF"/>
                </a:solidFill>
              </a:uFill>
              <a:latin typeface="Arial"/>
            </a:endParaRPr>
          </a:p>
          <a:p>
            <a:pPr indent="-216000">
              <a:buClr>
                <a:srgbClr val="000000"/>
              </a:buClr>
              <a:buFont typeface="Arial"/>
              <a:buChar char="•"/>
            </a:pPr>
            <a:r>
              <a:rPr lang="en-IN" sz="1400" b="1" i="1" spc="-1">
                <a:solidFill>
                  <a:srgbClr val="000000"/>
                </a:solidFill>
                <a:uFill>
                  <a:solidFill>
                    <a:srgbClr val="FFFFFF"/>
                  </a:solidFill>
                </a:uFill>
                <a:latin typeface="Calibri"/>
              </a:rPr>
              <a:t>Churns Portfolio frequently</a:t>
            </a:r>
            <a:endParaRPr lang="en-IN" sz="1400" spc="-1">
              <a:solidFill>
                <a:srgbClr val="000000"/>
              </a:solidFill>
              <a:uFill>
                <a:solidFill>
                  <a:srgbClr val="FFFFFF"/>
                </a:solidFill>
              </a:uFill>
              <a:latin typeface="Arial"/>
            </a:endParaRPr>
          </a:p>
        </p:txBody>
      </p:sp>
      <p:sp>
        <p:nvSpPr>
          <p:cNvPr id="216" name="CustomShape 12"/>
          <p:cNvSpPr/>
          <p:nvPr/>
        </p:nvSpPr>
        <p:spPr>
          <a:xfrm>
            <a:off x="1676280" y="5524560"/>
            <a:ext cx="2514240" cy="1142640"/>
          </a:xfrm>
          <a:prstGeom prst="roundRect">
            <a:avLst>
              <a:gd name="adj" fmla="val 16667"/>
            </a:avLst>
          </a:prstGeom>
          <a:solidFill>
            <a:schemeClr val="accent2">
              <a:lumMod val="75000"/>
            </a:schemeClr>
          </a:solidFill>
          <a:ln w="28440">
            <a:solidFill>
              <a:schemeClr val="accent2">
                <a:lumMod val="75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indent="-216000">
              <a:buClr>
                <a:srgbClr val="FFFFFF"/>
              </a:buClr>
              <a:buFont typeface="Arial"/>
              <a:buChar char="•"/>
            </a:pPr>
            <a:r>
              <a:rPr lang="en-IN" sz="1400" b="1" i="1" spc="-1">
                <a:solidFill>
                  <a:srgbClr val="FFFFFF"/>
                </a:solidFill>
                <a:uFill>
                  <a:solidFill>
                    <a:srgbClr val="FFFFFF"/>
                  </a:solidFill>
                </a:uFill>
                <a:latin typeface="Calibri"/>
              </a:rPr>
              <a:t>Trades majorly in Margin / Derivatives</a:t>
            </a:r>
            <a:endParaRPr lang="en-IN" sz="1400" spc="-1">
              <a:solidFill>
                <a:srgbClr val="000000"/>
              </a:solidFill>
              <a:uFill>
                <a:solidFill>
                  <a:srgbClr val="FFFFFF"/>
                </a:solidFill>
              </a:uFill>
              <a:latin typeface="Arial"/>
            </a:endParaRPr>
          </a:p>
          <a:p>
            <a:pPr indent="-216000">
              <a:buClr>
                <a:srgbClr val="FFFFFF"/>
              </a:buClr>
              <a:buFont typeface="Arial"/>
              <a:buChar char="•"/>
            </a:pPr>
            <a:r>
              <a:rPr lang="en-IN" sz="1400" b="1" i="1" spc="-1">
                <a:solidFill>
                  <a:srgbClr val="FFFFFF"/>
                </a:solidFill>
                <a:uFill>
                  <a:solidFill>
                    <a:srgbClr val="FFFFFF"/>
                  </a:solidFill>
                </a:uFill>
                <a:latin typeface="Calibri"/>
              </a:rPr>
              <a:t>Trades very frequently </a:t>
            </a:r>
            <a:endParaRPr lang="en-IN" sz="1400" spc="-1">
              <a:solidFill>
                <a:srgbClr val="000000"/>
              </a:solidFill>
              <a:uFill>
                <a:solidFill>
                  <a:srgbClr val="FFFFFF"/>
                </a:solidFill>
              </a:uFill>
              <a:latin typeface="Arial"/>
            </a:endParaRPr>
          </a:p>
        </p:txBody>
      </p:sp>
      <p:sp>
        <p:nvSpPr>
          <p:cNvPr id="217" name="CustomShape 13"/>
          <p:cNvSpPr/>
          <p:nvPr/>
        </p:nvSpPr>
        <p:spPr>
          <a:xfrm>
            <a:off x="8077080" y="5486400"/>
            <a:ext cx="2514240" cy="1142640"/>
          </a:xfrm>
          <a:prstGeom prst="roundRect">
            <a:avLst>
              <a:gd name="adj" fmla="val 16667"/>
            </a:avLst>
          </a:prstGeom>
          <a:solidFill>
            <a:schemeClr val="accent6">
              <a:lumMod val="75000"/>
            </a:schemeClr>
          </a:solidFill>
          <a:ln w="28440">
            <a:solidFill>
              <a:schemeClr val="accent6">
                <a:lumMod val="75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indent="-216000">
              <a:buClr>
                <a:srgbClr val="000000"/>
              </a:buClr>
              <a:buFont typeface="Arial"/>
              <a:buChar char="•"/>
            </a:pPr>
            <a:r>
              <a:rPr lang="en-IN" sz="1400" b="1" i="1" spc="-1">
                <a:solidFill>
                  <a:srgbClr val="000000"/>
                </a:solidFill>
                <a:uFill>
                  <a:solidFill>
                    <a:srgbClr val="FFFFFF"/>
                  </a:solidFill>
                </a:uFill>
                <a:latin typeface="Calibri"/>
              </a:rPr>
              <a:t>Trades majorly in Margin / Derivatives</a:t>
            </a:r>
            <a:endParaRPr lang="en-IN" sz="1400" spc="-1">
              <a:solidFill>
                <a:srgbClr val="000000"/>
              </a:solidFill>
              <a:uFill>
                <a:solidFill>
                  <a:srgbClr val="FFFFFF"/>
                </a:solidFill>
              </a:uFill>
              <a:latin typeface="Arial"/>
            </a:endParaRPr>
          </a:p>
          <a:p>
            <a:pPr indent="-216000">
              <a:buClr>
                <a:srgbClr val="000000"/>
              </a:buClr>
              <a:buFont typeface="Arial"/>
              <a:buChar char="•"/>
            </a:pPr>
            <a:r>
              <a:rPr lang="en-IN" sz="1400" b="1" i="1" spc="-1">
                <a:solidFill>
                  <a:srgbClr val="000000"/>
                </a:solidFill>
                <a:uFill>
                  <a:solidFill>
                    <a:srgbClr val="FFFFFF"/>
                  </a:solidFill>
                </a:uFill>
                <a:latin typeface="Calibri"/>
              </a:rPr>
              <a:t>Trades less frequently </a:t>
            </a:r>
            <a:endParaRPr lang="en-IN" sz="1400" spc="-1">
              <a:solidFill>
                <a:srgbClr val="000000"/>
              </a:solidFill>
              <a:uFill>
                <a:solidFill>
                  <a:srgbClr val="FFFFFF"/>
                </a:solidFill>
              </a:uFill>
              <a:latin typeface="Arial"/>
            </a:endParaRPr>
          </a:p>
        </p:txBody>
      </p:sp>
      <p:sp>
        <p:nvSpPr>
          <p:cNvPr id="218" name="CustomShape 14"/>
          <p:cNvSpPr/>
          <p:nvPr/>
        </p:nvSpPr>
        <p:spPr>
          <a:xfrm>
            <a:off x="1497360" y="8640"/>
            <a:ext cx="9143640" cy="106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200" spc="-1">
                <a:solidFill>
                  <a:srgbClr val="002060"/>
                </a:solidFill>
                <a:uFill>
                  <a:solidFill>
                    <a:srgbClr val="FFFFFF"/>
                  </a:solidFill>
                </a:uFill>
                <a:latin typeface="Calibri"/>
              </a:rPr>
              <a:t>Customer Behavioural Segmentation – Investing &amp; trading style</a:t>
            </a:r>
            <a:endParaRPr lang="en-IN" sz="3200"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99141131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1497360" y="8640"/>
            <a:ext cx="914364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200" spc="-1">
                <a:solidFill>
                  <a:srgbClr val="002060"/>
                </a:solidFill>
                <a:uFill>
                  <a:solidFill>
                    <a:srgbClr val="FFFFFF"/>
                  </a:solidFill>
                </a:uFill>
                <a:latin typeface="Calibri"/>
              </a:rPr>
              <a:t>Customer Behavioural Segmentation – Risk appetite</a:t>
            </a:r>
            <a:endParaRPr lang="en-IN" sz="3200" spc="-1">
              <a:solidFill>
                <a:srgbClr val="000000"/>
              </a:solidFill>
              <a:uFill>
                <a:solidFill>
                  <a:srgbClr val="FFFFFF"/>
                </a:solidFill>
              </a:uFill>
              <a:latin typeface="Arial"/>
            </a:endParaRPr>
          </a:p>
        </p:txBody>
      </p:sp>
      <p:sp>
        <p:nvSpPr>
          <p:cNvPr id="220" name="CustomShape 2"/>
          <p:cNvSpPr/>
          <p:nvPr/>
        </p:nvSpPr>
        <p:spPr>
          <a:xfrm>
            <a:off x="4618200" y="1888560"/>
            <a:ext cx="2902320" cy="2902320"/>
          </a:xfrm>
          <a:prstGeom prst="blockArc">
            <a:avLst>
              <a:gd name="adj1" fmla="val 9000000"/>
              <a:gd name="adj2" fmla="val 16200000"/>
              <a:gd name="adj3" fmla="val 4644"/>
            </a:avLst>
          </a:prstGeom>
          <a:solidFill>
            <a:schemeClr val="accent1">
              <a:shade val="90000"/>
              <a:hueOff val="306302"/>
              <a:satOff val="-4255"/>
              <a:lumOff val="22954"/>
              <a:alphaOff val="0"/>
            </a:schemeClr>
          </a:solidFill>
          <a:ln>
            <a:noFill/>
          </a:ln>
        </p:spPr>
        <p:style>
          <a:lnRef idx="0">
            <a:scrgbClr r="0" g="0" b="0"/>
          </a:lnRef>
          <a:fillRef idx="0">
            <a:scrgbClr r="0" g="0" b="0"/>
          </a:fillRef>
          <a:effectRef idx="0">
            <a:scrgbClr r="0" g="0" b="0"/>
          </a:effectRef>
          <a:fontRef idx="minor"/>
        </p:style>
      </p:sp>
      <p:sp>
        <p:nvSpPr>
          <p:cNvPr id="221" name="CustomShape 3"/>
          <p:cNvSpPr/>
          <p:nvPr/>
        </p:nvSpPr>
        <p:spPr>
          <a:xfrm>
            <a:off x="4618200" y="1888560"/>
            <a:ext cx="2902320" cy="2902320"/>
          </a:xfrm>
          <a:prstGeom prst="blockArc">
            <a:avLst>
              <a:gd name="adj1" fmla="val 1800000"/>
              <a:gd name="adj2" fmla="val 9000000"/>
              <a:gd name="adj3" fmla="val 4644"/>
            </a:avLst>
          </a:prstGeom>
          <a:solidFill>
            <a:schemeClr val="accent1">
              <a:shade val="90000"/>
              <a:hueOff val="153151"/>
              <a:satOff val="-2127"/>
              <a:lumOff val="11477"/>
              <a:alphaOff val="0"/>
            </a:schemeClr>
          </a:solidFill>
          <a:ln>
            <a:noFill/>
          </a:ln>
        </p:spPr>
        <p:style>
          <a:lnRef idx="0">
            <a:scrgbClr r="0" g="0" b="0"/>
          </a:lnRef>
          <a:fillRef idx="0">
            <a:scrgbClr r="0" g="0" b="0"/>
          </a:fillRef>
          <a:effectRef idx="0">
            <a:scrgbClr r="0" g="0" b="0"/>
          </a:effectRef>
          <a:fontRef idx="minor"/>
        </p:style>
      </p:sp>
      <p:sp>
        <p:nvSpPr>
          <p:cNvPr id="222" name="CustomShape 4"/>
          <p:cNvSpPr/>
          <p:nvPr/>
        </p:nvSpPr>
        <p:spPr>
          <a:xfrm>
            <a:off x="4618200" y="1888560"/>
            <a:ext cx="2902320" cy="2902320"/>
          </a:xfrm>
          <a:prstGeom prst="blockArc">
            <a:avLst>
              <a:gd name="adj1" fmla="val 16200000"/>
              <a:gd name="adj2" fmla="val 1800000"/>
              <a:gd name="adj3" fmla="val 4644"/>
            </a:avLst>
          </a:prstGeom>
          <a:solidFill>
            <a:schemeClr val="accent1">
              <a:shade val="90000"/>
              <a:hueOff val="0"/>
              <a:satOff val="0"/>
              <a:lumOff val="0"/>
              <a:alphaOff val="0"/>
            </a:schemeClr>
          </a:solidFill>
          <a:ln>
            <a:noFill/>
          </a:ln>
        </p:spPr>
        <p:style>
          <a:lnRef idx="0">
            <a:scrgbClr r="0" g="0" b="0"/>
          </a:lnRef>
          <a:fillRef idx="0">
            <a:scrgbClr r="0" g="0" b="0"/>
          </a:fillRef>
          <a:effectRef idx="0">
            <a:scrgbClr r="0" g="0" b="0"/>
          </a:effectRef>
          <a:fontRef idx="minor"/>
        </p:style>
      </p:sp>
      <p:sp>
        <p:nvSpPr>
          <p:cNvPr id="223" name="CustomShape 5"/>
          <p:cNvSpPr/>
          <p:nvPr/>
        </p:nvSpPr>
        <p:spPr>
          <a:xfrm>
            <a:off x="5323080" y="2593440"/>
            <a:ext cx="1492920" cy="1492560"/>
          </a:xfrm>
          <a:prstGeom prst="ellipse">
            <a:avLst/>
          </a:prstGeom>
          <a:solidFill>
            <a:schemeClr val="accent1">
              <a:shade val="80000"/>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23040" tIns="23040" rIns="23040" bIns="23040" anchor="ctr"/>
          <a:lstStyle/>
          <a:p>
            <a:pPr algn="ctr">
              <a:lnSpc>
                <a:spcPct val="90000"/>
              </a:lnSpc>
              <a:spcAft>
                <a:spcPts val="629"/>
              </a:spcAft>
            </a:pPr>
            <a:r>
              <a:rPr lang="en-IN" spc="-1">
                <a:solidFill>
                  <a:srgbClr val="FFFFFF"/>
                </a:solidFill>
                <a:uFill>
                  <a:solidFill>
                    <a:srgbClr val="FFFFFF"/>
                  </a:solidFill>
                </a:uFill>
                <a:latin typeface="Calibri"/>
              </a:rPr>
              <a:t>Risk Propensity</a:t>
            </a:r>
            <a:endParaRPr lang="en-IN" spc="-1">
              <a:solidFill>
                <a:srgbClr val="000000"/>
              </a:solidFill>
              <a:uFill>
                <a:solidFill>
                  <a:srgbClr val="FFFFFF"/>
                </a:solidFill>
              </a:uFill>
              <a:latin typeface="Arial"/>
            </a:endParaRPr>
          </a:p>
        </p:txBody>
      </p:sp>
      <p:sp>
        <p:nvSpPr>
          <p:cNvPr id="224" name="CustomShape 6"/>
          <p:cNvSpPr/>
          <p:nvPr/>
        </p:nvSpPr>
        <p:spPr>
          <a:xfrm>
            <a:off x="5525040" y="1413720"/>
            <a:ext cx="1088640" cy="1017000"/>
          </a:xfrm>
          <a:prstGeom prst="ellipse">
            <a:avLst/>
          </a:prstGeom>
          <a:solidFill>
            <a:schemeClr val="accent2"/>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20160" tIns="20160" rIns="20160" bIns="20160" anchor="ctr"/>
          <a:lstStyle/>
          <a:p>
            <a:pPr algn="ctr">
              <a:lnSpc>
                <a:spcPct val="90000"/>
              </a:lnSpc>
              <a:spcAft>
                <a:spcPts val="561"/>
              </a:spcAft>
            </a:pPr>
            <a:r>
              <a:rPr lang="en-IN" sz="1600" spc="-1">
                <a:solidFill>
                  <a:srgbClr val="FFFFFF"/>
                </a:solidFill>
                <a:uFill>
                  <a:solidFill>
                    <a:srgbClr val="FFFFFF"/>
                  </a:solidFill>
                </a:uFill>
                <a:latin typeface="Calibri"/>
              </a:rPr>
              <a:t>High Risk Appetite</a:t>
            </a:r>
            <a:endParaRPr lang="en-IN" sz="1600" spc="-1">
              <a:solidFill>
                <a:srgbClr val="000000"/>
              </a:solidFill>
              <a:uFill>
                <a:solidFill>
                  <a:srgbClr val="FFFFFF"/>
                </a:solidFill>
              </a:uFill>
              <a:latin typeface="Arial"/>
            </a:endParaRPr>
          </a:p>
        </p:txBody>
      </p:sp>
      <p:sp>
        <p:nvSpPr>
          <p:cNvPr id="225" name="CustomShape 7"/>
          <p:cNvSpPr/>
          <p:nvPr/>
        </p:nvSpPr>
        <p:spPr>
          <a:xfrm>
            <a:off x="6752640" y="3540240"/>
            <a:ext cx="1088640" cy="1017000"/>
          </a:xfrm>
          <a:prstGeom prst="ellipse">
            <a:avLst/>
          </a:prstGeom>
          <a:solidFill>
            <a:schemeClr val="accent4"/>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20160" tIns="20160" rIns="20160" bIns="20160" anchor="ctr"/>
          <a:lstStyle/>
          <a:p>
            <a:pPr algn="ctr">
              <a:lnSpc>
                <a:spcPct val="90000"/>
              </a:lnSpc>
              <a:spcAft>
                <a:spcPts val="561"/>
              </a:spcAft>
            </a:pPr>
            <a:r>
              <a:rPr lang="en-IN" sz="1600" spc="-1">
                <a:solidFill>
                  <a:srgbClr val="FFFFFF"/>
                </a:solidFill>
                <a:uFill>
                  <a:solidFill>
                    <a:srgbClr val="FFFFFF"/>
                  </a:solidFill>
                </a:uFill>
                <a:latin typeface="Calibri"/>
              </a:rPr>
              <a:t>Medium Risk Appetite</a:t>
            </a:r>
            <a:endParaRPr lang="en-IN" sz="1600" spc="-1">
              <a:solidFill>
                <a:srgbClr val="000000"/>
              </a:solidFill>
              <a:uFill>
                <a:solidFill>
                  <a:srgbClr val="FFFFFF"/>
                </a:solidFill>
              </a:uFill>
              <a:latin typeface="Arial"/>
            </a:endParaRPr>
          </a:p>
        </p:txBody>
      </p:sp>
      <p:sp>
        <p:nvSpPr>
          <p:cNvPr id="226" name="CustomShape 8"/>
          <p:cNvSpPr/>
          <p:nvPr/>
        </p:nvSpPr>
        <p:spPr>
          <a:xfrm>
            <a:off x="4297440" y="3540240"/>
            <a:ext cx="1088640" cy="1017000"/>
          </a:xfrm>
          <a:prstGeom prst="ellipse">
            <a:avLst/>
          </a:prstGeom>
          <a:solidFill>
            <a:schemeClr val="accent3"/>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20160" tIns="20160" rIns="20160" bIns="20160" anchor="ctr"/>
          <a:lstStyle/>
          <a:p>
            <a:pPr algn="ctr">
              <a:lnSpc>
                <a:spcPct val="90000"/>
              </a:lnSpc>
              <a:spcAft>
                <a:spcPts val="561"/>
              </a:spcAft>
            </a:pPr>
            <a:r>
              <a:rPr lang="en-IN" sz="1600" spc="-1">
                <a:solidFill>
                  <a:srgbClr val="FFFFFF"/>
                </a:solidFill>
                <a:uFill>
                  <a:solidFill>
                    <a:srgbClr val="FFFFFF"/>
                  </a:solidFill>
                </a:uFill>
                <a:latin typeface="Calibri"/>
              </a:rPr>
              <a:t>Low Risk Appetite</a:t>
            </a:r>
            <a:endParaRPr lang="en-IN" sz="1600" spc="-1">
              <a:solidFill>
                <a:srgbClr val="000000"/>
              </a:solidFill>
              <a:uFill>
                <a:solidFill>
                  <a:srgbClr val="FFFFFF"/>
                </a:solidFill>
              </a:uFill>
              <a:latin typeface="Arial"/>
            </a:endParaRPr>
          </a:p>
        </p:txBody>
      </p:sp>
      <p:sp>
        <p:nvSpPr>
          <p:cNvPr id="227" name="CustomShape 9"/>
          <p:cNvSpPr/>
          <p:nvPr/>
        </p:nvSpPr>
        <p:spPr>
          <a:xfrm>
            <a:off x="3951120" y="5733360"/>
            <a:ext cx="423612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2400" b="1" spc="-1">
                <a:solidFill>
                  <a:srgbClr val="414042"/>
                </a:solidFill>
                <a:uFill>
                  <a:solidFill>
                    <a:srgbClr val="FFFFFF"/>
                  </a:solidFill>
                </a:uFill>
                <a:latin typeface="Calibri"/>
              </a:rPr>
              <a:t>Risk Propensity Segmentation</a:t>
            </a:r>
            <a:endParaRPr lang="en-IN" sz="2400" spc="-1">
              <a:solidFill>
                <a:srgbClr val="000000"/>
              </a:solidFill>
              <a:uFill>
                <a:solidFill>
                  <a:srgbClr val="FFFFFF"/>
                </a:solidFill>
              </a:uFill>
              <a:latin typeface="Arial"/>
            </a:endParaRPr>
          </a:p>
        </p:txBody>
      </p:sp>
      <p:sp>
        <p:nvSpPr>
          <p:cNvPr id="228" name="CustomShape 10"/>
          <p:cNvSpPr/>
          <p:nvPr/>
        </p:nvSpPr>
        <p:spPr>
          <a:xfrm>
            <a:off x="1919640" y="4624200"/>
            <a:ext cx="2775240" cy="633600"/>
          </a:xfrm>
          <a:prstGeom prst="roundRect">
            <a:avLst>
              <a:gd name="adj" fmla="val 16667"/>
            </a:avLst>
          </a:prstGeom>
          <a:solidFill>
            <a:schemeClr val="accent3">
              <a:lumMod val="75000"/>
            </a:schemeClr>
          </a:solidFill>
          <a:ln w="28440">
            <a:solidFill>
              <a:schemeClr val="accent3">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IN" sz="1400" spc="-1" dirty="0" smtClean="0">
                <a:solidFill>
                  <a:srgbClr val="FFFFFF"/>
                </a:solidFill>
                <a:uFill>
                  <a:solidFill>
                    <a:srgbClr val="FFFFFF"/>
                  </a:solidFill>
                </a:uFill>
                <a:latin typeface="Calibri"/>
              </a:rPr>
              <a:t>Delivery </a:t>
            </a:r>
            <a:r>
              <a:rPr lang="en-IN" sz="1400" spc="-1" dirty="0">
                <a:solidFill>
                  <a:srgbClr val="FFFFFF"/>
                </a:solidFill>
                <a:uFill>
                  <a:solidFill>
                    <a:srgbClr val="FFFFFF"/>
                  </a:solidFill>
                </a:uFill>
                <a:latin typeface="Calibri"/>
              </a:rPr>
              <a:t>Trading – Blue Chips/ index stocks</a:t>
            </a:r>
            <a:endParaRPr lang="en-IN" sz="1400" spc="-1" dirty="0">
              <a:solidFill>
                <a:srgbClr val="000000"/>
              </a:solidFill>
              <a:uFill>
                <a:solidFill>
                  <a:srgbClr val="FFFFFF"/>
                </a:solidFill>
              </a:uFill>
              <a:latin typeface="Arial"/>
            </a:endParaRPr>
          </a:p>
        </p:txBody>
      </p:sp>
      <p:sp>
        <p:nvSpPr>
          <p:cNvPr id="229" name="CustomShape 11"/>
          <p:cNvSpPr/>
          <p:nvPr/>
        </p:nvSpPr>
        <p:spPr>
          <a:xfrm>
            <a:off x="7523400" y="4624200"/>
            <a:ext cx="2460960" cy="711360"/>
          </a:xfrm>
          <a:prstGeom prst="roundRect">
            <a:avLst>
              <a:gd name="adj" fmla="val 16667"/>
            </a:avLst>
          </a:prstGeom>
          <a:solidFill>
            <a:schemeClr val="accent4">
              <a:lumMod val="75000"/>
            </a:schemeClr>
          </a:solidFill>
          <a:ln w="28440">
            <a:solidFill>
              <a:schemeClr val="accent4">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IN" sz="1400" spc="-1">
                <a:solidFill>
                  <a:srgbClr val="FFFFFF"/>
                </a:solidFill>
                <a:uFill>
                  <a:solidFill>
                    <a:srgbClr val="FFFFFF"/>
                  </a:solidFill>
                </a:uFill>
                <a:latin typeface="Calibri"/>
              </a:rPr>
              <a:t>Intraday - Margin Trading</a:t>
            </a:r>
            <a:endParaRPr lang="en-IN" sz="1400" spc="-1">
              <a:solidFill>
                <a:srgbClr val="000000"/>
              </a:solidFill>
              <a:uFill>
                <a:solidFill>
                  <a:srgbClr val="FFFFFF"/>
                </a:solidFill>
              </a:uFill>
              <a:latin typeface="Arial"/>
            </a:endParaRPr>
          </a:p>
          <a:p>
            <a:pPr>
              <a:lnSpc>
                <a:spcPct val="100000"/>
              </a:lnSpc>
            </a:pPr>
            <a:r>
              <a:rPr lang="en-IN" sz="1400" spc="-1">
                <a:solidFill>
                  <a:srgbClr val="FFFFFF"/>
                </a:solidFill>
                <a:uFill>
                  <a:solidFill>
                    <a:srgbClr val="FFFFFF"/>
                  </a:solidFill>
                </a:uFill>
                <a:latin typeface="Calibri"/>
              </a:rPr>
              <a:t>Penny Stocks – Delivery Trading</a:t>
            </a:r>
            <a:endParaRPr lang="en-IN" sz="1400" spc="-1">
              <a:solidFill>
                <a:srgbClr val="000000"/>
              </a:solidFill>
              <a:uFill>
                <a:solidFill>
                  <a:srgbClr val="FFFFFF"/>
                </a:solidFill>
              </a:uFill>
              <a:latin typeface="Arial"/>
            </a:endParaRPr>
          </a:p>
        </p:txBody>
      </p:sp>
      <p:sp>
        <p:nvSpPr>
          <p:cNvPr id="230" name="CustomShape 12"/>
          <p:cNvSpPr/>
          <p:nvPr/>
        </p:nvSpPr>
        <p:spPr>
          <a:xfrm>
            <a:off x="6672000" y="1124640"/>
            <a:ext cx="2160000" cy="625320"/>
          </a:xfrm>
          <a:prstGeom prst="roundRect">
            <a:avLst>
              <a:gd name="adj" fmla="val 16667"/>
            </a:avLst>
          </a:prstGeom>
          <a:solidFill>
            <a:schemeClr val="accent2"/>
          </a:solidFill>
          <a:ln w="28440">
            <a:solidFill>
              <a:schemeClr val="accent2">
                <a:lumMod val="75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IN" sz="1400" spc="-1">
                <a:solidFill>
                  <a:srgbClr val="FFFFFF"/>
                </a:solidFill>
                <a:uFill>
                  <a:solidFill>
                    <a:srgbClr val="FFFFFF"/>
                  </a:solidFill>
                </a:uFill>
                <a:latin typeface="Calibri"/>
              </a:rPr>
              <a:t>FNO Stocks/ Indices</a:t>
            </a:r>
            <a:endParaRPr lang="en-IN" sz="1400" spc="-1">
              <a:solidFill>
                <a:srgbClr val="000000"/>
              </a:solidFill>
              <a:uFill>
                <a:solidFill>
                  <a:srgbClr val="FFFFFF"/>
                </a:solidFill>
              </a:uFill>
              <a:latin typeface="Arial"/>
            </a:endParaRPr>
          </a:p>
          <a:p>
            <a:pPr>
              <a:lnSpc>
                <a:spcPct val="100000"/>
              </a:lnSpc>
            </a:pPr>
            <a:r>
              <a:rPr lang="en-IN" sz="1400" spc="-1">
                <a:solidFill>
                  <a:srgbClr val="FFFFFF"/>
                </a:solidFill>
                <a:uFill>
                  <a:solidFill>
                    <a:srgbClr val="FFFFFF"/>
                  </a:solidFill>
                </a:uFill>
                <a:latin typeface="Calibri"/>
              </a:rPr>
              <a:t>Interest Rate Futures</a:t>
            </a:r>
            <a:endParaRPr lang="en-IN" sz="1400" spc="-1">
              <a:solidFill>
                <a:srgbClr val="000000"/>
              </a:solidFill>
              <a:uFill>
                <a:solidFill>
                  <a:srgbClr val="FFFFFF"/>
                </a:solidFill>
              </a:uFill>
              <a:latin typeface="Arial"/>
            </a:endParaRPr>
          </a:p>
          <a:p>
            <a:pPr>
              <a:lnSpc>
                <a:spcPct val="100000"/>
              </a:lnSpc>
            </a:pPr>
            <a:r>
              <a:rPr lang="en-IN" sz="1400" spc="-1">
                <a:solidFill>
                  <a:srgbClr val="FFFFFF"/>
                </a:solidFill>
                <a:uFill>
                  <a:solidFill>
                    <a:srgbClr val="FFFFFF"/>
                  </a:solidFill>
                </a:uFill>
                <a:latin typeface="Calibri"/>
              </a:rPr>
              <a:t>Currency</a:t>
            </a:r>
            <a:endParaRPr lang="en-IN" sz="1400"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3395738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2861"/>
            <a:ext cx="10515600" cy="1325563"/>
          </a:xfrm>
        </p:spPr>
        <p:txBody>
          <a:bodyPr>
            <a:normAutofit/>
          </a:bodyPr>
          <a:lstStyle/>
          <a:p>
            <a:r>
              <a:rPr lang="en-US" dirty="0"/>
              <a:t>V</a:t>
            </a:r>
            <a:r>
              <a:rPr lang="en-US" b="1" dirty="0" smtClean="0"/>
              <a:t>alue Based Segmentation</a:t>
            </a:r>
            <a:endParaRPr lang="en-US" b="1" dirty="0"/>
          </a:p>
        </p:txBody>
      </p:sp>
      <p:sp>
        <p:nvSpPr>
          <p:cNvPr id="3" name="Content Placeholder 2"/>
          <p:cNvSpPr>
            <a:spLocks noGrp="1"/>
          </p:cNvSpPr>
          <p:nvPr>
            <p:ph idx="1"/>
          </p:nvPr>
        </p:nvSpPr>
        <p:spPr>
          <a:xfrm>
            <a:off x="815197" y="1068562"/>
            <a:ext cx="10515600" cy="4812187"/>
          </a:xfrm>
        </p:spPr>
        <p:txBody>
          <a:bodyPr/>
          <a:lstStyle/>
          <a:p>
            <a:r>
              <a:rPr lang="en-US" dirty="0" smtClean="0"/>
              <a:t>Distinct Customer count &amp; brokerages across major product type.</a:t>
            </a:r>
            <a:endParaRPr lang="en-US" dirty="0"/>
          </a:p>
        </p:txBody>
      </p:sp>
      <p:sp>
        <p:nvSpPr>
          <p:cNvPr id="9" name="Rectangle 8"/>
          <p:cNvSpPr/>
          <p:nvPr/>
        </p:nvSpPr>
        <p:spPr>
          <a:xfrm>
            <a:off x="838200" y="2096086"/>
            <a:ext cx="10515599" cy="406556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Diagram 7"/>
          <p:cNvGraphicFramePr/>
          <p:nvPr>
            <p:extLst/>
          </p:nvPr>
        </p:nvGraphicFramePr>
        <p:xfrm>
          <a:off x="1167619" y="1645920"/>
          <a:ext cx="9720776" cy="50219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721099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Total brokerage across product type</a:t>
            </a: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82324400"/>
              </p:ext>
            </p:extLst>
          </p:nvPr>
        </p:nvGraphicFramePr>
        <p:xfrm>
          <a:off x="1012874" y="1097282"/>
          <a:ext cx="9805181" cy="2757264"/>
        </p:xfrm>
        <a:graphic>
          <a:graphicData uri="http://schemas.openxmlformats.org/drawingml/2006/table">
            <a:tbl>
              <a:tblPr>
                <a:tableStyleId>{5C22544A-7EE6-4342-B048-85BDC9FD1C3A}</a:tableStyleId>
              </a:tblPr>
              <a:tblGrid>
                <a:gridCol w="2888186"/>
                <a:gridCol w="3432335"/>
                <a:gridCol w="3484660"/>
              </a:tblGrid>
              <a:tr h="459544">
                <a:tc>
                  <a:txBody>
                    <a:bodyPr/>
                    <a:lstStyle/>
                    <a:p>
                      <a:pPr algn="ctr" fontAlgn="ctr"/>
                      <a:r>
                        <a:rPr lang="en-US" sz="2000" b="1" u="none" strike="noStrike" dirty="0">
                          <a:effectLst/>
                        </a:rPr>
                        <a:t>Product Type </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fontAlgn="ctr"/>
                      <a:r>
                        <a:rPr lang="en-US" sz="2000" b="1" u="none" strike="noStrike" dirty="0" smtClean="0">
                          <a:effectLst/>
                        </a:rPr>
                        <a:t>Total</a:t>
                      </a:r>
                      <a:r>
                        <a:rPr lang="en-US" sz="2000" b="1" u="none" strike="noStrike" baseline="0" dirty="0" smtClean="0">
                          <a:effectLst/>
                        </a:rPr>
                        <a:t> </a:t>
                      </a:r>
                      <a:r>
                        <a:rPr lang="en-US" sz="2000" b="1" u="none" strike="noStrike" dirty="0" smtClean="0">
                          <a:effectLst/>
                        </a:rPr>
                        <a:t>Brokerage ( in Cr.)</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fontAlgn="ctr"/>
                      <a:r>
                        <a:rPr lang="en-US" sz="2000" b="1" u="none" strike="noStrike" dirty="0" smtClean="0">
                          <a:effectLst/>
                        </a:rPr>
                        <a:t>Percentage</a:t>
                      </a:r>
                      <a:r>
                        <a:rPr lang="en-US" sz="2000" b="1" u="none" strike="noStrike" baseline="0" dirty="0" smtClean="0">
                          <a:effectLst/>
                        </a:rPr>
                        <a:t> </a:t>
                      </a:r>
                      <a:r>
                        <a:rPr lang="en-US" sz="2000" b="1" u="none" strike="noStrike" dirty="0" smtClean="0">
                          <a:effectLst/>
                        </a:rPr>
                        <a:t>across Product Type </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r h="459544">
                <a:tc>
                  <a:txBody>
                    <a:bodyPr/>
                    <a:lstStyle/>
                    <a:p>
                      <a:pPr algn="ctr" fontAlgn="ctr"/>
                      <a:r>
                        <a:rPr lang="en-US" sz="2000" u="none" strike="noStrike" dirty="0">
                          <a:effectLst/>
                        </a:rPr>
                        <a:t>DELIVERY</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smtClean="0">
                          <a:effectLst/>
                        </a:rPr>
                        <a:t>317 Cr.</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a:effectLst/>
                        </a:rPr>
                        <a:t>55%</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59544">
                <a:tc>
                  <a:txBody>
                    <a:bodyPr/>
                    <a:lstStyle/>
                    <a:p>
                      <a:pPr algn="ctr" fontAlgn="ctr"/>
                      <a:r>
                        <a:rPr lang="en-US" sz="2000" u="none" strike="noStrike" dirty="0">
                          <a:effectLst/>
                        </a:rPr>
                        <a:t>MARGIN</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smtClean="0">
                          <a:effectLst/>
                        </a:rPr>
                        <a:t>138 Cr.</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a:effectLst/>
                        </a:rPr>
                        <a:t>24%</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59544">
                <a:tc>
                  <a:txBody>
                    <a:bodyPr/>
                    <a:lstStyle/>
                    <a:p>
                      <a:pPr algn="ctr" fontAlgn="ctr"/>
                      <a:r>
                        <a:rPr lang="en-US" sz="2000" u="none" strike="noStrike">
                          <a:effectLst/>
                        </a:rPr>
                        <a:t>OPT</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smtClean="0">
                          <a:effectLst/>
                        </a:rPr>
                        <a:t>6.14 Cr.</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a:effectLst/>
                        </a:rPr>
                        <a:t>11%</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59544">
                <a:tc>
                  <a:txBody>
                    <a:bodyPr/>
                    <a:lstStyle/>
                    <a:p>
                      <a:pPr algn="ctr" fontAlgn="ctr"/>
                      <a:r>
                        <a:rPr lang="en-US" sz="2000" u="none" strike="noStrike">
                          <a:effectLst/>
                        </a:rPr>
                        <a:t>FUT</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smtClean="0">
                          <a:effectLst/>
                        </a:rPr>
                        <a:t>59.06 Cr.</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a:effectLst/>
                        </a:rPr>
                        <a:t>10%</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59544">
                <a:tc>
                  <a:txBody>
                    <a:bodyPr/>
                    <a:lstStyle/>
                    <a:p>
                      <a:pPr algn="ctr" fontAlgn="ctr"/>
                      <a:r>
                        <a:rPr lang="en-US" sz="2000" u="none" strike="noStrike">
                          <a:effectLst/>
                        </a:rPr>
                        <a:t>Total</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smtClean="0">
                          <a:effectLst/>
                        </a:rPr>
                        <a:t>576 Cr.</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smtClean="0">
                          <a:effectLst/>
                        </a:rPr>
                        <a:t>100%</a:t>
                      </a:r>
                      <a:r>
                        <a:rPr lang="en-US" sz="2000" u="none" strike="noStrike" dirty="0">
                          <a:effectLst/>
                        </a:rPr>
                        <a:t> </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5418788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767" y="163774"/>
            <a:ext cx="11608558" cy="6694226"/>
          </a:xfrm>
        </p:spPr>
        <p:txBody>
          <a:bodyPr>
            <a:noAutofit/>
          </a:bodyPr>
          <a:lstStyle/>
          <a:p>
            <a:pPr marL="457200" lvl="1" indent="0">
              <a:buNone/>
            </a:pPr>
            <a:r>
              <a:rPr lang="en-US" b="1" u="sng" dirty="0">
                <a:effectLst>
                  <a:outerShdw blurRad="38100" dist="38100" dir="2700000" algn="tl">
                    <a:srgbClr val="000000">
                      <a:alpha val="43137"/>
                    </a:srgbClr>
                  </a:outerShdw>
                </a:effectLst>
              </a:rPr>
              <a:t>Variables </a:t>
            </a:r>
            <a:r>
              <a:rPr lang="en-US" b="1" u="sng" dirty="0" smtClean="0">
                <a:effectLst>
                  <a:outerShdw blurRad="38100" dist="38100" dir="2700000" algn="tl">
                    <a:srgbClr val="000000">
                      <a:alpha val="43137"/>
                    </a:srgbClr>
                  </a:outerShdw>
                </a:effectLst>
              </a:rPr>
              <a:t>used for </a:t>
            </a:r>
            <a:r>
              <a:rPr lang="en-US" b="1" u="sng" dirty="0">
                <a:effectLst>
                  <a:outerShdw blurRad="38100" dist="38100" dir="2700000" algn="tl">
                    <a:srgbClr val="000000">
                      <a:alpha val="43137"/>
                    </a:srgbClr>
                  </a:outerShdw>
                </a:effectLst>
              </a:rPr>
              <a:t>value based </a:t>
            </a:r>
            <a:r>
              <a:rPr lang="en-US" b="1" u="sng" dirty="0" smtClean="0">
                <a:effectLst>
                  <a:outerShdw blurRad="38100" dist="38100" dir="2700000" algn="tl">
                    <a:srgbClr val="000000">
                      <a:alpha val="43137"/>
                    </a:srgbClr>
                  </a:outerShdw>
                </a:effectLst>
              </a:rPr>
              <a:t>segmentation</a:t>
            </a:r>
          </a:p>
          <a:p>
            <a:pPr marL="457200" lvl="1" indent="0">
              <a:buNone/>
            </a:pPr>
            <a:endParaRPr lang="en-US" b="1" u="sng" dirty="0" smtClean="0">
              <a:effectLst>
                <a:outerShdw blurRad="38100" dist="38100" dir="2700000" algn="tl">
                  <a:srgbClr val="000000">
                    <a:alpha val="43137"/>
                  </a:srgbClr>
                </a:outerShdw>
              </a:effectLst>
            </a:endParaRPr>
          </a:p>
          <a:p>
            <a:pPr lvl="1"/>
            <a:r>
              <a:rPr lang="en-US" sz="1800" b="1" dirty="0" smtClean="0"/>
              <a:t>Preferred Product</a:t>
            </a:r>
          </a:p>
          <a:p>
            <a:pPr lvl="2"/>
            <a:r>
              <a:rPr lang="en-US" sz="1800" dirty="0" smtClean="0"/>
              <a:t>Three </a:t>
            </a:r>
            <a:r>
              <a:rPr lang="en-US" sz="1800" b="1" dirty="0" smtClean="0"/>
              <a:t>distinct product </a:t>
            </a:r>
            <a:r>
              <a:rPr lang="en-US" sz="1800" dirty="0" smtClean="0"/>
              <a:t>category created. </a:t>
            </a:r>
          </a:p>
          <a:p>
            <a:pPr lvl="2"/>
            <a:r>
              <a:rPr lang="en-US" sz="1800" dirty="0" smtClean="0"/>
              <a:t>Preferred Product calculate based on Percentage Share of Total Brokerage contribution.</a:t>
            </a:r>
          </a:p>
          <a:p>
            <a:pPr lvl="3"/>
            <a:r>
              <a:rPr lang="en-US" dirty="0" smtClean="0"/>
              <a:t>Delivery : Percentage Share of total brokerage &gt; 90 %</a:t>
            </a:r>
          </a:p>
          <a:p>
            <a:pPr lvl="3"/>
            <a:r>
              <a:rPr lang="en-US" dirty="0" smtClean="0"/>
              <a:t>Margin   : </a:t>
            </a:r>
            <a:r>
              <a:rPr lang="en-US" dirty="0"/>
              <a:t>Percentage Share of total brokerage </a:t>
            </a:r>
            <a:r>
              <a:rPr lang="en-US" dirty="0" smtClean="0"/>
              <a:t>&gt; 90 %</a:t>
            </a:r>
          </a:p>
          <a:p>
            <a:pPr lvl="3"/>
            <a:r>
              <a:rPr lang="en-US" dirty="0" smtClean="0"/>
              <a:t>FUT &amp; OPT :  </a:t>
            </a:r>
            <a:r>
              <a:rPr lang="en-US" dirty="0"/>
              <a:t>Percentage Share of total brokerage &gt; </a:t>
            </a:r>
            <a:r>
              <a:rPr lang="en-US" dirty="0" smtClean="0"/>
              <a:t>60 %</a:t>
            </a:r>
          </a:p>
          <a:p>
            <a:pPr lvl="3"/>
            <a:r>
              <a:rPr lang="en-US" dirty="0" smtClean="0"/>
              <a:t>MIX : If product is not classified into any above products</a:t>
            </a:r>
          </a:p>
          <a:p>
            <a:pPr marL="1371600" lvl="3" indent="0">
              <a:buNone/>
            </a:pPr>
            <a:endParaRPr lang="en-US" dirty="0" smtClean="0"/>
          </a:p>
          <a:p>
            <a:pPr lvl="1"/>
            <a:r>
              <a:rPr lang="en-US" sz="1800" b="1" dirty="0" smtClean="0"/>
              <a:t>Activity Ratio</a:t>
            </a:r>
          </a:p>
          <a:p>
            <a:pPr lvl="2"/>
            <a:r>
              <a:rPr lang="en-US" sz="1800" dirty="0" smtClean="0"/>
              <a:t>To capture activity of customer across customer life time. </a:t>
            </a:r>
          </a:p>
          <a:p>
            <a:pPr lvl="2"/>
            <a:r>
              <a:rPr lang="en-US" sz="1800" dirty="0" smtClean="0"/>
              <a:t>Activity Ratio = Active Months / Vintage of customer </a:t>
            </a:r>
          </a:p>
          <a:p>
            <a:pPr lvl="2"/>
            <a:r>
              <a:rPr lang="en-US" sz="1800" dirty="0" smtClean="0"/>
              <a:t>Classification of activity ratio</a:t>
            </a:r>
          </a:p>
          <a:p>
            <a:pPr lvl="3"/>
            <a:r>
              <a:rPr lang="en-US" dirty="0" smtClean="0"/>
              <a:t>Low activity ratio  (&lt; 33 %)</a:t>
            </a:r>
          </a:p>
          <a:p>
            <a:pPr lvl="3"/>
            <a:r>
              <a:rPr lang="en-US" dirty="0" smtClean="0"/>
              <a:t>Medium activity ratio (33% to 66%)</a:t>
            </a:r>
          </a:p>
          <a:p>
            <a:pPr lvl="3"/>
            <a:r>
              <a:rPr lang="en-US" dirty="0" smtClean="0"/>
              <a:t>High activity ratio (&gt;66%)</a:t>
            </a:r>
          </a:p>
          <a:p>
            <a:pPr lvl="4"/>
            <a:endParaRPr lang="en-US" dirty="0" smtClean="0"/>
          </a:p>
          <a:p>
            <a:pPr lvl="2"/>
            <a:endParaRPr lang="en-US" sz="1800" dirty="0"/>
          </a:p>
        </p:txBody>
      </p:sp>
    </p:spTree>
    <p:extLst>
      <p:ext uri="{BB962C8B-B14F-4D97-AF65-F5344CB8AC3E}">
        <p14:creationId xmlns:p14="http://schemas.microsoft.com/office/powerpoint/2010/main" val="7796658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lnSpc>
                <a:spcPct val="90000"/>
              </a:lnSpc>
              <a:spcBef>
                <a:spcPct val="0"/>
              </a:spcBef>
            </a:pPr>
            <a:r>
              <a:rPr lang="en-US" b="1" u="sng" dirty="0" smtClean="0">
                <a:effectLst>
                  <a:outerShdw blurRad="38100" dist="38100" dir="2700000" algn="tl">
                    <a:srgbClr val="000000">
                      <a:alpha val="43137"/>
                    </a:srgbClr>
                  </a:outerShdw>
                </a:effectLst>
              </a:rPr>
              <a:t>Variables used for value based segmentation</a:t>
            </a:r>
            <a:br>
              <a:rPr lang="en-US" b="1" u="sng" dirty="0" smtClean="0">
                <a:effectLst>
                  <a:outerShdw blurRad="38100" dist="38100" dir="2700000" algn="tl">
                    <a:srgbClr val="000000">
                      <a:alpha val="43137"/>
                    </a:srgbClr>
                  </a:outerShdw>
                </a:effectLst>
              </a:rPr>
            </a:br>
            <a:endParaRPr lang="en-US" dirty="0"/>
          </a:p>
        </p:txBody>
      </p:sp>
      <p:sp>
        <p:nvSpPr>
          <p:cNvPr id="3" name="Content Placeholder 2"/>
          <p:cNvSpPr>
            <a:spLocks noGrp="1"/>
          </p:cNvSpPr>
          <p:nvPr>
            <p:ph idx="1"/>
          </p:nvPr>
        </p:nvSpPr>
        <p:spPr/>
        <p:txBody>
          <a:bodyPr>
            <a:normAutofit/>
          </a:bodyPr>
          <a:lstStyle/>
          <a:p>
            <a:pPr lvl="1"/>
            <a:r>
              <a:rPr lang="en-US" sz="1800" b="1" dirty="0"/>
              <a:t>Brokerage / Active Month </a:t>
            </a:r>
          </a:p>
          <a:p>
            <a:pPr lvl="2"/>
            <a:r>
              <a:rPr lang="en-US" sz="1800" dirty="0"/>
              <a:t>Brokerage given by customer per active month. </a:t>
            </a:r>
          </a:p>
          <a:p>
            <a:pPr lvl="2"/>
            <a:r>
              <a:rPr lang="en-US" sz="1800" dirty="0"/>
              <a:t>Classification  of Brokerage / Active month is on product levels.</a:t>
            </a:r>
          </a:p>
          <a:p>
            <a:pPr lvl="3"/>
            <a:r>
              <a:rPr lang="en-US" dirty="0"/>
              <a:t>Delivery Product (₨) </a:t>
            </a:r>
            <a:r>
              <a:rPr lang="en-US" dirty="0" smtClean="0"/>
              <a:t>	: </a:t>
            </a:r>
            <a:r>
              <a:rPr lang="en-US" dirty="0"/>
              <a:t>0 to </a:t>
            </a:r>
            <a:r>
              <a:rPr lang="en-US" dirty="0" smtClean="0"/>
              <a:t>150     	150 </a:t>
            </a:r>
            <a:r>
              <a:rPr lang="en-US" dirty="0"/>
              <a:t>– </a:t>
            </a:r>
            <a:r>
              <a:rPr lang="en-US" dirty="0" smtClean="0"/>
              <a:t>500   	500 </a:t>
            </a:r>
            <a:r>
              <a:rPr lang="en-US" dirty="0"/>
              <a:t>– </a:t>
            </a:r>
            <a:r>
              <a:rPr lang="en-US" dirty="0" smtClean="0"/>
              <a:t>1000    	&gt; 1000  </a:t>
            </a:r>
          </a:p>
          <a:p>
            <a:pPr lvl="3"/>
            <a:r>
              <a:rPr lang="en-US" dirty="0" smtClean="0"/>
              <a:t>Margin </a:t>
            </a:r>
            <a:r>
              <a:rPr lang="en-US" dirty="0"/>
              <a:t>Product (₨) </a:t>
            </a:r>
            <a:r>
              <a:rPr lang="en-US" dirty="0" smtClean="0"/>
              <a:t> 	: 0 </a:t>
            </a:r>
            <a:r>
              <a:rPr lang="en-US" dirty="0"/>
              <a:t>to </a:t>
            </a:r>
            <a:r>
              <a:rPr lang="en-US" dirty="0" smtClean="0"/>
              <a:t>500   	500 </a:t>
            </a:r>
            <a:r>
              <a:rPr lang="en-US" dirty="0"/>
              <a:t>– </a:t>
            </a:r>
            <a:r>
              <a:rPr lang="en-US" dirty="0" smtClean="0"/>
              <a:t>1000  	1000 </a:t>
            </a:r>
            <a:r>
              <a:rPr lang="en-US" dirty="0"/>
              <a:t>– </a:t>
            </a:r>
            <a:r>
              <a:rPr lang="en-US" dirty="0" smtClean="0"/>
              <a:t>3000   	&gt; 3000 </a:t>
            </a:r>
          </a:p>
          <a:p>
            <a:pPr lvl="3"/>
            <a:r>
              <a:rPr lang="en-US" dirty="0" smtClean="0"/>
              <a:t>Futures Product </a:t>
            </a:r>
            <a:r>
              <a:rPr lang="en-US" dirty="0"/>
              <a:t>(₨) </a:t>
            </a:r>
            <a:r>
              <a:rPr lang="en-US" dirty="0" smtClean="0"/>
              <a:t>	: 0 </a:t>
            </a:r>
            <a:r>
              <a:rPr lang="en-US" dirty="0"/>
              <a:t>to </a:t>
            </a:r>
            <a:r>
              <a:rPr lang="en-US" dirty="0" smtClean="0"/>
              <a:t>3600 </a:t>
            </a:r>
            <a:r>
              <a:rPr lang="en-US" dirty="0"/>
              <a:t>	</a:t>
            </a:r>
            <a:r>
              <a:rPr lang="en-US" dirty="0" smtClean="0"/>
              <a:t>3600 </a:t>
            </a:r>
            <a:r>
              <a:rPr lang="en-US" dirty="0"/>
              <a:t>– </a:t>
            </a:r>
            <a:r>
              <a:rPr lang="en-US" dirty="0" smtClean="0"/>
              <a:t>9200  </a:t>
            </a:r>
            <a:r>
              <a:rPr lang="en-US" dirty="0"/>
              <a:t>	</a:t>
            </a:r>
            <a:r>
              <a:rPr lang="en-US" dirty="0" smtClean="0"/>
              <a:t>9200 </a:t>
            </a:r>
            <a:r>
              <a:rPr lang="en-US" dirty="0"/>
              <a:t>– </a:t>
            </a:r>
            <a:r>
              <a:rPr lang="en-US" dirty="0" smtClean="0"/>
              <a:t>24000  </a:t>
            </a:r>
            <a:r>
              <a:rPr lang="en-US" dirty="0"/>
              <a:t>	</a:t>
            </a:r>
            <a:r>
              <a:rPr lang="en-US" dirty="0" smtClean="0"/>
              <a:t>&gt;24000</a:t>
            </a:r>
          </a:p>
          <a:p>
            <a:pPr lvl="3"/>
            <a:r>
              <a:rPr lang="en-US" dirty="0" smtClean="0"/>
              <a:t>Options Product </a:t>
            </a:r>
            <a:r>
              <a:rPr lang="en-US" dirty="0"/>
              <a:t>(₨) </a:t>
            </a:r>
            <a:r>
              <a:rPr lang="en-US" dirty="0" smtClean="0"/>
              <a:t>	: </a:t>
            </a:r>
            <a:r>
              <a:rPr lang="en-US" dirty="0"/>
              <a:t>0 to </a:t>
            </a:r>
            <a:r>
              <a:rPr lang="en-US" dirty="0" smtClean="0"/>
              <a:t>1420 </a:t>
            </a:r>
            <a:r>
              <a:rPr lang="en-US" dirty="0"/>
              <a:t>	</a:t>
            </a:r>
            <a:r>
              <a:rPr lang="en-US" dirty="0" smtClean="0"/>
              <a:t>1420 </a:t>
            </a:r>
            <a:r>
              <a:rPr lang="en-US" dirty="0"/>
              <a:t>– </a:t>
            </a:r>
            <a:r>
              <a:rPr lang="en-US" dirty="0" smtClean="0"/>
              <a:t>4600  </a:t>
            </a:r>
            <a:r>
              <a:rPr lang="en-US" dirty="0"/>
              <a:t>	</a:t>
            </a:r>
            <a:r>
              <a:rPr lang="en-US" dirty="0" smtClean="0"/>
              <a:t>4600 </a:t>
            </a:r>
            <a:r>
              <a:rPr lang="en-US" dirty="0"/>
              <a:t>– </a:t>
            </a:r>
            <a:r>
              <a:rPr lang="en-US" dirty="0" smtClean="0"/>
              <a:t>14275    	&gt;14275</a:t>
            </a:r>
          </a:p>
          <a:p>
            <a:pPr lvl="3"/>
            <a:r>
              <a:rPr lang="en-US" dirty="0" smtClean="0"/>
              <a:t>Mix Product (₨) 	: 0 </a:t>
            </a:r>
            <a:r>
              <a:rPr lang="en-US" dirty="0"/>
              <a:t>to </a:t>
            </a:r>
            <a:r>
              <a:rPr lang="en-US" dirty="0" smtClean="0"/>
              <a:t>850 	850 – 3525   	3525 – 12400  	&gt;12400</a:t>
            </a:r>
            <a:endParaRPr lang="en-US" dirty="0"/>
          </a:p>
          <a:p>
            <a:pPr lvl="1">
              <a:lnSpc>
                <a:spcPct val="100000"/>
              </a:lnSpc>
            </a:pPr>
            <a:r>
              <a:rPr lang="en-US" sz="1800" b="1" dirty="0"/>
              <a:t>Recency</a:t>
            </a:r>
          </a:p>
          <a:p>
            <a:pPr lvl="2">
              <a:lnSpc>
                <a:spcPct val="100000"/>
              </a:lnSpc>
            </a:pPr>
            <a:r>
              <a:rPr lang="en-US" sz="1800" dirty="0"/>
              <a:t>Recency tells </a:t>
            </a:r>
            <a:r>
              <a:rPr lang="en-US" sz="1800" dirty="0" smtClean="0"/>
              <a:t>how </a:t>
            </a:r>
            <a:r>
              <a:rPr lang="en-US" sz="1800" dirty="0"/>
              <a:t>recent has customer made trade ( in days) </a:t>
            </a:r>
          </a:p>
          <a:p>
            <a:pPr lvl="2">
              <a:lnSpc>
                <a:spcPct val="100000"/>
              </a:lnSpc>
            </a:pPr>
            <a:r>
              <a:rPr lang="en-US" sz="1800" dirty="0"/>
              <a:t>Recency is calculate based on Last Traded Date.</a:t>
            </a:r>
          </a:p>
          <a:p>
            <a:pPr lvl="2">
              <a:lnSpc>
                <a:spcPct val="100000"/>
              </a:lnSpc>
            </a:pPr>
            <a:r>
              <a:rPr lang="en-US" sz="1800" dirty="0"/>
              <a:t>Based on Activity Ratio, Recency Cap is further classified as follows</a:t>
            </a:r>
          </a:p>
          <a:p>
            <a:pPr lvl="3">
              <a:lnSpc>
                <a:spcPct val="100000"/>
              </a:lnSpc>
            </a:pPr>
            <a:r>
              <a:rPr lang="en-US" dirty="0"/>
              <a:t>If Activity Ratio &lt; 33% then Recency Cap </a:t>
            </a:r>
            <a:r>
              <a:rPr lang="en-US" dirty="0" smtClean="0"/>
              <a:t>	         : 0 </a:t>
            </a:r>
            <a:r>
              <a:rPr lang="en-US" dirty="0"/>
              <a:t>– 90 days 	</a:t>
            </a:r>
            <a:r>
              <a:rPr lang="en-US" dirty="0" smtClean="0"/>
              <a:t>&gt; </a:t>
            </a:r>
            <a:r>
              <a:rPr lang="en-US" dirty="0"/>
              <a:t>90 days</a:t>
            </a:r>
          </a:p>
          <a:p>
            <a:pPr lvl="3">
              <a:lnSpc>
                <a:spcPct val="100000"/>
              </a:lnSpc>
            </a:pPr>
            <a:r>
              <a:rPr lang="en-US" dirty="0"/>
              <a:t>If Activity Ratio 33% to 66%  then Recency </a:t>
            </a:r>
            <a:r>
              <a:rPr lang="en-US" dirty="0" smtClean="0"/>
              <a:t>Cap : 0 </a:t>
            </a:r>
            <a:r>
              <a:rPr lang="en-US" dirty="0"/>
              <a:t>– 60 days </a:t>
            </a:r>
            <a:r>
              <a:rPr lang="en-US" dirty="0" smtClean="0"/>
              <a:t>	&gt; </a:t>
            </a:r>
            <a:r>
              <a:rPr lang="en-US" dirty="0"/>
              <a:t>60 days</a:t>
            </a:r>
          </a:p>
          <a:p>
            <a:pPr lvl="3">
              <a:lnSpc>
                <a:spcPct val="100000"/>
              </a:lnSpc>
            </a:pPr>
            <a:r>
              <a:rPr lang="en-US" dirty="0"/>
              <a:t>If Activity Ratio &gt; 66 % then Recency Cap </a:t>
            </a:r>
            <a:r>
              <a:rPr lang="en-US" dirty="0" smtClean="0"/>
              <a:t>	         : 0 </a:t>
            </a:r>
            <a:r>
              <a:rPr lang="en-US" dirty="0"/>
              <a:t>– 30 days 	</a:t>
            </a:r>
            <a:r>
              <a:rPr lang="en-US" dirty="0" smtClean="0"/>
              <a:t>&gt; </a:t>
            </a:r>
            <a:r>
              <a:rPr lang="en-US" dirty="0"/>
              <a:t>30 days</a:t>
            </a:r>
          </a:p>
          <a:p>
            <a:pPr lvl="3"/>
            <a:endParaRPr lang="en-US" dirty="0"/>
          </a:p>
          <a:p>
            <a:pPr marL="1371600" lvl="3" indent="0">
              <a:buNone/>
            </a:pPr>
            <a:endParaRPr lang="en-US" dirty="0"/>
          </a:p>
          <a:p>
            <a:pPr marL="1371600" lvl="3" indent="0">
              <a:buNone/>
            </a:pPr>
            <a:endParaRPr lang="en-US" dirty="0"/>
          </a:p>
          <a:p>
            <a:endParaRPr lang="en-US" dirty="0"/>
          </a:p>
        </p:txBody>
      </p:sp>
    </p:spTree>
    <p:extLst>
      <p:ext uri="{BB962C8B-B14F-4D97-AF65-F5344CB8AC3E}">
        <p14:creationId xmlns:p14="http://schemas.microsoft.com/office/powerpoint/2010/main" val="250840241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10147</TotalTime>
  <Words>8013</Words>
  <Application>Microsoft Office PowerPoint</Application>
  <PresentationFormat>Widescreen</PresentationFormat>
  <Paragraphs>3350</Paragraphs>
  <Slides>75</Slides>
  <Notes>5</Notes>
  <HiddenSlides>0</HiddenSlides>
  <MMClips>0</MMClips>
  <ScaleCrop>false</ScaleCrop>
  <HeadingPairs>
    <vt:vector size="10" baseType="variant">
      <vt:variant>
        <vt:lpstr>Fonts Used</vt:lpstr>
      </vt:variant>
      <vt:variant>
        <vt:i4>5</vt:i4>
      </vt:variant>
      <vt:variant>
        <vt:lpstr>Theme</vt:lpstr>
      </vt:variant>
      <vt:variant>
        <vt:i4>1</vt:i4>
      </vt:variant>
      <vt:variant>
        <vt:lpstr>Links</vt:lpstr>
      </vt:variant>
      <vt:variant>
        <vt:i4>1</vt:i4>
      </vt:variant>
      <vt:variant>
        <vt:lpstr>Embedded OLE Servers</vt:lpstr>
      </vt:variant>
      <vt:variant>
        <vt:i4>1</vt:i4>
      </vt:variant>
      <vt:variant>
        <vt:lpstr>Slide Titles</vt:lpstr>
      </vt:variant>
      <vt:variant>
        <vt:i4>75</vt:i4>
      </vt:variant>
    </vt:vector>
  </HeadingPairs>
  <TitlesOfParts>
    <vt:vector size="83" baseType="lpstr">
      <vt:lpstr>Arial</vt:lpstr>
      <vt:lpstr>Calibri</vt:lpstr>
      <vt:lpstr>Calibri Light</vt:lpstr>
      <vt:lpstr>Times New Roman</vt:lpstr>
      <vt:lpstr>Wingdings</vt:lpstr>
      <vt:lpstr>1_Office Theme</vt:lpstr>
      <vt:lpstr>D:\Netcore Solutions\HDFS Sec Documentation\16th May FUT_OPT_MIX\Phase 2\Splits &amp; Bonus\Kunal\Final_Phase2_Post_correction\Final Presentation\Cross_Tab_Sector_Unreal_Perc_Pnl.xlsx</vt:lpstr>
      <vt:lpstr>Worksheet</vt:lpstr>
      <vt:lpstr>PowerPoint Presentation</vt:lpstr>
      <vt:lpstr>Objectives of Customer segmentation</vt:lpstr>
      <vt:lpstr>PowerPoint Presentation</vt:lpstr>
      <vt:lpstr>Customer Base </vt:lpstr>
      <vt:lpstr>Customer Segments</vt:lpstr>
      <vt:lpstr>Achieve Customer understanding through segmentation for  Active Customer</vt:lpstr>
      <vt:lpstr>Preferred Product Categorization</vt:lpstr>
      <vt:lpstr>PowerPoint Presentation</vt:lpstr>
      <vt:lpstr>Variables used for value based segmentation </vt:lpstr>
      <vt:lpstr>Brokerage distribution across Traded product for unique customers.</vt:lpstr>
      <vt:lpstr>Customer Profile </vt:lpstr>
      <vt:lpstr>Customer Profile across Activity Ratio </vt:lpstr>
      <vt:lpstr>Customer profile across Recency Cap </vt:lpstr>
      <vt:lpstr>Customer profile across Managed – Non Managed</vt:lpstr>
      <vt:lpstr>Customer profile across Average Quarterly Balance (AQB) Bin </vt:lpstr>
      <vt:lpstr>Customer profile across Demat Holding Bin </vt:lpstr>
      <vt:lpstr>Customer profile across Mutual Fund Traders </vt:lpstr>
      <vt:lpstr>Mutual Funds Customer Base ( 180698 ) </vt:lpstr>
      <vt:lpstr>Customer profile across City  </vt:lpstr>
      <vt:lpstr>Customer profile across Preferred Channel </vt:lpstr>
      <vt:lpstr>Value Based Segmentation</vt:lpstr>
      <vt:lpstr>Activity Ratio &amp; Recency based segmentation for Delivery Product (574073)</vt:lpstr>
      <vt:lpstr>PowerPoint Presentation</vt:lpstr>
      <vt:lpstr>Low Revenue Delivery Customer Base ( 310823 ) </vt:lpstr>
      <vt:lpstr>Activity Ratio &amp; Recency based segmentation for Margin Product (39255)</vt:lpstr>
      <vt:lpstr>PowerPoint Presentation</vt:lpstr>
      <vt:lpstr>Low Revenue Margin Customer Base ( 20819 ) </vt:lpstr>
      <vt:lpstr>Low Activity Ratio customers further segmented based on Vintage (in months) &amp; First Trade Date </vt:lpstr>
      <vt:lpstr>Activity Ratio &amp; Recency based segmentation for Futures Product (4304)</vt:lpstr>
      <vt:lpstr>PowerPoint Presentation</vt:lpstr>
      <vt:lpstr>Activity Ratio &amp; Recency based segmentation for Options Product (9097)</vt:lpstr>
      <vt:lpstr>PowerPoint Presentation</vt:lpstr>
      <vt:lpstr>Detailed Segments of Mix Customers</vt:lpstr>
      <vt:lpstr>Activity Ratio &amp; Recency based segmentation for Mix Product (26478) </vt:lpstr>
      <vt:lpstr>PowerPoint Presentation</vt:lpstr>
      <vt:lpstr>PowerPoint Presentation</vt:lpstr>
      <vt:lpstr>New Customer Acquisition (NCA) base (31683) </vt:lpstr>
      <vt:lpstr>Customer Segments</vt:lpstr>
      <vt:lpstr>Stop Traders  </vt:lpstr>
      <vt:lpstr>Customer Profile of Stop Traders across Age </vt:lpstr>
      <vt:lpstr>Customer Profile of Stop Traders across Total Realized Buy Value</vt:lpstr>
      <vt:lpstr>Customer Profile of Stop Traders across Percentage Realized</vt:lpstr>
      <vt:lpstr>Customer Profile of Stop Traders across Total unrealized Buy Value</vt:lpstr>
      <vt:lpstr>Customer Profile of Stop Traders across Percentage unrealized</vt:lpstr>
      <vt:lpstr>Customer Profile of Stop Traders across Preferred Channel</vt:lpstr>
      <vt:lpstr>Customer Profile of Stop Traders across Login Count.</vt:lpstr>
      <vt:lpstr>Customer Segments</vt:lpstr>
      <vt:lpstr>Achieve Customer understanding through segmentation</vt:lpstr>
      <vt:lpstr>Customer One View </vt:lpstr>
      <vt:lpstr>Customer One View (continued…) </vt:lpstr>
      <vt:lpstr>Customer Base for Realized PnL: Total Buy Values Vs. Percentage PnL</vt:lpstr>
      <vt:lpstr>Customer Base for Unrealized PnL: Total Buy Values Vs. Percentage PnL</vt:lpstr>
      <vt:lpstr>Customer Base for Unrealized PnL : Market Cap Vs.  Percentage PnL </vt:lpstr>
      <vt:lpstr>Top 10 Preferred Sector</vt:lpstr>
      <vt:lpstr>Customer Base for Unrealized PnL : Unrealized Percentage PnL Vs. Sector </vt:lpstr>
      <vt:lpstr>Preferred Market Cap across customer base</vt:lpstr>
      <vt:lpstr>Preferred Channel for trading</vt:lpstr>
      <vt:lpstr>Campaign strategies</vt:lpstr>
      <vt:lpstr>Campaign strategies</vt:lpstr>
      <vt:lpstr>Ad hoc Campaign strategies</vt:lpstr>
      <vt:lpstr>PowerPoint Presentation</vt:lpstr>
      <vt:lpstr>Stop Traders : Total Realized PnL Vs. Percentage PnL </vt:lpstr>
      <vt:lpstr>Stop Traders : Total Unrealized PnL Vs Percentage PnL</vt:lpstr>
      <vt:lpstr>Cross Tab : Max Market Cap Exposure Vs Max Exposure Percentage</vt:lpstr>
      <vt:lpstr>Cross Tab : Max Market Cap Exposure  Vs Percent Unrealized PnL</vt:lpstr>
      <vt:lpstr>Cross Tab : Max Market Cap Exposure Vs Unrealized Buy Value </vt:lpstr>
      <vt:lpstr>Stop Traders</vt:lpstr>
      <vt:lpstr>Stop Traders</vt:lpstr>
      <vt:lpstr>PowerPoint Presentation</vt:lpstr>
      <vt:lpstr>Customer Segments</vt:lpstr>
      <vt:lpstr>Non Traders </vt:lpstr>
      <vt:lpstr>PowerPoint Presentation</vt:lpstr>
      <vt:lpstr>PowerPoint Presentation</vt:lpstr>
      <vt:lpstr>Value Based Segmentation</vt:lpstr>
      <vt:lpstr>Total brokerage across product type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HDFC Sec – Netcore Solution</dc:title>
  <dc:creator>Netcore Solutions</dc:creator>
  <cp:lastModifiedBy>Akshay Hande</cp:lastModifiedBy>
  <cp:revision>1503</cp:revision>
  <dcterms:modified xsi:type="dcterms:W3CDTF">2018-07-19T07:52:04Z</dcterms:modified>
</cp:coreProperties>
</file>