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57" r:id="rId3"/>
    <p:sldId id="356" r:id="rId4"/>
    <p:sldId id="262" r:id="rId5"/>
    <p:sldId id="351" r:id="rId6"/>
    <p:sldId id="270" r:id="rId7"/>
    <p:sldId id="267" r:id="rId8"/>
    <p:sldId id="341" r:id="rId9"/>
    <p:sldId id="273" r:id="rId10"/>
    <p:sldId id="342" r:id="rId11"/>
    <p:sldId id="268" r:id="rId12"/>
    <p:sldId id="277" r:id="rId13"/>
    <p:sldId id="360" r:id="rId14"/>
    <p:sldId id="263" r:id="rId15"/>
    <p:sldId id="290" r:id="rId16"/>
    <p:sldId id="286" r:id="rId17"/>
    <p:sldId id="358" r:id="rId18"/>
    <p:sldId id="359" r:id="rId19"/>
    <p:sldId id="278" r:id="rId20"/>
    <p:sldId id="352" r:id="rId21"/>
    <p:sldId id="355" r:id="rId22"/>
    <p:sldId id="353" r:id="rId23"/>
    <p:sldId id="271" r:id="rId24"/>
    <p:sldId id="292" r:id="rId25"/>
    <p:sldId id="346" r:id="rId26"/>
    <p:sldId id="272" r:id="rId27"/>
    <p:sldId id="345" r:id="rId28"/>
    <p:sldId id="347" r:id="rId29"/>
    <p:sldId id="293" r:id="rId30"/>
    <p:sldId id="348" r:id="rId31"/>
    <p:sldId id="308" r:id="rId32"/>
    <p:sldId id="349" r:id="rId33"/>
    <p:sldId id="350" r:id="rId34"/>
    <p:sldId id="289" r:id="rId35"/>
    <p:sldId id="344" r:id="rId36"/>
    <p:sldId id="298" r:id="rId37"/>
    <p:sldId id="259" r:id="rId38"/>
    <p:sldId id="343" r:id="rId39"/>
    <p:sldId id="301" r:id="rId40"/>
    <p:sldId id="315" r:id="rId41"/>
    <p:sldId id="316" r:id="rId42"/>
    <p:sldId id="317" r:id="rId43"/>
    <p:sldId id="303" r:id="rId44"/>
    <p:sldId id="320" r:id="rId45"/>
    <p:sldId id="318" r:id="rId46"/>
    <p:sldId id="321" r:id="rId47"/>
    <p:sldId id="325" r:id="rId48"/>
    <p:sldId id="326" r:id="rId49"/>
    <p:sldId id="327" r:id="rId50"/>
    <p:sldId id="304" r:id="rId51"/>
    <p:sldId id="328" r:id="rId52"/>
    <p:sldId id="330" r:id="rId53"/>
    <p:sldId id="335" r:id="rId54"/>
    <p:sldId id="337" r:id="rId55"/>
    <p:sldId id="319" r:id="rId56"/>
    <p:sldId id="322" r:id="rId57"/>
    <p:sldId id="334" r:id="rId58"/>
    <p:sldId id="33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14D6D3-61D5-4BFC-8F9A-5D4E6BAE3789}">
          <p14:sldIdLst>
            <p14:sldId id="256"/>
            <p14:sldId id="357"/>
            <p14:sldId id="356"/>
            <p14:sldId id="262"/>
            <p14:sldId id="351"/>
            <p14:sldId id="270"/>
            <p14:sldId id="267"/>
            <p14:sldId id="341"/>
            <p14:sldId id="273"/>
            <p14:sldId id="342"/>
            <p14:sldId id="268"/>
            <p14:sldId id="277"/>
            <p14:sldId id="360"/>
            <p14:sldId id="263"/>
            <p14:sldId id="290"/>
            <p14:sldId id="286"/>
            <p14:sldId id="358"/>
            <p14:sldId id="359"/>
            <p14:sldId id="278"/>
            <p14:sldId id="352"/>
            <p14:sldId id="355"/>
            <p14:sldId id="353"/>
            <p14:sldId id="271"/>
            <p14:sldId id="292"/>
            <p14:sldId id="346"/>
            <p14:sldId id="272"/>
            <p14:sldId id="345"/>
            <p14:sldId id="347"/>
            <p14:sldId id="293"/>
            <p14:sldId id="348"/>
            <p14:sldId id="308"/>
            <p14:sldId id="349"/>
            <p14:sldId id="350"/>
            <p14:sldId id="289"/>
            <p14:sldId id="344"/>
            <p14:sldId id="298"/>
            <p14:sldId id="259"/>
            <p14:sldId id="343"/>
            <p14:sldId id="301"/>
            <p14:sldId id="315"/>
            <p14:sldId id="316"/>
            <p14:sldId id="317"/>
            <p14:sldId id="303"/>
            <p14:sldId id="320"/>
            <p14:sldId id="318"/>
            <p14:sldId id="321"/>
            <p14:sldId id="325"/>
            <p14:sldId id="326"/>
            <p14:sldId id="327"/>
            <p14:sldId id="304"/>
            <p14:sldId id="328"/>
            <p14:sldId id="330"/>
            <p14:sldId id="335"/>
            <p14:sldId id="337"/>
            <p14:sldId id="319"/>
            <p14:sldId id="322"/>
            <p14:sldId id="334"/>
            <p14:sldId id="338"/>
          </p14:sldIdLst>
        </p14:section>
        <p14:section name="Extra Slides" id="{7FF24F84-5F13-4F8F-8DEB-D800A6304E6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4529"/>
    <a:srgbClr val="042848"/>
    <a:srgbClr val="003399"/>
    <a:srgbClr val="2F5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33" autoAdjust="0"/>
  </p:normalViewPr>
  <p:slideViewPr>
    <p:cSldViewPr snapToGrid="0">
      <p:cViewPr varScale="1">
        <p:scale>
          <a:sx n="155" d="100"/>
          <a:sy n="155" d="100"/>
        </p:scale>
        <p:origin x="390" y="138"/>
      </p:cViewPr>
      <p:guideLst/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872291-16AE-4001-A7F7-4E6202285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Voidstar Security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9562A-BA30-428B-BB3F-FD5DDD45D8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A3EAC-9C14-4CCC-BCA2-71558266343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4C308-F00A-46F1-AF02-1EC714835F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61D97-CDF1-472E-9116-C5C740BB0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1E1C2-0D54-4385-9D8B-FD0C5227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Voidstar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18DE2-37EB-4ED2-BE35-3671EE25715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3A58-F76B-430B-8138-8ABD398B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788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4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77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70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59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9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92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6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4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3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4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9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3A58-F76B-430B-8138-8ABD398B7E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5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DC8B-2E46-4E65-8488-8BA4CD3B4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5E2B-EFD3-4EBC-AB38-69886C13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2BB1-3FC1-40A9-BA6A-6DEB6B0B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0C4C-89D0-4358-8173-AEBA6DE2AD7C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F498-2DC4-4289-BA2D-0DDBF14C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E010-2D23-4E21-94E9-69096F26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4175-8F9E-426C-A173-599EADA0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CC894-7935-4575-BA44-222D2FCEF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B223-8D48-4E5C-A27D-AF4ABDD9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3542-870A-4D9F-8C1B-2C7365D0C5CA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D8080-7C64-4830-89B1-B706E8C8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5D3C0-6534-4C34-B5ED-07300D11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8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D6933-9657-442C-9B02-12782FD2C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BC42E-79EC-4162-A699-D2673A045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24341-2F87-4C18-B3F3-58C3A270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2A3C-10AF-40B8-B49C-4B1AF287E0B8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D167-877F-4F1A-91C9-61FD3AF9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2C94-DC2E-4877-96E8-88EED566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2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2F09-4DC2-4F6D-8E5C-53DFEC1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3348-9292-4C2C-9989-6D99310B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FB84F-43BC-471D-B119-0CB1733B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0346-C705-4427-A460-E56CFA1B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073A-D2CF-4BF9-9C30-8B3A4615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14AC-BFCE-43D3-9F5A-A73B9FEC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B78CA-E5F5-408D-B153-0BF48E9B3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AD2F-043B-45BC-A5D5-E15278C7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BF0-D04C-4504-A1FD-65A39780F706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714B0-6A52-4719-BD89-B787C723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E622-1584-4494-A13C-53B59E6C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37D4-BB1B-453B-9F10-97D1A13C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B3D9-1340-4C3B-83EC-843647AC3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9B8BF-2418-4A36-8AAA-4F2601A7E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13A21-36EB-428F-8FCC-728B7AB9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38C1-92CD-477C-AC7E-47463D3309D8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14282-AEF8-4436-BE74-DD7456C6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95B24-5305-4C19-B0BA-62CD627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5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1C9E-B20F-4411-99C4-0EBB86FA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3F7D2-BE89-4863-99AC-3D2C5530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33503-FDC9-41B9-A317-C3467D8C5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7DDF2-8AF4-4C71-8DFD-474DC97F8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CD7E3-5D61-4376-A0D2-5C3086314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42070-F8DF-42F8-BE1B-97F4961D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98B9-5B58-4C19-8677-BCA4265950B5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E9E4E-0469-4658-84F5-C676BCEB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32718-B5D2-4C90-BFC0-522FCB5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7E6B-8131-495C-AB58-C37177A6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BCDC1-68F5-4B04-8AB8-408DE777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D503-8BEA-4A79-909F-0A6021B27443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0689D-AF85-4FA2-A34E-471BEB14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A27E5-5F4E-4766-9343-45BE5EC6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F43DD-0CDB-447F-8A01-1E9515A5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F516-8D30-402E-80DB-7C0031CE18DB}" type="datetime1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380FE-28E5-4B42-B596-84435008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4006C-32F1-4509-BB9F-C0816010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2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3D40-8C3B-4800-A141-900D530D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C87A-8DBC-4026-B709-79D8A7F1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D7349-8BD4-4263-9253-B23A25AB9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C5DDA-805A-43D8-9EAE-503A9CDD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3CFF-8BC8-400E-8BD0-9EA095B526DE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1280-E171-45EF-9306-619805C3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505BC-6754-4DE3-8F40-CC3A03FE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4911-A538-4E2C-9B69-9457D5FA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FE10F-631D-40C5-8AD6-7E83D6C5C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029AE-BCDA-4770-BC9A-00914C66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017E-C9AC-41CB-912B-A6AD819F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FB4C-8FEE-413A-A275-D0DE4C25115A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2AC1F-56A6-416C-8F2D-8134590A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D7C7-AB3A-4305-8DA0-80DE0FE2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DD6C4-5602-47DE-8318-B913ACAF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466A-FE61-4DCF-8BA5-BE2CE917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FEA8-B1C8-4929-A3AF-E44DFE64F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BD59E-2942-4F4A-972B-23050AC06206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2C13-AF75-45B1-88AA-230E1C525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Hackaday U – Introduction to Software Reverse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F589-6735-40BF-8DB1-54ED6C75D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82C3-DEF2-4CD3-985B-44382BCB7E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7B385968-AA69-4233-AEF6-4717D548F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3" t="44821" r="30044" b="44176"/>
          <a:stretch/>
        </p:blipFill>
        <p:spPr>
          <a:xfrm>
            <a:off x="1996217" y="6375858"/>
            <a:ext cx="1241129" cy="345617"/>
          </a:xfrm>
          <a:prstGeom prst="rect">
            <a:avLst/>
          </a:prstGeom>
          <a:solidFill>
            <a:srgbClr val="003399"/>
          </a:solidFill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02AF492D-C70D-4F0B-87E3-19CFC9A5C21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381" y="6351219"/>
            <a:ext cx="393237" cy="3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06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wrongbaud" TargetMode="External"/><Relationship Id="rId2" Type="http://schemas.openxmlformats.org/officeDocument/2006/relationships/hyperlink" Target="voidstarsec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wrongbaud.github.i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dam/www/public/us/en/documents/manuals/64-ia-32-architectures-software-developer-instruction-set-reference-manual-325383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hidra-sre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3A0F-BCC7-4D14-B69A-BCDA091E9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Software Reverse Engineering with </a:t>
            </a:r>
            <a:r>
              <a:rPr lang="en-US" dirty="0" err="1"/>
              <a:t>Ghidra</a:t>
            </a:r>
            <a:br>
              <a:rPr lang="en-US" dirty="0"/>
            </a:br>
            <a:r>
              <a:rPr lang="en-US" dirty="0"/>
              <a:t>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50-5A9D-4C23-AFDC-4FF925779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Hackaday</a:t>
            </a:r>
            <a:r>
              <a:rPr lang="en-US" dirty="0"/>
              <a:t> U</a:t>
            </a:r>
          </a:p>
          <a:p>
            <a:r>
              <a:rPr lang="en-US" dirty="0"/>
              <a:t>Matthew Alt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46034-B39A-4D98-90C6-1E0045B4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F07D6-2B38-48AC-BA02-C7B8AFFB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5D2A-4DB9-4ADA-838B-4F49AE1E9FF6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154E-385D-40B9-9DB4-0FC0AAB6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edia.defense.gov/2019/Mar/05/2002096238/825/78...">
            <a:extLst>
              <a:ext uri="{FF2B5EF4-FFF2-40B4-BE49-F238E27FC236}">
                <a16:creationId xmlns:a16="http://schemas.microsoft.com/office/drawing/2014/main" id="{F1F1F365-5DF2-4D09-A34A-8F2CAB37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203" y="3949120"/>
            <a:ext cx="1968073" cy="196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75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E396-7A64-40AD-BC2C-D64BD135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#Assemblers –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08F26-5463-4AFF-AAF8-E6946A33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2735"/>
            <a:ext cx="5157787" cy="45234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Assembly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62D0-976F-4B63-987B-FAC6010F7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.LC0: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.string	"Hello!"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.text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globl</a:t>
            </a:r>
            <a:r>
              <a:rPr lang="en-US" sz="1100" dirty="0">
                <a:latin typeface="Consolas" panose="020B0609020204030204" pitchFamily="49" charset="0"/>
              </a:rPr>
              <a:t>	main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.type	main, @function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main: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.LFB0: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cfi_startproc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pushq</a:t>
            </a:r>
            <a:r>
              <a:rPr lang="en-US" sz="1100" dirty="0">
                <a:latin typeface="Consolas" panose="020B0609020204030204" pitchFamily="49" charset="0"/>
              </a:rPr>
              <a:t>	%</a:t>
            </a:r>
            <a:r>
              <a:rPr lang="en-US" sz="1100" dirty="0" err="1">
                <a:latin typeface="Consolas" panose="020B0609020204030204" pitchFamily="49" charset="0"/>
              </a:rPr>
              <a:t>rbp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cfi_def_cfa_offset</a:t>
            </a:r>
            <a:r>
              <a:rPr lang="en-US" sz="1100" dirty="0">
                <a:latin typeface="Consolas" panose="020B0609020204030204" pitchFamily="49" charset="0"/>
              </a:rPr>
              <a:t> 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cfi_offset</a:t>
            </a:r>
            <a:r>
              <a:rPr lang="en-US" sz="1100" dirty="0">
                <a:latin typeface="Consolas" panose="020B0609020204030204" pitchFamily="49" charset="0"/>
              </a:rPr>
              <a:t> 6, -16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movq</a:t>
            </a:r>
            <a:r>
              <a:rPr lang="en-US" sz="1100" dirty="0">
                <a:latin typeface="Consolas" panose="020B0609020204030204" pitchFamily="49" charset="0"/>
              </a:rPr>
              <a:t>	%</a:t>
            </a:r>
            <a:r>
              <a:rPr lang="en-US" sz="1100" dirty="0" err="1">
                <a:latin typeface="Consolas" panose="020B0609020204030204" pitchFamily="49" charset="0"/>
              </a:rPr>
              <a:t>rsp</a:t>
            </a:r>
            <a:r>
              <a:rPr lang="en-US" sz="1100" dirty="0">
                <a:latin typeface="Consolas" panose="020B0609020204030204" pitchFamily="49" charset="0"/>
              </a:rPr>
              <a:t>, %</a:t>
            </a:r>
            <a:r>
              <a:rPr lang="en-US" sz="1100" dirty="0" err="1">
                <a:latin typeface="Consolas" panose="020B0609020204030204" pitchFamily="49" charset="0"/>
              </a:rPr>
              <a:t>rbp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cfi_def_cfa_register</a:t>
            </a:r>
            <a:r>
              <a:rPr lang="en-US" sz="1100" dirty="0">
                <a:latin typeface="Consolas" panose="020B0609020204030204" pitchFamily="49" charset="0"/>
              </a:rPr>
              <a:t>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</a:rPr>
              <a:t>	$.LC0, %</a:t>
            </a:r>
            <a:r>
              <a:rPr lang="en-US" sz="1100" dirty="0" err="1">
                <a:latin typeface="Consolas" panose="020B0609020204030204" pitchFamily="49" charset="0"/>
              </a:rPr>
              <a:t>edi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</a:rPr>
              <a:t>	$0, %</a:t>
            </a:r>
            <a:r>
              <a:rPr lang="en-US" sz="1100" dirty="0" err="1">
                <a:latin typeface="Consolas" panose="020B0609020204030204" pitchFamily="49" charset="0"/>
              </a:rPr>
              <a:t>eax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call	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</a:rPr>
              <a:t>	$0, %</a:t>
            </a:r>
            <a:r>
              <a:rPr lang="en-US" sz="1100" dirty="0" err="1">
                <a:latin typeface="Consolas" panose="020B0609020204030204" pitchFamily="49" charset="0"/>
              </a:rPr>
              <a:t>eax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popq</a:t>
            </a:r>
            <a:r>
              <a:rPr lang="en-US" sz="1100" dirty="0">
                <a:latin typeface="Consolas" panose="020B0609020204030204" pitchFamily="49" charset="0"/>
              </a:rPr>
              <a:t>	%</a:t>
            </a:r>
            <a:r>
              <a:rPr lang="en-US" sz="1100" dirty="0" err="1">
                <a:latin typeface="Consolas" panose="020B0609020204030204" pitchFamily="49" charset="0"/>
              </a:rPr>
              <a:t>rbp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cfi_def_cfa</a:t>
            </a:r>
            <a:r>
              <a:rPr lang="en-US" sz="1100" dirty="0">
                <a:latin typeface="Consolas" panose="020B0609020204030204" pitchFamily="49" charset="0"/>
              </a:rPr>
              <a:t> 7, 8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cfi_endproc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0770E-CAB7-4327-8424-2AC78ACBB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52733"/>
            <a:ext cx="5183188" cy="45234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Assembled Bytecode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BC4E9-729F-4184-829E-9C00AED97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Consolas" panose="020B0609020204030204" pitchFamily="49" charset="0"/>
              </a:rPr>
              <a:t>55 48 89 e5 bf 00 00 00  00 b8 00 00 00 00 e8 00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400" dirty="0">
                <a:latin typeface="Consolas" panose="020B0609020204030204" pitchFamily="49" charset="0"/>
              </a:rPr>
              <a:t>00 00 00 b8 00 00 00 00  5d c3 48 65 6c 6c 6f 21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35778-BCBB-4385-A269-5EA7E285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98B9-5B58-4C19-8677-BCA4265950B5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F141A-2255-42DA-936B-E104BD61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B0823-F601-4ABD-903A-98CB9705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FB4A-B5FC-4B59-BA59-19DD65F6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21FB-FEBD-4012-959E-3B274838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is needed before the object code can be executed</a:t>
            </a:r>
          </a:p>
          <a:p>
            <a:pPr lvl="1"/>
            <a:r>
              <a:rPr lang="en-US" dirty="0"/>
              <a:t>Entry point, or starting instruction must be defined</a:t>
            </a:r>
          </a:p>
          <a:p>
            <a:endParaRPr lang="en-US" dirty="0"/>
          </a:p>
          <a:p>
            <a:r>
              <a:rPr lang="en-US" dirty="0"/>
              <a:t>Used to define memory regions on embedded platforms</a:t>
            </a:r>
          </a:p>
          <a:p>
            <a:pPr lvl="1"/>
            <a:r>
              <a:rPr lang="en-US" dirty="0"/>
              <a:t>Often done through linker scripts</a:t>
            </a:r>
          </a:p>
          <a:p>
            <a:endParaRPr lang="en-US" dirty="0"/>
          </a:p>
          <a:p>
            <a:r>
              <a:rPr lang="en-US" dirty="0"/>
              <a:t>The result of linking is the final executable program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D5BF4-1EB7-4491-8B01-D497F0EF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39F5-62F3-46B7-933C-E9665C08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9BF5-40C9-4536-8B77-20B31DA2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9DEF-59E3-4A1B-85FA-B92B97C3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#Linking – An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85A4-2A87-450E-8E50-AF482A5A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DD278-FB55-493B-AE9A-D81AC192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37-710D-4996-8195-6B9C0D91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C9807C-4EAA-4BDF-BE66-04C8C2B4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43" y="1866866"/>
            <a:ext cx="4329831" cy="3410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F7EE1E-D87A-4D74-A595-2EB8B4F18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6" y="1866866"/>
            <a:ext cx="4150705" cy="358111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E01C61D-3C07-4778-812B-671DEA5F8DAB}"/>
              </a:ext>
            </a:extLst>
          </p:cNvPr>
          <p:cNvSpPr/>
          <p:nvPr/>
        </p:nvSpPr>
        <p:spPr>
          <a:xfrm>
            <a:off x="4416322" y="3217034"/>
            <a:ext cx="3180229" cy="880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gcc –o session1 session1.o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1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D3-6A4C-4A0B-8118-12B43D33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#Output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166A-9C0B-44B6-A28A-19A23AD2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output of the compilation process can take many forms:</a:t>
            </a:r>
          </a:p>
          <a:p>
            <a:pPr lvl="1"/>
            <a:r>
              <a:rPr lang="en-US" dirty="0"/>
              <a:t>PE (Windows)</a:t>
            </a:r>
          </a:p>
          <a:p>
            <a:pPr lvl="1"/>
            <a:r>
              <a:rPr lang="en-US" dirty="0"/>
              <a:t>ELF (Linux)</a:t>
            </a:r>
          </a:p>
          <a:p>
            <a:pPr lvl="1"/>
            <a:r>
              <a:rPr lang="en-US" dirty="0"/>
              <a:t>Mach-O (OSX)</a:t>
            </a:r>
          </a:p>
          <a:p>
            <a:pPr lvl="1"/>
            <a:r>
              <a:rPr lang="en-US" dirty="0"/>
              <a:t>COFF/ECOFF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This output file is often your starting point as a reverse engineer</a:t>
            </a:r>
          </a:p>
          <a:p>
            <a:pPr lvl="1"/>
            <a:endParaRPr lang="en-US" dirty="0"/>
          </a:p>
          <a:p>
            <a:r>
              <a:rPr lang="en-US" dirty="0"/>
              <a:t>For this course we will focus on the ELF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CC65-178A-4541-9F92-C2251354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DE6-6236-4C96-8669-C903C2FA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15C3-6A1B-4CC2-B0B6-FF5C5563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1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ABB4-1E7A-4C00-98F6-317FD8E4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#ELF Files –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BE43-D921-45BA-A838-0E167CB7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ELF = Executable Linking Format</a:t>
            </a:r>
          </a:p>
          <a:p>
            <a:r>
              <a:rPr lang="en-US" dirty="0"/>
              <a:t>Contains information identifying:</a:t>
            </a:r>
          </a:p>
          <a:p>
            <a:pPr lvl="1"/>
            <a:r>
              <a:rPr lang="en-US" dirty="0" err="1"/>
              <a:t>OS,endianness,etc</a:t>
            </a:r>
            <a:endParaRPr lang="en-US" dirty="0"/>
          </a:p>
          <a:p>
            <a:r>
              <a:rPr lang="en-US" dirty="0"/>
              <a:t>ELF files provide information needed for execution by the OS</a:t>
            </a:r>
          </a:p>
          <a:p>
            <a:r>
              <a:rPr lang="en-US" dirty="0"/>
              <a:t>ELF Files can be broken up into three components</a:t>
            </a:r>
          </a:p>
          <a:p>
            <a:pPr lvl="1"/>
            <a:r>
              <a:rPr lang="en-US" dirty="0"/>
              <a:t>ELF Header</a:t>
            </a:r>
          </a:p>
          <a:p>
            <a:pPr lvl="1"/>
            <a:r>
              <a:rPr lang="en-US" dirty="0"/>
              <a:t>Sections</a:t>
            </a:r>
          </a:p>
          <a:p>
            <a:pPr lvl="1"/>
            <a:r>
              <a:rPr lang="en-US" dirty="0"/>
              <a:t>Segments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1FA07-284F-4A87-9928-D6B3742F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8C4F-BE18-4E69-9BFE-B3F9163F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05CBE-B4D3-4223-9233-DB48D923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F1D4-9456-47FD-960B-34B0D2A1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#ELF Files: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4FAD-589B-4472-B8C0-8A0C6665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Symbols are used to aid in debugging and provide context to the loader</a:t>
            </a:r>
          </a:p>
          <a:p>
            <a:pPr lvl="1"/>
            <a:r>
              <a:rPr lang="en-US" dirty="0"/>
              <a:t>The removal of these symbols makes things more difficult to reverse engineer</a:t>
            </a:r>
          </a:p>
          <a:p>
            <a:pPr lvl="1"/>
            <a:endParaRPr lang="en-US" dirty="0"/>
          </a:p>
          <a:p>
            <a:r>
              <a:rPr lang="en-US" dirty="0"/>
              <a:t>ELF objects contain a maximum of two symbol tables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symtab</a:t>
            </a:r>
            <a:r>
              <a:rPr lang="en-US" dirty="0"/>
              <a:t>: Symbols used for debugging / labelling (useful for RE!)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dynsym</a:t>
            </a:r>
            <a:r>
              <a:rPr lang="en-US" dirty="0"/>
              <a:t>: Contains symbols needed for dynamic linking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FC09F-224F-4E53-9786-BA03128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F9A46-BA9C-4824-AD2C-D5DC73D8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2D759-98A0-4679-A2E6-9CB76E40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02A3-6B4E-4F7C-AC36-C1D3EE37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#ELF Files: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5749-4DF6-4001-B436-DE84861C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ELF files define how the program is laid out in memory</a:t>
            </a:r>
          </a:p>
          <a:p>
            <a:pPr lvl="1"/>
            <a:r>
              <a:rPr lang="en-US" dirty="0"/>
              <a:t>Used by the OS loader to create a process</a:t>
            </a:r>
          </a:p>
          <a:p>
            <a:endParaRPr lang="en-US" dirty="0"/>
          </a:p>
          <a:p>
            <a:r>
              <a:rPr lang="en-US" dirty="0"/>
              <a:t>ELF files contain machine code that we will be reverse engineering</a:t>
            </a:r>
          </a:p>
          <a:p>
            <a:pPr lvl="1"/>
            <a:endParaRPr lang="en-US" dirty="0"/>
          </a:p>
          <a:p>
            <a:r>
              <a:rPr lang="en-US" dirty="0"/>
              <a:t>Many tools exist to analyze and read ELF files:</a:t>
            </a:r>
          </a:p>
          <a:p>
            <a:pPr lvl="1"/>
            <a:r>
              <a:rPr lang="en-US" dirty="0" err="1"/>
              <a:t>dumpelf</a:t>
            </a:r>
            <a:endParaRPr lang="en-US" dirty="0"/>
          </a:p>
          <a:p>
            <a:pPr lvl="1"/>
            <a:r>
              <a:rPr lang="en-US" dirty="0" err="1"/>
              <a:t>readelf</a:t>
            </a:r>
            <a:endParaRPr lang="en-US" dirty="0"/>
          </a:p>
          <a:p>
            <a:pPr lvl="1"/>
            <a:r>
              <a:rPr lang="en-US" dirty="0" err="1"/>
              <a:t>objdump</a:t>
            </a:r>
            <a:endParaRPr lang="en-US" dirty="0"/>
          </a:p>
          <a:p>
            <a:pPr lvl="1"/>
            <a:r>
              <a:rPr lang="en-US" dirty="0" err="1"/>
              <a:t>elfutils</a:t>
            </a:r>
            <a:r>
              <a:rPr lang="en-US" dirty="0"/>
              <a:t>  (package containing multiple utilities)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A888F-5DBB-487A-B4F8-18C01B65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3D3A-AF63-4C32-989D-C850F77C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Hackaday</a:t>
            </a:r>
            <a:r>
              <a:rPr lang="en-US" dirty="0"/>
              <a:t>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43C3-7ECE-43C9-BF7D-0FAC56E9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2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7AC2-4E28-41A0-A15F-1F2ADB09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#SE Review: Pixelated Edition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1295E-E678-4CFE-A12F-545FAB85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FA84-5E53-47FE-A527-8B6FD8EE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499D-5CF5-4DAF-85DC-D5E09522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A95DF6-8F74-43F2-AA1F-E745711B9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3794443" cy="3794443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9E58CA4-08B2-4F7C-A40D-39B326F25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78" y="1690688"/>
            <a:ext cx="3794444" cy="379444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1EF4E87-D109-4183-A52A-CDE16929E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743" y="1716394"/>
            <a:ext cx="3794444" cy="379444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A870D4-1BD5-4E02-8988-A8C2C9D5274C}"/>
              </a:ext>
            </a:extLst>
          </p:cNvPr>
          <p:cNvCxnSpPr/>
          <p:nvPr/>
        </p:nvCxnSpPr>
        <p:spPr>
          <a:xfrm>
            <a:off x="3581400" y="3610535"/>
            <a:ext cx="889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B94E7E-100D-4872-9472-D1BA28D923FD}"/>
              </a:ext>
            </a:extLst>
          </p:cNvPr>
          <p:cNvCxnSpPr/>
          <p:nvPr/>
        </p:nvCxnSpPr>
        <p:spPr>
          <a:xfrm>
            <a:off x="7857930" y="3610535"/>
            <a:ext cx="889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63EC8A-ED54-418D-9CEC-E0FAC0C410BE}"/>
              </a:ext>
            </a:extLst>
          </p:cNvPr>
          <p:cNvSpPr txBox="1"/>
          <p:nvPr/>
        </p:nvSpPr>
        <p:spPr>
          <a:xfrm>
            <a:off x="3534050" y="317862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50872-964A-4011-B8EF-71AFC10EA845}"/>
              </a:ext>
            </a:extLst>
          </p:cNvPr>
          <p:cNvSpPr txBox="1"/>
          <p:nvPr/>
        </p:nvSpPr>
        <p:spPr>
          <a:xfrm>
            <a:off x="7759224" y="3178629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</a:t>
            </a:r>
          </a:p>
        </p:txBody>
      </p:sp>
    </p:spTree>
    <p:extLst>
      <p:ext uri="{BB962C8B-B14F-4D97-AF65-F5344CB8AC3E}">
        <p14:creationId xmlns:p14="http://schemas.microsoft.com/office/powerpoint/2010/main" val="408691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7AC2-4E28-41A0-A15F-1F2ADB09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#SE Review: Pixelated Edition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1295E-E678-4CFE-A12F-545FAB85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FA84-5E53-47FE-A527-8B6FD8EE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499D-5CF5-4DAF-85DC-D5E09522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18</a:t>
            </a:fld>
            <a:endParaRPr lang="en-US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1EF4E87-D109-4183-A52A-CDE16929E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93" y="1690688"/>
            <a:ext cx="3794444" cy="3794444"/>
          </a:xfrm>
          <a:prstGeom prst="rect">
            <a:avLst/>
          </a:prstGeom>
        </p:spPr>
      </p:pic>
      <p:pic>
        <p:nvPicPr>
          <p:cNvPr id="8" name="Picture 7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2FEA28AF-A031-4668-BB83-2352E346F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027906"/>
            <a:ext cx="4762500" cy="47625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F5DF62-F551-4992-B0A4-D3FB406C8672}"/>
              </a:ext>
            </a:extLst>
          </p:cNvPr>
          <p:cNvCxnSpPr/>
          <p:nvPr/>
        </p:nvCxnSpPr>
        <p:spPr>
          <a:xfrm>
            <a:off x="5343250" y="3618455"/>
            <a:ext cx="889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8BE5E3-D564-41CE-8107-CA6FF58398AD}"/>
              </a:ext>
            </a:extLst>
          </p:cNvPr>
          <p:cNvSpPr txBox="1"/>
          <p:nvPr/>
        </p:nvSpPr>
        <p:spPr>
          <a:xfrm>
            <a:off x="5507437" y="315081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17686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83FB-E9A1-4CAF-AC41-948407D4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#Intermission: Why Review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E81D-0940-4F27-82D7-5ED4195E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can be limited when performing SRE</a:t>
            </a:r>
          </a:p>
          <a:p>
            <a:pPr lvl="1"/>
            <a:r>
              <a:rPr lang="en-US" dirty="0"/>
              <a:t>Understanding core concepts is important</a:t>
            </a:r>
          </a:p>
          <a:p>
            <a:pPr lvl="1"/>
            <a:r>
              <a:rPr lang="en-US" dirty="0"/>
              <a:t>File formats can be a treasure trove of information</a:t>
            </a:r>
          </a:p>
          <a:p>
            <a:pPr lvl="1"/>
            <a:endParaRPr lang="en-US" dirty="0"/>
          </a:p>
          <a:p>
            <a:r>
              <a:rPr lang="en-US" dirty="0"/>
              <a:t>Our goal is to work backwards from machine code</a:t>
            </a:r>
          </a:p>
          <a:p>
            <a:pPr lvl="1"/>
            <a:r>
              <a:rPr lang="en-US" dirty="0"/>
              <a:t>The ELF file will contain machine code</a:t>
            </a:r>
          </a:p>
          <a:p>
            <a:pPr lvl="1"/>
            <a:r>
              <a:rPr lang="en-US" dirty="0"/>
              <a:t>This machine code can be converted BACK into assembly language!</a:t>
            </a:r>
          </a:p>
          <a:p>
            <a:pPr lvl="1"/>
            <a:r>
              <a:rPr lang="en-US" dirty="0"/>
              <a:t>Machine code -&gt; Assembly Language = Disassembly!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4B5E5-EAF8-45E0-818B-5B4ADC52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3AC41-86B0-4FC6-AD7C-151A99FA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7E20-01CD-414A-9AA0-84E4C42E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2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F822-CEA3-4BD5-96FA-501DBA3C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1D3D-8513-4B1B-B066-274CE1D1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engineer focused on embedded systems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Security researcher for Caesar Creek Software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 training and assessments through </a:t>
            </a:r>
            <a:r>
              <a:rPr lang="en-US" dirty="0" err="1"/>
              <a:t>VoidStar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voidstarsec.com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@wrongbaud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wrongbaud.github.io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F590-94AF-4CB7-9353-144D1E25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5D09-5B2B-4D39-973F-77CF4159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4D27-00E4-478F-9315-9B82FB77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68BB-2A15-4203-AC58-E408C40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#Computer Architecture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C996-9DD5-4D90-A49F-BD02E233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program is running, the following must happen: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 instruction is read into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instruction is process by the Arithmetic Logic Unit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result of the operation is stored into registers or memory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this course, we’ll deconstruct C programs info four core components</a:t>
            </a:r>
          </a:p>
          <a:p>
            <a:pPr lvl="1"/>
            <a:r>
              <a:rPr lang="en-US" dirty="0"/>
              <a:t>Registers</a:t>
            </a:r>
          </a:p>
          <a:p>
            <a:pPr lvl="1"/>
            <a:r>
              <a:rPr lang="en-US" dirty="0"/>
              <a:t>Instructions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Heap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F56B-AA27-467F-A36C-B105647E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6DA9-E7CB-455D-AABF-BE7EFCE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FFE1-6116-43AC-ABA7-A10085F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8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5ADC-107E-489F-8470-4DF37070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Computer Architecture 101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1388B-0D0B-4FEF-BCDF-D620E3D7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231CB-29F5-4392-994D-90BC94DF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7164-E085-44E5-BD07-BB706561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How do computers work? The Von Neumann Architecture">
            <a:extLst>
              <a:ext uri="{FF2B5EF4-FFF2-40B4-BE49-F238E27FC236}">
                <a16:creationId xmlns:a16="http://schemas.microsoft.com/office/drawing/2014/main" id="{D7E36696-464A-4182-9A60-EA0AB34A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07" y="2214563"/>
            <a:ext cx="6507785" cy="29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463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5ADC-107E-489F-8470-4DF37070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#x86_64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1388B-0D0B-4FEF-BCDF-D620E3D7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231CB-29F5-4392-994D-90BC94DF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7164-E085-44E5-BD07-BB706561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55107C-B1E4-44F4-88CD-F3CDEBD2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will focus on Intel’s x86-64 instruction set</a:t>
            </a:r>
          </a:p>
          <a:p>
            <a:pPr lvl="1"/>
            <a:r>
              <a:rPr lang="en-US" dirty="0"/>
              <a:t>64 bit version of the x86 instruction set</a:t>
            </a:r>
          </a:p>
          <a:p>
            <a:pPr lvl="1"/>
            <a:r>
              <a:rPr lang="en-US" dirty="0"/>
              <a:t>Contains multiple operating modes for backwards compatibility</a:t>
            </a:r>
          </a:p>
          <a:p>
            <a:pPr lvl="1"/>
            <a:endParaRPr lang="en-US" dirty="0"/>
          </a:p>
          <a:p>
            <a:r>
              <a:rPr lang="en-US" dirty="0"/>
              <a:t>Original specification was created by AMD in 2000</a:t>
            </a:r>
          </a:p>
          <a:p>
            <a:pPr lvl="1"/>
            <a:endParaRPr lang="en-US" dirty="0"/>
          </a:p>
          <a:p>
            <a:r>
              <a:rPr lang="en-US" dirty="0"/>
              <a:t>Commonly used in desktop and laptop computers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2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68BB-2A15-4203-AC58-E408C40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#x86_64: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C996-9DD5-4D90-A49F-BD02E233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Registers are small storage areas used by the processor</a:t>
            </a:r>
          </a:p>
          <a:p>
            <a:r>
              <a:rPr lang="en-US" dirty="0"/>
              <a:t>x86_64 assembly uses 16 64 bit general purpose registers (R8-15 not in table)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F56B-AA27-467F-A36C-B105647E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6DA9-E7CB-455D-AABF-BE7EFCE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FFE1-6116-43AC-ABA7-A10085F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101FEF5-C812-4AF6-A412-E1BEB664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43784"/>
              </p:ext>
            </p:extLst>
          </p:nvPr>
        </p:nvGraphicFramePr>
        <p:xfrm>
          <a:off x="2510817" y="3194661"/>
          <a:ext cx="7170365" cy="289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073">
                  <a:extLst>
                    <a:ext uri="{9D8B030D-6E8A-4147-A177-3AD203B41FA5}">
                      <a16:colId xmlns:a16="http://schemas.microsoft.com/office/drawing/2014/main" val="4025632261"/>
                    </a:ext>
                  </a:extLst>
                </a:gridCol>
                <a:gridCol w="1434073">
                  <a:extLst>
                    <a:ext uri="{9D8B030D-6E8A-4147-A177-3AD203B41FA5}">
                      <a16:colId xmlns:a16="http://schemas.microsoft.com/office/drawing/2014/main" val="1498000320"/>
                    </a:ext>
                  </a:extLst>
                </a:gridCol>
                <a:gridCol w="1434073">
                  <a:extLst>
                    <a:ext uri="{9D8B030D-6E8A-4147-A177-3AD203B41FA5}">
                      <a16:colId xmlns:a16="http://schemas.microsoft.com/office/drawing/2014/main" val="2233333396"/>
                    </a:ext>
                  </a:extLst>
                </a:gridCol>
                <a:gridCol w="1434073">
                  <a:extLst>
                    <a:ext uri="{9D8B030D-6E8A-4147-A177-3AD203B41FA5}">
                      <a16:colId xmlns:a16="http://schemas.microsoft.com/office/drawing/2014/main" val="2469010884"/>
                    </a:ext>
                  </a:extLst>
                </a:gridCol>
                <a:gridCol w="1434073">
                  <a:extLst>
                    <a:ext uri="{9D8B030D-6E8A-4147-A177-3AD203B41FA5}">
                      <a16:colId xmlns:a16="http://schemas.microsoft.com/office/drawing/2014/main" val="418687047"/>
                    </a:ext>
                  </a:extLst>
                </a:gridCol>
              </a:tblGrid>
              <a:tr h="4602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Register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67218"/>
                  </a:ext>
                </a:extLst>
              </a:tr>
              <a:tr h="2739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48880"/>
                  </a:ext>
                </a:extLst>
              </a:tr>
              <a:tr h="2739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14538"/>
                  </a:ext>
                </a:extLst>
              </a:tr>
              <a:tr h="2739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93283"/>
                  </a:ext>
                </a:extLst>
              </a:tr>
              <a:tr h="2739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25899"/>
                  </a:ext>
                </a:extLst>
              </a:tr>
              <a:tr h="2739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308469"/>
                  </a:ext>
                </a:extLst>
              </a:tr>
              <a:tr h="2739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11365"/>
                  </a:ext>
                </a:extLst>
              </a:tr>
              <a:tr h="2739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21631"/>
                  </a:ext>
                </a:extLst>
              </a:tr>
              <a:tr h="2739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56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744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80AD-18D1-486E-BE7C-D3E4CE78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#x86_64: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E0F2-12FE-4BEF-BE64-3C905EDB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RIP: Instruction pointer</a:t>
            </a:r>
          </a:p>
          <a:p>
            <a:pPr lvl="1"/>
            <a:r>
              <a:rPr lang="en-US" dirty="0"/>
              <a:t>Points to the next instruction to be executed</a:t>
            </a:r>
          </a:p>
          <a:p>
            <a:pPr lvl="1"/>
            <a:r>
              <a:rPr lang="en-US" dirty="0"/>
              <a:t>64 bits in width</a:t>
            </a:r>
          </a:p>
          <a:p>
            <a:endParaRPr lang="en-US" dirty="0"/>
          </a:p>
          <a:p>
            <a:r>
              <a:rPr lang="en-US" dirty="0"/>
              <a:t>RFLAGS: Stores flags used for processor flow control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FPR0-FPR7: Floating point status and control registers</a:t>
            </a:r>
          </a:p>
          <a:p>
            <a:endParaRPr lang="en-US" dirty="0"/>
          </a:p>
          <a:p>
            <a:r>
              <a:rPr lang="en-US" dirty="0"/>
              <a:t>RBP/RSP: Stack manipulation and usage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D8AB-33FC-4CA5-8E5D-44CADE5B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E52F-D81C-4872-8B14-CBAB70AF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1E7D-3766-498E-80E1-4BE2AA44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80AD-18D1-486E-BE7C-D3E4CE78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#x86_64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E0F2-12FE-4BEF-BE64-3C905EDB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define the operations being performed by the CPU</a:t>
            </a:r>
          </a:p>
          <a:p>
            <a:endParaRPr lang="en-US" dirty="0"/>
          </a:p>
          <a:p>
            <a:r>
              <a:rPr lang="en-US" dirty="0"/>
              <a:t>For this course will be using the Intel syntax</a:t>
            </a:r>
          </a:p>
          <a:p>
            <a:pPr lvl="1"/>
            <a:r>
              <a:rPr lang="en-US" dirty="0"/>
              <a:t>instruction </a:t>
            </a:r>
            <a:r>
              <a:rPr lang="en-US" dirty="0" err="1"/>
              <a:t>dest</a:t>
            </a:r>
            <a:r>
              <a:rPr lang="en-US" dirty="0"/>
              <a:t>, 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Instructions can have multiple operands</a:t>
            </a:r>
          </a:p>
          <a:p>
            <a:pPr lvl="1"/>
            <a:r>
              <a:rPr lang="en-US" dirty="0"/>
              <a:t>These define the arguments for the specified operation</a:t>
            </a:r>
          </a:p>
          <a:p>
            <a:pPr lvl="1"/>
            <a:endParaRPr lang="en-US" dirty="0"/>
          </a:p>
          <a:p>
            <a:r>
              <a:rPr lang="en-US" dirty="0"/>
              <a:t>x86_64 has a large amount of available instructions</a:t>
            </a:r>
          </a:p>
          <a:p>
            <a:pPr lvl="1"/>
            <a:r>
              <a:rPr lang="en-US" dirty="0"/>
              <a:t>We will focus on commonly used ones to start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D8AB-33FC-4CA5-8E5D-44CADE5B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E52F-D81C-4872-8B14-CBAB70AF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1E7D-3766-498E-80E1-4BE2AA44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6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68BB-2A15-4203-AC58-E408C40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#x86_64 Instructions: mov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C996-9DD5-4D90-A49F-BD02E233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Moves data from one register to another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Moves the value stored in RBX to RAX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mov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[</a:t>
            </a:r>
            <a:r>
              <a:rPr lang="en-US" dirty="0" err="1">
                <a:latin typeface="Consolas" panose="020B0609020204030204" pitchFamily="49" charset="0"/>
              </a:rPr>
              <a:t>rcx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/>
              <a:t>Moves the value </a:t>
            </a:r>
            <a:r>
              <a:rPr lang="en-US" i="1" dirty="0"/>
              <a:t>pointed</a:t>
            </a:r>
            <a:r>
              <a:rPr lang="en-US" dirty="0"/>
              <a:t> to by RCX into RAX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F56B-AA27-467F-A36C-B105647E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6DA9-E7CB-455D-AABF-BE7EFCE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FFE1-6116-43AC-ABA7-A10085F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29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68BB-2A15-4203-AC58-E408C40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#x86_64 Instructions: add/sub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C996-9DD5-4D90-A49F-BD02E233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Add: Adds the two values together, storing the result in the first argument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add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Adds 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/>
              <a:t>,  the result is stored in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 += 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Sub: Subtracts the second operand from the first one, storing the result in the first operand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Subtracts 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/>
              <a:t> from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/>
              <a:t>, stores the result in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 -= 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F56B-AA27-467F-A36C-B105647E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6DA9-E7CB-455D-AABF-BE7EFCE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FFE1-6116-43AC-ABA7-A10085F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0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68BB-2A15-4203-AC58-E408C40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#x86_64 Instructions: and/</a:t>
            </a:r>
            <a:r>
              <a:rPr lang="en-US" sz="3600" dirty="0" err="1"/>
              <a:t>xor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C996-9DD5-4D90-A49F-BD02E233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Performs the binary operation AND on the two operands, storing the result in the first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and </a:t>
            </a:r>
            <a:r>
              <a:rPr lang="en-US" dirty="0" err="1">
                <a:latin typeface="Consolas" panose="020B0609020204030204" pitchFamily="49" charset="0"/>
              </a:rPr>
              <a:t>rax,rax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 &amp;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This syntax is used for other binary operations as well: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xor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F56B-AA27-467F-A36C-B105647E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6DA9-E7CB-455D-AABF-BE7EFCE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FFE1-6116-43AC-ABA7-A10085F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2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7DE9-7320-4AC5-8132-96079FC3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#x86_64: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94DF-4F3E-4207-B4D0-5DB840F9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 containing elements in contiguous memory</a:t>
            </a:r>
          </a:p>
          <a:p>
            <a:pPr lvl="1"/>
            <a:r>
              <a:rPr lang="en-US" dirty="0"/>
              <a:t>POP: Reads from stack</a:t>
            </a:r>
          </a:p>
          <a:p>
            <a:pPr lvl="1"/>
            <a:r>
              <a:rPr lang="en-US" dirty="0"/>
              <a:t>PUSH: Writes to stack</a:t>
            </a:r>
          </a:p>
          <a:p>
            <a:r>
              <a:rPr lang="en-US" dirty="0"/>
              <a:t>Elements are removed in the reverse order that they are added</a:t>
            </a:r>
          </a:p>
          <a:p>
            <a:r>
              <a:rPr lang="en-US" dirty="0"/>
              <a:t>Grows high to low</a:t>
            </a:r>
          </a:p>
          <a:p>
            <a:r>
              <a:rPr lang="en-US" dirty="0"/>
              <a:t>RSP points to top of stack</a:t>
            </a:r>
          </a:p>
          <a:p>
            <a:r>
              <a:rPr lang="en-US" dirty="0"/>
              <a:t>RBP contains base pointer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BB8DB-B2EF-48BF-B877-31FB14F2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B5C6B-AC84-44B7-B157-F5053009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7B997-5C21-4D7D-A025-235B1E56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3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1B6C-A290-4394-A212-E8FD5BE4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3964-5034-4C62-8BC7-1C00BA5E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Software Reverse Engineering (SRE)?</a:t>
            </a:r>
          </a:p>
          <a:p>
            <a:pPr lvl="1"/>
            <a:r>
              <a:rPr lang="en-US" dirty="0"/>
              <a:t>Software Engineering Review</a:t>
            </a:r>
          </a:p>
          <a:p>
            <a:r>
              <a:rPr lang="en-US" dirty="0"/>
              <a:t>SRE 101</a:t>
            </a:r>
          </a:p>
          <a:p>
            <a:pPr lvl="1"/>
            <a:r>
              <a:rPr lang="en-US" dirty="0"/>
              <a:t>Extracting Information from Compiled Programs</a:t>
            </a:r>
          </a:p>
          <a:p>
            <a:pPr lvl="1"/>
            <a:r>
              <a:rPr lang="en-US" dirty="0"/>
              <a:t>Disassembly / x86 ASM Refresher</a:t>
            </a:r>
          </a:p>
          <a:p>
            <a:r>
              <a:rPr lang="en-US" dirty="0" err="1"/>
              <a:t>Ghidra</a:t>
            </a:r>
            <a:r>
              <a:rPr lang="en-US" dirty="0"/>
              <a:t> 101: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Basic Usage and Navigation</a:t>
            </a:r>
          </a:p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Challenge 1/2</a:t>
            </a:r>
          </a:p>
          <a:p>
            <a:r>
              <a:rPr lang="en-US" dirty="0"/>
              <a:t>Conclusion / Questions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EDF3-5EE3-4C76-A85A-25FF876B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9673-43A0-4181-9A37-A9BA6939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4B29-3C33-47A6-B9B0-066C1887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2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68BB-2A15-4203-AC58-E408C40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#x86_64 Instructions: push/pop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C996-9DD5-4D90-A49F-BD02E233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push</a:t>
            </a:r>
            <a:r>
              <a:rPr lang="en-US" dirty="0"/>
              <a:t> will grow the stack by 8 and store the operand contents on the stack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push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Increases the value pointed to by 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>
                <a:latin typeface="Consolas" panose="020B0609020204030204" pitchFamily="49" charset="0"/>
              </a:rPr>
              <a:t> by 8, and stores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 there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pop</a:t>
            </a:r>
            <a:r>
              <a:rPr lang="en-US" dirty="0"/>
              <a:t> will load the value pointed to by 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/>
              <a:t> into the operand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pop 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Loads the value pointed by 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/>
              <a:t> into 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/>
              <a:t>, and decreases </a:t>
            </a:r>
            <a:r>
              <a:rPr lang="en-US" dirty="0" err="1">
                <a:latin typeface="Consolas" panose="020B0609020204030204" pitchFamily="49" charset="0"/>
              </a:rPr>
              <a:t>rsp</a:t>
            </a:r>
            <a:r>
              <a:rPr lang="en-US" dirty="0"/>
              <a:t> by 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F56B-AA27-467F-A36C-B105647E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6DA9-E7CB-455D-AABF-BE7EFCE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FFE1-6116-43AC-ABA7-A10085F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08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1E75-2B44-4DDC-A53D-FAD95C6C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#x86_64: The 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55AB-42B7-443F-9576-55B1023A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A3A6-FD97-47C8-BB50-616C8E99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7ABD-97A8-4A49-A72F-9B7D25C3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86B9E-DC06-4209-A690-7892CA40DA81}"/>
              </a:ext>
            </a:extLst>
          </p:cNvPr>
          <p:cNvSpPr/>
          <p:nvPr/>
        </p:nvSpPr>
        <p:spPr>
          <a:xfrm>
            <a:off x="4967592" y="4497421"/>
            <a:ext cx="2496765" cy="70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A2ECC-97AC-4509-B496-3A664CDFE8CB}"/>
              </a:ext>
            </a:extLst>
          </p:cNvPr>
          <p:cNvSpPr/>
          <p:nvPr/>
        </p:nvSpPr>
        <p:spPr>
          <a:xfrm>
            <a:off x="4967591" y="3735421"/>
            <a:ext cx="2496765" cy="7068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3FAA4D-29D9-4C86-9B04-5C3432AEB152}"/>
              </a:ext>
            </a:extLst>
          </p:cNvPr>
          <p:cNvSpPr/>
          <p:nvPr/>
        </p:nvSpPr>
        <p:spPr>
          <a:xfrm>
            <a:off x="4967590" y="2973421"/>
            <a:ext cx="2496765" cy="70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EEE0A-969C-42DC-BB5D-7C24279F15D3}"/>
              </a:ext>
            </a:extLst>
          </p:cNvPr>
          <p:cNvSpPr/>
          <p:nvPr/>
        </p:nvSpPr>
        <p:spPr>
          <a:xfrm>
            <a:off x="4967589" y="2201692"/>
            <a:ext cx="2496765" cy="7068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FBCBD-BFE4-436A-BAEF-04F256FF0236}"/>
              </a:ext>
            </a:extLst>
          </p:cNvPr>
          <p:cNvSpPr txBox="1"/>
          <p:nvPr/>
        </p:nvSpPr>
        <p:spPr>
          <a:xfrm>
            <a:off x="3463047" y="4661631"/>
            <a:ext cx="22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4BD18-6D29-4A3A-8C7F-04DA726BF28C}"/>
              </a:ext>
            </a:extLst>
          </p:cNvPr>
          <p:cNvCxnSpPr/>
          <p:nvPr/>
        </p:nvCxnSpPr>
        <p:spPr>
          <a:xfrm flipV="1">
            <a:off x="4137498" y="2908568"/>
            <a:ext cx="0" cy="158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353E2A-09D6-4CCE-9245-959933E4D769}"/>
              </a:ext>
            </a:extLst>
          </p:cNvPr>
          <p:cNvSpPr txBox="1"/>
          <p:nvPr/>
        </p:nvSpPr>
        <p:spPr>
          <a:xfrm>
            <a:off x="3463047" y="2375329"/>
            <a:ext cx="22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02E91-1B92-4362-8FA8-A61D827BA786}"/>
              </a:ext>
            </a:extLst>
          </p:cNvPr>
          <p:cNvSpPr txBox="1"/>
          <p:nvPr/>
        </p:nvSpPr>
        <p:spPr>
          <a:xfrm>
            <a:off x="8153400" y="4661631"/>
            <a:ext cx="607978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RBP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1CD02C-D04E-4099-9AF8-8FE58A4C607A}"/>
              </a:ext>
            </a:extLst>
          </p:cNvPr>
          <p:cNvCxnSpPr>
            <a:endCxn id="7" idx="3"/>
          </p:cNvCxnSpPr>
          <p:nvPr/>
        </p:nvCxnSpPr>
        <p:spPr>
          <a:xfrm flipH="1">
            <a:off x="7464357" y="4846297"/>
            <a:ext cx="642026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B5C295-FEDE-4732-8011-A9815B282C25}"/>
              </a:ext>
            </a:extLst>
          </p:cNvPr>
          <p:cNvSpPr txBox="1"/>
          <p:nvPr/>
        </p:nvSpPr>
        <p:spPr>
          <a:xfrm>
            <a:off x="8842443" y="4663092"/>
            <a:ext cx="607978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RSP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E804A7-19CA-4F0F-AE44-F3635C5AA60B}"/>
              </a:ext>
            </a:extLst>
          </p:cNvPr>
          <p:cNvSpPr txBox="1"/>
          <p:nvPr/>
        </p:nvSpPr>
        <p:spPr>
          <a:xfrm>
            <a:off x="807406" y="2865194"/>
            <a:ext cx="1196490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 RAX</a:t>
            </a:r>
          </a:p>
          <a:p>
            <a:r>
              <a:rPr lang="en-US" dirty="0"/>
              <a:t>PUSH RBX</a:t>
            </a:r>
          </a:p>
          <a:p>
            <a:r>
              <a:rPr lang="en-US" dirty="0"/>
              <a:t>PUSH RCX</a:t>
            </a:r>
          </a:p>
          <a:p>
            <a:r>
              <a:rPr lang="en-US" dirty="0"/>
              <a:t>POP RAX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8930E4-2BC0-4B3B-83C4-F986AD4620EE}"/>
              </a:ext>
            </a:extLst>
          </p:cNvPr>
          <p:cNvCxnSpPr/>
          <p:nvPr/>
        </p:nvCxnSpPr>
        <p:spPr>
          <a:xfrm flipH="1">
            <a:off x="7511374" y="4096436"/>
            <a:ext cx="642026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2DDC9E-17FD-4192-A4D9-BFD5A0E89B37}"/>
              </a:ext>
            </a:extLst>
          </p:cNvPr>
          <p:cNvCxnSpPr/>
          <p:nvPr/>
        </p:nvCxnSpPr>
        <p:spPr>
          <a:xfrm flipH="1">
            <a:off x="7511374" y="3346575"/>
            <a:ext cx="642026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E1CA00-ACE7-4357-8C14-94AECBE53EEF}"/>
              </a:ext>
            </a:extLst>
          </p:cNvPr>
          <p:cNvCxnSpPr/>
          <p:nvPr/>
        </p:nvCxnSpPr>
        <p:spPr>
          <a:xfrm flipH="1">
            <a:off x="7511374" y="2555130"/>
            <a:ext cx="642026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AAC3ED-9A06-4E30-B996-67BBD554E3AD}"/>
              </a:ext>
            </a:extLst>
          </p:cNvPr>
          <p:cNvCxnSpPr/>
          <p:nvPr/>
        </p:nvCxnSpPr>
        <p:spPr>
          <a:xfrm flipH="1">
            <a:off x="7511374" y="3346575"/>
            <a:ext cx="642026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5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05755 -0.113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55 -0.11389 L -0.05755 -0.2201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55 -0.22014 L -0.05755 -0.3340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55 -0.33402 L -0.05755 -0.2201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0" grpId="1" animBg="1"/>
      <p:bldP spid="18" grpId="0" animBg="1"/>
      <p:bldP spid="18" grpId="1" animBg="1"/>
      <p:bldP spid="18" grpId="2" animBg="1"/>
      <p:bldP spid="18" grpId="3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68BB-2A15-4203-AC58-E408C40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#x86_64 Instructions: </a:t>
            </a:r>
            <a:r>
              <a:rPr lang="en-US" sz="3600" dirty="0" err="1"/>
              <a:t>jmp</a:t>
            </a:r>
            <a:r>
              <a:rPr lang="en-US" sz="3600" dirty="0"/>
              <a:t>/call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C996-9DD5-4D90-A49F-BD02E233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jmp</a:t>
            </a:r>
            <a:r>
              <a:rPr lang="en-US" dirty="0"/>
              <a:t> is used to change what code is being executed</a:t>
            </a:r>
          </a:p>
          <a:p>
            <a:pPr lvl="1"/>
            <a:r>
              <a:rPr lang="en-US" dirty="0"/>
              <a:t>Modifies the value in EIP</a:t>
            </a:r>
          </a:p>
          <a:p>
            <a:pPr lvl="1"/>
            <a:r>
              <a:rPr lang="en-US" dirty="0" err="1"/>
              <a:t>Jmp</a:t>
            </a:r>
            <a:r>
              <a:rPr lang="en-US" dirty="0"/>
              <a:t> 0x1000300</a:t>
            </a:r>
          </a:p>
          <a:p>
            <a:pPr lvl="2"/>
            <a:r>
              <a:rPr lang="en-US" dirty="0"/>
              <a:t>Set EIP to 0x1000300 and execute the instructions there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call </a:t>
            </a:r>
            <a:r>
              <a:rPr lang="en-US" dirty="0"/>
              <a:t>is used to implement function calls</a:t>
            </a:r>
          </a:p>
          <a:p>
            <a:pPr lvl="1"/>
            <a:r>
              <a:rPr lang="en-US" dirty="0"/>
              <a:t>Pushes value of </a:t>
            </a:r>
            <a:r>
              <a:rPr lang="en-US" dirty="0" err="1">
                <a:latin typeface="Consolas" panose="020B0609020204030204" pitchFamily="49" charset="0"/>
              </a:rPr>
              <a:t>rbp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rip</a:t>
            </a:r>
            <a:r>
              <a:rPr lang="en-US" dirty="0"/>
              <a:t> onto stack before jumping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call 0x18000000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F56B-AA27-467F-A36C-B105647E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6DA9-E7CB-455D-AABF-BE7EFCE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FFE1-6116-43AC-ABA7-A10085F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41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68BB-2A15-4203-AC58-E408C40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#x86_64 Instructions: </a:t>
            </a:r>
            <a:r>
              <a:rPr lang="en-US" sz="3600" dirty="0" err="1"/>
              <a:t>cmp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C996-9DD5-4D90-A49F-BD02E233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cmp</a:t>
            </a:r>
            <a:r>
              <a:rPr lang="en-US" dirty="0"/>
              <a:t> performs a comparison operation by subtracting the operands</a:t>
            </a:r>
          </a:p>
          <a:p>
            <a:pPr lvl="1"/>
            <a:r>
              <a:rPr lang="en-US" dirty="0"/>
              <a:t>No storage is performed (unlike sub)</a:t>
            </a:r>
          </a:p>
          <a:p>
            <a:pPr lvl="1"/>
            <a:r>
              <a:rPr lang="en-US" dirty="0"/>
              <a:t>Based on the result, fields in RFLAGS are set!</a:t>
            </a:r>
          </a:p>
          <a:p>
            <a:pPr lvl="1"/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rax</a:t>
            </a:r>
            <a:r>
              <a:rPr lang="en-US" dirty="0"/>
              <a:t>, #5</a:t>
            </a:r>
          </a:p>
          <a:p>
            <a:pPr lvl="1"/>
            <a:endParaRPr lang="en-US" dirty="0"/>
          </a:p>
          <a:p>
            <a:r>
              <a:rPr lang="en-US" dirty="0"/>
              <a:t>The flags in </a:t>
            </a:r>
            <a:r>
              <a:rPr lang="en-US" dirty="0">
                <a:latin typeface="Consolas" panose="020B0609020204030204" pitchFamily="49" charset="0"/>
              </a:rPr>
              <a:t>RFLAGS</a:t>
            </a:r>
            <a:r>
              <a:rPr lang="en-US" dirty="0"/>
              <a:t> register are used by </a:t>
            </a:r>
            <a:r>
              <a:rPr lang="en-US" dirty="0" err="1">
                <a:latin typeface="Consolas" panose="020B0609020204030204" pitchFamily="49" charset="0"/>
              </a:rPr>
              <a:t>jmp</a:t>
            </a:r>
            <a:r>
              <a:rPr lang="en-US" dirty="0"/>
              <a:t> variants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jnz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/>
              <a:t>Jump if not zero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jz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/>
              <a:t>Jump if zero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F56B-AA27-467F-A36C-B105647E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6DA9-E7CB-455D-AABF-BE7EFCE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FFE1-6116-43AC-ABA7-A10085F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68BB-2A15-4203-AC58-E408C40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#x86_64: Addressing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C996-9DD5-4D90-A49F-BD02E233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Instructions can access registers and memory in various modes</a:t>
            </a:r>
          </a:p>
          <a:p>
            <a:endParaRPr lang="en-US" dirty="0"/>
          </a:p>
          <a:p>
            <a:r>
              <a:rPr lang="en-US" dirty="0"/>
              <a:t>Immediate: The value is stored in the instruction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add rax,14; stores rax+14 into RAX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Register to Register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xor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rax,rax</a:t>
            </a:r>
            <a:r>
              <a:rPr lang="en-US" dirty="0">
                <a:latin typeface="Consolas" panose="020B0609020204030204" pitchFamily="49" charset="0"/>
              </a:rPr>
              <a:t>; clears the value in RAX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/>
              <a:t>Indirect Access: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add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[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]; </a:t>
            </a:r>
            <a:r>
              <a:rPr lang="en-US" dirty="0"/>
              <a:t>adds the value </a:t>
            </a:r>
            <a:r>
              <a:rPr lang="en-US" i="1" dirty="0"/>
              <a:t>pointed</a:t>
            </a:r>
            <a:r>
              <a:rPr lang="en-US" dirty="0"/>
              <a:t> to by </a:t>
            </a:r>
            <a:r>
              <a:rPr lang="en-US" dirty="0" err="1"/>
              <a:t>rbx</a:t>
            </a:r>
            <a:r>
              <a:rPr lang="en-US" dirty="0"/>
              <a:t> into </a:t>
            </a:r>
            <a:r>
              <a:rPr lang="en-US" dirty="0" err="1"/>
              <a:t>rax</a:t>
            </a:r>
            <a:endParaRPr lang="en-US" dirty="0"/>
          </a:p>
          <a:p>
            <a:pPr lvl="1"/>
            <a:r>
              <a:rPr lang="pt-BR" dirty="0">
                <a:latin typeface="Consolas" panose="020B0609020204030204" pitchFamily="49" charset="0"/>
              </a:rPr>
              <a:t>mov rbx, 1234[8*rax+rcx]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move word at address 8*RAX+RCX+1234 into 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br>
              <a:rPr lang="en-US" dirty="0"/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F56B-AA27-467F-A36C-B105647E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6DA9-E7CB-455D-AABF-BE7EFCE3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FFE1-6116-43AC-ABA7-A10085F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07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E880-694B-476B-B082-AFAC06CD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#x86_64 Instructions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D6B3-95D0-42C0-ABE1-E423B7AE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880D-09FA-49FD-9218-B01DEAD2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A2031-01CA-44CA-89EC-03953BAE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F61A40D-EC16-4155-82E5-4A4BE5856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86828"/>
              </p:ext>
            </p:extLst>
          </p:nvPr>
        </p:nvGraphicFramePr>
        <p:xfrm>
          <a:off x="8498731" y="2501900"/>
          <a:ext cx="19748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48234654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69546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0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8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2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9592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516702D-C8C0-42EE-A95D-4C78E2E09562}"/>
              </a:ext>
            </a:extLst>
          </p:cNvPr>
          <p:cNvSpPr/>
          <p:nvPr/>
        </p:nvSpPr>
        <p:spPr>
          <a:xfrm>
            <a:off x="584718" y="1535497"/>
            <a:ext cx="52064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section .text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	global _start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_start: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	mov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0x2FFF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	mov 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, 0x3000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	or </a:t>
            </a:r>
            <a:r>
              <a:rPr lang="en-US" dirty="0" err="1">
                <a:latin typeface="Consolas" panose="020B0609020204030204" pitchFamily="49" charset="0"/>
              </a:rPr>
              <a:t>rax,rbx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		mov </a:t>
            </a:r>
            <a:r>
              <a:rPr lang="en-US" dirty="0" err="1">
                <a:latin typeface="Consolas" panose="020B0609020204030204" pitchFamily="49" charset="0"/>
              </a:rPr>
              <a:t>rcx</a:t>
            </a:r>
            <a:r>
              <a:rPr lang="en-US" dirty="0">
                <a:latin typeface="Consolas" panose="020B0609020204030204" pitchFamily="49" charset="0"/>
              </a:rPr>
              <a:t>, 0x10000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	sub </a:t>
            </a:r>
            <a:r>
              <a:rPr lang="en-US" dirty="0" err="1">
                <a:latin typeface="Consolas" panose="020B0609020204030204" pitchFamily="49" charset="0"/>
              </a:rPr>
              <a:t>rcx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		add </a:t>
            </a:r>
            <a:r>
              <a:rPr lang="en-US" dirty="0" err="1">
                <a:latin typeface="Consolas" panose="020B0609020204030204" pitchFamily="49" charset="0"/>
              </a:rPr>
              <a:t>rcx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cmp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rax,rbx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jg</a:t>
            </a:r>
            <a:r>
              <a:rPr lang="en-US" dirty="0">
                <a:latin typeface="Consolas" panose="020B0609020204030204" pitchFamily="49" charset="0"/>
              </a:rPr>
              <a:t> _greater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	mov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0x2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_greater: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	mov </a:t>
            </a:r>
            <a:r>
              <a:rPr lang="en-US" dirty="0" err="1">
                <a:latin typeface="Consolas" panose="020B0609020204030204" pitchFamily="49" charset="0"/>
              </a:rPr>
              <a:t>rax</a:t>
            </a:r>
            <a:r>
              <a:rPr lang="en-US" dirty="0">
                <a:latin typeface="Consolas" panose="020B0609020204030204" pitchFamily="49" charset="0"/>
              </a:rPr>
              <a:t>, 0x1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		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2495A-C9A6-4A61-95CD-6E6A59FD9C67}"/>
              </a:ext>
            </a:extLst>
          </p:cNvPr>
          <p:cNvSpPr/>
          <p:nvPr/>
        </p:nvSpPr>
        <p:spPr>
          <a:xfrm>
            <a:off x="2464341" y="2419738"/>
            <a:ext cx="2027853" cy="29236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AF9F06-BE46-4668-A7B4-97E6DE29A833}"/>
              </a:ext>
            </a:extLst>
          </p:cNvPr>
          <p:cNvSpPr/>
          <p:nvPr/>
        </p:nvSpPr>
        <p:spPr>
          <a:xfrm>
            <a:off x="2464340" y="2706506"/>
            <a:ext cx="2027853" cy="2442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840E66D4-6FDF-405C-B356-3AEC9A7F6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158772"/>
              </p:ext>
            </p:extLst>
          </p:nvPr>
        </p:nvGraphicFramePr>
        <p:xfrm>
          <a:off x="8498731" y="2506323"/>
          <a:ext cx="19748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48234654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69546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0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8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2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9592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F54C8EB-61A2-4007-8D08-DDAF985529BA}"/>
              </a:ext>
            </a:extLst>
          </p:cNvPr>
          <p:cNvSpPr/>
          <p:nvPr/>
        </p:nvSpPr>
        <p:spPr>
          <a:xfrm>
            <a:off x="2464339" y="5177082"/>
            <a:ext cx="1647219" cy="2442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99EF8C-FA3B-402B-B5D5-FAA07DE68810}"/>
              </a:ext>
            </a:extLst>
          </p:cNvPr>
          <p:cNvSpPr/>
          <p:nvPr/>
        </p:nvSpPr>
        <p:spPr>
          <a:xfrm>
            <a:off x="2464340" y="2981828"/>
            <a:ext cx="2027853" cy="2442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23657979-92B0-461F-899E-CEF79B92A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71536"/>
              </p:ext>
            </p:extLst>
          </p:nvPr>
        </p:nvGraphicFramePr>
        <p:xfrm>
          <a:off x="8498731" y="2504440"/>
          <a:ext cx="19748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48234654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695468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0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8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2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95922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8F19F163-50F6-459A-B7DD-2141AE1A11A0}"/>
              </a:ext>
            </a:extLst>
          </p:cNvPr>
          <p:cNvSpPr/>
          <p:nvPr/>
        </p:nvSpPr>
        <p:spPr>
          <a:xfrm>
            <a:off x="2464339" y="3249193"/>
            <a:ext cx="2088206" cy="2442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9599831D-3B18-4D8A-9DBB-D936F45A8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73562"/>
              </p:ext>
            </p:extLst>
          </p:nvPr>
        </p:nvGraphicFramePr>
        <p:xfrm>
          <a:off x="8498731" y="2500017"/>
          <a:ext cx="19748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48234654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695468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0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8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2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95922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B2F7D5E5-7567-4A59-AC10-3CBC8150C97B}"/>
              </a:ext>
            </a:extLst>
          </p:cNvPr>
          <p:cNvSpPr/>
          <p:nvPr/>
        </p:nvSpPr>
        <p:spPr>
          <a:xfrm>
            <a:off x="2464340" y="3529476"/>
            <a:ext cx="1647218" cy="2442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D076103F-1986-4D4B-B8BE-7F61DB8D1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04783"/>
              </p:ext>
            </p:extLst>
          </p:nvPr>
        </p:nvGraphicFramePr>
        <p:xfrm>
          <a:off x="8498731" y="2504112"/>
          <a:ext cx="19748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48234654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69546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0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8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0xC001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2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95922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CBAA2A65-F34E-4414-B709-034A2889B3EC}"/>
              </a:ext>
            </a:extLst>
          </p:cNvPr>
          <p:cNvSpPr/>
          <p:nvPr/>
        </p:nvSpPr>
        <p:spPr>
          <a:xfrm>
            <a:off x="2464341" y="3799581"/>
            <a:ext cx="1647218" cy="2442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E061292D-C730-42D4-8664-2FBD746A8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53749"/>
              </p:ext>
            </p:extLst>
          </p:nvPr>
        </p:nvGraphicFramePr>
        <p:xfrm>
          <a:off x="8498731" y="2497477"/>
          <a:ext cx="19748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48234654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69546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0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8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2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95922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28E7922E-1AEE-4225-B6C5-6503498997E1}"/>
              </a:ext>
            </a:extLst>
          </p:cNvPr>
          <p:cNvSpPr/>
          <p:nvPr/>
        </p:nvSpPr>
        <p:spPr>
          <a:xfrm>
            <a:off x="2464340" y="4086348"/>
            <a:ext cx="1517516" cy="2442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1AF84D-9C13-41A8-950B-9AB1557F371D}"/>
              </a:ext>
            </a:extLst>
          </p:cNvPr>
          <p:cNvSpPr/>
          <p:nvPr/>
        </p:nvSpPr>
        <p:spPr>
          <a:xfrm>
            <a:off x="2464339" y="4347229"/>
            <a:ext cx="1574261" cy="2959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9">
            <a:extLst>
              <a:ext uri="{FF2B5EF4-FFF2-40B4-BE49-F238E27FC236}">
                <a16:creationId xmlns:a16="http://schemas.microsoft.com/office/drawing/2014/main" id="{C1680973-CEBA-4D75-9F74-E86E87851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01449"/>
              </p:ext>
            </p:extLst>
          </p:nvPr>
        </p:nvGraphicFramePr>
        <p:xfrm>
          <a:off x="8498731" y="2506323"/>
          <a:ext cx="19748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48234654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69546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0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8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2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_greater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95922"/>
                  </a:ext>
                </a:extLst>
              </a:tr>
            </a:tbl>
          </a:graphicData>
        </a:graphic>
      </p:graphicFrame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7200C890-3135-42E3-9021-3E5FB9150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19368"/>
              </p:ext>
            </p:extLst>
          </p:nvPr>
        </p:nvGraphicFramePr>
        <p:xfrm>
          <a:off x="8498731" y="2502541"/>
          <a:ext cx="19748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2482346541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69546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06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6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8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0xF001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2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_greater+5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95922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9FA7A474-E929-4109-9EC2-644EA1B7A916}"/>
              </a:ext>
            </a:extLst>
          </p:cNvPr>
          <p:cNvSpPr/>
          <p:nvPr/>
        </p:nvSpPr>
        <p:spPr>
          <a:xfrm>
            <a:off x="2464338" y="5440685"/>
            <a:ext cx="486385" cy="2442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23" grpId="0" animBg="1"/>
      <p:bldP spid="23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A933-BDB2-4C53-9D21-5C3CF734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#x86_64: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BF43-ED25-495D-80BC-26B40610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x86_64 is a very complicated architecture</a:t>
            </a:r>
          </a:p>
          <a:p>
            <a:pPr lvl="1"/>
            <a:r>
              <a:rPr lang="en-US" dirty="0"/>
              <a:t>We’ve only covered the bare minimum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Instructions and other reference material can be found on Intel’s </a:t>
            </a:r>
            <a:r>
              <a:rPr lang="en-US" dirty="0">
                <a:hlinkClick r:id="rId3"/>
              </a:rPr>
              <a:t>website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Although </a:t>
            </a:r>
            <a:r>
              <a:rPr lang="en-US" dirty="0" err="1"/>
              <a:t>Ghidra</a:t>
            </a:r>
            <a:r>
              <a:rPr lang="en-US" dirty="0"/>
              <a:t> has a </a:t>
            </a:r>
            <a:r>
              <a:rPr lang="en-US" dirty="0" err="1"/>
              <a:t>decompiler</a:t>
            </a:r>
            <a:r>
              <a:rPr lang="en-US" dirty="0"/>
              <a:t>, it is important to understand the underlying assembly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1461-0AD5-46BF-8A8D-0A786530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F6AE-29F4-4D8F-8E3E-4AEFF0F4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DA1B-63BA-4E8C-AB99-21F6357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9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CED3-4C6C-47EC-9A89-8C121333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#Ghidra: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8E9D-2F40-46F7-9A35-9AF20FAF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source SRE tool developed by NSA</a:t>
            </a:r>
          </a:p>
          <a:p>
            <a:pPr lvl="1"/>
            <a:r>
              <a:rPr lang="en-US" dirty="0"/>
              <a:t>Released in March 2019</a:t>
            </a:r>
          </a:p>
          <a:p>
            <a:pPr lvl="1"/>
            <a:r>
              <a:rPr lang="en-US" dirty="0"/>
              <a:t>Written in Java</a:t>
            </a:r>
          </a:p>
          <a:p>
            <a:pPr lvl="1"/>
            <a:r>
              <a:rPr lang="en-US" b="1" dirty="0"/>
              <a:t>Free</a:t>
            </a:r>
          </a:p>
          <a:p>
            <a:pPr lvl="1"/>
            <a:endParaRPr lang="en-US" dirty="0"/>
          </a:p>
          <a:p>
            <a:r>
              <a:rPr lang="en-US" dirty="0"/>
              <a:t>Provides a disassembler and </a:t>
            </a:r>
            <a:r>
              <a:rPr lang="en-US" dirty="0" err="1"/>
              <a:t>decompiler</a:t>
            </a:r>
            <a:endParaRPr lang="en-US" dirty="0"/>
          </a:p>
          <a:p>
            <a:pPr lvl="1"/>
            <a:r>
              <a:rPr lang="en-US" dirty="0"/>
              <a:t>Large library of supported processors / architectures</a:t>
            </a:r>
          </a:p>
          <a:p>
            <a:pPr lvl="1"/>
            <a:r>
              <a:rPr lang="en-US" dirty="0"/>
              <a:t>Custom processors can be added via SLEIGH modules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Active development community</a:t>
            </a:r>
          </a:p>
          <a:p>
            <a:pPr lvl="1"/>
            <a:r>
              <a:rPr lang="en-US" dirty="0"/>
              <a:t>146 PRs, 2,530 commits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84FC-CB02-4F95-9D54-EA5CA8D2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A0C7-892C-4C90-B9C2-50ECD2FC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7DDE-3F4F-4DF4-B6FF-9199BF79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37</a:t>
            </a:fld>
            <a:endParaRPr lang="en-US"/>
          </a:p>
        </p:txBody>
      </p:sp>
      <p:pic>
        <p:nvPicPr>
          <p:cNvPr id="1030" name="Picture 6" descr="Ghidra">
            <a:extLst>
              <a:ext uri="{FF2B5EF4-FFF2-40B4-BE49-F238E27FC236}">
                <a16:creationId xmlns:a16="http://schemas.microsoft.com/office/drawing/2014/main" id="{CAE3A1D6-9912-49AF-AA31-CBEEE8B50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123" y="2416082"/>
            <a:ext cx="1837426" cy="12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841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CF12-0C82-4215-A02A-33FFE5D3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: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82F1-4E71-4A0D-BC1D-AB3D3892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latest release from </a:t>
            </a:r>
            <a:r>
              <a:rPr lang="en-US" dirty="0">
                <a:hlinkClick r:id="rId2"/>
              </a:rPr>
              <a:t>https://ghidra-sre.org/</a:t>
            </a:r>
            <a:endParaRPr lang="en-US" dirty="0"/>
          </a:p>
          <a:p>
            <a:pPr lvl="1"/>
            <a:r>
              <a:rPr lang="en-US" dirty="0"/>
              <a:t>For this course we will use v9.1.2</a:t>
            </a:r>
          </a:p>
          <a:p>
            <a:r>
              <a:rPr lang="en-US" dirty="0"/>
              <a:t>Unzip the installation bundle</a:t>
            </a:r>
          </a:p>
          <a:p>
            <a:pPr lvl="1"/>
            <a:r>
              <a:rPr lang="en-US" dirty="0"/>
              <a:t>This contains everything you need to run </a:t>
            </a:r>
            <a:r>
              <a:rPr lang="en-US" dirty="0" err="1"/>
              <a:t>Ghidra</a:t>
            </a:r>
            <a:endParaRPr lang="en-US" dirty="0"/>
          </a:p>
          <a:p>
            <a:pPr lvl="1"/>
            <a:r>
              <a:rPr lang="en-US" dirty="0"/>
              <a:t>Unzip to somewhere accessible </a:t>
            </a:r>
          </a:p>
          <a:p>
            <a:r>
              <a:rPr lang="en-US" dirty="0"/>
              <a:t>Install Java 11 64-bit Runtime and Development Kit (JDK)</a:t>
            </a:r>
          </a:p>
          <a:p>
            <a:r>
              <a:rPr lang="en-US" dirty="0"/>
              <a:t>Launch </a:t>
            </a:r>
            <a:r>
              <a:rPr lang="en-US" dirty="0" err="1"/>
              <a:t>Ghidra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./ghidraRun.sh or ./ghidraRun.bat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DF5A-5D0A-4F5B-9580-B9E4AFC1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B3002-6F50-4C84-B309-7DA63561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0CC1-897A-43E7-BD50-1F172AFC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38</a:t>
            </a:fld>
            <a:endParaRPr lang="en-US"/>
          </a:p>
        </p:txBody>
      </p:sp>
      <p:pic>
        <p:nvPicPr>
          <p:cNvPr id="7" name="Content Placeholder 7" descr="A picture containing glass&#10;&#10;Description automatically generated">
            <a:extLst>
              <a:ext uri="{FF2B5EF4-FFF2-40B4-BE49-F238E27FC236}">
                <a16:creationId xmlns:a16="http://schemas.microsoft.com/office/drawing/2014/main" id="{5BA8B9D1-6624-4565-9E63-74A5F4843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96" y="2402214"/>
            <a:ext cx="2053571" cy="20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45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674F-C66A-49E5-9716-87655AF0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: Creating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647A-8389-4495-B853-8791ED71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groups binaries into projects</a:t>
            </a:r>
          </a:p>
          <a:p>
            <a:pPr lvl="1"/>
            <a:r>
              <a:rPr lang="en-US" dirty="0"/>
              <a:t>Projects can be shared across multiple users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Programs and binaries can be imported into a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File -&gt; New Project</a:t>
            </a:r>
          </a:p>
          <a:p>
            <a:pPr lvl="1"/>
            <a:r>
              <a:rPr lang="en-US" dirty="0"/>
              <a:t>Non-Shared Project</a:t>
            </a:r>
          </a:p>
          <a:p>
            <a:pPr lvl="1"/>
            <a:r>
              <a:rPr lang="en-US" dirty="0"/>
              <a:t>Select Directory</a:t>
            </a:r>
          </a:p>
          <a:p>
            <a:pPr lvl="1"/>
            <a:r>
              <a:rPr lang="en-US" dirty="0"/>
              <a:t>Name the project: “</a:t>
            </a:r>
            <a:r>
              <a:rPr lang="en-US" dirty="0" err="1"/>
              <a:t>hackaday</a:t>
            </a:r>
            <a:r>
              <a:rPr lang="en-US" dirty="0"/>
              <a:t>-u-</a:t>
            </a:r>
            <a:r>
              <a:rPr lang="en-US" dirty="0" err="1"/>
              <a:t>ghidra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F5EB-639C-4AA6-815A-08218F16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46CB-90EC-4D66-8626-46B3E58A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4FEC-2309-4924-9AEE-3369C5AE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523D-E9A1-4F0D-8407-C98B92AD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#What is SRE?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CEC8E-36E2-4222-8EA8-120E27F1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a software system to extract information</a:t>
            </a:r>
          </a:p>
          <a:p>
            <a:pPr lvl="1"/>
            <a:r>
              <a:rPr lang="en-US" dirty="0"/>
              <a:t>Source code not available</a:t>
            </a:r>
          </a:p>
          <a:p>
            <a:endParaRPr lang="en-US" dirty="0"/>
          </a:p>
          <a:p>
            <a:r>
              <a:rPr lang="en-US" dirty="0"/>
              <a:t>Used to recreate and understand functionality</a:t>
            </a:r>
          </a:p>
          <a:p>
            <a:pPr lvl="1"/>
            <a:r>
              <a:rPr lang="en-US" dirty="0"/>
              <a:t>Also used to find bugs!</a:t>
            </a:r>
          </a:p>
          <a:p>
            <a:pPr lvl="1"/>
            <a:endParaRPr lang="en-US" dirty="0"/>
          </a:p>
          <a:p>
            <a:r>
              <a:rPr lang="en-US" dirty="0"/>
              <a:t>Often started from the lowest layer of abstraction</a:t>
            </a:r>
          </a:p>
          <a:p>
            <a:pPr lvl="1"/>
            <a:r>
              <a:rPr lang="en-US" dirty="0"/>
              <a:t>Machine code</a:t>
            </a:r>
          </a:p>
          <a:p>
            <a:pPr lvl="1"/>
            <a:r>
              <a:rPr lang="en-US" dirty="0"/>
              <a:t>We will be focusing on x86_64 ELF binaries for Linux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0F933-B2A6-4540-9C87-212E94F2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7A14C-7B90-4D86-A3C8-D87AE6C3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1CF47-1136-4AAD-A9DB-62350EF9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ED57988-C6AE-48BC-9655-CDD529C92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46" y="2096278"/>
            <a:ext cx="3015660" cy="30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97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E69C-9322-40F0-A2E7-32F5D798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: Creating a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ACE6-F186-4555-B821-4DD50951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3C75-0F29-435E-A19F-0B51D7E1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3DE5-4119-4789-B7B5-F3F4722B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40</a:t>
            </a:fld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9B5041-2756-4622-A4DC-8775E54C4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19" y="1820847"/>
            <a:ext cx="5603362" cy="404877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A21EED-4C6F-4AC9-B258-495882CFA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64" y="1587492"/>
            <a:ext cx="6249272" cy="451548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9C656-2E6E-4A54-97BF-2943B2931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913" y="1426003"/>
            <a:ext cx="5336174" cy="48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674F-C66A-49E5-9716-87655AF0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: Loading a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647A-8389-4495-B853-8791ED71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Window</a:t>
            </a:r>
          </a:p>
          <a:p>
            <a:pPr lvl="1"/>
            <a:r>
              <a:rPr lang="en-US" dirty="0"/>
              <a:t>In this window you can inform </a:t>
            </a:r>
            <a:r>
              <a:rPr lang="en-US" dirty="0" err="1"/>
              <a:t>Ghidra</a:t>
            </a:r>
            <a:r>
              <a:rPr lang="en-US" dirty="0"/>
              <a:t> about the target binary</a:t>
            </a:r>
          </a:p>
          <a:p>
            <a:pPr lvl="1"/>
            <a:r>
              <a:rPr lang="en-US" dirty="0"/>
              <a:t>Architecture / Language</a:t>
            </a:r>
          </a:p>
          <a:p>
            <a:pPr lvl="1"/>
            <a:r>
              <a:rPr lang="en-US" dirty="0"/>
              <a:t>File format</a:t>
            </a:r>
          </a:p>
          <a:p>
            <a:pPr lvl="1"/>
            <a:endParaRPr lang="en-US" dirty="0"/>
          </a:p>
          <a:p>
            <a:r>
              <a:rPr lang="en-US" dirty="0" err="1"/>
              <a:t>Ghidra</a:t>
            </a:r>
            <a:r>
              <a:rPr lang="en-US" dirty="0"/>
              <a:t> will attempt to autodetect features based on the file format</a:t>
            </a:r>
          </a:p>
          <a:p>
            <a:pPr lvl="1"/>
            <a:r>
              <a:rPr lang="en-US" dirty="0"/>
              <a:t>In our case these features are provided by the ELF header</a:t>
            </a:r>
          </a:p>
          <a:p>
            <a:pPr lvl="1"/>
            <a:endParaRPr lang="en-US" dirty="0"/>
          </a:p>
          <a:p>
            <a:r>
              <a:rPr lang="en-US" dirty="0"/>
              <a:t>After the file is imported, a results summary window will appear</a:t>
            </a:r>
          </a:p>
          <a:p>
            <a:pPr lvl="1"/>
            <a:r>
              <a:rPr lang="en-US" dirty="0"/>
              <a:t>Various file features will be listed in this window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F5EB-639C-4AA6-815A-08218F16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46CB-90EC-4D66-8626-46B3E58A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4FEC-2309-4924-9AEE-3369C5AE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1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674F-C66A-49E5-9716-87655AF0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: Loading a Binary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F5EB-639C-4AA6-815A-08218F16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46CB-90EC-4D66-8626-46B3E58A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4FEC-2309-4924-9AEE-3369C5AE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42</a:t>
            </a:fld>
            <a:endParaRPr lang="en-US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DFAD5A-F038-49AB-A739-BB7D66178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544" y="1690688"/>
            <a:ext cx="5964912" cy="4500245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A5A507-C1C7-4207-91BD-2D51D83A5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1" y="2147708"/>
            <a:ext cx="4782217" cy="2562583"/>
          </a:xfrm>
          <a:prstGeom prst="rect">
            <a:avLst/>
          </a:prstGeom>
        </p:spPr>
      </p:pic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55F8B40-AD3C-4015-8501-52A703168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85" y="1673504"/>
            <a:ext cx="4177028" cy="453461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869269-4CFE-4FAC-94E4-1EAF34A3C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78" y="1839268"/>
            <a:ext cx="4635441" cy="42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517B-6140-4B34-92D1-55FAA75E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: 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8EF6-000C-47F8-BD02-9218721E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program has been loaded into the active project, it can be analyzed</a:t>
            </a:r>
          </a:p>
          <a:p>
            <a:pPr lvl="1"/>
            <a:r>
              <a:rPr lang="en-US" dirty="0"/>
              <a:t>Double click on the program in the project view to start analysis</a:t>
            </a:r>
          </a:p>
          <a:p>
            <a:r>
              <a:rPr lang="en-US" dirty="0" err="1"/>
              <a:t>Ghidra</a:t>
            </a:r>
            <a:r>
              <a:rPr lang="en-US" dirty="0"/>
              <a:t> will attempt to automatically analyze the binary</a:t>
            </a:r>
          </a:p>
          <a:p>
            <a:pPr lvl="1"/>
            <a:r>
              <a:rPr lang="en-US" dirty="0"/>
              <a:t>This is based on information inferred from the filetype</a:t>
            </a:r>
          </a:p>
          <a:p>
            <a:pPr lvl="1"/>
            <a:r>
              <a:rPr lang="en-US" dirty="0"/>
              <a:t>The binary entry point is determined and </a:t>
            </a:r>
            <a:r>
              <a:rPr lang="en-US" dirty="0" err="1"/>
              <a:t>Ghidra</a:t>
            </a:r>
            <a:r>
              <a:rPr lang="en-US" dirty="0"/>
              <a:t> begins the disassembly process</a:t>
            </a:r>
          </a:p>
          <a:p>
            <a:r>
              <a:rPr lang="en-US" dirty="0"/>
              <a:t>During auto-analysis </a:t>
            </a:r>
            <a:r>
              <a:rPr lang="en-US" dirty="0" err="1"/>
              <a:t>Ghidra</a:t>
            </a:r>
            <a:r>
              <a:rPr lang="en-US" dirty="0"/>
              <a:t> will also attempt to:</a:t>
            </a:r>
          </a:p>
          <a:p>
            <a:pPr lvl="1"/>
            <a:r>
              <a:rPr lang="en-US" dirty="0"/>
              <a:t>Create and label functions</a:t>
            </a:r>
          </a:p>
          <a:p>
            <a:pPr lvl="1"/>
            <a:r>
              <a:rPr lang="en-US" dirty="0"/>
              <a:t>Identify cross references in memory (</a:t>
            </a:r>
            <a:r>
              <a:rPr lang="en-US" dirty="0" err="1"/>
              <a:t>xrefs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6641E-AFE0-47F3-A4A4-07E80459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B519-A36D-4715-BD17-6FB6CA03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1921-9EBB-4428-8673-9A33C0A5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517B-6140-4B34-92D1-55FAA75E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: Initial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6641E-AFE0-47F3-A4A4-07E80459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B519-A36D-4715-BD17-6FB6CA03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1921-9EBB-4428-8673-9A33C0A5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44</a:t>
            </a:fld>
            <a:endParaRPr lang="en-US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0E0EF48F-A73E-4E2C-9E52-5FB68D8B7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36" y="1469453"/>
            <a:ext cx="7126128" cy="3919092"/>
          </a:xfrm>
          <a:prstGeom prst="rect">
            <a:avLst/>
          </a:prstGeom>
        </p:spPr>
      </p:pic>
      <p:pic>
        <p:nvPicPr>
          <p:cNvPr id="18" name="Content Placeholder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9691-E9C5-414E-942C-3D5B26046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50" y="2805024"/>
            <a:ext cx="3943900" cy="1247949"/>
          </a:xfr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04EEF6-8857-4268-8C4B-B67D9B546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52" y="1557074"/>
            <a:ext cx="748769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517B-6140-4B34-92D1-55FAA75E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: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8EF6-000C-47F8-BD02-9218721E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analysis window is done, the program can be explored</a:t>
            </a:r>
          </a:p>
          <a:p>
            <a:pPr lvl="1"/>
            <a:r>
              <a:rPr lang="en-US" dirty="0"/>
              <a:t>This is done mainly within the </a:t>
            </a:r>
            <a:r>
              <a:rPr lang="en-US" dirty="0" err="1"/>
              <a:t>CodeBrowser</a:t>
            </a:r>
            <a:r>
              <a:rPr lang="en-US" dirty="0"/>
              <a:t> Window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Some of the default </a:t>
            </a:r>
            <a:r>
              <a:rPr lang="en-US" dirty="0" err="1"/>
              <a:t>CodeBrowser</a:t>
            </a:r>
            <a:r>
              <a:rPr lang="en-US" dirty="0"/>
              <a:t> windows include:</a:t>
            </a:r>
          </a:p>
          <a:p>
            <a:pPr lvl="1"/>
            <a:r>
              <a:rPr lang="en-US" dirty="0"/>
              <a:t>Program Tree – this shows the segments of the ELF file</a:t>
            </a:r>
          </a:p>
          <a:p>
            <a:pPr lvl="1"/>
            <a:r>
              <a:rPr lang="en-US" dirty="0"/>
              <a:t>Symbol Tree – lists and displays all currently defined symbols</a:t>
            </a:r>
          </a:p>
          <a:p>
            <a:pPr lvl="1"/>
            <a:r>
              <a:rPr lang="en-US" dirty="0"/>
              <a:t>Data Type Manager – shows data types inferred during auto-analysis</a:t>
            </a:r>
          </a:p>
          <a:p>
            <a:pPr lvl="1"/>
            <a:r>
              <a:rPr lang="en-US" dirty="0"/>
              <a:t>Listing – the resulting assembly code from auto analysis</a:t>
            </a:r>
          </a:p>
          <a:p>
            <a:pPr lvl="1"/>
            <a:r>
              <a:rPr lang="en-US" dirty="0"/>
              <a:t>Console – tool output / debugging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6641E-AFE0-47F3-A4A4-07E80459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B519-A36D-4715-BD17-6FB6CA03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1921-9EBB-4428-8673-9A33C0A5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19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7049-6946-4CB1-B91F-1219A437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 Navigation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CD17-CA63-4401-AFE4-E5BDABAA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75F7-B751-4419-82C4-330E0FC6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C1A4-862B-43F4-9653-0CB048E9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2155A7-5394-4B93-A540-36391ADB5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09" y="1690688"/>
            <a:ext cx="7706801" cy="390579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E004BDD-C2C5-4421-8804-0BE445CFE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90" y="1690688"/>
            <a:ext cx="7725853" cy="3972479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DEB6065-2E84-4DD5-B5B2-A9F1D85AA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90" y="1532383"/>
            <a:ext cx="7735380" cy="4477375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E8E4B6C-23D4-464A-8C60-4B72D6BF2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30" y="1508836"/>
            <a:ext cx="7735380" cy="452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31D3-B168-4A87-B0C2-38714DE4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 Nav: Disassembly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F578-15AC-40A4-B06F-8B02DC6C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where the resulting assembly code is displayed</a:t>
            </a:r>
          </a:p>
          <a:p>
            <a:pPr lvl="1"/>
            <a:endParaRPr lang="en-US" dirty="0"/>
          </a:p>
          <a:p>
            <a:r>
              <a:rPr lang="en-US" dirty="0"/>
              <a:t>This listing can be edited by clicking the       symbol </a:t>
            </a:r>
          </a:p>
          <a:p>
            <a:endParaRPr lang="en-US" dirty="0"/>
          </a:p>
          <a:p>
            <a:r>
              <a:rPr lang="en-US" dirty="0"/>
              <a:t>By default this listing contains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Bytes</a:t>
            </a:r>
          </a:p>
          <a:p>
            <a:pPr lvl="1"/>
            <a:r>
              <a:rPr lang="en-US" dirty="0"/>
              <a:t>ASM Instructions (Mnemonics) and operands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 err="1"/>
              <a:t>Xrefs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6BEE3-959F-4C0E-B19D-7FA99969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2A807-0539-43D2-8C40-46FC1C18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4636-531B-4640-B310-6D952533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FD08A-7460-489A-9EA4-927EF4E3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507" y="2713759"/>
            <a:ext cx="2857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5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C265-881D-4DEA-9670-1ED53C87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 Nav: Disassembly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60AC-7BCA-4370-942A-597797F2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4FA6-23FC-459E-8C7F-0256B1C7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5790-8ECD-4B82-8EC4-D4A8A7AD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48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B09E41-80F7-4FD1-976F-0A974BED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" y="1565997"/>
            <a:ext cx="6598011" cy="45433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A2C557-7242-4DA0-A944-39D879D28755}"/>
              </a:ext>
            </a:extLst>
          </p:cNvPr>
          <p:cNvSpPr/>
          <p:nvPr/>
        </p:nvSpPr>
        <p:spPr>
          <a:xfrm>
            <a:off x="1219200" y="5029200"/>
            <a:ext cx="471055" cy="1662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3D75B-9893-47D3-9A54-507DBE36645D}"/>
              </a:ext>
            </a:extLst>
          </p:cNvPr>
          <p:cNvSpPr txBox="1"/>
          <p:nvPr/>
        </p:nvSpPr>
        <p:spPr>
          <a:xfrm>
            <a:off x="7599218" y="3429000"/>
            <a:ext cx="4114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Address field: This represents the memory address where this data is located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805EA-BA92-4620-BFB1-EA4D9A9E3A2A}"/>
              </a:ext>
            </a:extLst>
          </p:cNvPr>
          <p:cNvSpPr/>
          <p:nvPr/>
        </p:nvSpPr>
        <p:spPr>
          <a:xfrm>
            <a:off x="1627909" y="5029200"/>
            <a:ext cx="180110" cy="1662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237887-5725-4815-9209-455C4952570E}"/>
              </a:ext>
            </a:extLst>
          </p:cNvPr>
          <p:cNvSpPr txBox="1"/>
          <p:nvPr/>
        </p:nvSpPr>
        <p:spPr>
          <a:xfrm>
            <a:off x="7751618" y="3581400"/>
            <a:ext cx="41148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Bytes: There are the opcodes that represent the instructions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986D7A-1DBD-439D-AA2E-FC30CA998BB8}"/>
              </a:ext>
            </a:extLst>
          </p:cNvPr>
          <p:cNvSpPr/>
          <p:nvPr/>
        </p:nvSpPr>
        <p:spPr>
          <a:xfrm>
            <a:off x="2382982" y="5029200"/>
            <a:ext cx="325582" cy="1662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6F867-BE50-421D-8FCD-E2B23F163481}"/>
              </a:ext>
            </a:extLst>
          </p:cNvPr>
          <p:cNvSpPr txBox="1"/>
          <p:nvPr/>
        </p:nvSpPr>
        <p:spPr>
          <a:xfrm>
            <a:off x="7599218" y="3556064"/>
            <a:ext cx="396239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Mnemonic: This is the instruction that has been disassembled from the opcode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250708-41D7-48E5-AD0A-326EA349B306}"/>
              </a:ext>
            </a:extLst>
          </p:cNvPr>
          <p:cNvSpPr/>
          <p:nvPr/>
        </p:nvSpPr>
        <p:spPr>
          <a:xfrm>
            <a:off x="2888675" y="5029200"/>
            <a:ext cx="325582" cy="1662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DFBB8-9890-40AF-BCC8-CD45533742AD}"/>
              </a:ext>
            </a:extLst>
          </p:cNvPr>
          <p:cNvSpPr txBox="1"/>
          <p:nvPr/>
        </p:nvSpPr>
        <p:spPr>
          <a:xfrm>
            <a:off x="7599219" y="3417564"/>
            <a:ext cx="4114799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Operands: These are the registers/memory locations used by the instruction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E0916-AAE8-4878-B3D9-42308DCB397F}"/>
              </a:ext>
            </a:extLst>
          </p:cNvPr>
          <p:cNvSpPr/>
          <p:nvPr/>
        </p:nvSpPr>
        <p:spPr>
          <a:xfrm>
            <a:off x="4429991" y="4547495"/>
            <a:ext cx="2143991" cy="5717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F01501-3F7D-49EC-8CD8-76C14A622C0A}"/>
              </a:ext>
            </a:extLst>
          </p:cNvPr>
          <p:cNvSpPr txBox="1"/>
          <p:nvPr/>
        </p:nvSpPr>
        <p:spPr>
          <a:xfrm>
            <a:off x="7599218" y="3430536"/>
            <a:ext cx="4114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XRefs</a:t>
            </a:r>
            <a:r>
              <a:rPr lang="en-US" dirty="0"/>
              <a:t>: These are generated when </a:t>
            </a:r>
            <a:r>
              <a:rPr lang="en-US" dirty="0" err="1"/>
              <a:t>Ghidra</a:t>
            </a:r>
            <a:r>
              <a:rPr lang="en-US" dirty="0"/>
              <a:t> detects other locations or instructions that reference this address</a:t>
            </a:r>
          </a:p>
        </p:txBody>
      </p:sp>
    </p:spTree>
    <p:extLst>
      <p:ext uri="{BB962C8B-B14F-4D97-AF65-F5344CB8AC3E}">
        <p14:creationId xmlns:p14="http://schemas.microsoft.com/office/powerpoint/2010/main" val="14927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FB1E-102D-4D29-9BA1-697A033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: </a:t>
            </a:r>
            <a:r>
              <a:rPr lang="en-US" dirty="0" err="1"/>
              <a:t>Decompiler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696B-E066-4D9E-80D8-593CB7F6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</a:t>
            </a:r>
            <a:r>
              <a:rPr lang="en-US" dirty="0" err="1"/>
              <a:t>Ghidra’s</a:t>
            </a:r>
            <a:r>
              <a:rPr lang="en-US" dirty="0"/>
              <a:t> most powerful features is the </a:t>
            </a:r>
            <a:r>
              <a:rPr lang="en-US" dirty="0" err="1"/>
              <a:t>decompiler</a:t>
            </a:r>
            <a:endParaRPr lang="en-US" dirty="0"/>
          </a:p>
          <a:p>
            <a:pPr lvl="1"/>
            <a:r>
              <a:rPr lang="en-US" dirty="0"/>
              <a:t>Implemented utilizing </a:t>
            </a:r>
            <a:r>
              <a:rPr lang="en-US" dirty="0" err="1"/>
              <a:t>Ghidra’s</a:t>
            </a:r>
            <a:r>
              <a:rPr lang="en-US" dirty="0"/>
              <a:t> P-Code</a:t>
            </a:r>
          </a:p>
          <a:p>
            <a:pPr lvl="1"/>
            <a:r>
              <a:rPr lang="en-US" dirty="0"/>
              <a:t>P-Code abstracts assembly instructions into P-Code operations</a:t>
            </a:r>
          </a:p>
          <a:p>
            <a:pPr lvl="1"/>
            <a:r>
              <a:rPr lang="en-US" dirty="0"/>
              <a:t>P-Code is an intermediate language shared across all supported processors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decompiler</a:t>
            </a:r>
            <a:r>
              <a:rPr lang="en-US" dirty="0"/>
              <a:t> creates C code from the analyzed P-Code</a:t>
            </a:r>
          </a:p>
          <a:p>
            <a:pPr lvl="1"/>
            <a:r>
              <a:rPr lang="en-US" dirty="0"/>
              <a:t>All supported processors can utilize the </a:t>
            </a:r>
            <a:r>
              <a:rPr lang="en-US" dirty="0" err="1"/>
              <a:t>decompiler</a:t>
            </a:r>
            <a:endParaRPr lang="en-US" dirty="0"/>
          </a:p>
          <a:p>
            <a:pPr lvl="1"/>
            <a:r>
              <a:rPr lang="en-US" dirty="0"/>
              <a:t>All processors are created with the SLEIGH language</a:t>
            </a:r>
          </a:p>
          <a:p>
            <a:pPr lvl="1"/>
            <a:r>
              <a:rPr lang="en-US" dirty="0"/>
              <a:t>SLEIGH specifies the translation from machine code to P-Code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9FDE-F19A-4594-B4CB-83B754F4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31C5-8D1C-4BB6-81E8-21464201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E3F9-9039-4DE3-AECC-625D7D7F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6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57F9-6FEC-445B-A122-51CE121C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#Software Engineering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1857-F51B-46B2-9ED9-E1D1B963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write code in high level languages such as C/C++</a:t>
            </a:r>
          </a:p>
          <a:p>
            <a:endParaRPr lang="en-US" dirty="0"/>
          </a:p>
          <a:p>
            <a:r>
              <a:rPr lang="en-US" dirty="0"/>
              <a:t>This code is then compiled into machine code – sequences of bytes that the CPU can interpret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Disassembly is the process of converting these byte sequences into assembly instructions</a:t>
            </a:r>
          </a:p>
          <a:p>
            <a:endParaRPr lang="en-US" dirty="0"/>
          </a:p>
          <a:p>
            <a:r>
              <a:rPr lang="en-US" dirty="0"/>
              <a:t>As reverse engineers, these byte sequences will be our starting point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36631-7266-4D30-B5A0-153E33AA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10811-AD10-4960-A04F-EE7984EC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7F8B-2E62-4724-B7BE-2DFDC14A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40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3CCE-2B7C-45A9-9A6F-AB6C8D67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 Nav: </a:t>
            </a:r>
            <a:r>
              <a:rPr lang="en-US" dirty="0" err="1"/>
              <a:t>Decompiler</a:t>
            </a:r>
            <a:r>
              <a:rPr lang="en-US" dirty="0"/>
              <a:t>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23B7-E45C-4B21-8C7C-B25DEDE8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E42A-E9E0-4CF9-8B2A-14FCC15C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2931-3F79-4075-A2B2-47CD96CA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50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59A7E-7DEE-4FD0-B0BA-6A5A36F8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330" y="1602062"/>
            <a:ext cx="5099339" cy="4202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C9B01F-85BD-4C90-8C32-56ECE76F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4" y="1460860"/>
            <a:ext cx="57721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FB1E-102D-4D29-9BA1-697A033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#GHIDRA: Byte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9FDE-F19A-4594-B4CB-83B754F4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31C5-8D1C-4BB6-81E8-21464201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E3F9-9039-4DE3-AECC-625D7D7F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AB615-515F-4285-A336-C49766D0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02" y="1690688"/>
            <a:ext cx="8731195" cy="36671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5E81D5-1018-45B8-9880-BD7273280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62" y="1458213"/>
            <a:ext cx="3955473" cy="48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6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A0CF-5EF6-4108-BBEB-2B28071E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: Other 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8218-D6DB-492A-AD9C-A75E095D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EA09-B9AC-42CA-BA08-EB08814F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A8B1-F707-4959-B9B3-B7477328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52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20B10-1B6C-4708-AFEB-A35BD9BB5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09" y="1690688"/>
            <a:ext cx="6040582" cy="416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102FF-7F1D-47AD-B939-BAA644E4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9" y="1502165"/>
            <a:ext cx="5943601" cy="4603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D16E0-6E8E-4A90-9555-4E7E93F85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987" y="1467094"/>
            <a:ext cx="7304026" cy="460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A995-3975-48DA-AFC3-FDCA1F5A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#GHIDRA: Navigation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2D51B-115E-4386-AF24-FFED0A5B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4A8C-A7ED-4686-9EC6-AD128EB6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CE26-EB55-4584-A615-DE3C6CBB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53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AAA796-E7E8-44C9-B00D-AA4AA004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listing view can be navigated in multiple ways</a:t>
            </a:r>
          </a:p>
          <a:p>
            <a:pPr lvl="1"/>
            <a:r>
              <a:rPr lang="en-US" dirty="0"/>
              <a:t>Scrolling</a:t>
            </a:r>
          </a:p>
          <a:p>
            <a:pPr lvl="1"/>
            <a:r>
              <a:rPr lang="en-US" dirty="0"/>
              <a:t>Arrow keys</a:t>
            </a:r>
          </a:p>
          <a:p>
            <a:pPr lvl="1"/>
            <a:r>
              <a:rPr lang="en-US" dirty="0"/>
              <a:t>Using the side scroll bar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Double clicking on </a:t>
            </a:r>
            <a:r>
              <a:rPr lang="en-US" dirty="0" err="1"/>
              <a:t>Xrefs</a:t>
            </a:r>
            <a:r>
              <a:rPr lang="en-US" dirty="0"/>
              <a:t> will navigate to that location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Locations can be specified by pressing the ‘G’ key</a:t>
            </a:r>
          </a:p>
        </p:txBody>
      </p:sp>
    </p:spTree>
    <p:extLst>
      <p:ext uri="{BB962C8B-B14F-4D97-AF65-F5344CB8AC3E}">
        <p14:creationId xmlns:p14="http://schemas.microsoft.com/office/powerpoint/2010/main" val="2696800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5D4D-FEF3-4E56-9D43-8E06A4AC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Ghidra</a:t>
            </a:r>
            <a:r>
              <a:rPr lang="en-US" dirty="0"/>
              <a:t> Exercises: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E6C0-DB9A-4509-A7A7-9E496DB90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challenge binaries have been developed for this course</a:t>
            </a:r>
          </a:p>
          <a:p>
            <a:endParaRPr lang="en-US" dirty="0"/>
          </a:p>
          <a:p>
            <a:r>
              <a:rPr lang="en-US" dirty="0"/>
              <a:t>These binaries were developed to highlight </a:t>
            </a:r>
            <a:r>
              <a:rPr lang="en-US" dirty="0" err="1"/>
              <a:t>Ghidra</a:t>
            </a:r>
            <a:r>
              <a:rPr lang="en-US" dirty="0"/>
              <a:t> features covered in each lesson</a:t>
            </a:r>
          </a:p>
          <a:p>
            <a:endParaRPr lang="en-US" dirty="0"/>
          </a:p>
          <a:p>
            <a:r>
              <a:rPr lang="en-US" dirty="0"/>
              <a:t>After each lesson, two additional challenge binaries will be released</a:t>
            </a:r>
          </a:p>
          <a:p>
            <a:pPr lvl="1"/>
            <a:r>
              <a:rPr lang="en-US" dirty="0"/>
              <a:t>For review during office hours</a:t>
            </a:r>
          </a:p>
          <a:p>
            <a:pPr lvl="1"/>
            <a:endParaRPr lang="en-US" dirty="0"/>
          </a:p>
          <a:p>
            <a:r>
              <a:rPr lang="en-US" dirty="0"/>
              <a:t>On Wednesday of each session week, an advanced challenge may be released for those interested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B71B-1BD0-4997-9E0A-03363997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C85BC-4801-4809-957C-5BCEB6E3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4F4F-B2FC-4871-9789-D96C3C20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17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9589-F77A-47F7-A190-EB127425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#Ghidra Exercises: c1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F419-EEEC-4DA4-8944-CE5CA39E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exercises from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https://github.com/wrongbaud/hackaday-u</a:t>
            </a:r>
          </a:p>
          <a:p>
            <a:pPr lvl="1"/>
            <a:r>
              <a:rPr lang="en-US" dirty="0"/>
              <a:t>This repository will hold all materials for the course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Import the C1 challenge binary into </a:t>
            </a:r>
            <a:r>
              <a:rPr lang="en-US" dirty="0" err="1"/>
              <a:t>Ghidra</a:t>
            </a:r>
            <a:endParaRPr lang="en-US" dirty="0"/>
          </a:p>
          <a:p>
            <a:pPr lvl="1"/>
            <a:r>
              <a:rPr lang="en-US" dirty="0"/>
              <a:t>What is this program doing?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D25B-DAFD-4482-AA17-88EE84AB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F518-DBE6-4E15-A2EA-F5A84BEF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792B-8236-41A9-AE89-20788FA8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5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9589-F77A-47F7-A190-EB127425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#Ghidra Exercises: 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F419-EEEC-4DA4-8944-CE5CA39E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C2 exercise into </a:t>
            </a:r>
            <a:r>
              <a:rPr lang="en-US" dirty="0" err="1"/>
              <a:t>Ghidra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application</a:t>
            </a:r>
          </a:p>
          <a:p>
            <a:pPr lvl="1"/>
            <a:r>
              <a:rPr lang="en-US" dirty="0"/>
              <a:t>How is this program different from c1?</a:t>
            </a:r>
          </a:p>
          <a:p>
            <a:pPr lvl="1"/>
            <a:r>
              <a:rPr lang="en-US" dirty="0"/>
              <a:t>What is it doing?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D25B-DAFD-4482-AA17-88EE84AB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F518-DBE6-4E15-A2EA-F5A84BEF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1792B-8236-41A9-AE89-20788FA8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5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99C5-6B45-4C81-9EE6-2817F619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#Session 1: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9681-C688-476B-AFD8-2995FB90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 we covered:</a:t>
            </a:r>
          </a:p>
          <a:p>
            <a:pPr lvl="1"/>
            <a:r>
              <a:rPr lang="en-US" dirty="0"/>
              <a:t>Basic x86_86 instructions and features</a:t>
            </a:r>
          </a:p>
          <a:p>
            <a:pPr lvl="1"/>
            <a:r>
              <a:rPr lang="en-US" dirty="0" err="1"/>
              <a:t>Ghidra</a:t>
            </a:r>
            <a:r>
              <a:rPr lang="en-US" dirty="0"/>
              <a:t> features</a:t>
            </a:r>
          </a:p>
          <a:p>
            <a:pPr lvl="1"/>
            <a:r>
              <a:rPr lang="en-US" dirty="0" err="1"/>
              <a:t>Ghidra</a:t>
            </a:r>
            <a:r>
              <a:rPr lang="en-US" dirty="0"/>
              <a:t> navigation and basic usage</a:t>
            </a:r>
          </a:p>
          <a:p>
            <a:pPr lvl="1"/>
            <a:endParaRPr lang="en-US" dirty="0"/>
          </a:p>
          <a:p>
            <a:r>
              <a:rPr lang="en-US" dirty="0"/>
              <a:t>For the next session, review the c3/c4 exercises in 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Feel free to bring all questions to Thursday’s office hour!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D879-FAF0-4790-A52E-F336B0CC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2875-1727-47F1-9E89-06993BDA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BE14-6331-403D-96F4-3DBEB33E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407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99C5-6B45-4C81-9EE6-2817F619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9681-C688-476B-AFD8-2995FB902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536" y="2738149"/>
            <a:ext cx="768927" cy="13817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9600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D879-FAF0-4790-A52E-F336B0CC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2875-1727-47F1-9E89-06993BDA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BE14-6331-403D-96F4-3DBEB33E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D80E-BAC6-4EE6-BD14-DEBA7195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#Compilation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C818-87FA-47C6-82E9-510FF1F4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Compiling a program is a multi-stage process*</a:t>
            </a:r>
          </a:p>
          <a:p>
            <a:pPr lvl="1"/>
            <a:r>
              <a:rPr lang="en-US" dirty="0"/>
              <a:t>Preprocessing</a:t>
            </a:r>
          </a:p>
          <a:p>
            <a:pPr lvl="1"/>
            <a:r>
              <a:rPr lang="en-US" dirty="0"/>
              <a:t>Compilation</a:t>
            </a:r>
          </a:p>
          <a:p>
            <a:pPr lvl="1"/>
            <a:r>
              <a:rPr lang="en-US" dirty="0"/>
              <a:t>Assembly</a:t>
            </a:r>
          </a:p>
          <a:p>
            <a:pPr lvl="1"/>
            <a:r>
              <a:rPr lang="en-US" dirty="0"/>
              <a:t>Linking</a:t>
            </a:r>
          </a:p>
          <a:p>
            <a:endParaRPr lang="en-US" dirty="0"/>
          </a:p>
          <a:p>
            <a:r>
              <a:rPr lang="en-US" dirty="0"/>
              <a:t>The result is machine code that is run on the CPU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These steps are all typically performed automatically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After going through these steps, an executable is produced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* Disclaimer: These are all extremely complex fields of research, and we’re only covering a very high level view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17D75-A393-4415-926F-EB3D36E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0566-9776-4F24-BAE4-A9E673A3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B63F-2BAC-4F36-8C32-BA264EF7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7D5BB42-E82A-40AA-9B71-BF4A18C56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1" y="2028032"/>
            <a:ext cx="1973262" cy="1973262"/>
          </a:xfrm>
          <a:prstGeom prst="rect">
            <a:avLst/>
          </a:prstGeom>
        </p:spPr>
      </p:pic>
      <p:pic>
        <p:nvPicPr>
          <p:cNvPr id="8" name="Picture 7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5FB7EFD7-147A-4873-B389-24A9E8615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057" y="2028032"/>
            <a:ext cx="1973262" cy="19732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924FF7-EB72-4043-9B8D-310BCD9A6B58}"/>
              </a:ext>
            </a:extLst>
          </p:cNvPr>
          <p:cNvCxnSpPr>
            <a:stCxn id="7" idx="3"/>
          </p:cNvCxnSpPr>
          <p:nvPr/>
        </p:nvCxnSpPr>
        <p:spPr>
          <a:xfrm>
            <a:off x="9910763" y="3014663"/>
            <a:ext cx="617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35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53AD-78E6-4D04-B80A-A458CFB0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479-13EE-4190-808C-CB5D47C2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is phase two of “compilation”</a:t>
            </a:r>
          </a:p>
          <a:p>
            <a:pPr lvl="1"/>
            <a:r>
              <a:rPr lang="en-US" dirty="0"/>
              <a:t>Preprocessing passes over the source code, performing:</a:t>
            </a:r>
          </a:p>
          <a:p>
            <a:pPr lvl="2"/>
            <a:r>
              <a:rPr lang="en-US" dirty="0"/>
              <a:t>Comment removal</a:t>
            </a:r>
          </a:p>
          <a:p>
            <a:pPr lvl="2"/>
            <a:r>
              <a:rPr lang="en-US" dirty="0"/>
              <a:t>Macro Expansion</a:t>
            </a:r>
          </a:p>
          <a:p>
            <a:pPr lvl="2"/>
            <a:r>
              <a:rPr lang="en-US" dirty="0"/>
              <a:t>Include Expansion</a:t>
            </a:r>
          </a:p>
          <a:p>
            <a:pPr lvl="2"/>
            <a:r>
              <a:rPr lang="en-US" dirty="0"/>
              <a:t>Conditional Compilation (IFDEF)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Compiling converts the output of preprocessor into assembly instructions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0D1B-0937-4010-9073-94820117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494E7-A901-4E5C-8B84-45BB9DE6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2227-E587-42C4-85B8-CFCBA3DF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3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E396-7A64-40AD-BC2C-D64BD135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#Compilers –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08F26-5463-4AFF-AAF8-E6946A33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2735"/>
            <a:ext cx="5157787" cy="45234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C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62D0-976F-4B63-987B-FAC6010F7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0770E-CAB7-4327-8424-2AC78ACBB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52733"/>
            <a:ext cx="5183188" cy="45234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Assembly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BC4E9-729F-4184-829E-9C00AED97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.LC0: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.string	"Hello!"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.text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globl</a:t>
            </a:r>
            <a:r>
              <a:rPr lang="en-US" sz="1100" dirty="0">
                <a:latin typeface="Consolas" panose="020B0609020204030204" pitchFamily="49" charset="0"/>
              </a:rPr>
              <a:t>	main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.type	main, @function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main: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.LFB0: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cfi_startproc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pushq</a:t>
            </a:r>
            <a:r>
              <a:rPr lang="en-US" sz="1100" dirty="0">
                <a:latin typeface="Consolas" panose="020B0609020204030204" pitchFamily="49" charset="0"/>
              </a:rPr>
              <a:t>	%</a:t>
            </a:r>
            <a:r>
              <a:rPr lang="en-US" sz="1100" dirty="0" err="1">
                <a:latin typeface="Consolas" panose="020B0609020204030204" pitchFamily="49" charset="0"/>
              </a:rPr>
              <a:t>rbp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cfi_def_cfa_offset</a:t>
            </a:r>
            <a:r>
              <a:rPr lang="en-US" sz="1100" dirty="0">
                <a:latin typeface="Consolas" panose="020B0609020204030204" pitchFamily="49" charset="0"/>
              </a:rPr>
              <a:t> 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cfi_offset</a:t>
            </a:r>
            <a:r>
              <a:rPr lang="en-US" sz="1100" dirty="0">
                <a:latin typeface="Consolas" panose="020B0609020204030204" pitchFamily="49" charset="0"/>
              </a:rPr>
              <a:t> 6, -16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movq</a:t>
            </a:r>
            <a:r>
              <a:rPr lang="en-US" sz="1100" dirty="0">
                <a:latin typeface="Consolas" panose="020B0609020204030204" pitchFamily="49" charset="0"/>
              </a:rPr>
              <a:t>	%</a:t>
            </a:r>
            <a:r>
              <a:rPr lang="en-US" sz="1100" dirty="0" err="1">
                <a:latin typeface="Consolas" panose="020B0609020204030204" pitchFamily="49" charset="0"/>
              </a:rPr>
              <a:t>rsp</a:t>
            </a:r>
            <a:r>
              <a:rPr lang="en-US" sz="1100" dirty="0">
                <a:latin typeface="Consolas" panose="020B0609020204030204" pitchFamily="49" charset="0"/>
              </a:rPr>
              <a:t>, %</a:t>
            </a:r>
            <a:r>
              <a:rPr lang="en-US" sz="1100" dirty="0" err="1">
                <a:latin typeface="Consolas" panose="020B0609020204030204" pitchFamily="49" charset="0"/>
              </a:rPr>
              <a:t>rbp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cfi_def_cfa_register</a:t>
            </a:r>
            <a:r>
              <a:rPr lang="en-US" sz="1100" dirty="0">
                <a:latin typeface="Consolas" panose="020B0609020204030204" pitchFamily="49" charset="0"/>
              </a:rPr>
              <a:t>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</a:rPr>
              <a:t>	$.LC0, %</a:t>
            </a:r>
            <a:r>
              <a:rPr lang="en-US" sz="1100" dirty="0" err="1">
                <a:latin typeface="Consolas" panose="020B0609020204030204" pitchFamily="49" charset="0"/>
              </a:rPr>
              <a:t>edi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</a:rPr>
              <a:t>	$0, %</a:t>
            </a:r>
            <a:r>
              <a:rPr lang="en-US" sz="1100" dirty="0" err="1">
                <a:latin typeface="Consolas" panose="020B0609020204030204" pitchFamily="49" charset="0"/>
              </a:rPr>
              <a:t>eax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call	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movl</a:t>
            </a:r>
            <a:r>
              <a:rPr lang="en-US" sz="1100" dirty="0">
                <a:latin typeface="Consolas" panose="020B0609020204030204" pitchFamily="49" charset="0"/>
              </a:rPr>
              <a:t>	$0, %</a:t>
            </a:r>
            <a:r>
              <a:rPr lang="en-US" sz="1100" dirty="0" err="1">
                <a:latin typeface="Consolas" panose="020B0609020204030204" pitchFamily="49" charset="0"/>
              </a:rPr>
              <a:t>eax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popq</a:t>
            </a:r>
            <a:r>
              <a:rPr lang="en-US" sz="1100" dirty="0">
                <a:latin typeface="Consolas" panose="020B0609020204030204" pitchFamily="49" charset="0"/>
              </a:rPr>
              <a:t>	%</a:t>
            </a:r>
            <a:r>
              <a:rPr lang="en-US" sz="1100" dirty="0" err="1">
                <a:latin typeface="Consolas" panose="020B0609020204030204" pitchFamily="49" charset="0"/>
              </a:rPr>
              <a:t>rbp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cfi_def_cfa</a:t>
            </a:r>
            <a:r>
              <a:rPr lang="en-US" sz="1100" dirty="0">
                <a:latin typeface="Consolas" panose="020B0609020204030204" pitchFamily="49" charset="0"/>
              </a:rPr>
              <a:t> 7, 8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	.</a:t>
            </a:r>
            <a:r>
              <a:rPr lang="en-US" sz="1100" dirty="0" err="1">
                <a:latin typeface="Consolas" panose="020B0609020204030204" pitchFamily="49" charset="0"/>
              </a:rPr>
              <a:t>cfi_endproc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35778-BCBB-4385-A269-5EA7E285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98B9-5B58-4C19-8677-BCA4265950B5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F141A-2255-42DA-936B-E104BD61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B0823-F601-4ABD-903A-98CB9705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3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53AD-78E6-4D04-B80A-A458CFB0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#Assemblers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479-13EE-4190-808C-CB5D47C2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Assemblers convert the assembly code into binary opcodes</a:t>
            </a:r>
          </a:p>
          <a:p>
            <a:pPr lvl="1"/>
            <a:endParaRPr lang="en-US" dirty="0"/>
          </a:p>
          <a:p>
            <a:r>
              <a:rPr lang="en-US" dirty="0"/>
              <a:t>Each instruction is represented by a binary opcode</a:t>
            </a:r>
          </a:p>
          <a:p>
            <a:pPr lvl="1"/>
            <a:r>
              <a:rPr lang="en-US" dirty="0"/>
              <a:t>mov rax,1 = 0x48C7C001000000 </a:t>
            </a:r>
          </a:p>
          <a:p>
            <a:pPr lvl="1"/>
            <a:endParaRPr lang="en-US" dirty="0"/>
          </a:p>
          <a:p>
            <a:r>
              <a:rPr lang="en-US" dirty="0"/>
              <a:t>The assembler will produce an object file</a:t>
            </a:r>
          </a:p>
          <a:p>
            <a:pPr lvl="1"/>
            <a:r>
              <a:rPr lang="en-US" dirty="0"/>
              <a:t>Object files contain machine code</a:t>
            </a:r>
          </a:p>
          <a:p>
            <a:pPr lvl="1"/>
            <a:r>
              <a:rPr lang="en-US" dirty="0"/>
              <a:t>This file will contain fields to be filled by the linker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0D1B-0937-4010-9073-94820117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11C6-7EB7-4A3F-ADD0-9DC105C3F5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494E7-A901-4E5C-8B84-45BB9DE6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Hackaday U – Introduction to Software Reverse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2227-E587-42C4-85B8-CFCBA3DF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82C3-DEF2-4CD3-985B-44382BCB7E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17126</TotalTime>
  <Words>3393</Words>
  <Application>Microsoft Office PowerPoint</Application>
  <PresentationFormat>Widescreen</PresentationFormat>
  <Paragraphs>808</Paragraphs>
  <Slides>58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Courier New</vt:lpstr>
      <vt:lpstr>Office Theme</vt:lpstr>
      <vt:lpstr>Introduction to Software Reverse Engineering with Ghidra Session 1</vt:lpstr>
      <vt:lpstr>#whoami</vt:lpstr>
      <vt:lpstr>#Outline</vt:lpstr>
      <vt:lpstr>#What is SRE?</vt:lpstr>
      <vt:lpstr>#Software Engineering Review</vt:lpstr>
      <vt:lpstr>#Compilation Review</vt:lpstr>
      <vt:lpstr>#Compilers</vt:lpstr>
      <vt:lpstr>#Compilers – An Example</vt:lpstr>
      <vt:lpstr>#Assemblers</vt:lpstr>
      <vt:lpstr>#Assemblers – An Example</vt:lpstr>
      <vt:lpstr>#Linking</vt:lpstr>
      <vt:lpstr>#Linking – An Example</vt:lpstr>
      <vt:lpstr>#Output Formats</vt:lpstr>
      <vt:lpstr>#ELF Files – An Overview</vt:lpstr>
      <vt:lpstr>#ELF Files: Symbols</vt:lpstr>
      <vt:lpstr>#ELF Files: A Review</vt:lpstr>
      <vt:lpstr>#SE Review: Pixelated Edition</vt:lpstr>
      <vt:lpstr>#SE Review: Pixelated Edition</vt:lpstr>
      <vt:lpstr>#Intermission: Why Review this?</vt:lpstr>
      <vt:lpstr>#Computer Architecture 101</vt:lpstr>
      <vt:lpstr># Computer Architecture 101</vt:lpstr>
      <vt:lpstr>#x86_64 Architecture</vt:lpstr>
      <vt:lpstr>#x86_64: Registers</vt:lpstr>
      <vt:lpstr>#x86_64: Registers</vt:lpstr>
      <vt:lpstr>#x86_64 Instructions</vt:lpstr>
      <vt:lpstr>#x86_64 Instructions: mov</vt:lpstr>
      <vt:lpstr>#x86_64 Instructions: add/sub</vt:lpstr>
      <vt:lpstr>#x86_64 Instructions: and/xor</vt:lpstr>
      <vt:lpstr>#x86_64: The Stack</vt:lpstr>
      <vt:lpstr>#x86_64 Instructions: push/pop</vt:lpstr>
      <vt:lpstr>#x86_64: The Stack</vt:lpstr>
      <vt:lpstr>#x86_64 Instructions: jmp/call</vt:lpstr>
      <vt:lpstr>#x86_64 Instructions: cmp</vt:lpstr>
      <vt:lpstr>#x86_64: Addressing Modes</vt:lpstr>
      <vt:lpstr>#x86_64 Instructions Exercise</vt:lpstr>
      <vt:lpstr>#x86_64: Wrap up</vt:lpstr>
      <vt:lpstr>#Ghidra: Overview</vt:lpstr>
      <vt:lpstr>#Ghidra: Installation</vt:lpstr>
      <vt:lpstr>#Ghidra: Creating a Project</vt:lpstr>
      <vt:lpstr>#Ghidra: Creating a Project</vt:lpstr>
      <vt:lpstr>#Ghidra: Loading a Binary</vt:lpstr>
      <vt:lpstr>#Ghidra: Loading a Binary</vt:lpstr>
      <vt:lpstr>#Ghidra: Initial Analysis</vt:lpstr>
      <vt:lpstr>#Ghidra: Initial Analysis</vt:lpstr>
      <vt:lpstr>#Ghidra: Navigation</vt:lpstr>
      <vt:lpstr>#Ghidra Navigation</vt:lpstr>
      <vt:lpstr>#Ghidra Nav: Disassembly View</vt:lpstr>
      <vt:lpstr>#Ghidra Nav: Disassembly View</vt:lpstr>
      <vt:lpstr>#Ghidra: Decompiler</vt:lpstr>
      <vt:lpstr>#Ghidra Nav: Decompiler View</vt:lpstr>
      <vt:lpstr>#GHIDRA: Byte View</vt:lpstr>
      <vt:lpstr>#Ghidra: Other Views</vt:lpstr>
      <vt:lpstr>#GHIDRA: Navigation</vt:lpstr>
      <vt:lpstr>#Ghidra Exercises: Overview</vt:lpstr>
      <vt:lpstr>#Ghidra Exercises: c1</vt:lpstr>
      <vt:lpstr>#Ghidra Exercises: c2</vt:lpstr>
      <vt:lpstr>#Session 1: Conclusion</vt:lpstr>
      <vt:lpstr>#Questions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 Alt</cp:lastModifiedBy>
  <cp:revision>192</cp:revision>
  <dcterms:created xsi:type="dcterms:W3CDTF">2020-05-27T00:27:00Z</dcterms:created>
  <dcterms:modified xsi:type="dcterms:W3CDTF">2020-06-24T01:14:17Z</dcterms:modified>
</cp:coreProperties>
</file>