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74" r:id="rId5"/>
    <p:sldId id="259" r:id="rId6"/>
    <p:sldId id="258" r:id="rId7"/>
    <p:sldId id="276" r:id="rId8"/>
    <p:sldId id="277" r:id="rId9"/>
    <p:sldId id="260" r:id="rId10"/>
    <p:sldId id="278" r:id="rId11"/>
    <p:sldId id="279" r:id="rId12"/>
    <p:sldId id="262" r:id="rId13"/>
    <p:sldId id="263" r:id="rId14"/>
    <p:sldId id="264"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86" d="100"/>
          <a:sy n="86" d="100"/>
        </p:scale>
        <p:origin x="58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hishek%20Shirke\AppData\Local\Packages\Microsoft.MicrosoftEdge_8wekyb3d8bbwe\TempState\Downloads\Gendergrou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Diversity in Users Based on Gender &amp; Age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[Gendergroup.xlsx]Sheet1!$E$1</c:f>
              <c:strCache>
                <c:ptCount val="1"/>
                <c:pt idx="0">
                  <c:v>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numRef>
              <c:f>[Gendergroup.xlsx]Sheet1!$D$2:$D$8</c:f>
              <c:numCache>
                <c:formatCode>General</c:formatCode>
                <c:ptCount val="7"/>
                <c:pt idx="0">
                  <c:v>1</c:v>
                </c:pt>
                <c:pt idx="1">
                  <c:v>18</c:v>
                </c:pt>
                <c:pt idx="2">
                  <c:v>25</c:v>
                </c:pt>
                <c:pt idx="3">
                  <c:v>35</c:v>
                </c:pt>
                <c:pt idx="4">
                  <c:v>45</c:v>
                </c:pt>
                <c:pt idx="5">
                  <c:v>50</c:v>
                </c:pt>
                <c:pt idx="6">
                  <c:v>56</c:v>
                </c:pt>
              </c:numCache>
            </c:numRef>
          </c:cat>
          <c:val>
            <c:numRef>
              <c:f>[Gendergroup.xlsx]Sheet1!$E$2:$E$8</c:f>
              <c:numCache>
                <c:formatCode>General</c:formatCode>
                <c:ptCount val="7"/>
                <c:pt idx="0">
                  <c:v>78</c:v>
                </c:pt>
                <c:pt idx="1">
                  <c:v>298</c:v>
                </c:pt>
                <c:pt idx="2">
                  <c:v>558</c:v>
                </c:pt>
                <c:pt idx="3">
                  <c:v>338</c:v>
                </c:pt>
                <c:pt idx="4">
                  <c:v>189</c:v>
                </c:pt>
                <c:pt idx="5">
                  <c:v>146</c:v>
                </c:pt>
                <c:pt idx="6">
                  <c:v>102</c:v>
                </c:pt>
              </c:numCache>
            </c:numRef>
          </c:val>
          <c:extLst>
            <c:ext xmlns:c16="http://schemas.microsoft.com/office/drawing/2014/chart" uri="{C3380CC4-5D6E-409C-BE32-E72D297353CC}">
              <c16:uniqueId val="{00000000-290E-4997-AAB0-F60DA03BFD70}"/>
            </c:ext>
          </c:extLst>
        </c:ser>
        <c:ser>
          <c:idx val="1"/>
          <c:order val="1"/>
          <c:tx>
            <c:strRef>
              <c:f>[Gendergroup.xlsx]Sheet1!$F$1</c:f>
              <c:strCache>
                <c:ptCount val="1"/>
                <c:pt idx="0">
                  <c:v>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numRef>
              <c:f>[Gendergroup.xlsx]Sheet1!$D$2:$D$8</c:f>
              <c:numCache>
                <c:formatCode>General</c:formatCode>
                <c:ptCount val="7"/>
                <c:pt idx="0">
                  <c:v>1</c:v>
                </c:pt>
                <c:pt idx="1">
                  <c:v>18</c:v>
                </c:pt>
                <c:pt idx="2">
                  <c:v>25</c:v>
                </c:pt>
                <c:pt idx="3">
                  <c:v>35</c:v>
                </c:pt>
                <c:pt idx="4">
                  <c:v>45</c:v>
                </c:pt>
                <c:pt idx="5">
                  <c:v>50</c:v>
                </c:pt>
                <c:pt idx="6">
                  <c:v>56</c:v>
                </c:pt>
              </c:numCache>
            </c:numRef>
          </c:cat>
          <c:val>
            <c:numRef>
              <c:f>[Gendergroup.xlsx]Sheet1!$F$2:$F$8</c:f>
              <c:numCache>
                <c:formatCode>General</c:formatCode>
                <c:ptCount val="7"/>
                <c:pt idx="0">
                  <c:v>144</c:v>
                </c:pt>
                <c:pt idx="1">
                  <c:v>805</c:v>
                </c:pt>
                <c:pt idx="2">
                  <c:v>1538</c:v>
                </c:pt>
                <c:pt idx="3">
                  <c:v>855</c:v>
                </c:pt>
                <c:pt idx="4">
                  <c:v>361</c:v>
                </c:pt>
                <c:pt idx="5">
                  <c:v>350</c:v>
                </c:pt>
                <c:pt idx="6">
                  <c:v>278</c:v>
                </c:pt>
              </c:numCache>
            </c:numRef>
          </c:val>
          <c:extLst>
            <c:ext xmlns:c16="http://schemas.microsoft.com/office/drawing/2014/chart" uri="{C3380CC4-5D6E-409C-BE32-E72D297353CC}">
              <c16:uniqueId val="{00000001-290E-4997-AAB0-F60DA03BFD70}"/>
            </c:ext>
          </c:extLst>
        </c:ser>
        <c:dLbls>
          <c:showLegendKey val="0"/>
          <c:showVal val="0"/>
          <c:showCatName val="0"/>
          <c:showSerName val="0"/>
          <c:showPercent val="0"/>
          <c:showBubbleSize val="0"/>
        </c:dLbls>
        <c:gapWidth val="100"/>
        <c:overlap val="-24"/>
        <c:axId val="740433680"/>
        <c:axId val="740306624"/>
      </c:barChart>
      <c:catAx>
        <c:axId val="7404336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40306624"/>
        <c:crosses val="autoZero"/>
        <c:auto val="1"/>
        <c:lblAlgn val="ctr"/>
        <c:lblOffset val="100"/>
        <c:noMultiLvlLbl val="0"/>
      </c:catAx>
      <c:valAx>
        <c:axId val="7403066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40433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Popular</a:t>
            </a:r>
            <a:r>
              <a:rPr lang="en-US" baseline="0"/>
              <a:t> Genres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'[SeasonalGraphs (1).xlsx]Christmas'!$B$1</c:f>
              <c:strCache>
                <c:ptCount val="1"/>
                <c:pt idx="0">
                  <c:v>Christmas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'[SeasonalGraphs (1).xlsx]Christmas'!$A$2:$A$21</c:f>
              <c:strCache>
                <c:ptCount val="20"/>
                <c:pt idx="0">
                  <c:v>Action</c:v>
                </c:pt>
                <c:pt idx="1">
                  <c:v>Adventure</c:v>
                </c:pt>
                <c:pt idx="2">
                  <c:v>Animation</c:v>
                </c:pt>
                <c:pt idx="3">
                  <c:v>Comedy</c:v>
                </c:pt>
                <c:pt idx="4">
                  <c:v>Crime</c:v>
                </c:pt>
                <c:pt idx="5">
                  <c:v>Documentary</c:v>
                </c:pt>
                <c:pt idx="6">
                  <c:v>Drama</c:v>
                </c:pt>
                <c:pt idx="7">
                  <c:v>Family</c:v>
                </c:pt>
                <c:pt idx="8">
                  <c:v>Fantasy</c:v>
                </c:pt>
                <c:pt idx="9">
                  <c:v>Foreign</c:v>
                </c:pt>
                <c:pt idx="10">
                  <c:v>History</c:v>
                </c:pt>
                <c:pt idx="11">
                  <c:v>Horror</c:v>
                </c:pt>
                <c:pt idx="12">
                  <c:v>Music</c:v>
                </c:pt>
                <c:pt idx="13">
                  <c:v>Mystery</c:v>
                </c:pt>
                <c:pt idx="14">
                  <c:v>Romance</c:v>
                </c:pt>
                <c:pt idx="15">
                  <c:v>Science Fiction</c:v>
                </c:pt>
                <c:pt idx="16">
                  <c:v>TV Movie</c:v>
                </c:pt>
                <c:pt idx="17">
                  <c:v>Thriller</c:v>
                </c:pt>
                <c:pt idx="18">
                  <c:v>War</c:v>
                </c:pt>
                <c:pt idx="19">
                  <c:v>Western</c:v>
                </c:pt>
              </c:strCache>
            </c:strRef>
          </c:cat>
          <c:val>
            <c:numRef>
              <c:f>'[SeasonalGraphs (1).xlsx]Christmas'!$B$2:$B$21</c:f>
              <c:numCache>
                <c:formatCode>General</c:formatCode>
                <c:ptCount val="20"/>
                <c:pt idx="0">
                  <c:v>203</c:v>
                </c:pt>
                <c:pt idx="1">
                  <c:v>134</c:v>
                </c:pt>
                <c:pt idx="2">
                  <c:v>80</c:v>
                </c:pt>
                <c:pt idx="3">
                  <c:v>423</c:v>
                </c:pt>
                <c:pt idx="4">
                  <c:v>107</c:v>
                </c:pt>
                <c:pt idx="5">
                  <c:v>48</c:v>
                </c:pt>
                <c:pt idx="6">
                  <c:v>627</c:v>
                </c:pt>
                <c:pt idx="7">
                  <c:v>120</c:v>
                </c:pt>
                <c:pt idx="8">
                  <c:v>88</c:v>
                </c:pt>
                <c:pt idx="9">
                  <c:v>38</c:v>
                </c:pt>
                <c:pt idx="10">
                  <c:v>64</c:v>
                </c:pt>
                <c:pt idx="11">
                  <c:v>92</c:v>
                </c:pt>
                <c:pt idx="12">
                  <c:v>51</c:v>
                </c:pt>
                <c:pt idx="13">
                  <c:v>65</c:v>
                </c:pt>
                <c:pt idx="14">
                  <c:v>224</c:v>
                </c:pt>
                <c:pt idx="15">
                  <c:v>80</c:v>
                </c:pt>
                <c:pt idx="16">
                  <c:v>20</c:v>
                </c:pt>
                <c:pt idx="17">
                  <c:v>175</c:v>
                </c:pt>
                <c:pt idx="18">
                  <c:v>60</c:v>
                </c:pt>
                <c:pt idx="19">
                  <c:v>49</c:v>
                </c:pt>
              </c:numCache>
            </c:numRef>
          </c:val>
          <c:extLst>
            <c:ext xmlns:c16="http://schemas.microsoft.com/office/drawing/2014/chart" uri="{C3380CC4-5D6E-409C-BE32-E72D297353CC}">
              <c16:uniqueId val="{00000000-A0BE-46C9-9A43-AD345DCCC995}"/>
            </c:ext>
          </c:extLst>
        </c:ser>
        <c:ser>
          <c:idx val="1"/>
          <c:order val="1"/>
          <c:tx>
            <c:strRef>
              <c:f>'[SeasonalGraphs (1).xlsx]Christmas'!$C$1</c:f>
              <c:strCache>
                <c:ptCount val="1"/>
                <c:pt idx="0">
                  <c:v>Halloween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'[SeasonalGraphs (1).xlsx]Christmas'!$A$2:$A$21</c:f>
              <c:strCache>
                <c:ptCount val="20"/>
                <c:pt idx="0">
                  <c:v>Action</c:v>
                </c:pt>
                <c:pt idx="1">
                  <c:v>Adventure</c:v>
                </c:pt>
                <c:pt idx="2">
                  <c:v>Animation</c:v>
                </c:pt>
                <c:pt idx="3">
                  <c:v>Comedy</c:v>
                </c:pt>
                <c:pt idx="4">
                  <c:v>Crime</c:v>
                </c:pt>
                <c:pt idx="5">
                  <c:v>Documentary</c:v>
                </c:pt>
                <c:pt idx="6">
                  <c:v>Drama</c:v>
                </c:pt>
                <c:pt idx="7">
                  <c:v>Family</c:v>
                </c:pt>
                <c:pt idx="8">
                  <c:v>Fantasy</c:v>
                </c:pt>
                <c:pt idx="9">
                  <c:v>Foreign</c:v>
                </c:pt>
                <c:pt idx="10">
                  <c:v>History</c:v>
                </c:pt>
                <c:pt idx="11">
                  <c:v>Horror</c:v>
                </c:pt>
                <c:pt idx="12">
                  <c:v>Music</c:v>
                </c:pt>
                <c:pt idx="13">
                  <c:v>Mystery</c:v>
                </c:pt>
                <c:pt idx="14">
                  <c:v>Romance</c:v>
                </c:pt>
                <c:pt idx="15">
                  <c:v>Science Fiction</c:v>
                </c:pt>
                <c:pt idx="16">
                  <c:v>TV Movie</c:v>
                </c:pt>
                <c:pt idx="17">
                  <c:v>Thriller</c:v>
                </c:pt>
                <c:pt idx="18">
                  <c:v>War</c:v>
                </c:pt>
                <c:pt idx="19">
                  <c:v>Western</c:v>
                </c:pt>
              </c:strCache>
            </c:strRef>
          </c:cat>
          <c:val>
            <c:numRef>
              <c:f>'[SeasonalGraphs (1).xlsx]Christmas'!$C$2:$C$21</c:f>
              <c:numCache>
                <c:formatCode>General</c:formatCode>
                <c:ptCount val="20"/>
                <c:pt idx="0">
                  <c:v>177</c:v>
                </c:pt>
                <c:pt idx="1">
                  <c:v>101</c:v>
                </c:pt>
                <c:pt idx="2">
                  <c:v>74</c:v>
                </c:pt>
                <c:pt idx="3">
                  <c:v>425</c:v>
                </c:pt>
                <c:pt idx="4">
                  <c:v>129</c:v>
                </c:pt>
                <c:pt idx="5">
                  <c:v>113</c:v>
                </c:pt>
                <c:pt idx="6">
                  <c:v>677</c:v>
                </c:pt>
                <c:pt idx="7">
                  <c:v>94</c:v>
                </c:pt>
                <c:pt idx="8">
                  <c:v>77</c:v>
                </c:pt>
                <c:pt idx="9">
                  <c:v>54</c:v>
                </c:pt>
                <c:pt idx="10">
                  <c:v>39</c:v>
                </c:pt>
                <c:pt idx="11">
                  <c:v>223</c:v>
                </c:pt>
                <c:pt idx="12">
                  <c:v>56</c:v>
                </c:pt>
                <c:pt idx="13">
                  <c:v>87</c:v>
                </c:pt>
                <c:pt idx="14">
                  <c:v>196</c:v>
                </c:pt>
                <c:pt idx="15">
                  <c:v>96</c:v>
                </c:pt>
                <c:pt idx="16">
                  <c:v>26</c:v>
                </c:pt>
                <c:pt idx="17">
                  <c:v>272</c:v>
                </c:pt>
                <c:pt idx="18">
                  <c:v>42</c:v>
                </c:pt>
                <c:pt idx="19">
                  <c:v>40</c:v>
                </c:pt>
              </c:numCache>
            </c:numRef>
          </c:val>
          <c:extLst>
            <c:ext xmlns:c16="http://schemas.microsoft.com/office/drawing/2014/chart" uri="{C3380CC4-5D6E-409C-BE32-E72D297353CC}">
              <c16:uniqueId val="{00000001-A0BE-46C9-9A43-AD345DCCC995}"/>
            </c:ext>
          </c:extLst>
        </c:ser>
        <c:ser>
          <c:idx val="2"/>
          <c:order val="2"/>
          <c:tx>
            <c:strRef>
              <c:f>'[SeasonalGraphs (1).xlsx]Christmas'!$D$1</c:f>
              <c:strCache>
                <c:ptCount val="1"/>
                <c:pt idx="0">
                  <c:v>Valentines Day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'[SeasonalGraphs (1).xlsx]Christmas'!$A$2:$A$21</c:f>
              <c:strCache>
                <c:ptCount val="20"/>
                <c:pt idx="0">
                  <c:v>Action</c:v>
                </c:pt>
                <c:pt idx="1">
                  <c:v>Adventure</c:v>
                </c:pt>
                <c:pt idx="2">
                  <c:v>Animation</c:v>
                </c:pt>
                <c:pt idx="3">
                  <c:v>Comedy</c:v>
                </c:pt>
                <c:pt idx="4">
                  <c:v>Crime</c:v>
                </c:pt>
                <c:pt idx="5">
                  <c:v>Documentary</c:v>
                </c:pt>
                <c:pt idx="6">
                  <c:v>Drama</c:v>
                </c:pt>
                <c:pt idx="7">
                  <c:v>Family</c:v>
                </c:pt>
                <c:pt idx="8">
                  <c:v>Fantasy</c:v>
                </c:pt>
                <c:pt idx="9">
                  <c:v>Foreign</c:v>
                </c:pt>
                <c:pt idx="10">
                  <c:v>History</c:v>
                </c:pt>
                <c:pt idx="11">
                  <c:v>Horror</c:v>
                </c:pt>
                <c:pt idx="12">
                  <c:v>Music</c:v>
                </c:pt>
                <c:pt idx="13">
                  <c:v>Mystery</c:v>
                </c:pt>
                <c:pt idx="14">
                  <c:v>Romance</c:v>
                </c:pt>
                <c:pt idx="15">
                  <c:v>Science Fiction</c:v>
                </c:pt>
                <c:pt idx="16">
                  <c:v>TV Movie</c:v>
                </c:pt>
                <c:pt idx="17">
                  <c:v>Thriller</c:v>
                </c:pt>
                <c:pt idx="18">
                  <c:v>War</c:v>
                </c:pt>
                <c:pt idx="19">
                  <c:v>Western</c:v>
                </c:pt>
              </c:strCache>
            </c:strRef>
          </c:cat>
          <c:val>
            <c:numRef>
              <c:f>'[SeasonalGraphs (1).xlsx]Christmas'!$D$2:$D$21</c:f>
              <c:numCache>
                <c:formatCode>General</c:formatCode>
                <c:ptCount val="20"/>
                <c:pt idx="0">
                  <c:v>172</c:v>
                </c:pt>
                <c:pt idx="1">
                  <c:v>80</c:v>
                </c:pt>
                <c:pt idx="2">
                  <c:v>48</c:v>
                </c:pt>
                <c:pt idx="3">
                  <c:v>363</c:v>
                </c:pt>
                <c:pt idx="4">
                  <c:v>120</c:v>
                </c:pt>
                <c:pt idx="5">
                  <c:v>87</c:v>
                </c:pt>
                <c:pt idx="6">
                  <c:v>606</c:v>
                </c:pt>
                <c:pt idx="7">
                  <c:v>80</c:v>
                </c:pt>
                <c:pt idx="8">
                  <c:v>65</c:v>
                </c:pt>
                <c:pt idx="9">
                  <c:v>53</c:v>
                </c:pt>
                <c:pt idx="10">
                  <c:v>37</c:v>
                </c:pt>
                <c:pt idx="11">
                  <c:v>95</c:v>
                </c:pt>
                <c:pt idx="12">
                  <c:v>43</c:v>
                </c:pt>
                <c:pt idx="13">
                  <c:v>83</c:v>
                </c:pt>
                <c:pt idx="14">
                  <c:v>222</c:v>
                </c:pt>
                <c:pt idx="15">
                  <c:v>62</c:v>
                </c:pt>
                <c:pt idx="16">
                  <c:v>29</c:v>
                </c:pt>
                <c:pt idx="17">
                  <c:v>183</c:v>
                </c:pt>
                <c:pt idx="18">
                  <c:v>30</c:v>
                </c:pt>
                <c:pt idx="19">
                  <c:v>27</c:v>
                </c:pt>
              </c:numCache>
            </c:numRef>
          </c:val>
          <c:extLst>
            <c:ext xmlns:c16="http://schemas.microsoft.com/office/drawing/2014/chart" uri="{C3380CC4-5D6E-409C-BE32-E72D297353CC}">
              <c16:uniqueId val="{00000002-A0BE-46C9-9A43-AD345DCCC995}"/>
            </c:ext>
          </c:extLst>
        </c:ser>
        <c:dLbls>
          <c:showLegendKey val="0"/>
          <c:showVal val="0"/>
          <c:showCatName val="0"/>
          <c:showSerName val="0"/>
          <c:showPercent val="0"/>
          <c:showBubbleSize val="0"/>
        </c:dLbls>
        <c:gapWidth val="100"/>
        <c:overlap val="-24"/>
        <c:axId val="542174656"/>
        <c:axId val="542178920"/>
      </c:barChart>
      <c:catAx>
        <c:axId val="5421746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178920"/>
        <c:crosses val="autoZero"/>
        <c:auto val="1"/>
        <c:lblAlgn val="ctr"/>
        <c:lblOffset val="100"/>
        <c:noMultiLvlLbl val="0"/>
      </c:catAx>
      <c:valAx>
        <c:axId val="5421789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174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a:xfrm>
            <a:off x="1507067" y="1873188"/>
            <a:ext cx="7766936" cy="2177648"/>
          </a:xfrm>
        </p:spPr>
        <p:txBody>
          <a:bodyPr/>
          <a:lstStyle/>
          <a:p>
            <a:pPr algn="ctr"/>
            <a:r>
              <a:rPr lang="en-US" sz="4000" dirty="0">
                <a:solidFill>
                  <a:schemeClr val="tx1"/>
                </a:solidFill>
              </a:rPr>
              <a:t>An Analysis on Movie Dataset</a:t>
            </a:r>
            <a:br>
              <a:rPr lang="en-US" sz="4000" dirty="0">
                <a:solidFill>
                  <a:schemeClr val="tx1"/>
                </a:solidFill>
              </a:rPr>
            </a:br>
            <a:r>
              <a:rPr lang="en-US" sz="4000" dirty="0">
                <a:solidFill>
                  <a:schemeClr val="tx1"/>
                </a:solidFill>
              </a:rPr>
              <a:t> </a:t>
            </a:r>
            <a:r>
              <a:rPr lang="en-US" sz="2800" dirty="0">
                <a:solidFill>
                  <a:schemeClr val="tx1"/>
                </a:solidFill>
              </a:rPr>
              <a:t>CS 643: Cloud Computing</a:t>
            </a:r>
            <a:br>
              <a:rPr lang="en-US" sz="2800" dirty="0">
                <a:solidFill>
                  <a:schemeClr val="tx1"/>
                </a:solidFill>
              </a:rPr>
            </a:br>
            <a:r>
              <a:rPr lang="en-US" sz="2800" dirty="0">
                <a:solidFill>
                  <a:schemeClr val="tx1"/>
                </a:solidFill>
              </a:rPr>
              <a:t>(Group Project)</a:t>
            </a:r>
            <a:br>
              <a:rPr lang="en-US" sz="2800" dirty="0">
                <a:solidFill>
                  <a:schemeClr val="tx1"/>
                </a:solidFill>
              </a:rPr>
            </a:br>
            <a:r>
              <a:rPr lang="en-US" sz="2800" dirty="0">
                <a:solidFill>
                  <a:schemeClr val="tx1"/>
                </a:solidFill>
              </a:rPr>
              <a:t> Instructor: </a:t>
            </a:r>
            <a:r>
              <a:rPr lang="en-US" sz="2800" dirty="0" err="1">
                <a:solidFill>
                  <a:schemeClr val="tx1"/>
                </a:solidFill>
              </a:rPr>
              <a:t>Prof.Cristian</a:t>
            </a:r>
            <a:r>
              <a:rPr lang="en-US" sz="2800" dirty="0">
                <a:solidFill>
                  <a:schemeClr val="tx1"/>
                </a:solidFill>
              </a:rPr>
              <a:t> </a:t>
            </a:r>
            <a:r>
              <a:rPr lang="en-US" sz="2800" dirty="0" err="1">
                <a:solidFill>
                  <a:schemeClr val="tx1"/>
                </a:solidFill>
              </a:rPr>
              <a:t>Borcea</a:t>
            </a:r>
            <a:br>
              <a:rPr lang="en-US" sz="2800" dirty="0">
                <a:solidFill>
                  <a:schemeClr val="tx1"/>
                </a:solidFill>
              </a:rPr>
            </a:br>
            <a:r>
              <a:rPr lang="en-US" sz="2800" dirty="0">
                <a:solidFill>
                  <a:schemeClr val="tx1"/>
                </a:solidFill>
              </a:rPr>
              <a:t>  TA: </a:t>
            </a:r>
            <a:r>
              <a:rPr lang="en-US" sz="2800" dirty="0" err="1">
                <a:solidFill>
                  <a:schemeClr val="tx1"/>
                </a:solidFill>
              </a:rPr>
              <a:t>Nafize</a:t>
            </a:r>
            <a:r>
              <a:rPr lang="en-US" sz="2800" dirty="0">
                <a:solidFill>
                  <a:schemeClr val="tx1"/>
                </a:solidFill>
              </a:rPr>
              <a:t> </a:t>
            </a:r>
            <a:r>
              <a:rPr lang="en-US" sz="2800" dirty="0" err="1">
                <a:solidFill>
                  <a:schemeClr val="tx1"/>
                </a:solidFill>
              </a:rPr>
              <a:t>Paiker</a:t>
            </a:r>
            <a:br>
              <a:rPr lang="en-US" sz="2800" dirty="0">
                <a:solidFill>
                  <a:schemeClr val="tx1"/>
                </a:solidFill>
              </a:rPr>
            </a:br>
            <a:endParaRPr lang="en-US" sz="2800" dirty="0">
              <a:solidFill>
                <a:schemeClr val="tx1"/>
              </a:solidFill>
            </a:endParaRPr>
          </a:p>
        </p:txBody>
      </p:sp>
      <p:sp>
        <p:nvSpPr>
          <p:cNvPr id="3" name="Subtitle 2">
            <a:extLst>
              <a:ext uri="{FF2B5EF4-FFF2-40B4-BE49-F238E27FC236}">
                <a16:creationId xmlns:a16="http://schemas.microsoft.com/office/drawing/2014/main" id="{294A7BFE-6F0D-460B-BFE5-B06F38E2E54E}"/>
              </a:ext>
            </a:extLst>
          </p:cNvPr>
          <p:cNvSpPr>
            <a:spLocks noGrp="1"/>
          </p:cNvSpPr>
          <p:nvPr>
            <p:ph type="subTitle" idx="1"/>
          </p:nvPr>
        </p:nvSpPr>
        <p:spPr>
          <a:xfrm>
            <a:off x="1507067" y="4050833"/>
            <a:ext cx="7766936" cy="2030371"/>
          </a:xfrm>
        </p:spPr>
        <p:txBody>
          <a:bodyPr>
            <a:normAutofit/>
          </a:bodyPr>
          <a:lstStyle/>
          <a:p>
            <a:pPr algn="ctr"/>
            <a:r>
              <a:rPr lang="en-US" dirty="0">
                <a:solidFill>
                  <a:schemeClr val="tx1"/>
                </a:solidFill>
              </a:rPr>
              <a:t>    Group Members:</a:t>
            </a:r>
          </a:p>
          <a:p>
            <a:pPr marL="285750" indent="-285750" algn="ctr">
              <a:buClr>
                <a:schemeClr val="tx2"/>
              </a:buClr>
              <a:buFont typeface="Arial" panose="020B0604020202020204" pitchFamily="34" charset="0"/>
              <a:buChar char="•"/>
            </a:pPr>
            <a:r>
              <a:rPr lang="en-US" dirty="0" err="1">
                <a:solidFill>
                  <a:schemeClr val="tx1"/>
                </a:solidFill>
              </a:rPr>
              <a:t>Priyam</a:t>
            </a:r>
            <a:r>
              <a:rPr lang="en-US" dirty="0">
                <a:solidFill>
                  <a:schemeClr val="tx1"/>
                </a:solidFill>
              </a:rPr>
              <a:t> Patel		(</a:t>
            </a:r>
            <a:r>
              <a:rPr lang="en-US" dirty="0" err="1">
                <a:solidFill>
                  <a:schemeClr val="tx1"/>
                </a:solidFill>
              </a:rPr>
              <a:t>Ucid</a:t>
            </a:r>
            <a:r>
              <a:rPr lang="en-US" dirty="0">
                <a:solidFill>
                  <a:schemeClr val="tx1"/>
                </a:solidFill>
              </a:rPr>
              <a:t> : pp577@njit.edu)</a:t>
            </a:r>
          </a:p>
          <a:p>
            <a:pPr marL="285750" indent="-285750" algn="ctr">
              <a:buClr>
                <a:schemeClr val="tx1"/>
              </a:buClr>
              <a:buFont typeface="Arial" panose="020B0604020202020204" pitchFamily="34" charset="0"/>
              <a:buChar char="•"/>
            </a:pPr>
            <a:r>
              <a:rPr lang="en-US" dirty="0" err="1">
                <a:solidFill>
                  <a:schemeClr val="tx1"/>
                </a:solidFill>
              </a:rPr>
              <a:t>Akshay</a:t>
            </a:r>
            <a:r>
              <a:rPr lang="en-US" dirty="0">
                <a:solidFill>
                  <a:schemeClr val="tx1"/>
                </a:solidFill>
              </a:rPr>
              <a:t> </a:t>
            </a:r>
            <a:r>
              <a:rPr lang="en-US" dirty="0" err="1">
                <a:solidFill>
                  <a:schemeClr val="tx1"/>
                </a:solidFill>
              </a:rPr>
              <a:t>Jaitly</a:t>
            </a:r>
            <a:r>
              <a:rPr lang="en-US" dirty="0">
                <a:solidFill>
                  <a:schemeClr val="tx1"/>
                </a:solidFill>
              </a:rPr>
              <a:t>		(</a:t>
            </a:r>
            <a:r>
              <a:rPr lang="en-US" dirty="0" err="1">
                <a:solidFill>
                  <a:schemeClr val="tx1"/>
                </a:solidFill>
              </a:rPr>
              <a:t>Ucid</a:t>
            </a:r>
            <a:r>
              <a:rPr lang="en-US" dirty="0">
                <a:solidFill>
                  <a:schemeClr val="tx1"/>
                </a:solidFill>
              </a:rPr>
              <a:t> : aj455@njit.edu)</a:t>
            </a:r>
          </a:p>
          <a:p>
            <a:pPr marL="285750" indent="-285750" algn="ctr">
              <a:buClr>
                <a:schemeClr val="tx1"/>
              </a:buClr>
              <a:buFont typeface="Arial" panose="020B0604020202020204" pitchFamily="34" charset="0"/>
              <a:buChar char="•"/>
            </a:pPr>
            <a:r>
              <a:rPr lang="en-US" dirty="0">
                <a:solidFill>
                  <a:schemeClr val="tx1"/>
                </a:solidFill>
              </a:rPr>
              <a:t>Palash Bhatia		(</a:t>
            </a:r>
            <a:r>
              <a:rPr lang="en-US" dirty="0" err="1">
                <a:solidFill>
                  <a:schemeClr val="tx1"/>
                </a:solidFill>
              </a:rPr>
              <a:t>Ucid</a:t>
            </a:r>
            <a:r>
              <a:rPr lang="en-US" dirty="0">
                <a:solidFill>
                  <a:schemeClr val="tx1"/>
                </a:solidFill>
              </a:rPr>
              <a:t> : pab39@njit.edu)</a:t>
            </a:r>
          </a:p>
          <a:p>
            <a:pPr marL="285750" indent="-285750" algn="ctr">
              <a:buClr>
                <a:schemeClr val="tx1"/>
              </a:buClr>
              <a:buFont typeface="Arial" panose="020B0604020202020204" pitchFamily="34" charset="0"/>
              <a:buChar char="•"/>
            </a:pPr>
            <a:r>
              <a:rPr lang="en-US" dirty="0">
                <a:solidFill>
                  <a:schemeClr val="tx1"/>
                </a:solidFill>
              </a:rPr>
              <a:t>Abhishek Shirke 	(</a:t>
            </a:r>
            <a:r>
              <a:rPr lang="en-US" dirty="0" err="1">
                <a:solidFill>
                  <a:schemeClr val="tx1"/>
                </a:solidFill>
              </a:rPr>
              <a:t>Ucid</a:t>
            </a:r>
            <a:r>
              <a:rPr lang="en-US" dirty="0">
                <a:solidFill>
                  <a:schemeClr val="tx1"/>
                </a:solidFill>
              </a:rPr>
              <a:t> : ajs235@njit.edu)</a:t>
            </a:r>
          </a:p>
          <a:p>
            <a:pPr marL="285750" indent="-285750" algn="l">
              <a:buFont typeface="Arial" panose="020B0604020202020204" pitchFamily="34" charset="0"/>
              <a:buChar char="•"/>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132452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p:txBody>
          <a:bodyPr/>
          <a:lstStyle/>
          <a:p>
            <a:pPr algn="l"/>
            <a:r>
              <a:rPr lang="en-US" sz="4000" u="sng" dirty="0">
                <a:solidFill>
                  <a:schemeClr val="tx1"/>
                </a:solidFill>
              </a:rPr>
              <a:t>Noticeable Analysis</a:t>
            </a:r>
            <a:r>
              <a:rPr lang="en-US" sz="4000" dirty="0">
                <a:solidFill>
                  <a:schemeClr val="tx1"/>
                </a:solidFill>
              </a:rPr>
              <a:t>:</a:t>
            </a: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endParaRPr lang="en-US" sz="4000" dirty="0">
              <a:solidFill>
                <a:schemeClr val="tx1"/>
              </a:solidFill>
            </a:endParaRPr>
          </a:p>
        </p:txBody>
      </p:sp>
      <p:graphicFrame>
        <p:nvGraphicFramePr>
          <p:cNvPr id="4" name="Chart 3">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4047661253"/>
              </p:ext>
            </p:extLst>
          </p:nvPr>
        </p:nvGraphicFramePr>
        <p:xfrm>
          <a:off x="1438183" y="1278384"/>
          <a:ext cx="7401017" cy="4989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1296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p:txBody>
          <a:bodyPr/>
          <a:lstStyle/>
          <a:p>
            <a:pPr algn="l"/>
            <a:r>
              <a:rPr lang="en-US" sz="4000" u="sng" dirty="0">
                <a:solidFill>
                  <a:schemeClr val="tx1"/>
                </a:solidFill>
              </a:rPr>
              <a:t>Noticeable Analysis</a:t>
            </a:r>
            <a:r>
              <a:rPr lang="en-US" sz="4000" dirty="0">
                <a:solidFill>
                  <a:schemeClr val="tx1"/>
                </a:solidFill>
              </a:rPr>
              <a:t>:</a:t>
            </a: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endParaRPr lang="en-US" sz="4000" dirty="0">
              <a:solidFill>
                <a:schemeClr val="tx1"/>
              </a:solidFill>
            </a:endParaRPr>
          </a:p>
        </p:txBody>
      </p:sp>
      <p:graphicFrame>
        <p:nvGraphicFramePr>
          <p:cNvPr id="7" name="Chart 6">
            <a:extLst>
              <a:ext uri="{FF2B5EF4-FFF2-40B4-BE49-F238E27FC236}">
                <a16:creationId xmlns:a16="http://schemas.microsoft.com/office/drawing/2014/main" id="{E3848AC3-5E23-4603-98A1-42DB5F77BD0A}"/>
              </a:ext>
            </a:extLst>
          </p:cNvPr>
          <p:cNvGraphicFramePr>
            <a:graphicFrameLocks/>
          </p:cNvGraphicFramePr>
          <p:nvPr>
            <p:extLst>
              <p:ext uri="{D42A27DB-BD31-4B8C-83A1-F6EECF244321}">
                <p14:modId xmlns:p14="http://schemas.microsoft.com/office/powerpoint/2010/main" val="2148200413"/>
              </p:ext>
            </p:extLst>
          </p:nvPr>
        </p:nvGraphicFramePr>
        <p:xfrm>
          <a:off x="1085849" y="1152525"/>
          <a:ext cx="7886701" cy="468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974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a:xfrm>
            <a:off x="1507067" y="745724"/>
            <a:ext cx="7766936" cy="3305112"/>
          </a:xfrm>
        </p:spPr>
        <p:txBody>
          <a:bodyPr/>
          <a:lstStyle/>
          <a:p>
            <a:pPr algn="l"/>
            <a:r>
              <a:rPr lang="en-US" sz="4000" u="sng" dirty="0">
                <a:solidFill>
                  <a:schemeClr val="tx1"/>
                </a:solidFill>
              </a:rPr>
              <a:t>Evaluation</a:t>
            </a:r>
            <a:r>
              <a:rPr lang="en-US" sz="4000" dirty="0">
                <a:solidFill>
                  <a:schemeClr val="tx1"/>
                </a:solidFill>
              </a:rPr>
              <a:t>:</a:t>
            </a:r>
            <a:br>
              <a:rPr lang="en-US" sz="4000" dirty="0">
                <a:solidFill>
                  <a:schemeClr val="tx1"/>
                </a:solidFill>
              </a:rPr>
            </a:br>
            <a:r>
              <a:rPr lang="en-US" sz="3200" dirty="0">
                <a:solidFill>
                  <a:schemeClr val="tx1"/>
                </a:solidFill>
              </a:rPr>
              <a:t>Scalability: </a:t>
            </a:r>
            <a:r>
              <a:rPr lang="en-US" sz="2400" dirty="0">
                <a:solidFill>
                  <a:schemeClr val="tx1"/>
                </a:solidFill>
              </a:rPr>
              <a:t>Analyzing scalability as a function of cluster size.</a:t>
            </a:r>
            <a:br>
              <a:rPr lang="en-US" sz="2400" dirty="0">
                <a:solidFill>
                  <a:schemeClr val="tx1"/>
                </a:solidFill>
              </a:rPr>
            </a:br>
            <a:br>
              <a:rPr lang="en-US" sz="2400" dirty="0">
                <a:solidFill>
                  <a:schemeClr val="tx1"/>
                </a:solidFill>
              </a:rPr>
            </a:br>
            <a:br>
              <a:rPr lang="en-US" sz="2400" dirty="0">
                <a:solidFill>
                  <a:schemeClr val="tx1"/>
                </a:solidFill>
              </a:rPr>
            </a:br>
            <a:br>
              <a:rPr lang="en-US" sz="2400" dirty="0">
                <a:solidFill>
                  <a:schemeClr val="tx1"/>
                </a:solidFill>
              </a:rPr>
            </a:br>
            <a:br>
              <a:rPr lang="en-US" sz="2400" dirty="0">
                <a:solidFill>
                  <a:schemeClr val="tx1"/>
                </a:solidFill>
              </a:rPr>
            </a:br>
            <a:br>
              <a:rPr lang="en-US" sz="2400" dirty="0">
                <a:solidFill>
                  <a:schemeClr val="tx1"/>
                </a:solidFill>
              </a:rPr>
            </a:br>
            <a:endParaRPr lang="en-US" sz="2400" dirty="0">
              <a:solidFill>
                <a:schemeClr val="tx1"/>
              </a:solidFill>
            </a:endParaRPr>
          </a:p>
        </p:txBody>
      </p:sp>
      <p:pic>
        <p:nvPicPr>
          <p:cNvPr id="5" name="Picture 4">
            <a:extLst>
              <a:ext uri="{FF2B5EF4-FFF2-40B4-BE49-F238E27FC236}">
                <a16:creationId xmlns:a16="http://schemas.microsoft.com/office/drawing/2014/main" id="{E3579413-CC99-4695-AC6E-F91ECF92E84D}"/>
              </a:ext>
            </a:extLst>
          </p:cNvPr>
          <p:cNvPicPr>
            <a:picLocks noChangeAspect="1"/>
          </p:cNvPicPr>
          <p:nvPr/>
        </p:nvPicPr>
        <p:blipFill>
          <a:blip r:embed="rId2"/>
          <a:stretch>
            <a:fillRect/>
          </a:stretch>
        </p:blipFill>
        <p:spPr>
          <a:xfrm>
            <a:off x="1737849" y="1949750"/>
            <a:ext cx="6825125" cy="4202172"/>
          </a:xfrm>
          <a:prstGeom prst="rect">
            <a:avLst/>
          </a:prstGeom>
        </p:spPr>
      </p:pic>
    </p:spTree>
    <p:extLst>
      <p:ext uri="{BB962C8B-B14F-4D97-AF65-F5344CB8AC3E}">
        <p14:creationId xmlns:p14="http://schemas.microsoft.com/office/powerpoint/2010/main" val="98527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p:txBody>
          <a:bodyPr/>
          <a:lstStyle/>
          <a:p>
            <a:pPr algn="l"/>
            <a:br>
              <a:rPr lang="en-US" sz="3200" u="sng" dirty="0">
                <a:solidFill>
                  <a:schemeClr val="tx2"/>
                </a:solidFill>
              </a:rPr>
            </a:br>
            <a:br>
              <a:rPr lang="en-US" sz="3200" u="sng" dirty="0">
                <a:solidFill>
                  <a:schemeClr val="tx2"/>
                </a:solidFill>
              </a:rPr>
            </a:br>
            <a:br>
              <a:rPr lang="en-US" sz="3200" u="sng" dirty="0">
                <a:solidFill>
                  <a:schemeClr val="tx2"/>
                </a:solidFill>
              </a:rPr>
            </a:br>
            <a:br>
              <a:rPr lang="en-US" sz="3200" u="sng" dirty="0">
                <a:solidFill>
                  <a:schemeClr val="tx2"/>
                </a:solidFill>
              </a:rPr>
            </a:br>
            <a:br>
              <a:rPr lang="en-US" sz="3200" u="sng" dirty="0">
                <a:solidFill>
                  <a:schemeClr val="tx2"/>
                </a:solidFill>
              </a:rPr>
            </a:br>
            <a:br>
              <a:rPr lang="en-US" sz="3200" u="sng" dirty="0">
                <a:solidFill>
                  <a:schemeClr val="tx2"/>
                </a:solidFill>
              </a:rPr>
            </a:br>
            <a:br>
              <a:rPr lang="en-US" sz="2400" dirty="0">
                <a:solidFill>
                  <a:schemeClr val="tx2"/>
                </a:solidFill>
              </a:rPr>
            </a:br>
            <a:br>
              <a:rPr lang="en-US" sz="2400" dirty="0">
                <a:solidFill>
                  <a:schemeClr val="tx2"/>
                </a:solidFill>
              </a:rPr>
            </a:br>
            <a:br>
              <a:rPr lang="en-US" sz="2400" dirty="0">
                <a:solidFill>
                  <a:schemeClr val="tx2"/>
                </a:solidFill>
              </a:rPr>
            </a:br>
            <a:br>
              <a:rPr lang="en-US" sz="2400" dirty="0">
                <a:solidFill>
                  <a:schemeClr val="tx2"/>
                </a:solidFill>
              </a:rPr>
            </a:br>
            <a:br>
              <a:rPr lang="en-US" sz="2400" dirty="0">
                <a:solidFill>
                  <a:schemeClr val="tx2"/>
                </a:solidFill>
              </a:rPr>
            </a:br>
            <a:br>
              <a:rPr lang="en-US" sz="2400" dirty="0">
                <a:solidFill>
                  <a:schemeClr val="tx2"/>
                </a:solidFill>
              </a:rPr>
            </a:br>
            <a:br>
              <a:rPr lang="en-US" sz="2400" dirty="0">
                <a:solidFill>
                  <a:schemeClr val="tx2"/>
                </a:solidFill>
              </a:rPr>
            </a:br>
            <a:br>
              <a:rPr lang="en-US" sz="2400" dirty="0">
                <a:solidFill>
                  <a:schemeClr val="tx2"/>
                </a:solidFill>
              </a:rPr>
            </a:br>
            <a:endParaRPr lang="en-US" sz="2400" dirty="0">
              <a:solidFill>
                <a:schemeClr val="tx2"/>
              </a:solidFill>
            </a:endParaRPr>
          </a:p>
        </p:txBody>
      </p:sp>
      <p:pic>
        <p:nvPicPr>
          <p:cNvPr id="7" name="Picture 6">
            <a:extLst>
              <a:ext uri="{FF2B5EF4-FFF2-40B4-BE49-F238E27FC236}">
                <a16:creationId xmlns:a16="http://schemas.microsoft.com/office/drawing/2014/main" id="{CBAD6E41-B2CA-45ED-B273-9AE28E2EC6DE}"/>
              </a:ext>
            </a:extLst>
          </p:cNvPr>
          <p:cNvPicPr>
            <a:picLocks noChangeAspect="1"/>
          </p:cNvPicPr>
          <p:nvPr/>
        </p:nvPicPr>
        <p:blipFill>
          <a:blip r:embed="rId2"/>
          <a:stretch>
            <a:fillRect/>
          </a:stretch>
        </p:blipFill>
        <p:spPr>
          <a:xfrm>
            <a:off x="1507067" y="1570613"/>
            <a:ext cx="7553462" cy="4350794"/>
          </a:xfrm>
          <a:prstGeom prst="rect">
            <a:avLst/>
          </a:prstGeom>
        </p:spPr>
      </p:pic>
      <p:sp>
        <p:nvSpPr>
          <p:cNvPr id="8" name="Rectangle 7">
            <a:extLst>
              <a:ext uri="{FF2B5EF4-FFF2-40B4-BE49-F238E27FC236}">
                <a16:creationId xmlns:a16="http://schemas.microsoft.com/office/drawing/2014/main" id="{0FD47CF0-891A-4274-BFD3-C5D25E6B8B5E}"/>
              </a:ext>
            </a:extLst>
          </p:cNvPr>
          <p:cNvSpPr/>
          <p:nvPr/>
        </p:nvSpPr>
        <p:spPr>
          <a:xfrm>
            <a:off x="1787370" y="407245"/>
            <a:ext cx="6096000" cy="954107"/>
          </a:xfrm>
          <a:prstGeom prst="rect">
            <a:avLst/>
          </a:prstGeom>
        </p:spPr>
        <p:txBody>
          <a:bodyPr>
            <a:spAutoFit/>
          </a:bodyPr>
          <a:lstStyle/>
          <a:p>
            <a:r>
              <a:rPr lang="en-US" sz="3200" u="sng" dirty="0"/>
              <a:t>Evaluation</a:t>
            </a:r>
            <a:r>
              <a:rPr lang="en-US" sz="3200" dirty="0"/>
              <a:t>:</a:t>
            </a:r>
            <a:br>
              <a:rPr lang="en-US" sz="3200" dirty="0"/>
            </a:br>
            <a:r>
              <a:rPr lang="en-US" sz="2400" dirty="0"/>
              <a:t>Degradation at Shuffle Task:</a:t>
            </a:r>
            <a:endParaRPr lang="en-US" dirty="0"/>
          </a:p>
        </p:txBody>
      </p:sp>
    </p:spTree>
    <p:extLst>
      <p:ext uri="{BB962C8B-B14F-4D97-AF65-F5344CB8AC3E}">
        <p14:creationId xmlns:p14="http://schemas.microsoft.com/office/powerpoint/2010/main" val="2789369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p:txBody>
          <a:bodyPr/>
          <a:lstStyle/>
          <a:p>
            <a:pPr algn="l"/>
            <a:r>
              <a:rPr lang="en-US" sz="4000" u="sng" dirty="0">
                <a:solidFill>
                  <a:schemeClr val="tx1"/>
                </a:solidFill>
              </a:rPr>
              <a:t>Conclusion</a:t>
            </a:r>
            <a:r>
              <a:rPr lang="en-US" sz="4000" dirty="0">
                <a:solidFill>
                  <a:schemeClr val="tx1"/>
                </a:solidFill>
              </a:rPr>
              <a:t>:</a:t>
            </a: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endParaRPr lang="en-US" sz="4000" dirty="0">
              <a:solidFill>
                <a:schemeClr val="tx1"/>
              </a:solidFill>
            </a:endParaRPr>
          </a:p>
        </p:txBody>
      </p:sp>
      <p:sp>
        <p:nvSpPr>
          <p:cNvPr id="3" name="Subtitle 2">
            <a:extLst>
              <a:ext uri="{FF2B5EF4-FFF2-40B4-BE49-F238E27FC236}">
                <a16:creationId xmlns:a16="http://schemas.microsoft.com/office/drawing/2014/main" id="{294A7BFE-6F0D-460B-BFE5-B06F38E2E54E}"/>
              </a:ext>
            </a:extLst>
          </p:cNvPr>
          <p:cNvSpPr>
            <a:spLocks noGrp="1"/>
          </p:cNvSpPr>
          <p:nvPr>
            <p:ph type="subTitle" idx="1"/>
          </p:nvPr>
        </p:nvSpPr>
        <p:spPr>
          <a:xfrm>
            <a:off x="1507067" y="1322773"/>
            <a:ext cx="8267248" cy="4891596"/>
          </a:xfrm>
        </p:spPr>
        <p:txBody>
          <a:bodyPr>
            <a:normAutofit/>
          </a:bodyPr>
          <a:lstStyle/>
          <a:p>
            <a:pPr algn="l"/>
            <a:endParaRPr lang="en-US" dirty="0"/>
          </a:p>
          <a:p>
            <a:pPr marL="285750" indent="-285750" algn="l">
              <a:buClr>
                <a:schemeClr val="tx1"/>
              </a:buClr>
              <a:buFont typeface="Wingdings" panose="05000000000000000000" pitchFamily="2" charset="2"/>
              <a:buChar char="Ø"/>
            </a:pPr>
            <a:r>
              <a:rPr lang="en-US" dirty="0">
                <a:solidFill>
                  <a:schemeClr val="tx1"/>
                </a:solidFill>
              </a:rPr>
              <a:t>Availability of cloud based infra-structure management helps in faster analysis of key information processing from various datasets.</a:t>
            </a:r>
          </a:p>
          <a:p>
            <a:pPr marL="285750" indent="-285750" algn="l">
              <a:buClr>
                <a:schemeClr val="tx1"/>
              </a:buClr>
              <a:buFont typeface="Wingdings" panose="05000000000000000000" pitchFamily="2" charset="2"/>
              <a:buChar char="Ø"/>
            </a:pPr>
            <a:r>
              <a:rPr lang="en-US" dirty="0">
                <a:solidFill>
                  <a:schemeClr val="tx1"/>
                </a:solidFill>
              </a:rPr>
              <a:t>Map Reduce helps in effective and systematic way to analyze of information in varying aspects such as creating statistics for analysis such as top influencers as well as most popular genres at varying time of the year.</a:t>
            </a:r>
          </a:p>
          <a:p>
            <a:pPr marL="285750" indent="-285750" algn="l">
              <a:buClr>
                <a:schemeClr val="tx1"/>
              </a:buClr>
              <a:buFont typeface="Wingdings" panose="05000000000000000000" pitchFamily="2" charset="2"/>
              <a:buChar char="Ø"/>
            </a:pPr>
            <a:r>
              <a:rPr lang="en-US" dirty="0">
                <a:solidFill>
                  <a:schemeClr val="tx1"/>
                </a:solidFill>
              </a:rPr>
              <a:t>Such vital information is helpful for varying movies based industries such as:</a:t>
            </a:r>
          </a:p>
          <a:p>
            <a:pPr marL="742950" lvl="1" indent="-285750" algn="l">
              <a:buClr>
                <a:schemeClr val="tx1"/>
              </a:buClr>
              <a:buFont typeface="Wingdings" panose="05000000000000000000" pitchFamily="2" charset="2"/>
              <a:buChar char="Ø"/>
            </a:pPr>
            <a:r>
              <a:rPr lang="en-US" dirty="0">
                <a:solidFill>
                  <a:schemeClr val="tx1"/>
                </a:solidFill>
              </a:rPr>
              <a:t>Netflix</a:t>
            </a:r>
          </a:p>
          <a:p>
            <a:pPr marL="742950" lvl="1" indent="-285750" algn="l">
              <a:buClr>
                <a:schemeClr val="tx1"/>
              </a:buClr>
              <a:buFont typeface="Wingdings" panose="05000000000000000000" pitchFamily="2" charset="2"/>
              <a:buChar char="Ø"/>
            </a:pPr>
            <a:r>
              <a:rPr lang="en-US" dirty="0">
                <a:solidFill>
                  <a:schemeClr val="tx1"/>
                </a:solidFill>
              </a:rPr>
              <a:t>Hulu</a:t>
            </a:r>
          </a:p>
          <a:p>
            <a:pPr marL="742950" lvl="1" indent="-285750" algn="l">
              <a:buClr>
                <a:schemeClr val="tx1"/>
              </a:buClr>
              <a:buFont typeface="Wingdings" panose="05000000000000000000" pitchFamily="2" charset="2"/>
              <a:buChar char="Ø"/>
            </a:pPr>
            <a:r>
              <a:rPr lang="en-US" dirty="0">
                <a:solidFill>
                  <a:schemeClr val="tx1"/>
                </a:solidFill>
              </a:rPr>
              <a:t>HBO</a:t>
            </a:r>
          </a:p>
          <a:p>
            <a:pPr algn="l"/>
            <a:r>
              <a:rPr lang="en-US" dirty="0">
                <a:solidFill>
                  <a:schemeClr val="tx1"/>
                </a:solidFill>
              </a:rPr>
              <a:t> </a:t>
            </a:r>
          </a:p>
          <a:p>
            <a:pPr algn="l"/>
            <a:endParaRPr lang="en-US" dirty="0">
              <a:solidFill>
                <a:schemeClr val="tx1"/>
              </a:solidFill>
            </a:endParaRPr>
          </a:p>
        </p:txBody>
      </p:sp>
    </p:spTree>
    <p:extLst>
      <p:ext uri="{BB962C8B-B14F-4D97-AF65-F5344CB8AC3E}">
        <p14:creationId xmlns:p14="http://schemas.microsoft.com/office/powerpoint/2010/main" val="352412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p:txBody>
          <a:bodyPr/>
          <a:lstStyle/>
          <a:p>
            <a:pPr algn="ctr"/>
            <a:r>
              <a:rPr lang="en-US" dirty="0">
                <a:solidFill>
                  <a:schemeClr val="tx1"/>
                </a:solidFill>
              </a:rPr>
              <a:t>Thank You</a:t>
            </a:r>
          </a:p>
        </p:txBody>
      </p:sp>
    </p:spTree>
    <p:extLst>
      <p:ext uri="{BB962C8B-B14F-4D97-AF65-F5344CB8AC3E}">
        <p14:creationId xmlns:p14="http://schemas.microsoft.com/office/powerpoint/2010/main" val="3012881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8AD6-8556-4FA9-9002-580979C438C4}"/>
              </a:ext>
            </a:extLst>
          </p:cNvPr>
          <p:cNvSpPr>
            <a:spLocks noGrp="1"/>
          </p:cNvSpPr>
          <p:nvPr>
            <p:ph type="title"/>
          </p:nvPr>
        </p:nvSpPr>
        <p:spPr/>
        <p:txBody>
          <a:bodyPr>
            <a:normAutofit/>
          </a:bodyPr>
          <a:lstStyle/>
          <a:p>
            <a:r>
              <a:rPr lang="en-US" sz="4000" u="sng" dirty="0">
                <a:solidFill>
                  <a:schemeClr val="tx1"/>
                </a:solidFill>
              </a:rPr>
              <a:t>Idea Motivation</a:t>
            </a:r>
            <a:r>
              <a:rPr lang="en-US" sz="4000" dirty="0">
                <a:solidFill>
                  <a:schemeClr val="tx1"/>
                </a:solidFill>
              </a:rPr>
              <a:t>: </a:t>
            </a:r>
          </a:p>
        </p:txBody>
      </p:sp>
      <p:sp>
        <p:nvSpPr>
          <p:cNvPr id="3" name="Content Placeholder 2">
            <a:extLst>
              <a:ext uri="{FF2B5EF4-FFF2-40B4-BE49-F238E27FC236}">
                <a16:creationId xmlns:a16="http://schemas.microsoft.com/office/drawing/2014/main" id="{7893C7BB-808A-4180-9D39-4193AF046FDB}"/>
              </a:ext>
            </a:extLst>
          </p:cNvPr>
          <p:cNvSpPr>
            <a:spLocks noGrp="1"/>
          </p:cNvSpPr>
          <p:nvPr>
            <p:ph idx="1"/>
          </p:nvPr>
        </p:nvSpPr>
        <p:spPr>
          <a:xfrm>
            <a:off x="677334" y="1455939"/>
            <a:ext cx="8596668" cy="4585424"/>
          </a:xfrm>
        </p:spPr>
        <p:txBody>
          <a:bodyPr>
            <a:normAutofit/>
          </a:bodyPr>
          <a:lstStyle/>
          <a:p>
            <a:pPr>
              <a:buClr>
                <a:schemeClr val="tx1"/>
              </a:buClr>
              <a:buFont typeface="Wingdings" panose="05000000000000000000" pitchFamily="2" charset="2"/>
              <a:buChar char="Ø"/>
            </a:pPr>
            <a:r>
              <a:rPr lang="en-US" dirty="0"/>
              <a:t>Idea:</a:t>
            </a:r>
          </a:p>
          <a:p>
            <a:pPr marL="0" indent="0">
              <a:buNone/>
            </a:pPr>
            <a:r>
              <a:rPr lang="en-US" dirty="0"/>
              <a:t>	 To efficiently analyze and derive meaningful results from movie dataset 	 	 using Hadoop MapReduce.</a:t>
            </a:r>
          </a:p>
          <a:p>
            <a:endParaRPr lang="en-US" dirty="0"/>
          </a:p>
          <a:p>
            <a:pPr marL="0" indent="0">
              <a:buClr>
                <a:schemeClr val="tx1"/>
              </a:buClr>
              <a:buNone/>
            </a:pPr>
            <a:endParaRPr lang="en-US" dirty="0"/>
          </a:p>
          <a:p>
            <a:pPr>
              <a:buClr>
                <a:schemeClr val="tx1"/>
              </a:buClr>
              <a:buFont typeface="Wingdings" panose="05000000000000000000" pitchFamily="2" charset="2"/>
              <a:buChar char="Ø"/>
            </a:pPr>
            <a:r>
              <a:rPr lang="en-US" dirty="0"/>
              <a:t>Motivation:</a:t>
            </a:r>
          </a:p>
          <a:p>
            <a:pPr marL="0" indent="0">
              <a:buNone/>
            </a:pPr>
            <a:r>
              <a:rPr lang="en-US" dirty="0"/>
              <a:t>	To generate a detailed analysis which will benefit movie streaming 	companies and production houses with targeting audiences, generating 	revenue, and more.</a:t>
            </a:r>
          </a:p>
          <a:p>
            <a:pPr marL="0" indent="0">
              <a:buNone/>
            </a:pPr>
            <a:r>
              <a:rPr lang="en-US" dirty="0"/>
              <a:t>	</a:t>
            </a:r>
          </a:p>
          <a:p>
            <a:pPr marL="0" indent="0">
              <a:buClr>
                <a:schemeClr val="tx1"/>
              </a:buClr>
              <a:buNone/>
            </a:pPr>
            <a:endParaRPr lang="en-US" dirty="0"/>
          </a:p>
        </p:txBody>
      </p:sp>
    </p:spTree>
    <p:extLst>
      <p:ext uri="{BB962C8B-B14F-4D97-AF65-F5344CB8AC3E}">
        <p14:creationId xmlns:p14="http://schemas.microsoft.com/office/powerpoint/2010/main" val="116587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p:txBody>
          <a:bodyPr/>
          <a:lstStyle/>
          <a:p>
            <a:pPr algn="l"/>
            <a:r>
              <a:rPr lang="en-US" sz="4000" u="sng" dirty="0">
                <a:solidFill>
                  <a:schemeClr val="tx1"/>
                </a:solidFill>
              </a:rPr>
              <a:t>Overview</a:t>
            </a:r>
            <a:r>
              <a:rPr lang="en-US" sz="4000" dirty="0">
                <a:solidFill>
                  <a:schemeClr val="tx1"/>
                </a:solidFill>
              </a:rPr>
              <a:t>:</a:t>
            </a: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endParaRPr lang="en-US" sz="4000" dirty="0">
              <a:solidFill>
                <a:schemeClr val="tx1"/>
              </a:solidFill>
            </a:endParaRPr>
          </a:p>
        </p:txBody>
      </p:sp>
      <p:sp>
        <p:nvSpPr>
          <p:cNvPr id="3" name="Subtitle 2">
            <a:extLst>
              <a:ext uri="{FF2B5EF4-FFF2-40B4-BE49-F238E27FC236}">
                <a16:creationId xmlns:a16="http://schemas.microsoft.com/office/drawing/2014/main" id="{294A7BFE-6F0D-460B-BFE5-B06F38E2E54E}"/>
              </a:ext>
            </a:extLst>
          </p:cNvPr>
          <p:cNvSpPr>
            <a:spLocks noGrp="1"/>
          </p:cNvSpPr>
          <p:nvPr>
            <p:ph type="subTitle" idx="1"/>
          </p:nvPr>
        </p:nvSpPr>
        <p:spPr>
          <a:xfrm>
            <a:off x="754602" y="1029811"/>
            <a:ext cx="9152878" cy="5406500"/>
          </a:xfrm>
        </p:spPr>
        <p:txBody>
          <a:bodyPr>
            <a:normAutofit lnSpcReduction="10000"/>
          </a:bodyPr>
          <a:lstStyle/>
          <a:p>
            <a:pPr algn="l">
              <a:buClr>
                <a:schemeClr val="tx2"/>
              </a:buClr>
            </a:pPr>
            <a:endParaRPr lang="en-US" sz="2700" dirty="0"/>
          </a:p>
          <a:p>
            <a:pPr algn="l">
              <a:buClr>
                <a:schemeClr val="tx2"/>
              </a:buClr>
            </a:pPr>
            <a:r>
              <a:rPr lang="en-US" sz="1600" dirty="0">
                <a:solidFill>
                  <a:schemeClr val="tx1"/>
                </a:solidFill>
              </a:rPr>
              <a:t>Input Dataset: Contain 1,000,209 anonymous ratings of approximately 3,900 movies made by 6,040 users. It is a combination of 3 sets</a:t>
            </a:r>
          </a:p>
          <a:p>
            <a:pPr algn="l">
              <a:buClr>
                <a:schemeClr val="tx2"/>
              </a:buClr>
            </a:pPr>
            <a:r>
              <a:rPr lang="en-US" sz="1600" u="sng" dirty="0">
                <a:solidFill>
                  <a:schemeClr val="tx1"/>
                </a:solidFill>
              </a:rPr>
              <a:t>Rating File Description</a:t>
            </a:r>
            <a:r>
              <a:rPr lang="en-US" sz="1600" dirty="0">
                <a:solidFill>
                  <a:schemeClr val="tx1"/>
                </a:solidFill>
              </a:rPr>
              <a:t>: All ratings are contained in the file "ratings.dat" and are in the following format.</a:t>
            </a:r>
          </a:p>
          <a:p>
            <a:pPr algn="l">
              <a:buClr>
                <a:schemeClr val="tx2"/>
              </a:buClr>
            </a:pPr>
            <a:r>
              <a:rPr lang="en-US" sz="1600" b="1" dirty="0" err="1">
                <a:solidFill>
                  <a:schemeClr val="tx1"/>
                </a:solidFill>
              </a:rPr>
              <a:t>UserID</a:t>
            </a:r>
            <a:r>
              <a:rPr lang="en-US" sz="1600" b="1" dirty="0">
                <a:solidFill>
                  <a:schemeClr val="tx1"/>
                </a:solidFill>
              </a:rPr>
              <a:t>::</a:t>
            </a:r>
            <a:r>
              <a:rPr lang="en-US" sz="1600" b="1" dirty="0" err="1">
                <a:solidFill>
                  <a:schemeClr val="tx1"/>
                </a:solidFill>
              </a:rPr>
              <a:t>MovieID</a:t>
            </a:r>
            <a:r>
              <a:rPr lang="en-US" sz="1600" b="1" dirty="0">
                <a:solidFill>
                  <a:schemeClr val="tx1"/>
                </a:solidFill>
              </a:rPr>
              <a:t>::Rating::Timestamp</a:t>
            </a:r>
          </a:p>
          <a:p>
            <a:pPr algn="l">
              <a:buClr>
                <a:schemeClr val="tx2"/>
              </a:buClr>
            </a:pPr>
            <a:r>
              <a:rPr lang="en-US" sz="1600" dirty="0">
                <a:solidFill>
                  <a:schemeClr val="tx1"/>
                </a:solidFill>
              </a:rPr>
              <a:t>     </a:t>
            </a:r>
            <a:r>
              <a:rPr lang="en-US" sz="1600" dirty="0" err="1">
                <a:solidFill>
                  <a:schemeClr val="tx1"/>
                </a:solidFill>
              </a:rPr>
              <a:t>UserIDs</a:t>
            </a:r>
            <a:r>
              <a:rPr lang="en-US" sz="1600" dirty="0">
                <a:solidFill>
                  <a:schemeClr val="tx1"/>
                </a:solidFill>
              </a:rPr>
              <a:t> range between 1 and 6040</a:t>
            </a:r>
          </a:p>
          <a:p>
            <a:pPr algn="l">
              <a:buClr>
                <a:schemeClr val="tx2"/>
              </a:buClr>
            </a:pPr>
            <a:r>
              <a:rPr lang="en-US" sz="1600" dirty="0">
                <a:solidFill>
                  <a:schemeClr val="tx1"/>
                </a:solidFill>
              </a:rPr>
              <a:t>     </a:t>
            </a:r>
            <a:r>
              <a:rPr lang="en-US" sz="1600" dirty="0" err="1">
                <a:solidFill>
                  <a:schemeClr val="tx1"/>
                </a:solidFill>
              </a:rPr>
              <a:t>MovieIDs</a:t>
            </a:r>
            <a:r>
              <a:rPr lang="en-US" sz="1600" dirty="0">
                <a:solidFill>
                  <a:schemeClr val="tx1"/>
                </a:solidFill>
              </a:rPr>
              <a:t> range between 1 and 3952</a:t>
            </a:r>
          </a:p>
          <a:p>
            <a:pPr algn="l">
              <a:buClr>
                <a:schemeClr val="tx2"/>
              </a:buClr>
            </a:pPr>
            <a:r>
              <a:rPr lang="en-US" sz="1600" dirty="0">
                <a:solidFill>
                  <a:schemeClr val="tx1"/>
                </a:solidFill>
              </a:rPr>
              <a:t>     Ratings are made on a 5-star scale</a:t>
            </a:r>
          </a:p>
          <a:p>
            <a:pPr algn="l">
              <a:buClr>
                <a:schemeClr val="tx2"/>
              </a:buClr>
            </a:pPr>
            <a:r>
              <a:rPr lang="en-US" sz="1600" dirty="0">
                <a:solidFill>
                  <a:schemeClr val="tx1"/>
                </a:solidFill>
              </a:rPr>
              <a:t>     Each user has at least 20 ratings</a:t>
            </a:r>
          </a:p>
          <a:p>
            <a:pPr algn="l">
              <a:buClr>
                <a:schemeClr val="tx2"/>
              </a:buClr>
            </a:pPr>
            <a:r>
              <a:rPr lang="en-US" sz="1600" u="sng" dirty="0">
                <a:solidFill>
                  <a:schemeClr val="tx1"/>
                </a:solidFill>
              </a:rPr>
              <a:t>Users File Description</a:t>
            </a:r>
            <a:r>
              <a:rPr lang="en-US" sz="1600" dirty="0">
                <a:solidFill>
                  <a:schemeClr val="tx1"/>
                </a:solidFill>
              </a:rPr>
              <a:t>: User information is in the file "users.dat" and is in the following format.</a:t>
            </a:r>
          </a:p>
          <a:p>
            <a:pPr algn="l">
              <a:buClr>
                <a:schemeClr val="tx2"/>
              </a:buClr>
            </a:pPr>
            <a:r>
              <a:rPr lang="en-US" sz="1600" b="1" dirty="0" err="1">
                <a:solidFill>
                  <a:schemeClr val="tx1"/>
                </a:solidFill>
              </a:rPr>
              <a:t>UserID</a:t>
            </a:r>
            <a:r>
              <a:rPr lang="en-US" sz="1600" b="1" dirty="0">
                <a:solidFill>
                  <a:schemeClr val="tx1"/>
                </a:solidFill>
              </a:rPr>
              <a:t>::Gender::Age::Occupation::Zip-code</a:t>
            </a:r>
          </a:p>
          <a:p>
            <a:pPr algn="l">
              <a:buClr>
                <a:schemeClr val="tx2"/>
              </a:buClr>
            </a:pPr>
            <a:r>
              <a:rPr lang="en-US" sz="1600" dirty="0">
                <a:solidFill>
                  <a:schemeClr val="tx1"/>
                </a:solidFill>
              </a:rPr>
              <a:t>    Gender is denoted by a "M" for male and "F" for female</a:t>
            </a:r>
          </a:p>
          <a:p>
            <a:pPr algn="l">
              <a:buClr>
                <a:schemeClr val="tx2"/>
              </a:buClr>
            </a:pPr>
            <a:r>
              <a:rPr lang="en-US" sz="1600" dirty="0">
                <a:solidFill>
                  <a:schemeClr val="tx1"/>
                </a:solidFill>
              </a:rPr>
              <a:t>    Age is chosen from the following ranges: 1: Under 18, 18: 18-24, 25: 25-34, 35: 35-44, 45:45-49</a:t>
            </a:r>
          </a:p>
          <a:p>
            <a:pPr algn="l">
              <a:buClr>
                <a:schemeClr val="tx2"/>
              </a:buClr>
            </a:pPr>
            <a:r>
              <a:rPr lang="en-US" sz="1600" dirty="0">
                <a:solidFill>
                  <a:schemeClr val="tx1"/>
                </a:solidFill>
              </a:rPr>
              <a:t>    50: 50-55, 56: 56+.</a:t>
            </a:r>
          </a:p>
          <a:p>
            <a:pPr algn="l">
              <a:buClr>
                <a:schemeClr val="tx2"/>
              </a:buClr>
            </a:pPr>
            <a:r>
              <a:rPr lang="en-US" sz="1600" dirty="0"/>
              <a:t>   </a:t>
            </a:r>
          </a:p>
          <a:p>
            <a:pPr algn="ctr">
              <a:buClr>
                <a:schemeClr val="tx2"/>
              </a:buClr>
            </a:pPr>
            <a:endParaRPr lang="en-US" sz="1600" b="1" dirty="0"/>
          </a:p>
          <a:p>
            <a:pPr algn="l">
              <a:buClr>
                <a:schemeClr val="tx2"/>
              </a:buClr>
            </a:pPr>
            <a:endParaRPr lang="en-US" dirty="0"/>
          </a:p>
          <a:p>
            <a:pPr algn="l">
              <a:buClr>
                <a:schemeClr val="tx2"/>
              </a:buClr>
            </a:pPr>
            <a:endParaRPr lang="en-US" dirty="0"/>
          </a:p>
        </p:txBody>
      </p:sp>
    </p:spTree>
    <p:extLst>
      <p:ext uri="{BB962C8B-B14F-4D97-AF65-F5344CB8AC3E}">
        <p14:creationId xmlns:p14="http://schemas.microsoft.com/office/powerpoint/2010/main" val="404056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p:txBody>
          <a:bodyPr/>
          <a:lstStyle/>
          <a:p>
            <a:pPr algn="l"/>
            <a:r>
              <a:rPr lang="en-US" sz="4000" u="sng" dirty="0">
                <a:solidFill>
                  <a:schemeClr val="tx1"/>
                </a:solidFill>
              </a:rPr>
              <a:t>Overview</a:t>
            </a:r>
            <a:r>
              <a:rPr lang="en-US" sz="4000" dirty="0">
                <a:solidFill>
                  <a:schemeClr val="tx1"/>
                </a:solidFill>
              </a:rPr>
              <a:t>:</a:t>
            </a: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endParaRPr lang="en-US" sz="4000" dirty="0">
              <a:solidFill>
                <a:schemeClr val="tx1"/>
              </a:solidFill>
            </a:endParaRPr>
          </a:p>
        </p:txBody>
      </p:sp>
      <p:sp>
        <p:nvSpPr>
          <p:cNvPr id="3" name="Subtitle 2">
            <a:extLst>
              <a:ext uri="{FF2B5EF4-FFF2-40B4-BE49-F238E27FC236}">
                <a16:creationId xmlns:a16="http://schemas.microsoft.com/office/drawing/2014/main" id="{294A7BFE-6F0D-460B-BFE5-B06F38E2E54E}"/>
              </a:ext>
            </a:extLst>
          </p:cNvPr>
          <p:cNvSpPr>
            <a:spLocks noGrp="1"/>
          </p:cNvSpPr>
          <p:nvPr>
            <p:ph type="subTitle" idx="1"/>
          </p:nvPr>
        </p:nvSpPr>
        <p:spPr>
          <a:xfrm>
            <a:off x="790113" y="1347586"/>
            <a:ext cx="9152878" cy="5406500"/>
          </a:xfrm>
        </p:spPr>
        <p:txBody>
          <a:bodyPr>
            <a:normAutofit/>
          </a:bodyPr>
          <a:lstStyle/>
          <a:p>
            <a:pPr algn="l">
              <a:buClr>
                <a:schemeClr val="tx2"/>
              </a:buClr>
            </a:pPr>
            <a:r>
              <a:rPr lang="en-US" sz="1600" dirty="0">
                <a:solidFill>
                  <a:schemeClr val="tx1"/>
                </a:solidFill>
              </a:rPr>
              <a:t>Occupation is chosen from the following choices</a:t>
            </a:r>
          </a:p>
          <a:p>
            <a:pPr algn="l">
              <a:buClr>
                <a:schemeClr val="tx2"/>
              </a:buClr>
            </a:pPr>
            <a:r>
              <a:rPr lang="en-US" sz="1600" dirty="0">
                <a:solidFill>
                  <a:schemeClr val="tx1"/>
                </a:solidFill>
              </a:rPr>
              <a:t>0:  "other", 1:  "academic/educator“, 2:  "artist“, 3:  "clerical/admin“ </a:t>
            </a:r>
          </a:p>
          <a:p>
            <a:pPr algn="l">
              <a:buClr>
                <a:schemeClr val="tx2"/>
              </a:buClr>
            </a:pPr>
            <a:r>
              <a:rPr lang="en-US" sz="1600" dirty="0">
                <a:solidFill>
                  <a:schemeClr val="tx1"/>
                </a:solidFill>
              </a:rPr>
              <a:t>…17:  "technician/engineer“, 18:  "tradesman/craftsman“, 19:  "unemployed“, 20:  "writer“</a:t>
            </a:r>
          </a:p>
          <a:p>
            <a:pPr algn="l">
              <a:buClr>
                <a:schemeClr val="tx2"/>
              </a:buClr>
            </a:pPr>
            <a:r>
              <a:rPr lang="en-US" sz="1600" u="sng" dirty="0">
                <a:solidFill>
                  <a:schemeClr val="tx1"/>
                </a:solidFill>
              </a:rPr>
              <a:t>Movie File Description</a:t>
            </a:r>
            <a:r>
              <a:rPr lang="en-US" sz="1600" dirty="0">
                <a:solidFill>
                  <a:schemeClr val="tx1"/>
                </a:solidFill>
              </a:rPr>
              <a:t> : Movie information is in the file "movies.dat" and is in the following</a:t>
            </a:r>
          </a:p>
          <a:p>
            <a:pPr algn="l">
              <a:buClr>
                <a:schemeClr val="tx2"/>
              </a:buClr>
            </a:pPr>
            <a:r>
              <a:rPr lang="en-US" sz="1600" dirty="0">
                <a:solidFill>
                  <a:schemeClr val="tx1"/>
                </a:solidFill>
              </a:rPr>
              <a:t>Format.</a:t>
            </a:r>
          </a:p>
          <a:p>
            <a:pPr algn="l">
              <a:buClr>
                <a:schemeClr val="tx2"/>
              </a:buClr>
            </a:pPr>
            <a:r>
              <a:rPr lang="en-US" sz="1600" b="1" dirty="0" err="1">
                <a:solidFill>
                  <a:schemeClr val="tx1"/>
                </a:solidFill>
              </a:rPr>
              <a:t>MovieID</a:t>
            </a:r>
            <a:r>
              <a:rPr lang="en-US" sz="1600" b="1" dirty="0">
                <a:solidFill>
                  <a:schemeClr val="tx1"/>
                </a:solidFill>
              </a:rPr>
              <a:t>::Title::Genres</a:t>
            </a:r>
          </a:p>
          <a:p>
            <a:pPr algn="l">
              <a:buClr>
                <a:schemeClr val="tx2"/>
              </a:buClr>
            </a:pPr>
            <a:r>
              <a:rPr lang="en-US" sz="1600" dirty="0">
                <a:solidFill>
                  <a:schemeClr val="tx1"/>
                </a:solidFill>
              </a:rPr>
              <a:t>Titles are identical to titles provided by the IMDB (including year of release).</a:t>
            </a:r>
          </a:p>
          <a:p>
            <a:pPr algn="l">
              <a:buClr>
                <a:schemeClr val="tx2"/>
              </a:buClr>
            </a:pPr>
            <a:r>
              <a:rPr lang="en-US" sz="1600" dirty="0">
                <a:solidFill>
                  <a:schemeClr val="tx1"/>
                </a:solidFill>
              </a:rPr>
              <a:t>Genres are pipe-separated and are selected from the following genres.</a:t>
            </a:r>
          </a:p>
          <a:p>
            <a:pPr algn="l">
              <a:buClr>
                <a:schemeClr val="tx2"/>
              </a:buClr>
            </a:pPr>
            <a:r>
              <a:rPr lang="en-US" sz="1600" dirty="0">
                <a:solidFill>
                  <a:schemeClr val="tx1"/>
                </a:solidFill>
              </a:rPr>
              <a:t>Action, Adventure, Animation, Children’s, Comedy, Documentary, Drama, Fantasy, Film-Noir, Horror, Musical, Mystery, Romance, Sci-Fi, Thriller, War, Western.</a:t>
            </a:r>
          </a:p>
          <a:p>
            <a:pPr marL="285750" indent="-285750" algn="l">
              <a:buClr>
                <a:schemeClr val="tx2"/>
              </a:buClr>
              <a:buFontTx/>
              <a:buChar char="-"/>
            </a:pPr>
            <a:endParaRPr lang="en-US" sz="1600" dirty="0">
              <a:solidFill>
                <a:schemeClr val="tx1"/>
              </a:solidFill>
            </a:endParaRPr>
          </a:p>
          <a:p>
            <a:pPr algn="l">
              <a:buClr>
                <a:schemeClr val="tx2"/>
              </a:buClr>
            </a:pPr>
            <a:endParaRPr lang="en-US" sz="1600" dirty="0">
              <a:solidFill>
                <a:schemeClr val="tx1"/>
              </a:solidFill>
            </a:endParaRPr>
          </a:p>
        </p:txBody>
      </p:sp>
    </p:spTree>
    <p:extLst>
      <p:ext uri="{BB962C8B-B14F-4D97-AF65-F5344CB8AC3E}">
        <p14:creationId xmlns:p14="http://schemas.microsoft.com/office/powerpoint/2010/main" val="229882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p:txBody>
          <a:bodyPr/>
          <a:lstStyle/>
          <a:p>
            <a:pPr algn="l"/>
            <a:r>
              <a:rPr lang="en-US" sz="4000" u="sng" dirty="0">
                <a:solidFill>
                  <a:schemeClr val="tx1"/>
                </a:solidFill>
              </a:rPr>
              <a:t>Design Workflow</a:t>
            </a:r>
            <a:r>
              <a:rPr lang="en-US" sz="4000" dirty="0">
                <a:solidFill>
                  <a:schemeClr val="tx1"/>
                </a:solidFill>
              </a:rPr>
              <a:t>:</a:t>
            </a: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endParaRPr lang="en-US" sz="4000" dirty="0">
              <a:solidFill>
                <a:schemeClr val="tx1"/>
              </a:solidFill>
            </a:endParaRPr>
          </a:p>
        </p:txBody>
      </p:sp>
      <p:sp>
        <p:nvSpPr>
          <p:cNvPr id="3" name="Subtitle 2">
            <a:extLst>
              <a:ext uri="{FF2B5EF4-FFF2-40B4-BE49-F238E27FC236}">
                <a16:creationId xmlns:a16="http://schemas.microsoft.com/office/drawing/2014/main" id="{294A7BFE-6F0D-460B-BFE5-B06F38E2E54E}"/>
              </a:ext>
            </a:extLst>
          </p:cNvPr>
          <p:cNvSpPr>
            <a:spLocks noGrp="1"/>
          </p:cNvSpPr>
          <p:nvPr>
            <p:ph type="subTitle" idx="1"/>
          </p:nvPr>
        </p:nvSpPr>
        <p:spPr>
          <a:xfrm>
            <a:off x="1233996" y="1038687"/>
            <a:ext cx="8287556" cy="4935985"/>
          </a:xfrm>
        </p:spPr>
        <p:txBody>
          <a:bodyPr/>
          <a:lstStyle/>
          <a:p>
            <a:endParaRPr lang="en-US" dirty="0"/>
          </a:p>
        </p:txBody>
      </p:sp>
      <p:sp>
        <p:nvSpPr>
          <p:cNvPr id="4" name="Rectangle 3">
            <a:extLst>
              <a:ext uri="{FF2B5EF4-FFF2-40B4-BE49-F238E27FC236}">
                <a16:creationId xmlns:a16="http://schemas.microsoft.com/office/drawing/2014/main" id="{EE494809-6336-4144-BF70-44E2573CEA2F}"/>
              </a:ext>
            </a:extLst>
          </p:cNvPr>
          <p:cNvSpPr/>
          <p:nvPr/>
        </p:nvSpPr>
        <p:spPr>
          <a:xfrm>
            <a:off x="1628104" y="1620498"/>
            <a:ext cx="1526960" cy="91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in .</a:t>
            </a:r>
            <a:r>
              <a:rPr lang="en-US" sz="1600" dirty="0" err="1"/>
              <a:t>dat</a:t>
            </a:r>
            <a:endParaRPr lang="en-US" sz="1600" dirty="0"/>
          </a:p>
          <a:p>
            <a:pPr algn="ctr"/>
            <a:r>
              <a:rPr lang="en-US" sz="1600" dirty="0"/>
              <a:t>format</a:t>
            </a:r>
          </a:p>
        </p:txBody>
      </p:sp>
      <p:sp>
        <p:nvSpPr>
          <p:cNvPr id="6" name="Arrow: Right 5">
            <a:extLst>
              <a:ext uri="{FF2B5EF4-FFF2-40B4-BE49-F238E27FC236}">
                <a16:creationId xmlns:a16="http://schemas.microsoft.com/office/drawing/2014/main" id="{F66D87D0-C55A-46DE-8AAB-8FADB1C38178}"/>
              </a:ext>
            </a:extLst>
          </p:cNvPr>
          <p:cNvSpPr/>
          <p:nvPr/>
        </p:nvSpPr>
        <p:spPr>
          <a:xfrm>
            <a:off x="3161272" y="183884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a:extLst>
              <a:ext uri="{FF2B5EF4-FFF2-40B4-BE49-F238E27FC236}">
                <a16:creationId xmlns:a16="http://schemas.microsoft.com/office/drawing/2014/main" id="{1114B3EB-9D87-4DAE-B79E-84F8F3454424}"/>
              </a:ext>
            </a:extLst>
          </p:cNvPr>
          <p:cNvSpPr/>
          <p:nvPr/>
        </p:nvSpPr>
        <p:spPr>
          <a:xfrm>
            <a:off x="4163628" y="1135045"/>
            <a:ext cx="2246050" cy="189224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Cleaning of redundant data</a:t>
            </a:r>
          </a:p>
        </p:txBody>
      </p:sp>
      <p:sp>
        <p:nvSpPr>
          <p:cNvPr id="8" name="Arrow: Right 7">
            <a:extLst>
              <a:ext uri="{FF2B5EF4-FFF2-40B4-BE49-F238E27FC236}">
                <a16:creationId xmlns:a16="http://schemas.microsoft.com/office/drawing/2014/main" id="{29EF5C6F-427A-4493-8983-1971775B2795}"/>
              </a:ext>
            </a:extLst>
          </p:cNvPr>
          <p:cNvSpPr/>
          <p:nvPr/>
        </p:nvSpPr>
        <p:spPr>
          <a:xfrm>
            <a:off x="6409678" y="183884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695E9A-DFB5-46FA-908B-E2E25773D8CD}"/>
              </a:ext>
            </a:extLst>
          </p:cNvPr>
          <p:cNvSpPr/>
          <p:nvPr/>
        </p:nvSpPr>
        <p:spPr>
          <a:xfrm>
            <a:off x="7415358" y="1547990"/>
            <a:ext cx="1482571" cy="91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Cleansed data into HDFS</a:t>
            </a:r>
          </a:p>
        </p:txBody>
      </p:sp>
      <p:sp>
        <p:nvSpPr>
          <p:cNvPr id="10" name="Arrow: Down 9">
            <a:extLst>
              <a:ext uri="{FF2B5EF4-FFF2-40B4-BE49-F238E27FC236}">
                <a16:creationId xmlns:a16="http://schemas.microsoft.com/office/drawing/2014/main" id="{FB96AE90-43C5-4FA9-A16F-9E856D4C6C40}"/>
              </a:ext>
            </a:extLst>
          </p:cNvPr>
          <p:cNvSpPr/>
          <p:nvPr/>
        </p:nvSpPr>
        <p:spPr>
          <a:xfrm>
            <a:off x="7780807" y="247177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FC4062-816D-464E-A8F6-F57A2A081230}"/>
              </a:ext>
            </a:extLst>
          </p:cNvPr>
          <p:cNvSpPr/>
          <p:nvPr/>
        </p:nvSpPr>
        <p:spPr>
          <a:xfrm>
            <a:off x="7281838" y="3471827"/>
            <a:ext cx="1482571" cy="963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Analyze data using Hadoop </a:t>
            </a:r>
            <a:r>
              <a:rPr lang="en-US" sz="1400" dirty="0" err="1"/>
              <a:t>Mapreduce</a:t>
            </a:r>
            <a:r>
              <a:rPr lang="en-US" sz="1400" dirty="0"/>
              <a:t> on EC2(4-node)</a:t>
            </a:r>
          </a:p>
        </p:txBody>
      </p:sp>
      <p:sp>
        <p:nvSpPr>
          <p:cNvPr id="12" name="Arrow: Right 11">
            <a:extLst>
              <a:ext uri="{FF2B5EF4-FFF2-40B4-BE49-F238E27FC236}">
                <a16:creationId xmlns:a16="http://schemas.microsoft.com/office/drawing/2014/main" id="{33AB5A2B-675E-400F-A681-DF9A577B94FD}"/>
              </a:ext>
            </a:extLst>
          </p:cNvPr>
          <p:cNvSpPr/>
          <p:nvPr/>
        </p:nvSpPr>
        <p:spPr>
          <a:xfrm rot="10800000">
            <a:off x="6303430" y="36809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10CF82-14B2-4A53-8D5D-6643E6B34B7D}"/>
              </a:ext>
            </a:extLst>
          </p:cNvPr>
          <p:cNvSpPr/>
          <p:nvPr/>
        </p:nvSpPr>
        <p:spPr>
          <a:xfrm>
            <a:off x="4801238" y="3416872"/>
            <a:ext cx="1482571" cy="978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prstClr val="white"/>
                </a:solidFill>
              </a:rPr>
              <a:t>Analyze data using AWS EMR for scalability</a:t>
            </a:r>
          </a:p>
        </p:txBody>
      </p:sp>
      <p:sp>
        <p:nvSpPr>
          <p:cNvPr id="14" name="Arrow: Right 13">
            <a:extLst>
              <a:ext uri="{FF2B5EF4-FFF2-40B4-BE49-F238E27FC236}">
                <a16:creationId xmlns:a16="http://schemas.microsoft.com/office/drawing/2014/main" id="{3551D3E5-4044-429F-8B4B-00D8D2EA8E3B}"/>
              </a:ext>
            </a:extLst>
          </p:cNvPr>
          <p:cNvSpPr/>
          <p:nvPr/>
        </p:nvSpPr>
        <p:spPr>
          <a:xfrm rot="10800000">
            <a:off x="3822830" y="36957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5E7A428-2EC1-4B2A-8E8D-7F9E59D9D1AC}"/>
              </a:ext>
            </a:extLst>
          </p:cNvPr>
          <p:cNvSpPr/>
          <p:nvPr/>
        </p:nvSpPr>
        <p:spPr>
          <a:xfrm>
            <a:off x="2279737" y="3450182"/>
            <a:ext cx="1526960" cy="98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Visualize stats using MS Excel</a:t>
            </a:r>
          </a:p>
        </p:txBody>
      </p:sp>
    </p:spTree>
    <p:extLst>
      <p:ext uri="{BB962C8B-B14F-4D97-AF65-F5344CB8AC3E}">
        <p14:creationId xmlns:p14="http://schemas.microsoft.com/office/powerpoint/2010/main" val="8312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p:txBody>
          <a:bodyPr/>
          <a:lstStyle/>
          <a:p>
            <a:pPr algn="l"/>
            <a:r>
              <a:rPr lang="en-US" sz="4000" u="sng" dirty="0">
                <a:solidFill>
                  <a:schemeClr val="tx1"/>
                </a:solidFill>
              </a:rPr>
              <a:t>Design</a:t>
            </a:r>
            <a:r>
              <a:rPr lang="en-US" sz="4000" dirty="0">
                <a:solidFill>
                  <a:schemeClr val="tx1"/>
                </a:solidFill>
              </a:rPr>
              <a:t>:</a:t>
            </a: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endParaRPr lang="en-US" sz="4000" dirty="0">
              <a:solidFill>
                <a:schemeClr val="tx1"/>
              </a:solidFill>
            </a:endParaRPr>
          </a:p>
        </p:txBody>
      </p:sp>
      <p:sp>
        <p:nvSpPr>
          <p:cNvPr id="3" name="Subtitle 2">
            <a:extLst>
              <a:ext uri="{FF2B5EF4-FFF2-40B4-BE49-F238E27FC236}">
                <a16:creationId xmlns:a16="http://schemas.microsoft.com/office/drawing/2014/main" id="{294A7BFE-6F0D-460B-BFE5-B06F38E2E54E}"/>
              </a:ext>
            </a:extLst>
          </p:cNvPr>
          <p:cNvSpPr>
            <a:spLocks noGrp="1"/>
          </p:cNvSpPr>
          <p:nvPr>
            <p:ph type="subTitle" idx="1"/>
          </p:nvPr>
        </p:nvSpPr>
        <p:spPr>
          <a:xfrm>
            <a:off x="1507066" y="1171853"/>
            <a:ext cx="8009795" cy="5131293"/>
          </a:xfrm>
        </p:spPr>
        <p:txBody>
          <a:bodyPr>
            <a:normAutofit/>
          </a:bodyPr>
          <a:lstStyle/>
          <a:p>
            <a:pPr marL="285750" indent="-285750">
              <a:buClr>
                <a:schemeClr val="tx1"/>
              </a:buClr>
              <a:buFont typeface="Wingdings" panose="05000000000000000000" pitchFamily="2" charset="2"/>
              <a:buChar char="Ø"/>
            </a:pPr>
            <a:endParaRPr lang="en-US" sz="1600" dirty="0">
              <a:solidFill>
                <a:schemeClr val="tx1"/>
              </a:solidFill>
            </a:endParaRPr>
          </a:p>
          <a:p>
            <a:pPr marL="285750" indent="-285750" algn="l">
              <a:buClr>
                <a:schemeClr val="tx1"/>
              </a:buClr>
              <a:buFont typeface="Wingdings" panose="05000000000000000000" pitchFamily="2" charset="2"/>
              <a:buChar char="Ø"/>
            </a:pPr>
            <a:r>
              <a:rPr lang="en-US" sz="1600" dirty="0">
                <a:solidFill>
                  <a:schemeClr val="tx1"/>
                </a:solidFill>
              </a:rPr>
              <a:t>We used multiple data sets for the analysis of various influencing parameters and thus implemented multiple programs.</a:t>
            </a:r>
          </a:p>
          <a:p>
            <a:pPr marL="285750" indent="-285750" algn="l">
              <a:buClr>
                <a:schemeClr val="tx1"/>
              </a:buClr>
              <a:buFont typeface="Wingdings" panose="05000000000000000000" pitchFamily="2" charset="2"/>
              <a:buChar char="Ø"/>
            </a:pPr>
            <a:r>
              <a:rPr lang="en-US" sz="1600" dirty="0">
                <a:solidFill>
                  <a:schemeClr val="tx1"/>
                </a:solidFill>
              </a:rPr>
              <a:t>Loaded clean data onto </a:t>
            </a:r>
            <a:r>
              <a:rPr lang="en-US" sz="1600" dirty="0" err="1">
                <a:solidFill>
                  <a:schemeClr val="tx1"/>
                </a:solidFill>
              </a:rPr>
              <a:t>hdfs</a:t>
            </a:r>
            <a:r>
              <a:rPr lang="en-US" sz="1600" dirty="0">
                <a:solidFill>
                  <a:schemeClr val="tx1"/>
                </a:solidFill>
              </a:rPr>
              <a:t>.</a:t>
            </a:r>
          </a:p>
          <a:p>
            <a:pPr marL="285750" indent="-285750" algn="l">
              <a:buClr>
                <a:schemeClr val="tx1"/>
              </a:buClr>
              <a:buFont typeface="Wingdings" panose="05000000000000000000" pitchFamily="2" charset="2"/>
              <a:buChar char="Ø"/>
            </a:pPr>
            <a:r>
              <a:rPr lang="en-US" sz="1600" dirty="0">
                <a:solidFill>
                  <a:schemeClr val="tx1"/>
                </a:solidFill>
              </a:rPr>
              <a:t>Programs:</a:t>
            </a:r>
          </a:p>
          <a:p>
            <a:pPr marL="742950" lvl="1" indent="-285750" algn="l">
              <a:buClr>
                <a:schemeClr val="tx1"/>
              </a:buClr>
              <a:buFont typeface="Wingdings" panose="05000000000000000000" pitchFamily="2" charset="2"/>
              <a:buChar char="Ø"/>
            </a:pPr>
            <a:r>
              <a:rPr lang="en-US" dirty="0">
                <a:solidFill>
                  <a:schemeClr val="tx1"/>
                </a:solidFill>
              </a:rPr>
              <a:t>Top Influencers:</a:t>
            </a:r>
          </a:p>
          <a:p>
            <a:pPr marL="1200150" lvl="2" indent="-285750" algn="l">
              <a:buClr>
                <a:schemeClr val="tx1"/>
              </a:buClr>
              <a:buFont typeface="Wingdings" panose="05000000000000000000" pitchFamily="2" charset="2"/>
              <a:buChar char="Ø"/>
            </a:pPr>
            <a:r>
              <a:rPr lang="en-US" sz="1600" dirty="0">
                <a:solidFill>
                  <a:schemeClr val="tx1"/>
                </a:solidFill>
              </a:rPr>
              <a:t>Implemented program for finding the users who had rated the most number of movies.</a:t>
            </a:r>
          </a:p>
          <a:p>
            <a:pPr marL="742950" lvl="1" indent="-285750" algn="l">
              <a:buClr>
                <a:schemeClr val="tx1"/>
              </a:buClr>
              <a:buFont typeface="Wingdings" panose="05000000000000000000" pitchFamily="2" charset="2"/>
              <a:buChar char="Ø"/>
            </a:pPr>
            <a:r>
              <a:rPr lang="en-US" dirty="0">
                <a:solidFill>
                  <a:schemeClr val="tx1"/>
                </a:solidFill>
              </a:rPr>
              <a:t>Movie by season:</a:t>
            </a:r>
          </a:p>
          <a:p>
            <a:pPr marL="1200150" lvl="2" indent="-285750" algn="l">
              <a:buClr>
                <a:schemeClr val="tx1"/>
              </a:buClr>
              <a:buFont typeface="Wingdings" panose="05000000000000000000" pitchFamily="2" charset="2"/>
              <a:buChar char="Ø"/>
            </a:pPr>
            <a:r>
              <a:rPr lang="en-US" sz="1600" dirty="0">
                <a:solidFill>
                  <a:schemeClr val="tx1"/>
                </a:solidFill>
              </a:rPr>
              <a:t>Find out top movies genres that people were interested to watch during:</a:t>
            </a:r>
          </a:p>
          <a:p>
            <a:pPr marL="1657350" lvl="3" indent="-285750" algn="l">
              <a:buClr>
                <a:schemeClr val="tx1"/>
              </a:buClr>
              <a:buFont typeface="Wingdings" panose="05000000000000000000" pitchFamily="2" charset="2"/>
              <a:buChar char="Ø"/>
            </a:pPr>
            <a:r>
              <a:rPr lang="en-US" sz="1600" dirty="0">
                <a:solidFill>
                  <a:schemeClr val="tx1"/>
                </a:solidFill>
              </a:rPr>
              <a:t>Valentines day</a:t>
            </a:r>
          </a:p>
          <a:p>
            <a:pPr marL="1657350" lvl="3" indent="-285750" algn="l">
              <a:buClr>
                <a:schemeClr val="tx1"/>
              </a:buClr>
              <a:buFont typeface="Wingdings" panose="05000000000000000000" pitchFamily="2" charset="2"/>
              <a:buChar char="Ø"/>
            </a:pPr>
            <a:r>
              <a:rPr lang="en-US" sz="1600" dirty="0">
                <a:solidFill>
                  <a:schemeClr val="tx1"/>
                </a:solidFill>
              </a:rPr>
              <a:t>Halloween</a:t>
            </a:r>
          </a:p>
          <a:p>
            <a:pPr marL="1657350" lvl="3" indent="-285750" algn="l">
              <a:buClr>
                <a:schemeClr val="tx1"/>
              </a:buClr>
              <a:buFont typeface="Wingdings" panose="05000000000000000000" pitchFamily="2" charset="2"/>
              <a:buChar char="Ø"/>
            </a:pPr>
            <a:r>
              <a:rPr lang="en-US" sz="1600" dirty="0">
                <a:solidFill>
                  <a:schemeClr val="tx1"/>
                </a:solidFill>
              </a:rPr>
              <a:t>Christmas</a:t>
            </a:r>
          </a:p>
        </p:txBody>
      </p:sp>
    </p:spTree>
    <p:extLst>
      <p:ext uri="{BB962C8B-B14F-4D97-AF65-F5344CB8AC3E}">
        <p14:creationId xmlns:p14="http://schemas.microsoft.com/office/powerpoint/2010/main" val="223997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p:txBody>
          <a:bodyPr/>
          <a:lstStyle/>
          <a:p>
            <a:pPr algn="l"/>
            <a:r>
              <a:rPr lang="en-US" sz="4000" u="sng" dirty="0">
                <a:solidFill>
                  <a:schemeClr val="tx1"/>
                </a:solidFill>
              </a:rPr>
              <a:t>Design</a:t>
            </a:r>
            <a:r>
              <a:rPr lang="en-US" sz="4000" dirty="0">
                <a:solidFill>
                  <a:schemeClr val="tx1"/>
                </a:solidFill>
              </a:rPr>
              <a:t>:</a:t>
            </a: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endParaRPr lang="en-US" sz="4000" dirty="0">
              <a:solidFill>
                <a:schemeClr val="tx1"/>
              </a:solidFill>
            </a:endParaRPr>
          </a:p>
        </p:txBody>
      </p:sp>
      <p:sp>
        <p:nvSpPr>
          <p:cNvPr id="3" name="Subtitle 2">
            <a:extLst>
              <a:ext uri="{FF2B5EF4-FFF2-40B4-BE49-F238E27FC236}">
                <a16:creationId xmlns:a16="http://schemas.microsoft.com/office/drawing/2014/main" id="{294A7BFE-6F0D-460B-BFE5-B06F38E2E54E}"/>
              </a:ext>
            </a:extLst>
          </p:cNvPr>
          <p:cNvSpPr>
            <a:spLocks noGrp="1"/>
          </p:cNvSpPr>
          <p:nvPr>
            <p:ph type="subTitle" idx="1"/>
          </p:nvPr>
        </p:nvSpPr>
        <p:spPr>
          <a:xfrm>
            <a:off x="1507066" y="1162975"/>
            <a:ext cx="8009795" cy="5131293"/>
          </a:xfrm>
        </p:spPr>
        <p:txBody>
          <a:bodyPr>
            <a:normAutofit/>
          </a:bodyPr>
          <a:lstStyle/>
          <a:p>
            <a:pPr marL="285750" indent="-285750">
              <a:buClr>
                <a:schemeClr val="tx1"/>
              </a:buClr>
              <a:buFont typeface="Wingdings" panose="05000000000000000000" pitchFamily="2" charset="2"/>
              <a:buChar char="Ø"/>
            </a:pPr>
            <a:endParaRPr lang="en-US" sz="1600" dirty="0">
              <a:solidFill>
                <a:schemeClr val="tx1"/>
              </a:solidFill>
            </a:endParaRPr>
          </a:p>
          <a:p>
            <a:pPr marL="285750" indent="-285750" algn="l">
              <a:buClr>
                <a:schemeClr val="tx1"/>
              </a:buClr>
              <a:buFont typeface="Wingdings" panose="05000000000000000000" pitchFamily="2" charset="2"/>
              <a:buChar char="Ø"/>
            </a:pPr>
            <a:r>
              <a:rPr lang="en-US" sz="1600" dirty="0">
                <a:solidFill>
                  <a:schemeClr val="tx1"/>
                </a:solidFill>
              </a:rPr>
              <a:t>Programs:</a:t>
            </a:r>
          </a:p>
          <a:p>
            <a:pPr marL="742950" lvl="1" indent="-285750" algn="l">
              <a:buClr>
                <a:schemeClr val="tx1"/>
              </a:buClr>
              <a:buFont typeface="Wingdings" panose="05000000000000000000" pitchFamily="2" charset="2"/>
              <a:buChar char="Ø"/>
            </a:pPr>
            <a:r>
              <a:rPr lang="en-US" dirty="0">
                <a:solidFill>
                  <a:schemeClr val="tx1"/>
                </a:solidFill>
              </a:rPr>
              <a:t>Zip Codes with Average Age:</a:t>
            </a:r>
          </a:p>
          <a:p>
            <a:pPr marL="1200150" lvl="2" indent="-285750" algn="l">
              <a:buClr>
                <a:schemeClr val="tx1"/>
              </a:buClr>
              <a:buFont typeface="Wingdings" panose="05000000000000000000" pitchFamily="2" charset="2"/>
              <a:buChar char="Ø"/>
            </a:pPr>
            <a:r>
              <a:rPr lang="en-US" sz="1600" dirty="0">
                <a:solidFill>
                  <a:schemeClr val="tx1"/>
                </a:solidFill>
              </a:rPr>
              <a:t>Find the zip code with the least average age that helps in understanding youth  dominated locations.</a:t>
            </a:r>
          </a:p>
          <a:p>
            <a:pPr marL="1200150" lvl="2" indent="-285750" algn="l">
              <a:buClr>
                <a:schemeClr val="tx1"/>
              </a:buClr>
              <a:buFont typeface="Wingdings" panose="05000000000000000000" pitchFamily="2" charset="2"/>
              <a:buChar char="Ø"/>
            </a:pPr>
            <a:r>
              <a:rPr lang="en-US" sz="1600" dirty="0">
                <a:solidFill>
                  <a:schemeClr val="tx1"/>
                </a:solidFill>
              </a:rPr>
              <a:t>May help in publicizing youth related movies in that area.</a:t>
            </a:r>
          </a:p>
          <a:p>
            <a:pPr marL="742950" lvl="1" indent="-285750" algn="l">
              <a:buClr>
                <a:schemeClr val="tx1"/>
              </a:buClr>
              <a:buFont typeface="Wingdings" panose="05000000000000000000" pitchFamily="2" charset="2"/>
              <a:buChar char="Ø"/>
            </a:pPr>
            <a:r>
              <a:rPr lang="en-US" dirty="0">
                <a:solidFill>
                  <a:schemeClr val="tx1"/>
                </a:solidFill>
              </a:rPr>
              <a:t>Average Rating Sorted:</a:t>
            </a:r>
          </a:p>
          <a:p>
            <a:pPr marL="1200150" lvl="2" indent="-285750" algn="l">
              <a:buClr>
                <a:schemeClr val="tx1"/>
              </a:buClr>
              <a:buFont typeface="Wingdings" panose="05000000000000000000" pitchFamily="2" charset="2"/>
              <a:buChar char="Ø"/>
            </a:pPr>
            <a:r>
              <a:rPr lang="en-US" sz="1600" dirty="0">
                <a:solidFill>
                  <a:schemeClr val="tx1"/>
                </a:solidFill>
              </a:rPr>
              <a:t>Helps in making Charts that display highest ratings by users:</a:t>
            </a:r>
          </a:p>
          <a:p>
            <a:pPr marL="1657350" lvl="3" indent="-285750" algn="l">
              <a:buClr>
                <a:schemeClr val="tx1"/>
              </a:buClr>
              <a:buFont typeface="Wingdings" panose="05000000000000000000" pitchFamily="2" charset="2"/>
              <a:buChar char="Ø"/>
            </a:pPr>
            <a:r>
              <a:rPr lang="en-US" sz="1600" dirty="0">
                <a:solidFill>
                  <a:schemeClr val="tx1"/>
                </a:solidFill>
              </a:rPr>
              <a:t>Top 100: 100 block busters movies of all time.</a:t>
            </a:r>
          </a:p>
          <a:p>
            <a:pPr marL="742950" lvl="1" indent="-285750" algn="l">
              <a:buClr>
                <a:schemeClr val="tx1"/>
              </a:buClr>
              <a:buFont typeface="Wingdings" panose="05000000000000000000" pitchFamily="2" charset="2"/>
              <a:buChar char="Ø"/>
            </a:pPr>
            <a:r>
              <a:rPr lang="en-US" dirty="0">
                <a:solidFill>
                  <a:schemeClr val="tx1"/>
                </a:solidFill>
              </a:rPr>
              <a:t>Identify Movies by Genre:</a:t>
            </a:r>
          </a:p>
          <a:p>
            <a:pPr marL="1200150" lvl="2" indent="-285750" algn="l">
              <a:buClr>
                <a:schemeClr val="tx1"/>
              </a:buClr>
              <a:buFont typeface="Wingdings" panose="05000000000000000000" pitchFamily="2" charset="2"/>
              <a:buChar char="Ø"/>
            </a:pPr>
            <a:r>
              <a:rPr lang="en-US" sz="1600" dirty="0">
                <a:solidFill>
                  <a:schemeClr val="tx1"/>
                </a:solidFill>
              </a:rPr>
              <a:t>Classification of movies based on a specific genre i.e. type of movies</a:t>
            </a:r>
          </a:p>
          <a:p>
            <a:pPr marL="1657350" lvl="3" indent="-285750" algn="l">
              <a:buClr>
                <a:schemeClr val="tx1"/>
              </a:buClr>
              <a:buFont typeface="Wingdings" panose="05000000000000000000" pitchFamily="2" charset="2"/>
              <a:buChar char="Ø"/>
            </a:pPr>
            <a:r>
              <a:rPr lang="en-US" sz="1600" dirty="0">
                <a:solidFill>
                  <a:schemeClr val="tx1"/>
                </a:solidFill>
              </a:rPr>
              <a:t>Thriller | Fantasy | Comedy | Action</a:t>
            </a:r>
          </a:p>
          <a:p>
            <a:pPr marL="1200150" lvl="2" indent="-285750" algn="l">
              <a:buClr>
                <a:schemeClr val="tx1"/>
              </a:buClr>
              <a:buFont typeface="Wingdings" panose="05000000000000000000" pitchFamily="2" charset="2"/>
              <a:buChar char="Ø"/>
            </a:pPr>
            <a:endParaRPr lang="en-US" sz="1600" dirty="0">
              <a:solidFill>
                <a:schemeClr val="tx1"/>
              </a:solidFill>
            </a:endParaRPr>
          </a:p>
        </p:txBody>
      </p:sp>
    </p:spTree>
    <p:extLst>
      <p:ext uri="{BB962C8B-B14F-4D97-AF65-F5344CB8AC3E}">
        <p14:creationId xmlns:p14="http://schemas.microsoft.com/office/powerpoint/2010/main" val="304453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p:txBody>
          <a:bodyPr/>
          <a:lstStyle/>
          <a:p>
            <a:pPr algn="l"/>
            <a:r>
              <a:rPr lang="en-US" sz="4000" u="sng" dirty="0">
                <a:solidFill>
                  <a:schemeClr val="tx1"/>
                </a:solidFill>
              </a:rPr>
              <a:t>Design</a:t>
            </a:r>
            <a:r>
              <a:rPr lang="en-US" sz="4000" dirty="0">
                <a:solidFill>
                  <a:schemeClr val="tx1"/>
                </a:solidFill>
              </a:rPr>
              <a:t>:</a:t>
            </a: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endParaRPr lang="en-US" sz="4000" dirty="0">
              <a:solidFill>
                <a:schemeClr val="tx1"/>
              </a:solidFill>
            </a:endParaRPr>
          </a:p>
        </p:txBody>
      </p:sp>
      <p:sp>
        <p:nvSpPr>
          <p:cNvPr id="3" name="Subtitle 2">
            <a:extLst>
              <a:ext uri="{FF2B5EF4-FFF2-40B4-BE49-F238E27FC236}">
                <a16:creationId xmlns:a16="http://schemas.microsoft.com/office/drawing/2014/main" id="{294A7BFE-6F0D-460B-BFE5-B06F38E2E54E}"/>
              </a:ext>
            </a:extLst>
          </p:cNvPr>
          <p:cNvSpPr>
            <a:spLocks noGrp="1"/>
          </p:cNvSpPr>
          <p:nvPr>
            <p:ph type="subTitle" idx="1"/>
          </p:nvPr>
        </p:nvSpPr>
        <p:spPr>
          <a:xfrm>
            <a:off x="1507066" y="1162975"/>
            <a:ext cx="8009795" cy="5131293"/>
          </a:xfrm>
        </p:spPr>
        <p:txBody>
          <a:bodyPr>
            <a:normAutofit/>
          </a:bodyPr>
          <a:lstStyle/>
          <a:p>
            <a:pPr marL="285750" indent="-285750">
              <a:buClr>
                <a:schemeClr val="tx1"/>
              </a:buClr>
              <a:buFont typeface="Wingdings" panose="05000000000000000000" pitchFamily="2" charset="2"/>
              <a:buChar char="Ø"/>
            </a:pPr>
            <a:endParaRPr lang="en-US" sz="1600" dirty="0">
              <a:solidFill>
                <a:schemeClr val="tx1"/>
              </a:solidFill>
            </a:endParaRPr>
          </a:p>
          <a:p>
            <a:pPr marL="285750" indent="-285750" algn="l">
              <a:buClr>
                <a:schemeClr val="tx1"/>
              </a:buClr>
              <a:buFont typeface="Wingdings" panose="05000000000000000000" pitchFamily="2" charset="2"/>
              <a:buChar char="Ø"/>
            </a:pPr>
            <a:r>
              <a:rPr lang="en-US" sz="1600" dirty="0">
                <a:solidFill>
                  <a:schemeClr val="tx1"/>
                </a:solidFill>
              </a:rPr>
              <a:t>Programs:</a:t>
            </a:r>
          </a:p>
          <a:p>
            <a:pPr marL="742950" lvl="1" indent="-285750" algn="l">
              <a:buClr>
                <a:schemeClr val="tx1"/>
              </a:buClr>
              <a:buFont typeface="Wingdings" panose="05000000000000000000" pitchFamily="2" charset="2"/>
              <a:buChar char="Ø"/>
            </a:pPr>
            <a:r>
              <a:rPr lang="en-US" dirty="0">
                <a:solidFill>
                  <a:schemeClr val="tx1"/>
                </a:solidFill>
              </a:rPr>
              <a:t>Grouping of Users by Age &amp; Gender:</a:t>
            </a:r>
          </a:p>
          <a:p>
            <a:pPr marL="1200150" lvl="2" indent="-285750" algn="l">
              <a:buClr>
                <a:schemeClr val="tx1"/>
              </a:buClr>
              <a:buFont typeface="Wingdings" panose="05000000000000000000" pitchFamily="2" charset="2"/>
              <a:buChar char="Ø"/>
            </a:pPr>
            <a:r>
              <a:rPr lang="en-US" sz="1600" dirty="0">
                <a:solidFill>
                  <a:schemeClr val="tx1"/>
                </a:solidFill>
              </a:rPr>
              <a:t>Segregating &amp; Classifying Users based on their Age &amp; Gender to help understand the diversity of the users.</a:t>
            </a:r>
          </a:p>
          <a:p>
            <a:pPr marL="742950" lvl="1" indent="-285750" algn="l">
              <a:buClr>
                <a:schemeClr val="tx1"/>
              </a:buClr>
              <a:buFont typeface="Wingdings" panose="05000000000000000000" pitchFamily="2" charset="2"/>
              <a:buChar char="Ø"/>
            </a:pPr>
            <a:r>
              <a:rPr lang="en-US" dirty="0">
                <a:solidFill>
                  <a:schemeClr val="tx1"/>
                </a:solidFill>
              </a:rPr>
              <a:t>Querying:</a:t>
            </a:r>
          </a:p>
          <a:p>
            <a:pPr marL="1200150" lvl="2" indent="-285750" algn="l">
              <a:buClr>
                <a:schemeClr val="tx1"/>
              </a:buClr>
              <a:buFont typeface="Wingdings" panose="05000000000000000000" pitchFamily="2" charset="2"/>
              <a:buChar char="Ø"/>
            </a:pPr>
            <a:r>
              <a:rPr lang="en-US" sz="1600" dirty="0">
                <a:solidFill>
                  <a:schemeClr val="tx1"/>
                </a:solidFill>
              </a:rPr>
              <a:t>Find the genre for a specific movie from the dataset.</a:t>
            </a:r>
          </a:p>
        </p:txBody>
      </p:sp>
    </p:spTree>
    <p:extLst>
      <p:ext uri="{BB962C8B-B14F-4D97-AF65-F5344CB8AC3E}">
        <p14:creationId xmlns:p14="http://schemas.microsoft.com/office/powerpoint/2010/main" val="401343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AE-79DC-4901-9177-A491D8232B72}"/>
              </a:ext>
            </a:extLst>
          </p:cNvPr>
          <p:cNvSpPr>
            <a:spLocks noGrp="1"/>
          </p:cNvSpPr>
          <p:nvPr>
            <p:ph type="ctrTitle"/>
          </p:nvPr>
        </p:nvSpPr>
        <p:spPr>
          <a:xfrm>
            <a:off x="1507067" y="1091953"/>
            <a:ext cx="7766936" cy="2958883"/>
          </a:xfrm>
        </p:spPr>
        <p:txBody>
          <a:bodyPr/>
          <a:lstStyle/>
          <a:p>
            <a:pPr algn="l"/>
            <a:r>
              <a:rPr lang="en-US" sz="4000" u="sng" dirty="0">
                <a:solidFill>
                  <a:schemeClr val="tx1"/>
                </a:solidFill>
              </a:rPr>
              <a:t>Implementation</a:t>
            </a:r>
            <a:r>
              <a:rPr lang="en-US" sz="4000" dirty="0">
                <a:solidFill>
                  <a:schemeClr val="tx1"/>
                </a:solidFill>
              </a:rPr>
              <a:t>:</a:t>
            </a: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br>
              <a:rPr lang="en-US" sz="4000" dirty="0">
                <a:solidFill>
                  <a:schemeClr val="tx1"/>
                </a:solidFill>
              </a:rPr>
            </a:br>
            <a:endParaRPr lang="en-US" sz="4000" dirty="0">
              <a:solidFill>
                <a:schemeClr val="tx1"/>
              </a:solidFill>
            </a:endParaRPr>
          </a:p>
        </p:txBody>
      </p:sp>
      <p:sp>
        <p:nvSpPr>
          <p:cNvPr id="3" name="Subtitle 2">
            <a:extLst>
              <a:ext uri="{FF2B5EF4-FFF2-40B4-BE49-F238E27FC236}">
                <a16:creationId xmlns:a16="http://schemas.microsoft.com/office/drawing/2014/main" id="{294A7BFE-6F0D-460B-BFE5-B06F38E2E54E}"/>
              </a:ext>
            </a:extLst>
          </p:cNvPr>
          <p:cNvSpPr>
            <a:spLocks noGrp="1"/>
          </p:cNvSpPr>
          <p:nvPr>
            <p:ph type="subTitle" idx="1"/>
          </p:nvPr>
        </p:nvSpPr>
        <p:spPr>
          <a:xfrm>
            <a:off x="1507067" y="1091953"/>
            <a:ext cx="7766936" cy="4055779"/>
          </a:xfrm>
        </p:spPr>
        <p:txBody>
          <a:bodyPr/>
          <a:lstStyle/>
          <a:p>
            <a:pPr algn="l">
              <a:buClr>
                <a:schemeClr val="tx1"/>
              </a:buClr>
            </a:pPr>
            <a:endParaRPr lang="en-US" dirty="0"/>
          </a:p>
          <a:p>
            <a:pPr marL="285750" indent="-285750" algn="l">
              <a:buClr>
                <a:schemeClr val="tx1"/>
              </a:buClr>
              <a:buFont typeface="Wingdings" panose="05000000000000000000" pitchFamily="2" charset="2"/>
              <a:buChar char="Ø"/>
            </a:pPr>
            <a:r>
              <a:rPr lang="en-US" sz="1600" dirty="0">
                <a:solidFill>
                  <a:schemeClr val="tx1"/>
                </a:solidFill>
              </a:rPr>
              <a:t>Implemented using Hadoop Map Reduce in Java.</a:t>
            </a:r>
          </a:p>
          <a:p>
            <a:pPr marL="285750" indent="-285750" algn="l">
              <a:buClr>
                <a:schemeClr val="tx1"/>
              </a:buClr>
              <a:buFont typeface="Wingdings" panose="05000000000000000000" pitchFamily="2" charset="2"/>
              <a:buChar char="Ø"/>
            </a:pPr>
            <a:r>
              <a:rPr lang="en-US" sz="1600" dirty="0">
                <a:solidFill>
                  <a:schemeClr val="tx1"/>
                </a:solidFill>
              </a:rPr>
              <a:t>Each program consisted of several MapReduce jobs which performed sorting and generating final output on HDFS.</a:t>
            </a:r>
          </a:p>
          <a:p>
            <a:pPr marL="285750" indent="-285750" algn="l">
              <a:buClr>
                <a:schemeClr val="tx1"/>
              </a:buClr>
              <a:buFont typeface="Wingdings" panose="05000000000000000000" pitchFamily="2" charset="2"/>
              <a:buChar char="Ø"/>
            </a:pPr>
            <a:r>
              <a:rPr lang="en-US" sz="1600" dirty="0">
                <a:solidFill>
                  <a:schemeClr val="tx1"/>
                </a:solidFill>
              </a:rPr>
              <a:t>Implemented on several node clusters:</a:t>
            </a:r>
          </a:p>
          <a:p>
            <a:pPr marL="742950" lvl="1" indent="-285750" algn="l">
              <a:buClr>
                <a:schemeClr val="tx1"/>
              </a:buClr>
              <a:buFont typeface="Wingdings" panose="05000000000000000000" pitchFamily="2" charset="2"/>
              <a:buChar char="Ø"/>
            </a:pPr>
            <a:r>
              <a:rPr lang="en-US" dirty="0">
                <a:solidFill>
                  <a:schemeClr val="tx1"/>
                </a:solidFill>
              </a:rPr>
              <a:t>2-node</a:t>
            </a:r>
          </a:p>
          <a:p>
            <a:pPr marL="742950" lvl="1" indent="-285750" algn="l">
              <a:buClr>
                <a:schemeClr val="tx1"/>
              </a:buClr>
              <a:buFont typeface="Wingdings" panose="05000000000000000000" pitchFamily="2" charset="2"/>
              <a:buChar char="Ø"/>
            </a:pPr>
            <a:r>
              <a:rPr lang="en-US" dirty="0">
                <a:solidFill>
                  <a:schemeClr val="tx1"/>
                </a:solidFill>
              </a:rPr>
              <a:t>4-node </a:t>
            </a:r>
          </a:p>
          <a:p>
            <a:pPr marL="742950" lvl="1" indent="-285750" algn="l">
              <a:buClr>
                <a:schemeClr val="tx1"/>
              </a:buClr>
              <a:buFont typeface="Wingdings" panose="05000000000000000000" pitchFamily="2" charset="2"/>
              <a:buChar char="Ø"/>
            </a:pPr>
            <a:r>
              <a:rPr lang="en-US" dirty="0">
                <a:solidFill>
                  <a:schemeClr val="tx1"/>
                </a:solidFill>
              </a:rPr>
              <a:t>8-node </a:t>
            </a:r>
          </a:p>
          <a:p>
            <a:pPr marL="285750" indent="-285750" algn="l">
              <a:buClr>
                <a:schemeClr val="tx1"/>
              </a:buClr>
              <a:buFont typeface="Wingdings" panose="05000000000000000000" pitchFamily="2" charset="2"/>
              <a:buChar char="Ø"/>
            </a:pPr>
            <a:r>
              <a:rPr lang="en-US" sz="1600" dirty="0">
                <a:solidFill>
                  <a:schemeClr val="tx1"/>
                </a:solidFill>
              </a:rPr>
              <a:t>Measured scalability and performance on AWS EMR</a:t>
            </a:r>
          </a:p>
        </p:txBody>
      </p:sp>
    </p:spTree>
    <p:extLst>
      <p:ext uri="{BB962C8B-B14F-4D97-AF65-F5344CB8AC3E}">
        <p14:creationId xmlns:p14="http://schemas.microsoft.com/office/powerpoint/2010/main" val="24689365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1400</TotalTime>
  <Words>710</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An Analysis on Movie Dataset  CS 643: Cloud Computing (Group Project)  Instructor: Prof.Cristian Borcea   TA: Nafize Paiker </vt:lpstr>
      <vt:lpstr>Idea Motivation: </vt:lpstr>
      <vt:lpstr>Overview:     </vt:lpstr>
      <vt:lpstr>Overview:     </vt:lpstr>
      <vt:lpstr>Design Workflow:     </vt:lpstr>
      <vt:lpstr>Design:     </vt:lpstr>
      <vt:lpstr>Design:     </vt:lpstr>
      <vt:lpstr>Design:     </vt:lpstr>
      <vt:lpstr>Implementation:     </vt:lpstr>
      <vt:lpstr>Noticeable Analysis:     </vt:lpstr>
      <vt:lpstr>Noticeable Analysis:     </vt:lpstr>
      <vt:lpstr>Evaluation: Scalability: Analyzing scalability as a function of cluster size.      </vt:lpstr>
      <vt:lpstr>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on Movie Dataset</dc:title>
  <dc:creator>Abhishek Shirke</dc:creator>
  <cp:lastModifiedBy>Abhishek Shirke</cp:lastModifiedBy>
  <cp:revision>48</cp:revision>
  <dcterms:created xsi:type="dcterms:W3CDTF">2017-12-12T22:09:07Z</dcterms:created>
  <dcterms:modified xsi:type="dcterms:W3CDTF">2017-12-13T21:29:08Z</dcterms:modified>
</cp:coreProperties>
</file>