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7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4D70E-5D80-4BF7-AB66-0ACD73EC5F34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A1F5E-E1D3-4A3A-AFAB-ABDCFDC0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00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4F0E1-4A0F-4A42-BF34-6EFC046323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4F0E1-4A0F-4A42-BF34-6EFC046323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4F0E1-4A0F-4A42-BF34-6EFC046323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4F0E1-4A0F-4A42-BF34-6EFC046323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4F0E1-4A0F-4A42-BF34-6EFC046323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4F0E1-4A0F-4A42-BF34-6EFC046323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4F0E1-4A0F-4A42-BF34-6EFC046323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16D7-1BE4-42FF-915C-DF82BCB40BA1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140" y="-22871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2024 4</a:t>
            </a:r>
            <a:r>
              <a:rPr lang="en-US" sz="40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ASIAN CONFERENCE ON INNOVATION IN TECHNOLOGY</a:t>
            </a: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(ASIANCON 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52503"/>
            <a:ext cx="9144000" cy="2387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b="1" spc="-1" dirty="0">
                <a:solidFill>
                  <a:srgbClr val="4C4C4C"/>
                </a:solidFill>
                <a:latin typeface="Arial"/>
              </a:rPr>
              <a:t>Exploring the Impact of Image Filters in Facial Detection Through Different Classification Algorithms</a:t>
            </a:r>
            <a:br>
              <a:rPr lang="en-GB" dirty="0"/>
            </a:br>
            <a:endParaRPr lang="en-GB" sz="2900" dirty="0"/>
          </a:p>
          <a:p>
            <a:r>
              <a:rPr lang="en-GB" sz="2900" b="1" spc="-1" dirty="0">
                <a:solidFill>
                  <a:srgbClr val="4C4C4C"/>
                </a:solidFill>
                <a:latin typeface="Arial"/>
              </a:rPr>
              <a:t>Paper ID: 1528</a:t>
            </a:r>
          </a:p>
          <a:p>
            <a:r>
              <a:rPr lang="en-GB" sz="2900" b="1" spc="-1" dirty="0">
                <a:solidFill>
                  <a:srgbClr val="4C4C4C"/>
                </a:solidFill>
                <a:latin typeface="Arial"/>
              </a:rPr>
              <a:t>Akshay Kumar Joshi</a:t>
            </a:r>
          </a:p>
          <a:p>
            <a:r>
              <a:rPr lang="en-GB" sz="2900" b="1" spc="-1" dirty="0">
                <a:solidFill>
                  <a:srgbClr val="4C4C4C"/>
                </a:solidFill>
                <a:latin typeface="Arial"/>
              </a:rPr>
              <a:t>Department of Mathematics, Graphic Era Hill University,</a:t>
            </a:r>
          </a:p>
          <a:p>
            <a:r>
              <a:rPr lang="en-GB" sz="2900" b="1" spc="-1" dirty="0">
                <a:solidFill>
                  <a:srgbClr val="4C4C4C"/>
                </a:solidFill>
                <a:latin typeface="Arial"/>
              </a:rPr>
              <a:t>Dehradun</a:t>
            </a:r>
          </a:p>
          <a:p>
            <a:endParaRPr lang="en-GB" b="1" spc="-1" dirty="0">
              <a:solidFill>
                <a:srgbClr val="4C4C4C"/>
              </a:solidFill>
              <a:latin typeface="Arial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041" y="5353906"/>
            <a:ext cx="2913152" cy="1163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3" y="83827"/>
            <a:ext cx="167906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CA64C-BD02-E92D-A8C1-7781A51F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0438" y="322810"/>
                <a:ext cx="11469109" cy="5284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en-US" sz="2800" b="1" dirty="0">
                    <a:latin typeface="+mj-lt"/>
                    <a:ea typeface="MS Mincho"/>
                    <a:cs typeface="Times New Roman" panose="02020603050405020304" pitchFamily="18" charset="0"/>
                  </a:rPr>
                  <a:t>Hypothesis Testing</a:t>
                </a: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endParaRPr lang="en-US" sz="2400" dirty="0">
                  <a:latin typeface="Times New Roman" panose="02020603050405020304" pitchFamily="18" charset="0"/>
                  <a:ea typeface="MS Mincho"/>
                  <a:cs typeface="Times New Roman" panose="02020603050405020304" pitchFamily="18" charset="0"/>
                </a:endParaRP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The Null and Alternative Hypotheses under study are:</a:t>
                </a: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endParaRPr lang="en-US" sz="2000" dirty="0">
                  <a:ea typeface="MS Mincho"/>
                  <a:cs typeface="Times New Roman" panose="02020603050405020304" pitchFamily="18" charset="0"/>
                </a:endParaRPr>
              </a:p>
              <a:p>
                <a:pPr indent="92075">
                  <a:lnSpc>
                    <a:spcPct val="95000"/>
                  </a:lnSpc>
                  <a:spcAft>
                    <a:spcPts val="600"/>
                  </a:spcAft>
                  <a:tabLst>
                    <a:tab pos="0" algn="l"/>
                    <a:tab pos="630238" algn="l"/>
                  </a:tabLst>
                </a:pPr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ea typeface="MS Mincho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MS Mincho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MS Mincho"/>
                          </a:rPr>
                          <m:t>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MS Mincho"/>
                      </a:rPr>
                      <m:t>:</m:t>
                    </m:r>
                  </m:oMath>
                </a14:m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 The accuracy results for different algorithms for both unfiltered and filtered datasets are identical.</a:t>
                </a:r>
              </a:p>
              <a:p>
                <a:pPr>
                  <a:lnSpc>
                    <a:spcPct val="95000"/>
                  </a:lnSpc>
                  <a:spcAft>
                    <a:spcPts val="600"/>
                  </a:spcAft>
                  <a:tabLst>
                    <a:tab pos="538163" algn="l"/>
                  </a:tabLst>
                </a:pPr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MS Mincho"/>
                      </a:rPr>
                      <m:t> </m:t>
                    </m:r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ea typeface="MS Mincho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MS Mincho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MS Mincho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MS Mincho"/>
                          </a:rPr>
                          <m:t>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MS Mincho"/>
                      </a:rPr>
                      <m:t>:</m:t>
                    </m:r>
                  </m:oMath>
                </a14:m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  The accuracy results of different algorithms for both original and filtered datasets are not identical. </a:t>
                </a: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720725" algn="l"/>
                  </a:tabLst>
                </a:pPr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       </a:t>
                </a: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720725" algn="l"/>
                  </a:tabLst>
                </a:pPr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      The Paired t-test statistic is defined as</a:t>
                </a:r>
                <a:endParaRPr lang="en-IN" sz="2000" dirty="0">
                  <a:ea typeface="MS Mincho"/>
                  <a:cs typeface="Times New Roman" panose="02020603050405020304" pitchFamily="18" charset="0"/>
                </a:endParaRP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en-US" sz="2000" b="1" dirty="0">
                    <a:ea typeface="MS Mincho"/>
                    <a:cs typeface="Times New Roman" panose="02020603050405020304" pitchFamily="18" charset="0"/>
                  </a:rPr>
                  <a:t>             </a:t>
                </a: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endParaRPr lang="en-US" sz="2000" b="1" dirty="0">
                  <a:ea typeface="MS Mincho"/>
                  <a:cs typeface="Times New Roman" panose="02020603050405020304" pitchFamily="18" charset="0"/>
                </a:endParaRP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endParaRPr lang="en-IN" sz="2000" b="1" dirty="0">
                  <a:ea typeface="MS Mincho"/>
                  <a:cs typeface="Times New Roman" panose="02020603050405020304" pitchFamily="18" charset="0"/>
                </a:endParaRP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720725" algn="dec"/>
                  </a:tabLst>
                </a:pPr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	       </a:t>
                </a:r>
              </a:p>
              <a:p>
                <a:pPr indent="182880">
                  <a:lnSpc>
                    <a:spcPct val="95000"/>
                  </a:lnSpc>
                  <a:spcAft>
                    <a:spcPts val="600"/>
                  </a:spcAft>
                  <a:tabLst>
                    <a:tab pos="720725" algn="dec"/>
                  </a:tabLst>
                </a:pPr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      where, d is the difference of paired value, n is the number of samples. We     	        		          	         consider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MS Mincho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MS Mincho"/>
                      </a:rPr>
                      <m:t>𝜶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MS Mincho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MS Mincho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MS Mincho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MS Mincho"/>
                      </a:rPr>
                      <m:t>𝟎𝟓</m:t>
                    </m:r>
                  </m:oMath>
                </a14:m>
                <a:r>
                  <a:rPr lang="en-US" sz="2000" b="1" dirty="0">
                    <a:ea typeface="MS Mincho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a typeface="MS Mincho"/>
                    <a:cs typeface="Times New Roman" panose="02020603050405020304" pitchFamily="18" charset="0"/>
                  </a:rPr>
                  <a:t>level of significance. </a:t>
                </a:r>
                <a:endParaRPr lang="en-IN" sz="2000" dirty="0">
                  <a:ea typeface="MS Mincho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8" y="322810"/>
                <a:ext cx="11469109" cy="5284524"/>
              </a:xfrm>
              <a:prstGeom prst="rect">
                <a:avLst/>
              </a:prstGeom>
              <a:blipFill>
                <a:blip r:embed="rId2"/>
                <a:stretch>
                  <a:fillRect t="-1615" b="-1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" b="-5288"/>
          <a:stretch/>
        </p:blipFill>
        <p:spPr bwMode="auto">
          <a:xfrm>
            <a:off x="2382699" y="3678019"/>
            <a:ext cx="5266798" cy="92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42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A1389-932C-5F48-048B-CC52592C77E7}"/>
              </a:ext>
            </a:extLst>
          </p:cNvPr>
          <p:cNvSpPr txBox="1"/>
          <p:nvPr/>
        </p:nvSpPr>
        <p:spPr>
          <a:xfrm>
            <a:off x="389128" y="178110"/>
            <a:ext cx="409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7FC9E-83B0-9029-87B4-521DA7AB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42610"/>
              </p:ext>
            </p:extLst>
          </p:nvPr>
        </p:nvGraphicFramePr>
        <p:xfrm>
          <a:off x="2761861" y="1716994"/>
          <a:ext cx="7483151" cy="3653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7080">
                  <a:extLst>
                    <a:ext uri="{9D8B030D-6E8A-4147-A177-3AD203B41FA5}">
                      <a16:colId xmlns:a16="http://schemas.microsoft.com/office/drawing/2014/main" val="3891989579"/>
                    </a:ext>
                  </a:extLst>
                </a:gridCol>
                <a:gridCol w="2684922">
                  <a:extLst>
                    <a:ext uri="{9D8B030D-6E8A-4147-A177-3AD203B41FA5}">
                      <a16:colId xmlns:a16="http://schemas.microsoft.com/office/drawing/2014/main" val="3071656952"/>
                    </a:ext>
                  </a:extLst>
                </a:gridCol>
                <a:gridCol w="2401149">
                  <a:extLst>
                    <a:ext uri="{9D8B030D-6E8A-4147-A177-3AD203B41FA5}">
                      <a16:colId xmlns:a16="http://schemas.microsoft.com/office/drawing/2014/main" val="3235368110"/>
                    </a:ext>
                  </a:extLst>
                </a:gridCol>
              </a:tblGrid>
              <a:tr h="380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Unfiltered dataset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Mixed filtered dataset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6018133"/>
                  </a:ext>
                </a:extLst>
              </a:tr>
              <a:tr h="507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CNN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0.9938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0.9981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034731"/>
                  </a:ext>
                </a:extLst>
              </a:tr>
              <a:tr h="507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0.9993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655492"/>
                  </a:ext>
                </a:extLst>
              </a:tr>
              <a:tr h="507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SVM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0.9993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5599262"/>
                  </a:ext>
                </a:extLst>
              </a:tr>
              <a:tr h="507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Naïve Bayes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0.9406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0.9118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9930548"/>
                  </a:ext>
                </a:extLst>
              </a:tr>
              <a:tr h="507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KNN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0.9969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0.9987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186074"/>
                  </a:ext>
                </a:extLst>
              </a:tr>
              <a:tr h="507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0.9987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732639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90226" y="1009108"/>
            <a:ext cx="70919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6518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TABLE  I:     Accuracy of different algorithms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5188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66718" y="6512767"/>
            <a:ext cx="2387082" cy="208708"/>
          </a:xfrm>
        </p:spPr>
        <p:txBody>
          <a:bodyPr/>
          <a:lstStyle/>
          <a:p>
            <a:fld id="{8ADA1DF7-C8CC-407E-B358-0A83979C93E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04716"/>
              </p:ext>
            </p:extLst>
          </p:nvPr>
        </p:nvGraphicFramePr>
        <p:xfrm>
          <a:off x="1073019" y="1511389"/>
          <a:ext cx="9792000" cy="362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5651">
                  <a:extLst>
                    <a:ext uri="{9D8B030D-6E8A-4147-A177-3AD203B41FA5}">
                      <a16:colId xmlns:a16="http://schemas.microsoft.com/office/drawing/2014/main" val="2053790388"/>
                    </a:ext>
                  </a:extLst>
                </a:gridCol>
                <a:gridCol w="1731225">
                  <a:extLst>
                    <a:ext uri="{9D8B030D-6E8A-4147-A177-3AD203B41FA5}">
                      <a16:colId xmlns:a16="http://schemas.microsoft.com/office/drawing/2014/main" val="2620876454"/>
                    </a:ext>
                  </a:extLst>
                </a:gridCol>
                <a:gridCol w="1175873">
                  <a:extLst>
                    <a:ext uri="{9D8B030D-6E8A-4147-A177-3AD203B41FA5}">
                      <a16:colId xmlns:a16="http://schemas.microsoft.com/office/drawing/2014/main" val="4205385000"/>
                    </a:ext>
                  </a:extLst>
                </a:gridCol>
                <a:gridCol w="1174135">
                  <a:extLst>
                    <a:ext uri="{9D8B030D-6E8A-4147-A177-3AD203B41FA5}">
                      <a16:colId xmlns:a16="http://schemas.microsoft.com/office/drawing/2014/main" val="1857929547"/>
                    </a:ext>
                  </a:extLst>
                </a:gridCol>
                <a:gridCol w="1175873">
                  <a:extLst>
                    <a:ext uri="{9D8B030D-6E8A-4147-A177-3AD203B41FA5}">
                      <a16:colId xmlns:a16="http://schemas.microsoft.com/office/drawing/2014/main" val="651617136"/>
                    </a:ext>
                  </a:extLst>
                </a:gridCol>
                <a:gridCol w="1135055">
                  <a:extLst>
                    <a:ext uri="{9D8B030D-6E8A-4147-A177-3AD203B41FA5}">
                      <a16:colId xmlns:a16="http://schemas.microsoft.com/office/drawing/2014/main" val="63235956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2435946387"/>
                    </a:ext>
                  </a:extLst>
                </a:gridCol>
              </a:tblGrid>
              <a:tr h="85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Un-filtered </a:t>
                      </a:r>
                      <a:endParaRPr lang="en-IN" sz="2000" b="1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Blur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Cut-out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Mosaic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Noise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Shear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4362414"/>
                  </a:ext>
                </a:extLst>
              </a:tr>
              <a:tr h="428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CNN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0.96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958634"/>
                  </a:ext>
                </a:extLst>
              </a:tr>
              <a:tr h="461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0.97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0.97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0095479"/>
                  </a:ext>
                </a:extLst>
              </a:tr>
              <a:tr h="428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SVM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0.98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951956"/>
                  </a:ext>
                </a:extLst>
              </a:tr>
              <a:tr h="461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Naïve Bayes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0.94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0.91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0.89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0.95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0.94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0.65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9055237"/>
                  </a:ext>
                </a:extLst>
              </a:tr>
              <a:tr h="432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KNN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0.81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1982999"/>
                  </a:ext>
                </a:extLst>
              </a:tr>
              <a:tr h="55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1.00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0.99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0.97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9552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75724" y="875396"/>
            <a:ext cx="8465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865188" algn="l"/>
              </a:tabLst>
            </a:pPr>
            <a:r>
              <a:rPr lang="en-US" altLang="en-US" sz="20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TABLE  II:    Algorithm accuracy for individual filter datasets</a:t>
            </a:r>
            <a:endParaRPr lang="en-US" altLang="en-US" sz="2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5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71478"/>
              </p:ext>
            </p:extLst>
          </p:nvPr>
        </p:nvGraphicFramePr>
        <p:xfrm>
          <a:off x="3032449" y="1184987"/>
          <a:ext cx="6158204" cy="3857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5702">
                  <a:extLst>
                    <a:ext uri="{9D8B030D-6E8A-4147-A177-3AD203B41FA5}">
                      <a16:colId xmlns:a16="http://schemas.microsoft.com/office/drawing/2014/main" val="538540135"/>
                    </a:ext>
                  </a:extLst>
                </a:gridCol>
                <a:gridCol w="1980072">
                  <a:extLst>
                    <a:ext uri="{9D8B030D-6E8A-4147-A177-3AD203B41FA5}">
                      <a16:colId xmlns:a16="http://schemas.microsoft.com/office/drawing/2014/main" val="723233108"/>
                    </a:ext>
                  </a:extLst>
                </a:gridCol>
                <a:gridCol w="2002430">
                  <a:extLst>
                    <a:ext uri="{9D8B030D-6E8A-4147-A177-3AD203B41FA5}">
                      <a16:colId xmlns:a16="http://schemas.microsoft.com/office/drawing/2014/main" val="2658025524"/>
                    </a:ext>
                  </a:extLst>
                </a:gridCol>
              </a:tblGrid>
              <a:tr h="361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Filters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t-statistic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p-value</a:t>
                      </a:r>
                      <a:endParaRPr lang="en-IN" sz="2000" b="1" i="1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565687"/>
                  </a:ext>
                </a:extLst>
              </a:tr>
              <a:tr h="577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Blur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2.714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0.042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0071834"/>
                  </a:ext>
                </a:extLst>
              </a:tr>
              <a:tr h="577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Cut-out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1.312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0.246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8412297"/>
                  </a:ext>
                </a:extLst>
              </a:tr>
              <a:tr h="577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Mosaic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-0.168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0.875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4744989"/>
                  </a:ext>
                </a:extLst>
              </a:tr>
              <a:tr h="577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Noise</a:t>
                      </a:r>
                      <a:endParaRPr lang="en-IN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2.043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0.096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5971712"/>
                  </a:ext>
                </a:extLst>
              </a:tr>
              <a:tr h="577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Shear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2.048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0.095</a:t>
                      </a:r>
                      <a:endParaRPr lang="en-IN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8682993"/>
                  </a:ext>
                </a:extLst>
              </a:tr>
              <a:tr h="5773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filtered dataset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519906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20672" y="429688"/>
            <a:ext cx="6499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65188" algn="l"/>
              </a:tabLst>
            </a:pPr>
            <a:r>
              <a:rPr lang="en-US" altLang="en-US" sz="20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TABLE  III: Results of Paired t-test</a:t>
            </a:r>
            <a:endParaRPr lang="en-US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933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02A43-7579-9E1E-D0F2-CA9DD7D06177}"/>
              </a:ext>
            </a:extLst>
          </p:cNvPr>
          <p:cNvSpPr txBox="1"/>
          <p:nvPr/>
        </p:nvSpPr>
        <p:spPr>
          <a:xfrm>
            <a:off x="176981" y="136525"/>
            <a:ext cx="10970342" cy="428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   Conclusions:</a:t>
            </a:r>
          </a:p>
          <a:p>
            <a:pPr algn="just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cs typeface="Times New Roman" panose="02020603050405020304" pitchFamily="18" charset="0"/>
              </a:rPr>
              <a:t>    </a:t>
            </a:r>
            <a:r>
              <a:rPr lang="en-US" sz="2000" b="0" i="0" u="none" strike="noStrike" baseline="0" dirty="0">
                <a:cs typeface="Times New Roman" panose="02020603050405020304" pitchFamily="18" charset="0"/>
              </a:rPr>
              <a:t>Through our study, we found that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There is </a:t>
            </a:r>
            <a:r>
              <a:rPr lang="en-US" sz="2000" b="1" dirty="0">
                <a:cs typeface="Times New Roman" panose="02020603050405020304" pitchFamily="18" charset="0"/>
              </a:rPr>
              <a:t>no significant difference </a:t>
            </a:r>
            <a:r>
              <a:rPr lang="en-US" sz="2000" dirty="0">
                <a:cs typeface="Times New Roman" panose="02020603050405020304" pitchFamily="18" charset="0"/>
              </a:rPr>
              <a:t>between original dataset and mix of filters dataset.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In general mix of filters dataset, do not have much effect in face detection through different classification algorithms</a:t>
            </a:r>
            <a:endParaRPr lang="en-IN" sz="20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When paired t-test is applied between individual filter dataset and original dataset, among 5 filters </a:t>
            </a:r>
            <a:r>
              <a:rPr lang="en-US" sz="2000" b="1" dirty="0">
                <a:cs typeface="Times New Roman" panose="02020603050405020304" pitchFamily="18" charset="0"/>
              </a:rPr>
              <a:t>‘blur’ filter has shown significant difference when compared to original dataset </a:t>
            </a:r>
            <a:r>
              <a:rPr lang="en-US" sz="2000" dirty="0">
                <a:cs typeface="Times New Roman" panose="02020603050405020304" pitchFamily="18" charset="0"/>
              </a:rPr>
              <a:t>at 5% level of significance.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EE8497-F857-C673-2E3E-510694AC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04" y="172748"/>
            <a:ext cx="10515600" cy="959822"/>
          </a:xfrm>
        </p:spPr>
        <p:txBody>
          <a:bodyPr>
            <a:normAutofit/>
          </a:bodyPr>
          <a:lstStyle/>
          <a:p>
            <a:r>
              <a:rPr lang="en-IN" sz="2800" b="1" dirty="0">
                <a:cs typeface="Times New Roman" panose="02020603050405020304" pitchFamily="18" charset="0"/>
              </a:rPr>
              <a:t>  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30308"/>
            <a:ext cx="11343640" cy="51368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Work with more filters, so that we can provide more generalized statement.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Explore additional image processing techniques beyond the filters studied here to further investigate their impact on face detection accuracy.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Conduct a comparative analysis with different datasets containing diverse facial expressions, lighting conditions, and backgrounds to generalize the findings across various scenarios.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02A43-7579-9E1E-D0F2-CA9DD7D06177}"/>
              </a:ext>
            </a:extLst>
          </p:cNvPr>
          <p:cNvSpPr txBox="1"/>
          <p:nvPr/>
        </p:nvSpPr>
        <p:spPr>
          <a:xfrm>
            <a:off x="500462" y="239625"/>
            <a:ext cx="11190796" cy="675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References: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Prof. S.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Ahire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Jadhao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Gawai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and P.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“Automated Student Attendance Management System Using Face Recognition,”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Advanced Research in Science, Communication and Technology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2021,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10.48175/ijarsct-2019.</a:t>
            </a:r>
            <a:endParaRPr lang="en-IN" sz="20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A. Khan, I. khan, J.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Golandaj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A. George, and S. Bhandari, “A Survey on Automated Student Attendance Management System Using Face Recognition,”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Research Publications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122, no. 1, 2023,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10.47119/ijrp1001221420234626.</a:t>
            </a:r>
            <a:endParaRPr lang="en-IN" sz="20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L. F. Huang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“Criminal Investigation with the help of Face Recognition,”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Engineering Research &amp; Technology (IJERT)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2, no. 6, 2021.</a:t>
            </a:r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N. S.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Irjanto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N.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Surantha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“Home Security System with Face Recognition based on Convolutional Neural Network,”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Advanced Computer Science and Applications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11, no. 11, 2020,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10.14569/IJACSA.2020.0111152.</a:t>
            </a:r>
          </a:p>
          <a:p>
            <a:pPr algn="just"/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Saleem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Shiney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B. Priestly Shan, and V. Kumar Mishra, “Face recognition using facial features,”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Mater Today </a:t>
            </a:r>
            <a:r>
              <a:rPr lang="en-US" sz="20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80, 2023,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10.1016/j.matpr.2021.07.402.</a:t>
            </a:r>
            <a:endParaRPr lang="en-IN" sz="20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F2CD6-3C66-37A0-8C50-CF757719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65A8C-6CB3-77FB-03C6-EA5EF57A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6548" y="459576"/>
            <a:ext cx="11178903" cy="6273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S. Yadav and N. Nain, “A novel approach for face detection using hybrid skin color model,”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Reliab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Environ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2, no. 3, 2016,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10.1007/s40860-016-0024-8.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1000"/>
              </a:spcAft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A. Sharma, R.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Gautam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and J. Singh, “Deep learning for face mask detection: a survey,” </a:t>
            </a:r>
            <a:r>
              <a:rPr lang="en-US" sz="20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Multimed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Tools </a:t>
            </a:r>
            <a:r>
              <a:rPr lang="en-US" sz="20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82, no. 22, 2023,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10.1007/s11042-023-14686-6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[8]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Q. M.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Ilyas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M. Ahmad, “An enhanced deep learning model for automatic face mask detection,”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Intelligent Automation and Soft Computing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31, no. 1, 2022,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10.32604/IASC.2022.018042</a:t>
            </a:r>
            <a:r>
              <a:rPr lang="en-IN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[9]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X. Jiang, T. Gao, Z. Zhu, and Y. Zhao, “Real-time face mask detection method based on yolov3,”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Electronics (Switzerland)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10, no. 7, 2021,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10.3390/electronics10070837.</a:t>
            </a:r>
          </a:p>
          <a:p>
            <a:pPr algn="just"/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[10]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Ullah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M. Ali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Ghazanfar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Alsufyani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Bourouis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“A novel DeepMaskNet model for face mask detection and masked facial recognition,” </a:t>
            </a:r>
            <a:r>
              <a:rPr lang="en-US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Journal of King Saud University - Computer and Information Sciences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, vol. 34, no. 10, 2022, </a:t>
            </a:r>
            <a:r>
              <a:rPr lang="en-US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: 10.1016/j.jksuci.2021.12.017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000"/>
              </a:spcAft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[11] H. A. Rowley, S.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Baluja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, and T. Kanade, “Neural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networkbased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 face detection,” IEEE Trans Pattern Anal Mach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, vol. 20, no. 1, 1998,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: 10.1109/34.655647. </a:t>
            </a:r>
          </a:p>
          <a:p>
            <a:pPr algn="just">
              <a:spcAft>
                <a:spcPts val="1000"/>
              </a:spcAft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[12] S. Saleem, J.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Shiney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, B. Priestly Shan, and V. Kumar Mishra, “Face recognition using facial features,” Mater Today Proc, vol. 80, 2023,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: 10.1016/j.matpr.2021.07.402. </a:t>
            </a:r>
          </a:p>
          <a:p>
            <a:pPr>
              <a:spcAft>
                <a:spcPts val="100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AB65-622A-3812-DA1D-6BBFAFC9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50" y="502776"/>
            <a:ext cx="11474244" cy="61498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[13] N. Abudarham, L. Shkiller, and G. Yovel, “Critical features for face recognition,” Cognition, vol. 182, 2019,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: 10.1016/j.cognition.2018.09.002.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[14] S.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Benini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, K. Khan, R. Leonardi, M. Mauro, and P.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Migliorati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“Face analysis through semantic face segmentation,” Signal Process Image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Commun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, vol. 74, 2019,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: 10.1016/j.image.2019.01.005.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[15] S. Yadav and N. Nain, “A novel approach for face detection using hybrid skin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 model,” J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Reliab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 Environ, vol. 2, no. 3, 2016, </a:t>
            </a:r>
            <a:r>
              <a:rPr lang="en-IN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: 10.1007/s40860-016-0024-8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8C76F-40FE-2F0F-0654-146AA10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57A88-6C3C-0B72-C245-D67BC03076B1}"/>
              </a:ext>
            </a:extLst>
          </p:cNvPr>
          <p:cNvSpPr txBox="1"/>
          <p:nvPr/>
        </p:nvSpPr>
        <p:spPr>
          <a:xfrm>
            <a:off x="1633104" y="2505670"/>
            <a:ext cx="892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Arial" panose="020B0604020202020204" pitchFamily="34" charset="0"/>
              </a:rPr>
              <a:t>Thank you</a:t>
            </a:r>
            <a:r>
              <a:rPr lang="en-US" sz="5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5400" b="1" dirty="0">
                <a:latin typeface="+mj-lt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71BFB-9A5A-17D9-CE7B-26191FFB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E195F-691C-37E1-4EA1-35D98AF35266}"/>
              </a:ext>
            </a:extLst>
          </p:cNvPr>
          <p:cNvSpPr txBox="1"/>
          <p:nvPr/>
        </p:nvSpPr>
        <p:spPr>
          <a:xfrm>
            <a:off x="427733" y="341382"/>
            <a:ext cx="92574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Contents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2F947-5F64-43D7-3D58-3E6BBDBF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F0D4A-35A4-1CF8-E837-50220E46B652}"/>
              </a:ext>
            </a:extLst>
          </p:cNvPr>
          <p:cNvSpPr txBox="1"/>
          <p:nvPr/>
        </p:nvSpPr>
        <p:spPr>
          <a:xfrm>
            <a:off x="452203" y="338210"/>
            <a:ext cx="11108425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Objective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cs typeface="Times New Roman" panose="02020603050405020304" pitchFamily="18" charset="0"/>
              </a:rPr>
              <a:t>In this study, we created multiple datasets to evaluate the performance of various machine learning algorithms. The first dataset comprises 1,600 unfiltered images of eight students, with 200 images per student. A second dataset contains 8,000 images, filtered using a mix of techniques, with 1,000 images per student. Additionally, five distinct datasets were generated by applying individual filters .We have used Paired t-test to check whether the accuracy scores of different classification algorithms for Unfiltered and filtered datasets are identical or not. Various filters used for the study are blur, cut-out, mosaic, noise, and shear.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4D8B0-320D-357D-3A9B-E6C65C1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-6182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24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30651-8685-79B8-921B-EEFA015CF6AF}"/>
              </a:ext>
            </a:extLst>
          </p:cNvPr>
          <p:cNvSpPr txBox="1"/>
          <p:nvPr/>
        </p:nvSpPr>
        <p:spPr>
          <a:xfrm>
            <a:off x="475942" y="321852"/>
            <a:ext cx="11240116" cy="671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Face detection is a technology used in computer vision that identifies and locates human faces in digital images or video streams. It involves detecting the presence and position of a face, distinguishing it from other objects in the image.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These are the following algorithms that we have used in our Research article: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Convolutional Neural Network (CNN)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Random Forest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Support Vector Machine (SVM)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Naïve Bayes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K-Nearest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eighbors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(KNN)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2F30F-744E-FE2E-BA10-EE1F249E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B156A-B458-9FFC-98C8-EB3159550DAC}"/>
              </a:ext>
            </a:extLst>
          </p:cNvPr>
          <p:cNvSpPr txBox="1"/>
          <p:nvPr/>
        </p:nvSpPr>
        <p:spPr>
          <a:xfrm>
            <a:off x="261156" y="303739"/>
            <a:ext cx="1077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EF77D-166D-84B6-681B-C9215802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9813" y="963807"/>
            <a:ext cx="1158671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In this Research Article, we have taken the images of eight students using OpenCV as shown in Fig.1. Using these images, a dataset of 1600 images has been created, with 200 images of each student. These are coloured images of size 128 x 128.</a:t>
            </a:r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t="4633" r="1811" b="3468"/>
          <a:stretch>
            <a:fillRect/>
          </a:stretch>
        </p:blipFill>
        <p:spPr bwMode="auto">
          <a:xfrm>
            <a:off x="3921740" y="2385799"/>
            <a:ext cx="4422858" cy="270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065015" y="5171257"/>
            <a:ext cx="6006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Fig.</a:t>
            </a:r>
            <a:r>
              <a:rPr lang="en-US" sz="2000" b="1" spc="-1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sz="2000" b="1" spc="155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Image of students whose data has been collected</a:t>
            </a:r>
            <a:endParaRPr lang="en-IN" sz="2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30" y="534662"/>
            <a:ext cx="3373359" cy="522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9" y="1102177"/>
            <a:ext cx="5326282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After that we have applied the filters on the images of the student and generated another dataset, we have applied the filters like </a:t>
            </a:r>
            <a:r>
              <a:rPr lang="en-US" sz="2000" b="1" dirty="0">
                <a:ea typeface="SimSun" panose="02010600030101010101" pitchFamily="2" charset="-122"/>
                <a:cs typeface="Times New Roman" panose="02020603050405020304" pitchFamily="18" charset="0"/>
              </a:rPr>
              <a:t>shear, grayscale, cut-out, hue, saturation, brightness, exposure, blur, noise, mosaic, old, with specs </a:t>
            </a: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and few more. Some other filters involve rotation of images at various angles </a:t>
            </a:r>
            <a:r>
              <a:rPr lang="en-US" sz="2000" b="1" dirty="0">
                <a:ea typeface="SimSun" panose="02010600030101010101" pitchFamily="2" charset="-122"/>
                <a:cs typeface="Times New Roman" panose="02020603050405020304" pitchFamily="18" charset="0"/>
              </a:rPr>
              <a:t>including 30, 45, 60, 120, 135, -30, - 60, -45, -135</a:t>
            </a: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 etc. as sample image which is shown in Fig. 2.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Each class include 1000 images of size 128x128.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286" y="5874862"/>
            <a:ext cx="3642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390" algn="just">
              <a:spcBef>
                <a:spcPts val="40"/>
              </a:spcBef>
              <a:spcAft>
                <a:spcPts val="0"/>
              </a:spcAft>
            </a:pPr>
            <a:r>
              <a:rPr lang="en-US" sz="20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Fig.</a:t>
            </a:r>
            <a:r>
              <a:rPr lang="en-US" sz="2000" b="1" spc="-1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sz="2000" b="1" spc="155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Sample of Filtered Images</a:t>
            </a:r>
            <a:endParaRPr lang="en-IN" sz="2000" b="1" dirty="0"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83" y="317937"/>
            <a:ext cx="3404434" cy="531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77078" y="1174703"/>
            <a:ext cx="53074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We have created </a:t>
            </a:r>
            <a:r>
              <a:rPr lang="en-US" sz="2000" b="1" dirty="0"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 more dataset to compare the effect of individual filters on the unfiltered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These datasets have been created by applying the filters on the original dataset keeping the size of </a:t>
            </a:r>
            <a:r>
              <a:rPr lang="en-US" sz="2000" b="1" dirty="0">
                <a:ea typeface="SimSun" panose="02010600030101010101" pitchFamily="2" charset="-122"/>
                <a:cs typeface="Times New Roman" panose="02020603050405020304" pitchFamily="18" charset="0"/>
              </a:rPr>
              <a:t>each dataset equal</a:t>
            </a: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We have used the filters namely </a:t>
            </a:r>
            <a:r>
              <a:rPr lang="en-US" sz="2000" b="1" dirty="0">
                <a:ea typeface="SimSun" panose="02010600030101010101" pitchFamily="2" charset="-122"/>
                <a:cs typeface="Times New Roman" panose="02020603050405020304" pitchFamily="18" charset="0"/>
              </a:rPr>
              <a:t>blur, cut-out, mosaic, noise and shear </a:t>
            </a: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shown in Fig.3.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Each dataset consists of </a:t>
            </a:r>
            <a:r>
              <a:rPr lang="en-US" sz="2000" b="1" dirty="0">
                <a:ea typeface="SimSun" panose="02010600030101010101" pitchFamily="2" charset="-122"/>
                <a:cs typeface="Times New Roman" panose="02020603050405020304" pitchFamily="18" charset="0"/>
              </a:rPr>
              <a:t>200 images per student</a:t>
            </a:r>
            <a:r>
              <a:rPr lang="en-US" sz="2000" dirty="0">
                <a:ea typeface="SimSun" panose="02010600030101010101" pitchFamily="2" charset="-122"/>
                <a:cs typeface="Times New Roman" panose="02020603050405020304" pitchFamily="18" charset="0"/>
              </a:rPr>
              <a:t> that is we have a total of 1600.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4490" y="5793932"/>
            <a:ext cx="5051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" algn="just">
              <a:spcBef>
                <a:spcPts val="40"/>
              </a:spcBef>
              <a:spcAft>
                <a:spcPts val="0"/>
              </a:spcAft>
            </a:pPr>
            <a:r>
              <a:rPr lang="en-US" sz="2000" b="1" dirty="0">
                <a:latin typeface="+mj-lt"/>
                <a:ea typeface="SimSun" panose="02010600030101010101" pitchFamily="2" charset="-122"/>
              </a:rPr>
              <a:t>Fig.</a:t>
            </a:r>
            <a:r>
              <a:rPr lang="en-US" sz="2000" b="1" spc="-10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b="1" dirty="0">
                <a:latin typeface="+mj-lt"/>
                <a:ea typeface="SimSun" panose="02010600030101010101" pitchFamily="2" charset="-122"/>
              </a:rPr>
              <a:t>3.</a:t>
            </a:r>
            <a:r>
              <a:rPr lang="en-US" sz="2000" b="1" spc="15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2000" b="1" dirty="0">
                <a:latin typeface="+mj-lt"/>
                <a:ea typeface="SimSun" panose="02010600030101010101" pitchFamily="2" charset="-122"/>
              </a:rPr>
              <a:t>Sample of Individual Filtered Images</a:t>
            </a:r>
            <a:endParaRPr lang="en-IN" sz="2000" b="1" dirty="0">
              <a:effectLst/>
              <a:latin typeface="+mj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0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D0964-934E-984E-8FA5-580AEAA51CAB}"/>
              </a:ext>
            </a:extLst>
          </p:cNvPr>
          <p:cNvSpPr txBox="1"/>
          <p:nvPr/>
        </p:nvSpPr>
        <p:spPr>
          <a:xfrm>
            <a:off x="660141" y="409784"/>
            <a:ext cx="10975132" cy="4097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Some of previous work in face recognition includes:</a:t>
            </a:r>
          </a:p>
          <a:p>
            <a:pPr>
              <a:spcAft>
                <a:spcPts val="800"/>
              </a:spcAft>
            </a:pPr>
            <a:endParaRPr lang="en-IN" sz="28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Identification of student and recording attendance [1]</a:t>
            </a:r>
            <a:endParaRPr lang="en-IN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riminal investigation by matching faces and security purposes [3]</a:t>
            </a:r>
            <a:endParaRPr lang="en-IN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Study of facial landmark for face detection [5]</a:t>
            </a:r>
            <a:endParaRPr lang="en-IN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Facial feature with skin color segmentation for face detection [6]</a:t>
            </a:r>
            <a:endParaRPr lang="en-IN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Deep learning models for face detection [7]</a:t>
            </a:r>
            <a:endParaRPr lang="en-IN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Face mask detector using YOLOV3 and DeepMaskNet models [</a:t>
            </a:r>
            <a:r>
              <a:rPr lang="en-US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9]</a:t>
            </a:r>
            <a:endParaRPr lang="en-IN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188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1DF7-C8CC-407E-B358-0A83979C93E7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76459" y="146357"/>
            <a:ext cx="4741158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b="1" dirty="0">
                <a:latin typeface="+mj-lt"/>
                <a:ea typeface="MS Mincho"/>
                <a:cs typeface="Times New Roman" panose="02020603050405020304" pitchFamily="18" charset="0"/>
              </a:rPr>
              <a:t>Flowchart of the Work Process</a:t>
            </a:r>
          </a:p>
        </p:txBody>
      </p:sp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8" y="780731"/>
            <a:ext cx="7991754" cy="587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0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1729</Words>
  <Application>Microsoft Office PowerPoint</Application>
  <PresentationFormat>Widescreen</PresentationFormat>
  <Paragraphs>221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Mincho</vt:lpstr>
      <vt:lpstr>SimSun</vt:lpstr>
      <vt:lpstr>Aptos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2024 4th ASIAN CONFERENCE ON INNOVATION IN TECHNOLOGY (ASIANCON 2024)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Future Work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AKSHAY KUMAR JOSHI</cp:lastModifiedBy>
  <cp:revision>47</cp:revision>
  <dcterms:created xsi:type="dcterms:W3CDTF">2021-06-10T05:32:34Z</dcterms:created>
  <dcterms:modified xsi:type="dcterms:W3CDTF">2024-08-23T17:38:33Z</dcterms:modified>
</cp:coreProperties>
</file>