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9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8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bel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italic.fntdata"/><Relationship Id="rId6" Type="http://schemas.openxmlformats.org/officeDocument/2006/relationships/slide" Target="slides/slide2.xml"/><Relationship Id="rId18" Type="http://schemas.openxmlformats.org/officeDocument/2006/relationships/font" Target="fonts/Corbel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0ad024a6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0ad024a6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430ad024a6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.jp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7467712" y="0"/>
            <a:ext cx="4319042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7690242" y="416511"/>
            <a:ext cx="387398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Strategic Analysis of Concessions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7622495" y="2904206"/>
            <a:ext cx="4630771" cy="2919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Technologies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Intelligence Team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Akshay Kanade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M.S. Business Analytics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akshay.kanade@ucdenver.edu</a:t>
            </a:r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85" y="643467"/>
            <a:ext cx="5694259" cy="557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8471424" y="1110882"/>
            <a:ext cx="3053039" cy="1293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Seasonality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8471423" y="2542939"/>
            <a:ext cx="3053039" cy="3674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Seasonality among passengers is very important while we do predictions using time-series analysis.</a:t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this seasonality we could predict the trend in annual passengers with latest data.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 rot="10800000">
            <a:off x="7983434" y="640080"/>
            <a:ext cx="2296028" cy="3569741"/>
          </a:xfrm>
          <a:custGeom>
            <a:rect b="b" l="l" r="r" t="t"/>
            <a:pathLst>
              <a:path extrusionOk="0" h="3569741" w="2296028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87" y="75437"/>
            <a:ext cx="7677150" cy="525341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597903" y="5328850"/>
            <a:ext cx="7629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www.flydenver.com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943277" y="712269"/>
            <a:ext cx="3370998" cy="550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Conclusions:</a:t>
            </a:r>
            <a:endParaRPr/>
          </a:p>
        </p:txBody>
      </p:sp>
      <p:cxnSp>
        <p:nvCxnSpPr>
          <p:cNvPr id="182" name="Google Shape;182;p23"/>
          <p:cNvCxnSpPr/>
          <p:nvPr/>
        </p:nvCxnSpPr>
        <p:spPr>
          <a:xfrm rot="10800000">
            <a:off x="762000" y="2971800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3" name="Google Shape;183;p23"/>
          <p:cNvGrpSpPr/>
          <p:nvPr/>
        </p:nvGrpSpPr>
        <p:grpSpPr>
          <a:xfrm>
            <a:off x="4753115" y="73930"/>
            <a:ext cx="7318569" cy="6637951"/>
            <a:chOff x="0" y="9760"/>
            <a:chExt cx="7318569" cy="6637951"/>
          </a:xfrm>
        </p:grpSpPr>
        <p:sp>
          <p:nvSpPr>
            <p:cNvPr id="184" name="Google Shape;184;p23"/>
            <p:cNvSpPr/>
            <p:nvPr/>
          </p:nvSpPr>
          <p:spPr>
            <a:xfrm>
              <a:off x="0" y="9760"/>
              <a:ext cx="7318569" cy="61776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30157" y="39917"/>
              <a:ext cx="7258255" cy="55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Quattrocento Sans"/>
                <a:buNone/>
              </a:pPr>
              <a:r>
                <a:rPr lang="en-US" sz="1600" u="sng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 have some limitations</a:t>
              </a:r>
              <a:endParaRPr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0" y="627520"/>
              <a:ext cx="7318569" cy="888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0" y="627520"/>
              <a:ext cx="7318569" cy="888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32350" spcFirstLastPara="1" rIns="113775" wrap="square" tIns="203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Availability of data.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Forecasting capacity of tools like Power BI.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Changing trends within airlines and passengers.</a:t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0" y="1515550"/>
              <a:ext cx="7318569" cy="617760"/>
            </a:xfrm>
            <a:prstGeom prst="roundRect">
              <a:avLst>
                <a:gd fmla="val 16667" name="adj"/>
              </a:avLst>
            </a:prstGeom>
            <a:solidFill>
              <a:srgbClr val="43BCB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30157" y="1545707"/>
              <a:ext cx="7258255" cy="55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Quattrocento Sans"/>
                <a:buNone/>
              </a:pPr>
              <a:r>
                <a:rPr lang="en-US" sz="1600" u="sng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Scope for further improvements</a:t>
              </a:r>
              <a:endParaRPr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0" y="2133310"/>
              <a:ext cx="7318569" cy="1639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0" y="2133310"/>
              <a:ext cx="7318569" cy="1639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00" lIns="232350" spcFirstLastPara="1" rIns="113775" wrap="square" tIns="203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Attempt to understand international/domestic and originating/transferring passenger’s buying behavior on concourses. 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Deeper penetration of IoT such as Point of Sales machines, Beacon tracking and data validation.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Learning the factors influencing concessions revenue and optimizing performance.</a:t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0" y="3772751"/>
              <a:ext cx="7318569" cy="617760"/>
            </a:xfrm>
            <a:prstGeom prst="roundRect">
              <a:avLst>
                <a:gd fmla="val 16667" name="adj"/>
              </a:avLst>
            </a:prstGeom>
            <a:solidFill>
              <a:srgbClr val="45B36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30157" y="3802908"/>
              <a:ext cx="7258255" cy="55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Quattrocento Sans"/>
                <a:buNone/>
              </a:pPr>
              <a:r>
                <a:rPr lang="en-US" sz="1600" u="sng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Predictive Analytics </a:t>
              </a:r>
              <a:endParaRPr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0" y="4390511"/>
              <a:ext cx="7318569" cy="1639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 txBox="1"/>
            <p:nvPr/>
          </p:nvSpPr>
          <p:spPr>
            <a:xfrm>
              <a:off x="0" y="4390511"/>
              <a:ext cx="7318569" cy="1639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32350" spcFirstLastPara="1" rIns="113775" wrap="square" tIns="203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‘Prevedere’ is a paid add-in that can predict using in-built datasets relevant to the data.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Machine learning techniques can predict additional growth in passengers after gate expansion in 2021.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New flight schedules, passengers and concessions  can be predicted prior to the gate expansion project.</a:t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0" y="6029951"/>
              <a:ext cx="7318569" cy="617760"/>
            </a:xfrm>
            <a:prstGeom prst="roundRect">
              <a:avLst>
                <a:gd fmla="val 16667" name="adj"/>
              </a:avLst>
            </a:prstGeom>
            <a:solidFill>
              <a:srgbClr val="6FAA4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 txBox="1"/>
            <p:nvPr/>
          </p:nvSpPr>
          <p:spPr>
            <a:xfrm>
              <a:off x="30157" y="6060108"/>
              <a:ext cx="7258255" cy="55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Quattrocento Sans"/>
                <a:buNone/>
              </a:pPr>
              <a:r>
                <a:rPr lang="en-US" sz="1600" u="sng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Overall. . . DEN’s FUTURE IS BRIGHT</a:t>
              </a:r>
              <a:endParaRPr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ctrTitle"/>
          </p:nvPr>
        </p:nvSpPr>
        <p:spPr>
          <a:xfrm>
            <a:off x="-523876" y="235743"/>
            <a:ext cx="6315075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b="0" i="0" lang="en-US" sz="60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Thank You</a:t>
            </a:r>
            <a:endParaRPr/>
          </a:p>
        </p:txBody>
      </p:sp>
      <p:sp>
        <p:nvSpPr>
          <p:cNvPr id="203" name="Google Shape;203;p24"/>
          <p:cNvSpPr txBox="1"/>
          <p:nvPr>
            <p:ph idx="1" type="subTitle"/>
          </p:nvPr>
        </p:nvSpPr>
        <p:spPr>
          <a:xfrm>
            <a:off x="1019175" y="1398588"/>
            <a:ext cx="91440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None/>
            </a:pPr>
            <a:r>
              <a:rPr b="1" i="0" lang="en-US" sz="204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Akshay Kanade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None/>
            </a:pPr>
            <a:r>
              <a:rPr b="1" i="0" lang="en-US" sz="204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M.S. Business Analytics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None/>
            </a:pPr>
            <a:r>
              <a:rPr b="1" i="0" lang="en-US" sz="204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University of Colorado Denver Business School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None/>
            </a:pPr>
            <a:r>
              <a:rPr b="1" i="0" lang="en-US" sz="204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akshay.kanade@</a:t>
            </a:r>
            <a:r>
              <a:rPr b="1" lang="en-US" sz="204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yahoo.co.in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None/>
            </a:pPr>
            <a:r>
              <a:rPr b="1" i="0" lang="en-US" sz="204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303.356.4668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9625" y="235743"/>
            <a:ext cx="1666038" cy="1443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475" y="165550"/>
            <a:ext cx="11711724" cy="6587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42947" y="473869"/>
            <a:ext cx="10515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623722" y="736497"/>
            <a:ext cx="458194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344488" y="1609725"/>
            <a:ext cx="5780087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are the total sales by concourses?</a:t>
            </a:r>
            <a:endParaRPr/>
          </a:p>
          <a:p>
            <a:pPr indent="-9906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there a relationship between the compensation and sales?</a:t>
            </a:r>
            <a:endParaRPr/>
          </a:p>
          <a:p>
            <a:pPr indent="-9906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much billable space is used for concessions?</a:t>
            </a:r>
            <a:endParaRPr/>
          </a:p>
          <a:p>
            <a:pPr indent="-9906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Which category of concessions yields highest compensation per enplanement.</a:t>
            </a:r>
            <a:endParaRPr/>
          </a:p>
          <a:p>
            <a:pPr indent="-9906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many passengers are we expecting over the upcoming years?</a:t>
            </a:r>
            <a:endParaRPr/>
          </a:p>
          <a:p>
            <a:pPr indent="-9906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Any overall conclusions?</a:t>
            </a:r>
            <a:endParaRPr/>
          </a:p>
        </p:txBody>
      </p:sp>
      <p:sp>
        <p:nvSpPr>
          <p:cNvPr id="107" name="Google Shape;107;p15"/>
          <p:cNvSpPr txBox="1"/>
          <p:nvPr>
            <p:ph idx="3" type="body"/>
          </p:nvPr>
        </p:nvSpPr>
        <p:spPr>
          <a:xfrm>
            <a:off x="6318082" y="736497"/>
            <a:ext cx="54387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08" name="Google Shape;108;p15"/>
          <p:cNvSpPr txBox="1"/>
          <p:nvPr>
            <p:ph idx="4" type="body"/>
          </p:nvPr>
        </p:nvSpPr>
        <p:spPr>
          <a:xfrm>
            <a:off x="6334124" y="1609724"/>
            <a:ext cx="5438775" cy="477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Total sales in 2017 were over $1 billion.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Airport-wide concessions yield the highest percentage of compensation.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Food &amp; Beverages compensation per enplanement is the highest.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 2023 we would have around 70 million passengers, however we will achieve this number before 2023 due to 39 additional gates.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36" y="109559"/>
            <a:ext cx="1247740" cy="122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457200" y="114299"/>
            <a:ext cx="96318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Dashboard Overview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453" y="483631"/>
            <a:ext cx="10988841" cy="6045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7"/>
          <p:cNvCxnSpPr/>
          <p:nvPr/>
        </p:nvCxnSpPr>
        <p:spPr>
          <a:xfrm>
            <a:off x="6096000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7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Airport-wide Concessionaires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725" y="941788"/>
            <a:ext cx="5924550" cy="2502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7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7"/>
          <p:cNvSpPr txBox="1"/>
          <p:nvPr/>
        </p:nvSpPr>
        <p:spPr>
          <a:xfrm>
            <a:off x="6530486" y="3694362"/>
            <a:ext cx="52863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Airport-wide &amp; C Concourse concessionaires show a positive relationship between sales and compensation.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696" y="793321"/>
            <a:ext cx="5763229" cy="2901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742950" y="742951"/>
            <a:ext cx="3476625" cy="4962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Which category yields highest compensation per enplanement?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401" y="1554233"/>
            <a:ext cx="7312723" cy="383691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9429750" y="4924425"/>
            <a:ext cx="2124075" cy="371475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6831955" y="5346696"/>
            <a:ext cx="5360045" cy="1511304"/>
          </a:xfrm>
          <a:custGeom>
            <a:rect b="b" l="l" r="r" t="t"/>
            <a:pathLst>
              <a:path extrusionOk="0" h="1511304" w="5360045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0" y="5346694"/>
            <a:ext cx="7346605" cy="1511306"/>
          </a:xfrm>
          <a:custGeom>
            <a:rect b="b" l="l" r="r" t="t"/>
            <a:pathLst>
              <a:path extrusionOk="0" h="1511306" w="7346605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950121" y="5529884"/>
            <a:ext cx="5693783" cy="109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Concessions Sales Across DEN</a:t>
            </a:r>
            <a:endParaRPr b="1" sz="3400">
              <a:solidFill>
                <a:srgbClr val="3030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70" y="693948"/>
            <a:ext cx="6272109" cy="3772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43" name="Google Shape;14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4653" y="2518611"/>
            <a:ext cx="4657345" cy="27463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nver airport drawing images" id="144" name="Google Shape;14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3904" y="96376"/>
            <a:ext cx="5548094" cy="234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cap="sq" cmpd="thinThick" w="127000">
            <a:solidFill>
              <a:srgbClr val="595959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655721" y="531564"/>
            <a:ext cx="3657600" cy="3313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Calibri"/>
              <a:buNone/>
            </a:pPr>
            <a:r>
              <a:rPr b="0" i="0" lang="en-US" sz="432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Already Billed Space for Concessions</a:t>
            </a:r>
            <a:br>
              <a:rPr b="0" i="0" lang="en-US" sz="432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32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br>
              <a:rPr b="0" i="0" lang="en-US" sz="432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32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Concourses</a:t>
            </a:r>
            <a:endParaRPr/>
          </a:p>
        </p:txBody>
      </p:sp>
      <p:cxnSp>
        <p:nvCxnSpPr>
          <p:cNvPr id="151" name="Google Shape;151;p20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1767" y="492573"/>
            <a:ext cx="6317655" cy="588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838200" y="134291"/>
            <a:ext cx="105156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predictions of annual passengers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87" y="1122948"/>
            <a:ext cx="5843965" cy="537410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946169" y="3530352"/>
            <a:ext cx="20193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Predicted with data from 2016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1012781" y="1916844"/>
            <a:ext cx="3695577" cy="950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did we come from? 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Where are we going?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671261" y="6367681"/>
            <a:ext cx="47770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Gate Expansion Presentation By Patrick Heck November 17, 2017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6076074" y="6367681"/>
            <a:ext cx="47770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Created using 2017 data by Akshay Kanade July 30, 2018 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1344" y="1122947"/>
            <a:ext cx="6250656" cy="5301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11187111" y="2688557"/>
            <a:ext cx="867027" cy="8823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65" name="Google Shape;16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34417" y="2164682"/>
            <a:ext cx="178117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6619184" y="1476815"/>
            <a:ext cx="4894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We are yet to predict the additional growth from 2021 with additional 39 gates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