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82" r:id="rId4"/>
    <p:sldId id="259" r:id="rId5"/>
    <p:sldId id="260" r:id="rId6"/>
    <p:sldId id="261" r:id="rId7"/>
    <p:sldId id="262" r:id="rId8"/>
    <p:sldId id="263" r:id="rId9"/>
    <p:sldId id="264" r:id="rId10"/>
    <p:sldId id="266" r:id="rId11"/>
    <p:sldId id="267" r:id="rId12"/>
    <p:sldId id="271" r:id="rId13"/>
    <p:sldId id="265" r:id="rId14"/>
    <p:sldId id="270" r:id="rId15"/>
    <p:sldId id="268" r:id="rId16"/>
    <p:sldId id="269" r:id="rId17"/>
    <p:sldId id="272" r:id="rId18"/>
    <p:sldId id="278" r:id="rId19"/>
    <p:sldId id="277" r:id="rId20"/>
    <p:sldId id="276" r:id="rId21"/>
    <p:sldId id="275" r:id="rId22"/>
    <p:sldId id="274" r:id="rId23"/>
    <p:sldId id="273" r:id="rId24"/>
    <p:sldId id="279" r:id="rId25"/>
    <p:sldId id="280" r:id="rId26"/>
    <p:sldId id="281"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showGuides="1">
      <p:cViewPr>
        <p:scale>
          <a:sx n="100" d="100"/>
          <a:sy n="100" d="100"/>
        </p:scale>
        <p:origin x="168" y="-3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F1932-1C35-4CBD-A352-251B176B6B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19F83EC-DAA5-324B-0B96-425553C146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9CD299B-B83D-34D3-3ACF-1BB8A29E6CE0}"/>
              </a:ext>
            </a:extLst>
          </p:cNvPr>
          <p:cNvSpPr>
            <a:spLocks noGrp="1"/>
          </p:cNvSpPr>
          <p:nvPr>
            <p:ph type="dt" sz="half" idx="10"/>
          </p:nvPr>
        </p:nvSpPr>
        <p:spPr/>
        <p:txBody>
          <a:bodyPr/>
          <a:lstStyle/>
          <a:p>
            <a:fld id="{88DBE252-5746-4B1D-87C0-39E6B602AA0B}" type="datetimeFigureOut">
              <a:rPr lang="en-IN" smtClean="0"/>
              <a:t>01-12-2023</a:t>
            </a:fld>
            <a:endParaRPr lang="en-IN"/>
          </a:p>
        </p:txBody>
      </p:sp>
      <p:sp>
        <p:nvSpPr>
          <p:cNvPr id="5" name="Footer Placeholder 4">
            <a:extLst>
              <a:ext uri="{FF2B5EF4-FFF2-40B4-BE49-F238E27FC236}">
                <a16:creationId xmlns:a16="http://schemas.microsoft.com/office/drawing/2014/main" id="{736925B4-33CD-B5EE-08D7-F285DE2714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358CBF-3364-D144-FA0B-8818877B3637}"/>
              </a:ext>
            </a:extLst>
          </p:cNvPr>
          <p:cNvSpPr>
            <a:spLocks noGrp="1"/>
          </p:cNvSpPr>
          <p:nvPr>
            <p:ph type="sldNum" sz="quarter" idx="12"/>
          </p:nvPr>
        </p:nvSpPr>
        <p:spPr/>
        <p:txBody>
          <a:bodyPr/>
          <a:lstStyle/>
          <a:p>
            <a:fld id="{D1C25BFA-897A-4820-A948-A2B43385B9B1}" type="slidenum">
              <a:rPr lang="en-IN" smtClean="0"/>
              <a:t>‹#›</a:t>
            </a:fld>
            <a:endParaRPr lang="en-IN"/>
          </a:p>
        </p:txBody>
      </p:sp>
    </p:spTree>
    <p:extLst>
      <p:ext uri="{BB962C8B-B14F-4D97-AF65-F5344CB8AC3E}">
        <p14:creationId xmlns:p14="http://schemas.microsoft.com/office/powerpoint/2010/main" val="3308447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242BE-8046-0362-084C-D10247569F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88A1FC-30DC-CF52-6DBB-59621573E3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9073C2-5E35-6292-81D6-12E98B60D6F4}"/>
              </a:ext>
            </a:extLst>
          </p:cNvPr>
          <p:cNvSpPr>
            <a:spLocks noGrp="1"/>
          </p:cNvSpPr>
          <p:nvPr>
            <p:ph type="dt" sz="half" idx="10"/>
          </p:nvPr>
        </p:nvSpPr>
        <p:spPr/>
        <p:txBody>
          <a:bodyPr/>
          <a:lstStyle/>
          <a:p>
            <a:fld id="{88DBE252-5746-4B1D-87C0-39E6B602AA0B}" type="datetimeFigureOut">
              <a:rPr lang="en-IN" smtClean="0"/>
              <a:t>01-12-2023</a:t>
            </a:fld>
            <a:endParaRPr lang="en-IN"/>
          </a:p>
        </p:txBody>
      </p:sp>
      <p:sp>
        <p:nvSpPr>
          <p:cNvPr id="5" name="Footer Placeholder 4">
            <a:extLst>
              <a:ext uri="{FF2B5EF4-FFF2-40B4-BE49-F238E27FC236}">
                <a16:creationId xmlns:a16="http://schemas.microsoft.com/office/drawing/2014/main" id="{2EC06D98-2122-8D6F-9815-83C16DBA92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C8ABBB-FE3B-96B3-9601-FD9E71F74C65}"/>
              </a:ext>
            </a:extLst>
          </p:cNvPr>
          <p:cNvSpPr>
            <a:spLocks noGrp="1"/>
          </p:cNvSpPr>
          <p:nvPr>
            <p:ph type="sldNum" sz="quarter" idx="12"/>
          </p:nvPr>
        </p:nvSpPr>
        <p:spPr/>
        <p:txBody>
          <a:bodyPr/>
          <a:lstStyle/>
          <a:p>
            <a:fld id="{D1C25BFA-897A-4820-A948-A2B43385B9B1}" type="slidenum">
              <a:rPr lang="en-IN" smtClean="0"/>
              <a:t>‹#›</a:t>
            </a:fld>
            <a:endParaRPr lang="en-IN"/>
          </a:p>
        </p:txBody>
      </p:sp>
    </p:spTree>
    <p:extLst>
      <p:ext uri="{BB962C8B-B14F-4D97-AF65-F5344CB8AC3E}">
        <p14:creationId xmlns:p14="http://schemas.microsoft.com/office/powerpoint/2010/main" val="1796247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888DC3-BF06-162D-D10D-B618318E8F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7ADE21-BB86-C753-B5D4-5CC1171B43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9CCFEF-D9B6-9DE8-5929-6B982C01B9AC}"/>
              </a:ext>
            </a:extLst>
          </p:cNvPr>
          <p:cNvSpPr>
            <a:spLocks noGrp="1"/>
          </p:cNvSpPr>
          <p:nvPr>
            <p:ph type="dt" sz="half" idx="10"/>
          </p:nvPr>
        </p:nvSpPr>
        <p:spPr/>
        <p:txBody>
          <a:bodyPr/>
          <a:lstStyle/>
          <a:p>
            <a:fld id="{88DBE252-5746-4B1D-87C0-39E6B602AA0B}" type="datetimeFigureOut">
              <a:rPr lang="en-IN" smtClean="0"/>
              <a:t>01-12-2023</a:t>
            </a:fld>
            <a:endParaRPr lang="en-IN"/>
          </a:p>
        </p:txBody>
      </p:sp>
      <p:sp>
        <p:nvSpPr>
          <p:cNvPr id="5" name="Footer Placeholder 4">
            <a:extLst>
              <a:ext uri="{FF2B5EF4-FFF2-40B4-BE49-F238E27FC236}">
                <a16:creationId xmlns:a16="http://schemas.microsoft.com/office/drawing/2014/main" id="{FFBC2270-D506-26A7-87A2-5E2452D145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03DC36-A7E6-67B2-400D-3AD59EB3AED6}"/>
              </a:ext>
            </a:extLst>
          </p:cNvPr>
          <p:cNvSpPr>
            <a:spLocks noGrp="1"/>
          </p:cNvSpPr>
          <p:nvPr>
            <p:ph type="sldNum" sz="quarter" idx="12"/>
          </p:nvPr>
        </p:nvSpPr>
        <p:spPr/>
        <p:txBody>
          <a:bodyPr/>
          <a:lstStyle/>
          <a:p>
            <a:fld id="{D1C25BFA-897A-4820-A948-A2B43385B9B1}" type="slidenum">
              <a:rPr lang="en-IN" smtClean="0"/>
              <a:t>‹#›</a:t>
            </a:fld>
            <a:endParaRPr lang="en-IN"/>
          </a:p>
        </p:txBody>
      </p:sp>
    </p:spTree>
    <p:extLst>
      <p:ext uri="{BB962C8B-B14F-4D97-AF65-F5344CB8AC3E}">
        <p14:creationId xmlns:p14="http://schemas.microsoft.com/office/powerpoint/2010/main" val="1441065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593AA-6E17-99F5-3202-2764A2F870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94C754-5FF1-2C3C-58B3-1B602C5400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1DB38A-E51D-C9AC-721F-8EC2340AA0E7}"/>
              </a:ext>
            </a:extLst>
          </p:cNvPr>
          <p:cNvSpPr>
            <a:spLocks noGrp="1"/>
          </p:cNvSpPr>
          <p:nvPr>
            <p:ph type="dt" sz="half" idx="10"/>
          </p:nvPr>
        </p:nvSpPr>
        <p:spPr/>
        <p:txBody>
          <a:bodyPr/>
          <a:lstStyle/>
          <a:p>
            <a:fld id="{88DBE252-5746-4B1D-87C0-39E6B602AA0B}" type="datetimeFigureOut">
              <a:rPr lang="en-IN" smtClean="0"/>
              <a:t>01-12-2023</a:t>
            </a:fld>
            <a:endParaRPr lang="en-IN"/>
          </a:p>
        </p:txBody>
      </p:sp>
      <p:sp>
        <p:nvSpPr>
          <p:cNvPr id="5" name="Footer Placeholder 4">
            <a:extLst>
              <a:ext uri="{FF2B5EF4-FFF2-40B4-BE49-F238E27FC236}">
                <a16:creationId xmlns:a16="http://schemas.microsoft.com/office/drawing/2014/main" id="{E0FD4ABA-1ED7-F017-943E-018B3295BD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DFE2A8-7721-358E-6508-B76F4AF2FBAE}"/>
              </a:ext>
            </a:extLst>
          </p:cNvPr>
          <p:cNvSpPr>
            <a:spLocks noGrp="1"/>
          </p:cNvSpPr>
          <p:nvPr>
            <p:ph type="sldNum" sz="quarter" idx="12"/>
          </p:nvPr>
        </p:nvSpPr>
        <p:spPr/>
        <p:txBody>
          <a:bodyPr/>
          <a:lstStyle/>
          <a:p>
            <a:fld id="{D1C25BFA-897A-4820-A948-A2B43385B9B1}" type="slidenum">
              <a:rPr lang="en-IN" smtClean="0"/>
              <a:t>‹#›</a:t>
            </a:fld>
            <a:endParaRPr lang="en-IN"/>
          </a:p>
        </p:txBody>
      </p:sp>
    </p:spTree>
    <p:extLst>
      <p:ext uri="{BB962C8B-B14F-4D97-AF65-F5344CB8AC3E}">
        <p14:creationId xmlns:p14="http://schemas.microsoft.com/office/powerpoint/2010/main" val="624076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B2B38-6CA9-6058-4FEE-54FC93CA4A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6865BDF-288D-4BF6-EC13-820CE29118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F99466-BCA0-703F-9E90-CACBD52FDA05}"/>
              </a:ext>
            </a:extLst>
          </p:cNvPr>
          <p:cNvSpPr>
            <a:spLocks noGrp="1"/>
          </p:cNvSpPr>
          <p:nvPr>
            <p:ph type="dt" sz="half" idx="10"/>
          </p:nvPr>
        </p:nvSpPr>
        <p:spPr/>
        <p:txBody>
          <a:bodyPr/>
          <a:lstStyle/>
          <a:p>
            <a:fld id="{88DBE252-5746-4B1D-87C0-39E6B602AA0B}" type="datetimeFigureOut">
              <a:rPr lang="en-IN" smtClean="0"/>
              <a:t>01-12-2023</a:t>
            </a:fld>
            <a:endParaRPr lang="en-IN"/>
          </a:p>
        </p:txBody>
      </p:sp>
      <p:sp>
        <p:nvSpPr>
          <p:cNvPr id="5" name="Footer Placeholder 4">
            <a:extLst>
              <a:ext uri="{FF2B5EF4-FFF2-40B4-BE49-F238E27FC236}">
                <a16:creationId xmlns:a16="http://schemas.microsoft.com/office/drawing/2014/main" id="{479E87E5-460D-C597-14E2-142CF75F31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054939-D4E7-83D6-7BE1-67DBBC2B6D5D}"/>
              </a:ext>
            </a:extLst>
          </p:cNvPr>
          <p:cNvSpPr>
            <a:spLocks noGrp="1"/>
          </p:cNvSpPr>
          <p:nvPr>
            <p:ph type="sldNum" sz="quarter" idx="12"/>
          </p:nvPr>
        </p:nvSpPr>
        <p:spPr/>
        <p:txBody>
          <a:bodyPr/>
          <a:lstStyle/>
          <a:p>
            <a:fld id="{D1C25BFA-897A-4820-A948-A2B43385B9B1}" type="slidenum">
              <a:rPr lang="en-IN" smtClean="0"/>
              <a:t>‹#›</a:t>
            </a:fld>
            <a:endParaRPr lang="en-IN"/>
          </a:p>
        </p:txBody>
      </p:sp>
    </p:spTree>
    <p:extLst>
      <p:ext uri="{BB962C8B-B14F-4D97-AF65-F5344CB8AC3E}">
        <p14:creationId xmlns:p14="http://schemas.microsoft.com/office/powerpoint/2010/main" val="1664952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F2228-ABF5-F688-C7E6-B35D3E63A0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17C671-B3F4-3B9A-234B-4E2105DD7E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B3A0C66-64A1-E282-4F0B-8FEADEBA9D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0B4F6BA-4DB7-C1D0-E016-9A988CEFE7E5}"/>
              </a:ext>
            </a:extLst>
          </p:cNvPr>
          <p:cNvSpPr>
            <a:spLocks noGrp="1"/>
          </p:cNvSpPr>
          <p:nvPr>
            <p:ph type="dt" sz="half" idx="10"/>
          </p:nvPr>
        </p:nvSpPr>
        <p:spPr/>
        <p:txBody>
          <a:bodyPr/>
          <a:lstStyle/>
          <a:p>
            <a:fld id="{88DBE252-5746-4B1D-87C0-39E6B602AA0B}" type="datetimeFigureOut">
              <a:rPr lang="en-IN" smtClean="0"/>
              <a:t>01-12-2023</a:t>
            </a:fld>
            <a:endParaRPr lang="en-IN"/>
          </a:p>
        </p:txBody>
      </p:sp>
      <p:sp>
        <p:nvSpPr>
          <p:cNvPr id="6" name="Footer Placeholder 5">
            <a:extLst>
              <a:ext uri="{FF2B5EF4-FFF2-40B4-BE49-F238E27FC236}">
                <a16:creationId xmlns:a16="http://schemas.microsoft.com/office/drawing/2014/main" id="{CAC68335-3B80-2867-C3F3-59D21A3DA4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47E7B2-1826-0859-121F-5CA2396F6498}"/>
              </a:ext>
            </a:extLst>
          </p:cNvPr>
          <p:cNvSpPr>
            <a:spLocks noGrp="1"/>
          </p:cNvSpPr>
          <p:nvPr>
            <p:ph type="sldNum" sz="quarter" idx="12"/>
          </p:nvPr>
        </p:nvSpPr>
        <p:spPr/>
        <p:txBody>
          <a:bodyPr/>
          <a:lstStyle/>
          <a:p>
            <a:fld id="{D1C25BFA-897A-4820-A948-A2B43385B9B1}" type="slidenum">
              <a:rPr lang="en-IN" smtClean="0"/>
              <a:t>‹#›</a:t>
            </a:fld>
            <a:endParaRPr lang="en-IN"/>
          </a:p>
        </p:txBody>
      </p:sp>
    </p:spTree>
    <p:extLst>
      <p:ext uri="{BB962C8B-B14F-4D97-AF65-F5344CB8AC3E}">
        <p14:creationId xmlns:p14="http://schemas.microsoft.com/office/powerpoint/2010/main" val="3359626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548D-4D12-B84F-033C-E23080A4172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994DAB-3F88-05B6-F389-A458CF9597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E43AD0-1A75-BBF6-EA53-D754F81A62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60D7814-AF52-0B4E-A093-91167A3BD3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262154-A0D1-EFBA-1BFA-35F988368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132796-9E25-FDC9-4C70-3FC744C2874E}"/>
              </a:ext>
            </a:extLst>
          </p:cNvPr>
          <p:cNvSpPr>
            <a:spLocks noGrp="1"/>
          </p:cNvSpPr>
          <p:nvPr>
            <p:ph type="dt" sz="half" idx="10"/>
          </p:nvPr>
        </p:nvSpPr>
        <p:spPr/>
        <p:txBody>
          <a:bodyPr/>
          <a:lstStyle/>
          <a:p>
            <a:fld id="{88DBE252-5746-4B1D-87C0-39E6B602AA0B}" type="datetimeFigureOut">
              <a:rPr lang="en-IN" smtClean="0"/>
              <a:t>01-12-2023</a:t>
            </a:fld>
            <a:endParaRPr lang="en-IN"/>
          </a:p>
        </p:txBody>
      </p:sp>
      <p:sp>
        <p:nvSpPr>
          <p:cNvPr id="8" name="Footer Placeholder 7">
            <a:extLst>
              <a:ext uri="{FF2B5EF4-FFF2-40B4-BE49-F238E27FC236}">
                <a16:creationId xmlns:a16="http://schemas.microsoft.com/office/drawing/2014/main" id="{98B36593-8770-82C8-0A05-9ACD98447CF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BC7C159-23D8-A933-D0CC-4CE9109493D9}"/>
              </a:ext>
            </a:extLst>
          </p:cNvPr>
          <p:cNvSpPr>
            <a:spLocks noGrp="1"/>
          </p:cNvSpPr>
          <p:nvPr>
            <p:ph type="sldNum" sz="quarter" idx="12"/>
          </p:nvPr>
        </p:nvSpPr>
        <p:spPr/>
        <p:txBody>
          <a:bodyPr/>
          <a:lstStyle/>
          <a:p>
            <a:fld id="{D1C25BFA-897A-4820-A948-A2B43385B9B1}" type="slidenum">
              <a:rPr lang="en-IN" smtClean="0"/>
              <a:t>‹#›</a:t>
            </a:fld>
            <a:endParaRPr lang="en-IN"/>
          </a:p>
        </p:txBody>
      </p:sp>
    </p:spTree>
    <p:extLst>
      <p:ext uri="{BB962C8B-B14F-4D97-AF65-F5344CB8AC3E}">
        <p14:creationId xmlns:p14="http://schemas.microsoft.com/office/powerpoint/2010/main" val="493393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D0947-5703-539C-635E-1C0AD77747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B6FBB9-F139-FADD-790A-FCDD97808764}"/>
              </a:ext>
            </a:extLst>
          </p:cNvPr>
          <p:cNvSpPr>
            <a:spLocks noGrp="1"/>
          </p:cNvSpPr>
          <p:nvPr>
            <p:ph type="dt" sz="half" idx="10"/>
          </p:nvPr>
        </p:nvSpPr>
        <p:spPr/>
        <p:txBody>
          <a:bodyPr/>
          <a:lstStyle/>
          <a:p>
            <a:fld id="{88DBE252-5746-4B1D-87C0-39E6B602AA0B}" type="datetimeFigureOut">
              <a:rPr lang="en-IN" smtClean="0"/>
              <a:t>01-12-2023</a:t>
            </a:fld>
            <a:endParaRPr lang="en-IN"/>
          </a:p>
        </p:txBody>
      </p:sp>
      <p:sp>
        <p:nvSpPr>
          <p:cNvPr id="4" name="Footer Placeholder 3">
            <a:extLst>
              <a:ext uri="{FF2B5EF4-FFF2-40B4-BE49-F238E27FC236}">
                <a16:creationId xmlns:a16="http://schemas.microsoft.com/office/drawing/2014/main" id="{8D31F5AD-1E61-E439-49CB-C0B0F38ADAE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86A4BE0-CD63-84F2-F482-8B3584D7C387}"/>
              </a:ext>
            </a:extLst>
          </p:cNvPr>
          <p:cNvSpPr>
            <a:spLocks noGrp="1"/>
          </p:cNvSpPr>
          <p:nvPr>
            <p:ph type="sldNum" sz="quarter" idx="12"/>
          </p:nvPr>
        </p:nvSpPr>
        <p:spPr/>
        <p:txBody>
          <a:bodyPr/>
          <a:lstStyle/>
          <a:p>
            <a:fld id="{D1C25BFA-897A-4820-A948-A2B43385B9B1}" type="slidenum">
              <a:rPr lang="en-IN" smtClean="0"/>
              <a:t>‹#›</a:t>
            </a:fld>
            <a:endParaRPr lang="en-IN"/>
          </a:p>
        </p:txBody>
      </p:sp>
    </p:spTree>
    <p:extLst>
      <p:ext uri="{BB962C8B-B14F-4D97-AF65-F5344CB8AC3E}">
        <p14:creationId xmlns:p14="http://schemas.microsoft.com/office/powerpoint/2010/main" val="3831663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95528C-BF8C-3427-10E4-4AA03E6EB76A}"/>
              </a:ext>
            </a:extLst>
          </p:cNvPr>
          <p:cNvSpPr>
            <a:spLocks noGrp="1"/>
          </p:cNvSpPr>
          <p:nvPr>
            <p:ph type="dt" sz="half" idx="10"/>
          </p:nvPr>
        </p:nvSpPr>
        <p:spPr/>
        <p:txBody>
          <a:bodyPr/>
          <a:lstStyle/>
          <a:p>
            <a:fld id="{88DBE252-5746-4B1D-87C0-39E6B602AA0B}" type="datetimeFigureOut">
              <a:rPr lang="en-IN" smtClean="0"/>
              <a:t>01-12-2023</a:t>
            </a:fld>
            <a:endParaRPr lang="en-IN"/>
          </a:p>
        </p:txBody>
      </p:sp>
      <p:sp>
        <p:nvSpPr>
          <p:cNvPr id="3" name="Footer Placeholder 2">
            <a:extLst>
              <a:ext uri="{FF2B5EF4-FFF2-40B4-BE49-F238E27FC236}">
                <a16:creationId xmlns:a16="http://schemas.microsoft.com/office/drawing/2014/main" id="{F252422F-72BC-95C6-8CCE-931EEFF7625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8BE681C-79A3-19AB-71B3-41AED067B3C2}"/>
              </a:ext>
            </a:extLst>
          </p:cNvPr>
          <p:cNvSpPr>
            <a:spLocks noGrp="1"/>
          </p:cNvSpPr>
          <p:nvPr>
            <p:ph type="sldNum" sz="quarter" idx="12"/>
          </p:nvPr>
        </p:nvSpPr>
        <p:spPr/>
        <p:txBody>
          <a:bodyPr/>
          <a:lstStyle/>
          <a:p>
            <a:fld id="{D1C25BFA-897A-4820-A948-A2B43385B9B1}" type="slidenum">
              <a:rPr lang="en-IN" smtClean="0"/>
              <a:t>‹#›</a:t>
            </a:fld>
            <a:endParaRPr lang="en-IN"/>
          </a:p>
        </p:txBody>
      </p:sp>
    </p:spTree>
    <p:extLst>
      <p:ext uri="{BB962C8B-B14F-4D97-AF65-F5344CB8AC3E}">
        <p14:creationId xmlns:p14="http://schemas.microsoft.com/office/powerpoint/2010/main" val="2945992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C1FC7-BFE9-161A-2545-1D379A740B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6171EA-B6AD-57E5-3C32-3AC6F30CE4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A556055-35CE-FAC0-CB65-926661B03F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643C9C-D3BB-2186-477C-A29AE918142C}"/>
              </a:ext>
            </a:extLst>
          </p:cNvPr>
          <p:cNvSpPr>
            <a:spLocks noGrp="1"/>
          </p:cNvSpPr>
          <p:nvPr>
            <p:ph type="dt" sz="half" idx="10"/>
          </p:nvPr>
        </p:nvSpPr>
        <p:spPr/>
        <p:txBody>
          <a:bodyPr/>
          <a:lstStyle/>
          <a:p>
            <a:fld id="{88DBE252-5746-4B1D-87C0-39E6B602AA0B}" type="datetimeFigureOut">
              <a:rPr lang="en-IN" smtClean="0"/>
              <a:t>01-12-2023</a:t>
            </a:fld>
            <a:endParaRPr lang="en-IN"/>
          </a:p>
        </p:txBody>
      </p:sp>
      <p:sp>
        <p:nvSpPr>
          <p:cNvPr id="6" name="Footer Placeholder 5">
            <a:extLst>
              <a:ext uri="{FF2B5EF4-FFF2-40B4-BE49-F238E27FC236}">
                <a16:creationId xmlns:a16="http://schemas.microsoft.com/office/drawing/2014/main" id="{2D6CC02E-1F84-7CB6-EE06-8FB6FEE9DE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7C58C0-ABAB-3C77-8EE9-213B548B38E8}"/>
              </a:ext>
            </a:extLst>
          </p:cNvPr>
          <p:cNvSpPr>
            <a:spLocks noGrp="1"/>
          </p:cNvSpPr>
          <p:nvPr>
            <p:ph type="sldNum" sz="quarter" idx="12"/>
          </p:nvPr>
        </p:nvSpPr>
        <p:spPr/>
        <p:txBody>
          <a:bodyPr/>
          <a:lstStyle/>
          <a:p>
            <a:fld id="{D1C25BFA-897A-4820-A948-A2B43385B9B1}" type="slidenum">
              <a:rPr lang="en-IN" smtClean="0"/>
              <a:t>‹#›</a:t>
            </a:fld>
            <a:endParaRPr lang="en-IN"/>
          </a:p>
        </p:txBody>
      </p:sp>
    </p:spTree>
    <p:extLst>
      <p:ext uri="{BB962C8B-B14F-4D97-AF65-F5344CB8AC3E}">
        <p14:creationId xmlns:p14="http://schemas.microsoft.com/office/powerpoint/2010/main" val="3231736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2253B-DCF7-9248-DA39-4DE639CD12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9EA2AD4-AF15-FF70-EDE1-00EEF5CE1A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CA8C55E-813B-D054-8C5C-BC62445912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496CEF-1EB9-B1FE-507B-3F20622932E5}"/>
              </a:ext>
            </a:extLst>
          </p:cNvPr>
          <p:cNvSpPr>
            <a:spLocks noGrp="1"/>
          </p:cNvSpPr>
          <p:nvPr>
            <p:ph type="dt" sz="half" idx="10"/>
          </p:nvPr>
        </p:nvSpPr>
        <p:spPr/>
        <p:txBody>
          <a:bodyPr/>
          <a:lstStyle/>
          <a:p>
            <a:fld id="{88DBE252-5746-4B1D-87C0-39E6B602AA0B}" type="datetimeFigureOut">
              <a:rPr lang="en-IN" smtClean="0"/>
              <a:t>01-12-2023</a:t>
            </a:fld>
            <a:endParaRPr lang="en-IN"/>
          </a:p>
        </p:txBody>
      </p:sp>
      <p:sp>
        <p:nvSpPr>
          <p:cNvPr id="6" name="Footer Placeholder 5">
            <a:extLst>
              <a:ext uri="{FF2B5EF4-FFF2-40B4-BE49-F238E27FC236}">
                <a16:creationId xmlns:a16="http://schemas.microsoft.com/office/drawing/2014/main" id="{98B9C9EE-609C-22C2-A44A-91070BBF1B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12B42B-AF9E-C3A9-C793-54DA1E60AD55}"/>
              </a:ext>
            </a:extLst>
          </p:cNvPr>
          <p:cNvSpPr>
            <a:spLocks noGrp="1"/>
          </p:cNvSpPr>
          <p:nvPr>
            <p:ph type="sldNum" sz="quarter" idx="12"/>
          </p:nvPr>
        </p:nvSpPr>
        <p:spPr/>
        <p:txBody>
          <a:bodyPr/>
          <a:lstStyle/>
          <a:p>
            <a:fld id="{D1C25BFA-897A-4820-A948-A2B43385B9B1}" type="slidenum">
              <a:rPr lang="en-IN" smtClean="0"/>
              <a:t>‹#›</a:t>
            </a:fld>
            <a:endParaRPr lang="en-IN"/>
          </a:p>
        </p:txBody>
      </p:sp>
    </p:spTree>
    <p:extLst>
      <p:ext uri="{BB962C8B-B14F-4D97-AF65-F5344CB8AC3E}">
        <p14:creationId xmlns:p14="http://schemas.microsoft.com/office/powerpoint/2010/main" val="1964340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B63CAB-CC8D-4270-0454-259CAE35B2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FFB1-76B9-E534-2EA8-EAE85DA653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FE404F-F59E-770E-4F72-4FDE0D2CF9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DBE252-5746-4B1D-87C0-39E6B602AA0B}" type="datetimeFigureOut">
              <a:rPr lang="en-IN" smtClean="0"/>
              <a:t>01-12-2023</a:t>
            </a:fld>
            <a:endParaRPr lang="en-IN"/>
          </a:p>
        </p:txBody>
      </p:sp>
      <p:sp>
        <p:nvSpPr>
          <p:cNvPr id="5" name="Footer Placeholder 4">
            <a:extLst>
              <a:ext uri="{FF2B5EF4-FFF2-40B4-BE49-F238E27FC236}">
                <a16:creationId xmlns:a16="http://schemas.microsoft.com/office/drawing/2014/main" id="{E346C8BF-F843-2A9B-B4CD-A8E1BA8CEF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8727305-B5B2-6CAC-6EE2-3D1196968A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C25BFA-897A-4820-A948-A2B43385B9B1}" type="slidenum">
              <a:rPr lang="en-IN" smtClean="0"/>
              <a:t>‹#›</a:t>
            </a:fld>
            <a:endParaRPr lang="en-IN"/>
          </a:p>
        </p:txBody>
      </p:sp>
    </p:spTree>
    <p:extLst>
      <p:ext uri="{BB962C8B-B14F-4D97-AF65-F5344CB8AC3E}">
        <p14:creationId xmlns:p14="http://schemas.microsoft.com/office/powerpoint/2010/main" val="1902057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0"/>
              </a:schemeClr>
            </a:gs>
            <a:gs pos="49000">
              <a:schemeClr val="accent1">
                <a:lumMod val="75000"/>
              </a:schemeClr>
            </a:gs>
            <a:gs pos="100000">
              <a:schemeClr val="accent1">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7A5C8D-9191-CF8F-A878-2F3388F09C43}"/>
              </a:ext>
            </a:extLst>
          </p:cNvPr>
          <p:cNvSpPr txBox="1"/>
          <p:nvPr/>
        </p:nvSpPr>
        <p:spPr>
          <a:xfrm>
            <a:off x="2496230" y="1528246"/>
            <a:ext cx="7199540" cy="2800767"/>
          </a:xfrm>
          <a:prstGeom prst="rect">
            <a:avLst/>
          </a:prstGeom>
          <a:noFill/>
        </p:spPr>
        <p:txBody>
          <a:bodyPr wrap="square" rtlCol="0">
            <a:spAutoFit/>
          </a:bodyPr>
          <a:lstStyle/>
          <a:p>
            <a:pPr algn="ctr"/>
            <a:r>
              <a:rPr lang="en-IN" sz="6000" b="1" dirty="0">
                <a:solidFill>
                  <a:schemeClr val="bg1"/>
                </a:solidFill>
              </a:rPr>
              <a:t>PROJECT</a:t>
            </a:r>
          </a:p>
          <a:p>
            <a:pPr algn="ctr"/>
            <a:endParaRPr lang="en-IN" sz="2800" b="1" dirty="0">
              <a:solidFill>
                <a:schemeClr val="bg1"/>
              </a:solidFill>
            </a:endParaRPr>
          </a:p>
          <a:p>
            <a:pPr algn="ctr"/>
            <a:endParaRPr lang="en-IN" sz="2800" b="1" dirty="0">
              <a:solidFill>
                <a:schemeClr val="bg1"/>
              </a:solidFill>
            </a:endParaRPr>
          </a:p>
          <a:p>
            <a:pPr algn="ctr"/>
            <a:r>
              <a:rPr lang="en-IN" sz="6000" b="1" dirty="0">
                <a:solidFill>
                  <a:schemeClr val="bg1"/>
                </a:solidFill>
              </a:rPr>
              <a:t>Demand Forecasting</a:t>
            </a:r>
          </a:p>
        </p:txBody>
      </p:sp>
      <p:grpSp>
        <p:nvGrpSpPr>
          <p:cNvPr id="13" name="Group 12">
            <a:extLst>
              <a:ext uri="{FF2B5EF4-FFF2-40B4-BE49-F238E27FC236}">
                <a16:creationId xmlns:a16="http://schemas.microsoft.com/office/drawing/2014/main" id="{FC56A8B3-7268-9796-A13C-0F5DB67D9CEA}"/>
              </a:ext>
            </a:extLst>
          </p:cNvPr>
          <p:cNvGrpSpPr/>
          <p:nvPr/>
        </p:nvGrpSpPr>
        <p:grpSpPr>
          <a:xfrm>
            <a:off x="11186160" y="289559"/>
            <a:ext cx="560146" cy="511363"/>
            <a:chOff x="10949940" y="533399"/>
            <a:chExt cx="560146" cy="511363"/>
          </a:xfrm>
          <a:effectLst>
            <a:reflection stA="47000" endPos="57000" dist="50800" dir="5400000" sy="-100000" algn="bl" rotWithShape="0"/>
          </a:effectLst>
        </p:grpSpPr>
        <p:sp>
          <p:nvSpPr>
            <p:cNvPr id="11" name="Freeform: Shape 10">
              <a:extLst>
                <a:ext uri="{FF2B5EF4-FFF2-40B4-BE49-F238E27FC236}">
                  <a16:creationId xmlns:a16="http://schemas.microsoft.com/office/drawing/2014/main" id="{CE7130DD-79AD-8993-2C26-724971F73B6C}"/>
                </a:ext>
              </a:extLst>
            </p:cNvPr>
            <p:cNvSpPr/>
            <p:nvPr/>
          </p:nvSpPr>
          <p:spPr>
            <a:xfrm>
              <a:off x="10949940" y="533399"/>
              <a:ext cx="560146" cy="511363"/>
            </a:xfrm>
            <a:custGeom>
              <a:avLst/>
              <a:gdLst>
                <a:gd name="connsiteX0" fmla="*/ 49171 w 557273"/>
                <a:gd name="connsiteY0" fmla="*/ 0 h 557273"/>
                <a:gd name="connsiteX1" fmla="*/ 0 w 557273"/>
                <a:gd name="connsiteY1" fmla="*/ 0 h 557273"/>
                <a:gd name="connsiteX2" fmla="*/ 0 w 557273"/>
                <a:gd name="connsiteY2" fmla="*/ 557273 h 557273"/>
                <a:gd name="connsiteX3" fmla="*/ 557273 w 557273"/>
                <a:gd name="connsiteY3" fmla="*/ 557273 h 557273"/>
                <a:gd name="connsiteX4" fmla="*/ 557273 w 557273"/>
                <a:gd name="connsiteY4" fmla="*/ 508102 h 557273"/>
                <a:gd name="connsiteX5" fmla="*/ 49171 w 557273"/>
                <a:gd name="connsiteY5" fmla="*/ 508102 h 557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273" h="557273">
                  <a:moveTo>
                    <a:pt x="49171" y="0"/>
                  </a:moveTo>
                  <a:lnTo>
                    <a:pt x="0" y="0"/>
                  </a:lnTo>
                  <a:lnTo>
                    <a:pt x="0" y="557273"/>
                  </a:lnTo>
                  <a:lnTo>
                    <a:pt x="557273" y="557273"/>
                  </a:lnTo>
                  <a:lnTo>
                    <a:pt x="557273" y="508102"/>
                  </a:lnTo>
                  <a:lnTo>
                    <a:pt x="49171" y="508102"/>
                  </a:lnTo>
                  <a:close/>
                </a:path>
              </a:pathLst>
            </a:custGeom>
            <a:solidFill>
              <a:schemeClr val="bg1"/>
            </a:solidFill>
            <a:ln w="8136" cap="flat">
              <a:solidFill>
                <a:schemeClr val="bg1"/>
              </a:solidFill>
              <a:prstDash val="solid"/>
              <a:miter/>
            </a:ln>
          </p:spPr>
          <p:txBody>
            <a:bodyPr rtlCol="0" anchor="ctr"/>
            <a:lstStyle/>
            <a:p>
              <a:endParaRPr lang="en-IN" dirty="0"/>
            </a:p>
          </p:txBody>
        </p:sp>
        <p:sp>
          <p:nvSpPr>
            <p:cNvPr id="12" name="Freeform: Shape 11">
              <a:extLst>
                <a:ext uri="{FF2B5EF4-FFF2-40B4-BE49-F238E27FC236}">
                  <a16:creationId xmlns:a16="http://schemas.microsoft.com/office/drawing/2014/main" id="{2971AE4F-F1F2-DD6C-1454-526927D7DCDB}"/>
                </a:ext>
              </a:extLst>
            </p:cNvPr>
            <p:cNvSpPr/>
            <p:nvPr/>
          </p:nvSpPr>
          <p:spPr>
            <a:xfrm>
              <a:off x="11033119" y="584835"/>
              <a:ext cx="476967" cy="321429"/>
            </a:xfrm>
            <a:custGeom>
              <a:avLst/>
              <a:gdLst>
                <a:gd name="connsiteX0" fmla="*/ 345018 w 476141"/>
                <a:gd name="connsiteY0" fmla="*/ 0 h 279456"/>
                <a:gd name="connsiteX1" fmla="*/ 393370 w 476141"/>
                <a:gd name="connsiteY1" fmla="*/ 48352 h 279456"/>
                <a:gd name="connsiteX2" fmla="*/ 328627 w 476141"/>
                <a:gd name="connsiteY2" fmla="*/ 113094 h 279456"/>
                <a:gd name="connsiteX3" fmla="*/ 279456 w 476141"/>
                <a:gd name="connsiteY3" fmla="*/ 63923 h 279456"/>
                <a:gd name="connsiteX4" fmla="*/ 197504 w 476141"/>
                <a:gd name="connsiteY4" fmla="*/ 145875 h 279456"/>
                <a:gd name="connsiteX5" fmla="*/ 148333 w 476141"/>
                <a:gd name="connsiteY5" fmla="*/ 96703 h 279456"/>
                <a:gd name="connsiteX6" fmla="*/ 0 w 476141"/>
                <a:gd name="connsiteY6" fmla="*/ 245036 h 279456"/>
                <a:gd name="connsiteX7" fmla="*/ 34420 w 476141"/>
                <a:gd name="connsiteY7" fmla="*/ 279456 h 279456"/>
                <a:gd name="connsiteX8" fmla="*/ 148333 w 476141"/>
                <a:gd name="connsiteY8" fmla="*/ 165543 h 279456"/>
                <a:gd name="connsiteX9" fmla="*/ 197504 w 476141"/>
                <a:gd name="connsiteY9" fmla="*/ 214714 h 279456"/>
                <a:gd name="connsiteX10" fmla="*/ 279456 w 476141"/>
                <a:gd name="connsiteY10" fmla="*/ 132762 h 279456"/>
                <a:gd name="connsiteX11" fmla="*/ 328627 w 476141"/>
                <a:gd name="connsiteY11" fmla="*/ 181933 h 279456"/>
                <a:gd name="connsiteX12" fmla="*/ 427789 w 476141"/>
                <a:gd name="connsiteY12" fmla="*/ 82771 h 279456"/>
                <a:gd name="connsiteX13" fmla="*/ 476141 w 476141"/>
                <a:gd name="connsiteY13" fmla="*/ 131123 h 279456"/>
                <a:gd name="connsiteX14" fmla="*/ 476141 w 476141"/>
                <a:gd name="connsiteY14" fmla="*/ 0 h 279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6141" h="279456">
                  <a:moveTo>
                    <a:pt x="345018" y="0"/>
                  </a:moveTo>
                  <a:lnTo>
                    <a:pt x="393370" y="48352"/>
                  </a:lnTo>
                  <a:lnTo>
                    <a:pt x="328627" y="113094"/>
                  </a:lnTo>
                  <a:lnTo>
                    <a:pt x="279456" y="63923"/>
                  </a:lnTo>
                  <a:lnTo>
                    <a:pt x="197504" y="145875"/>
                  </a:lnTo>
                  <a:lnTo>
                    <a:pt x="148333" y="96703"/>
                  </a:lnTo>
                  <a:lnTo>
                    <a:pt x="0" y="245036"/>
                  </a:lnTo>
                  <a:lnTo>
                    <a:pt x="34420" y="279456"/>
                  </a:lnTo>
                  <a:lnTo>
                    <a:pt x="148333" y="165543"/>
                  </a:lnTo>
                  <a:lnTo>
                    <a:pt x="197504" y="214714"/>
                  </a:lnTo>
                  <a:lnTo>
                    <a:pt x="279456" y="132762"/>
                  </a:lnTo>
                  <a:lnTo>
                    <a:pt x="328627" y="181933"/>
                  </a:lnTo>
                  <a:lnTo>
                    <a:pt x="427789" y="82771"/>
                  </a:lnTo>
                  <a:lnTo>
                    <a:pt x="476141" y="131123"/>
                  </a:lnTo>
                  <a:lnTo>
                    <a:pt x="476141" y="0"/>
                  </a:lnTo>
                  <a:close/>
                </a:path>
              </a:pathLst>
            </a:custGeom>
            <a:solidFill>
              <a:schemeClr val="bg1"/>
            </a:solidFill>
            <a:ln w="8136" cap="flat">
              <a:solidFill>
                <a:schemeClr val="bg1"/>
              </a:solidFill>
              <a:prstDash val="solid"/>
              <a:miter/>
            </a:ln>
          </p:spPr>
          <p:txBody>
            <a:bodyPr rtlCol="0" anchor="ctr"/>
            <a:lstStyle/>
            <a:p>
              <a:endParaRPr lang="en-IN" dirty="0"/>
            </a:p>
          </p:txBody>
        </p:sp>
      </p:grpSp>
      <p:sp>
        <p:nvSpPr>
          <p:cNvPr id="5" name="TextBox 4">
            <a:extLst>
              <a:ext uri="{FF2B5EF4-FFF2-40B4-BE49-F238E27FC236}">
                <a16:creationId xmlns:a16="http://schemas.microsoft.com/office/drawing/2014/main" id="{B05AF5EB-B962-7C78-B808-17A627BF8578}"/>
              </a:ext>
            </a:extLst>
          </p:cNvPr>
          <p:cNvSpPr txBox="1"/>
          <p:nvPr/>
        </p:nvSpPr>
        <p:spPr>
          <a:xfrm>
            <a:off x="8950856" y="5870674"/>
            <a:ext cx="2515377" cy="646331"/>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R="0" lvl="0" algn="l" rtl="0">
              <a:spcBef>
                <a:spcPts val="0"/>
              </a:spcBef>
              <a:spcAft>
                <a:spcPts val="0"/>
              </a:spcAft>
            </a:pPr>
            <a:r>
              <a:rPr lang="en-GB" sz="1800" i="1" dirty="0">
                <a:cs typeface="Calibri"/>
                <a:sym typeface="Calibri"/>
              </a:rPr>
              <a:t>PROJECT BY -</a:t>
            </a:r>
          </a:p>
          <a:p>
            <a:pPr marL="457200" marR="0" lvl="0" indent="-457200" algn="l" rtl="0">
              <a:spcBef>
                <a:spcPts val="0"/>
              </a:spcBef>
              <a:spcAft>
                <a:spcPts val="0"/>
              </a:spcAft>
              <a:buFont typeface="Wingdings" panose="05000000000000000000" pitchFamily="2" charset="2"/>
              <a:buChar char="Ø"/>
            </a:pPr>
            <a:r>
              <a:rPr lang="en-GB" sz="1800" i="1" dirty="0">
                <a:cs typeface="Calibri"/>
                <a:sym typeface="Calibri"/>
              </a:rPr>
              <a:t>Mr. Akshay Kotkar</a:t>
            </a:r>
            <a:endParaRPr lang="en-GB" sz="1800" i="1" dirty="0"/>
          </a:p>
        </p:txBody>
      </p:sp>
    </p:spTree>
    <p:extLst>
      <p:ext uri="{BB962C8B-B14F-4D97-AF65-F5344CB8AC3E}">
        <p14:creationId xmlns:p14="http://schemas.microsoft.com/office/powerpoint/2010/main" val="3478793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363B77-5219-0E31-7BBB-42BA7F419E02}"/>
              </a:ext>
            </a:extLst>
          </p:cNvPr>
          <p:cNvPicPr>
            <a:picLocks noChangeAspect="1"/>
          </p:cNvPicPr>
          <p:nvPr/>
        </p:nvPicPr>
        <p:blipFill>
          <a:blip r:embed="rId2"/>
          <a:stretch>
            <a:fillRect/>
          </a:stretch>
        </p:blipFill>
        <p:spPr>
          <a:xfrm>
            <a:off x="867747" y="1129003"/>
            <a:ext cx="8210939" cy="5439747"/>
          </a:xfrm>
          <a:prstGeom prst="rect">
            <a:avLst/>
          </a:prstGeom>
        </p:spPr>
      </p:pic>
      <p:sp>
        <p:nvSpPr>
          <p:cNvPr id="4" name="TextBox 3">
            <a:extLst>
              <a:ext uri="{FF2B5EF4-FFF2-40B4-BE49-F238E27FC236}">
                <a16:creationId xmlns:a16="http://schemas.microsoft.com/office/drawing/2014/main" id="{900FE7AD-AD6F-5DE5-7289-3EB1386B1AC6}"/>
              </a:ext>
            </a:extLst>
          </p:cNvPr>
          <p:cNvSpPr txBox="1"/>
          <p:nvPr/>
        </p:nvSpPr>
        <p:spPr>
          <a:xfrm>
            <a:off x="973078" y="453093"/>
            <a:ext cx="3060442" cy="400110"/>
          </a:xfrm>
          <a:prstGeom prst="rect">
            <a:avLst/>
          </a:prstGeom>
          <a:noFill/>
        </p:spPr>
        <p:txBody>
          <a:bodyPr wrap="square" rtlCol="0">
            <a:spAutoFit/>
          </a:bodyPr>
          <a:lstStyle/>
          <a:p>
            <a:r>
              <a:rPr lang="en-IN" sz="2000" b="1" dirty="0">
                <a:solidFill>
                  <a:schemeClr val="tx1">
                    <a:lumMod val="85000"/>
                    <a:lumOff val="15000"/>
                  </a:schemeClr>
                </a:solidFill>
              </a:rPr>
              <a:t>Total Promotion in Stores</a:t>
            </a:r>
          </a:p>
        </p:txBody>
      </p:sp>
      <p:sp>
        <p:nvSpPr>
          <p:cNvPr id="7" name="TextBox 6">
            <a:extLst>
              <a:ext uri="{FF2B5EF4-FFF2-40B4-BE49-F238E27FC236}">
                <a16:creationId xmlns:a16="http://schemas.microsoft.com/office/drawing/2014/main" id="{FD754B2C-8405-2761-DA11-7C10172F623A}"/>
              </a:ext>
            </a:extLst>
          </p:cNvPr>
          <p:cNvSpPr txBox="1"/>
          <p:nvPr/>
        </p:nvSpPr>
        <p:spPr>
          <a:xfrm>
            <a:off x="9339945" y="2140716"/>
            <a:ext cx="2500604" cy="3416320"/>
          </a:xfrm>
          <a:prstGeom prst="rect">
            <a:avLst/>
          </a:prstGeom>
          <a:noFill/>
        </p:spPr>
        <p:txBody>
          <a:bodyPr wrap="square" rtlCol="0">
            <a:spAutoFit/>
          </a:bodyPr>
          <a:lstStyle/>
          <a:p>
            <a:r>
              <a:rPr lang="en-IN" dirty="0">
                <a:solidFill>
                  <a:schemeClr val="tx1">
                    <a:lumMod val="85000"/>
                    <a:lumOff val="15000"/>
                  </a:schemeClr>
                </a:solidFill>
              </a:rPr>
              <a:t>In this graph we will see </a:t>
            </a:r>
            <a:r>
              <a:rPr lang="en-US" b="0" i="0" dirty="0">
                <a:solidFill>
                  <a:schemeClr val="tx1">
                    <a:lumMod val="85000"/>
                    <a:lumOff val="15000"/>
                  </a:schemeClr>
                </a:solidFill>
                <a:effectLst/>
              </a:rPr>
              <a:t>Store Promotions </a:t>
            </a:r>
          </a:p>
          <a:p>
            <a:r>
              <a:rPr lang="en-US" b="0" i="0" dirty="0">
                <a:solidFill>
                  <a:schemeClr val="tx1">
                    <a:lumMod val="85000"/>
                    <a:lumOff val="15000"/>
                  </a:schemeClr>
                </a:solidFill>
                <a:effectLst/>
              </a:rPr>
              <a:t>In Store numbers 44 to 49 comparable same promotion</a:t>
            </a:r>
          </a:p>
          <a:p>
            <a:r>
              <a:rPr lang="en-US" b="0" i="0" dirty="0">
                <a:solidFill>
                  <a:schemeClr val="tx1">
                    <a:lumMod val="85000"/>
                    <a:lumOff val="15000"/>
                  </a:schemeClr>
                </a:solidFill>
                <a:effectLst/>
              </a:rPr>
              <a:t>Store Number 53, the highest promotion among all stores.</a:t>
            </a:r>
          </a:p>
          <a:p>
            <a:r>
              <a:rPr lang="en-US" b="0" i="0" dirty="0">
                <a:solidFill>
                  <a:schemeClr val="tx1">
                    <a:lumMod val="85000"/>
                    <a:lumOff val="15000"/>
                  </a:schemeClr>
                </a:solidFill>
                <a:effectLst/>
              </a:rPr>
              <a:t>Store Number 52 stands out with lower promotion compared to other stores.</a:t>
            </a:r>
            <a:endParaRPr lang="en-IN" dirty="0">
              <a:solidFill>
                <a:schemeClr val="tx1">
                  <a:lumMod val="85000"/>
                  <a:lumOff val="15000"/>
                </a:schemeClr>
              </a:solidFill>
            </a:endParaRPr>
          </a:p>
        </p:txBody>
      </p:sp>
    </p:spTree>
    <p:extLst>
      <p:ext uri="{BB962C8B-B14F-4D97-AF65-F5344CB8AC3E}">
        <p14:creationId xmlns:p14="http://schemas.microsoft.com/office/powerpoint/2010/main" val="509697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7D8D3F-72F9-BA84-DA68-34E7E1A784EC}"/>
              </a:ext>
            </a:extLst>
          </p:cNvPr>
          <p:cNvPicPr>
            <a:picLocks noChangeAspect="1"/>
          </p:cNvPicPr>
          <p:nvPr/>
        </p:nvPicPr>
        <p:blipFill>
          <a:blip r:embed="rId2"/>
          <a:stretch>
            <a:fillRect/>
          </a:stretch>
        </p:blipFill>
        <p:spPr>
          <a:xfrm>
            <a:off x="690465" y="1166326"/>
            <a:ext cx="8052319" cy="5159829"/>
          </a:xfrm>
          <a:prstGeom prst="rect">
            <a:avLst/>
          </a:prstGeom>
        </p:spPr>
      </p:pic>
      <p:sp>
        <p:nvSpPr>
          <p:cNvPr id="4" name="TextBox 3">
            <a:extLst>
              <a:ext uri="{FF2B5EF4-FFF2-40B4-BE49-F238E27FC236}">
                <a16:creationId xmlns:a16="http://schemas.microsoft.com/office/drawing/2014/main" id="{FE3F989B-0E74-FB91-65F1-25B1FD2F189D}"/>
              </a:ext>
            </a:extLst>
          </p:cNvPr>
          <p:cNvSpPr txBox="1"/>
          <p:nvPr/>
        </p:nvSpPr>
        <p:spPr>
          <a:xfrm>
            <a:off x="766353" y="531845"/>
            <a:ext cx="3053807" cy="400110"/>
          </a:xfrm>
          <a:prstGeom prst="rect">
            <a:avLst/>
          </a:prstGeom>
          <a:noFill/>
        </p:spPr>
        <p:txBody>
          <a:bodyPr wrap="square" rtlCol="0">
            <a:spAutoFit/>
          </a:bodyPr>
          <a:lstStyle/>
          <a:p>
            <a:r>
              <a:rPr lang="en-IN" sz="2000" b="1" dirty="0">
                <a:solidFill>
                  <a:schemeClr val="tx1">
                    <a:lumMod val="85000"/>
                    <a:lumOff val="15000"/>
                  </a:schemeClr>
                </a:solidFill>
              </a:rPr>
              <a:t>Family Wise Total Sales </a:t>
            </a:r>
          </a:p>
        </p:txBody>
      </p:sp>
      <p:sp>
        <p:nvSpPr>
          <p:cNvPr id="5" name="TextBox 4">
            <a:extLst>
              <a:ext uri="{FF2B5EF4-FFF2-40B4-BE49-F238E27FC236}">
                <a16:creationId xmlns:a16="http://schemas.microsoft.com/office/drawing/2014/main" id="{E1250386-F5AB-2F75-9166-58818614C08F}"/>
              </a:ext>
            </a:extLst>
          </p:cNvPr>
          <p:cNvSpPr txBox="1"/>
          <p:nvPr/>
        </p:nvSpPr>
        <p:spPr>
          <a:xfrm>
            <a:off x="9274629" y="1761081"/>
            <a:ext cx="2500604" cy="3970318"/>
          </a:xfrm>
          <a:prstGeom prst="rect">
            <a:avLst/>
          </a:prstGeom>
          <a:noFill/>
        </p:spPr>
        <p:txBody>
          <a:bodyPr wrap="square" rtlCol="0">
            <a:spAutoFit/>
          </a:bodyPr>
          <a:lstStyle/>
          <a:p>
            <a:r>
              <a:rPr lang="en-IN" dirty="0">
                <a:solidFill>
                  <a:schemeClr val="tx1">
                    <a:lumMod val="85000"/>
                    <a:lumOff val="15000"/>
                  </a:schemeClr>
                </a:solidFill>
              </a:rPr>
              <a:t>In this graph we will see </a:t>
            </a:r>
            <a:r>
              <a:rPr lang="en-US" dirty="0">
                <a:solidFill>
                  <a:schemeClr val="tx1">
                    <a:lumMod val="85000"/>
                    <a:lumOff val="15000"/>
                  </a:schemeClr>
                </a:solidFill>
              </a:rPr>
              <a:t>Grocery I, Beverages, Produce, Cleaning, Dairy Product</a:t>
            </a:r>
            <a:r>
              <a:rPr lang="en-US" b="0" i="0" dirty="0">
                <a:solidFill>
                  <a:schemeClr val="tx1">
                    <a:lumMod val="85000"/>
                    <a:lumOff val="15000"/>
                  </a:schemeClr>
                </a:solidFill>
                <a:effectLst/>
              </a:rPr>
              <a:t> stand out as top performers in terms of sales.</a:t>
            </a:r>
          </a:p>
          <a:p>
            <a:r>
              <a:rPr lang="en-US" b="0" i="0" dirty="0">
                <a:solidFill>
                  <a:schemeClr val="tx1">
                    <a:lumMod val="85000"/>
                    <a:lumOff val="15000"/>
                  </a:schemeClr>
                </a:solidFill>
                <a:effectLst/>
              </a:rPr>
              <a:t>Grocery Product Sales, a standout performer with the highest sales in all Products.</a:t>
            </a:r>
          </a:p>
          <a:p>
            <a:r>
              <a:rPr lang="en-US" b="0" i="0" dirty="0">
                <a:solidFill>
                  <a:schemeClr val="tx1">
                    <a:lumMod val="85000"/>
                    <a:lumOff val="15000"/>
                  </a:schemeClr>
                </a:solidFill>
                <a:effectLst/>
              </a:rPr>
              <a:t>Book Sales stands out with lower sales compared to other Products.</a:t>
            </a:r>
            <a:endParaRPr lang="en-IN" dirty="0">
              <a:solidFill>
                <a:schemeClr val="tx1">
                  <a:lumMod val="85000"/>
                  <a:lumOff val="15000"/>
                </a:schemeClr>
              </a:solidFill>
            </a:endParaRPr>
          </a:p>
        </p:txBody>
      </p:sp>
    </p:spTree>
    <p:extLst>
      <p:ext uri="{BB962C8B-B14F-4D97-AF65-F5344CB8AC3E}">
        <p14:creationId xmlns:p14="http://schemas.microsoft.com/office/powerpoint/2010/main" val="2204826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3F989B-0E74-FB91-65F1-25B1FD2F189D}"/>
              </a:ext>
            </a:extLst>
          </p:cNvPr>
          <p:cNvSpPr txBox="1"/>
          <p:nvPr/>
        </p:nvSpPr>
        <p:spPr>
          <a:xfrm>
            <a:off x="740226" y="531845"/>
            <a:ext cx="3476173" cy="400110"/>
          </a:xfrm>
          <a:prstGeom prst="rect">
            <a:avLst/>
          </a:prstGeom>
          <a:noFill/>
        </p:spPr>
        <p:txBody>
          <a:bodyPr wrap="square" rtlCol="0">
            <a:spAutoFit/>
          </a:bodyPr>
          <a:lstStyle/>
          <a:p>
            <a:r>
              <a:rPr lang="en-IN" sz="2000" b="1" dirty="0">
                <a:solidFill>
                  <a:schemeClr val="tx1">
                    <a:lumMod val="85000"/>
                    <a:lumOff val="15000"/>
                  </a:schemeClr>
                </a:solidFill>
              </a:rPr>
              <a:t>Family Wise Total Promotion </a:t>
            </a:r>
          </a:p>
        </p:txBody>
      </p:sp>
      <p:sp>
        <p:nvSpPr>
          <p:cNvPr id="5" name="TextBox 4">
            <a:extLst>
              <a:ext uri="{FF2B5EF4-FFF2-40B4-BE49-F238E27FC236}">
                <a16:creationId xmlns:a16="http://schemas.microsoft.com/office/drawing/2014/main" id="{E1250386-F5AB-2F75-9166-58818614C08F}"/>
              </a:ext>
            </a:extLst>
          </p:cNvPr>
          <p:cNvSpPr txBox="1"/>
          <p:nvPr/>
        </p:nvSpPr>
        <p:spPr>
          <a:xfrm>
            <a:off x="9377266" y="1761082"/>
            <a:ext cx="2500604" cy="3693319"/>
          </a:xfrm>
          <a:prstGeom prst="rect">
            <a:avLst/>
          </a:prstGeom>
          <a:noFill/>
        </p:spPr>
        <p:txBody>
          <a:bodyPr wrap="square" rtlCol="0">
            <a:spAutoFit/>
          </a:bodyPr>
          <a:lstStyle/>
          <a:p>
            <a:r>
              <a:rPr lang="en-IN" dirty="0">
                <a:solidFill>
                  <a:schemeClr val="tx1">
                    <a:lumMod val="85000"/>
                    <a:lumOff val="15000"/>
                  </a:schemeClr>
                </a:solidFill>
              </a:rPr>
              <a:t>In this graph we will see </a:t>
            </a:r>
            <a:r>
              <a:rPr lang="en-US" dirty="0">
                <a:solidFill>
                  <a:schemeClr val="tx1">
                    <a:lumMod val="85000"/>
                    <a:lumOff val="15000"/>
                  </a:schemeClr>
                </a:solidFill>
              </a:rPr>
              <a:t>Grocery I, Produce, Beverages, Dairy, Cleaning Product</a:t>
            </a:r>
            <a:r>
              <a:rPr lang="en-US" b="0" i="0" dirty="0">
                <a:solidFill>
                  <a:schemeClr val="tx1">
                    <a:lumMod val="85000"/>
                    <a:lumOff val="15000"/>
                  </a:schemeClr>
                </a:solidFill>
                <a:effectLst/>
              </a:rPr>
              <a:t> stand out as high promotion.</a:t>
            </a:r>
          </a:p>
          <a:p>
            <a:r>
              <a:rPr lang="en-US" b="0" i="0" dirty="0">
                <a:solidFill>
                  <a:schemeClr val="tx1">
                    <a:lumMod val="85000"/>
                    <a:lumOff val="15000"/>
                  </a:schemeClr>
                </a:solidFill>
                <a:effectLst/>
              </a:rPr>
              <a:t>Grocery Product Promotion, the highest Promotion in all Products.</a:t>
            </a:r>
          </a:p>
          <a:p>
            <a:r>
              <a:rPr lang="en-US" b="0" i="0" dirty="0">
                <a:solidFill>
                  <a:schemeClr val="tx1">
                    <a:lumMod val="85000"/>
                    <a:lumOff val="15000"/>
                  </a:schemeClr>
                </a:solidFill>
                <a:effectLst/>
              </a:rPr>
              <a:t>Book Sales stands out with lower Promotion compared to other Products.</a:t>
            </a:r>
            <a:endParaRPr lang="en-IN" dirty="0">
              <a:solidFill>
                <a:schemeClr val="tx1">
                  <a:lumMod val="85000"/>
                  <a:lumOff val="15000"/>
                </a:schemeClr>
              </a:solidFill>
            </a:endParaRPr>
          </a:p>
        </p:txBody>
      </p:sp>
      <p:pic>
        <p:nvPicPr>
          <p:cNvPr id="6" name="Picture 5">
            <a:extLst>
              <a:ext uri="{FF2B5EF4-FFF2-40B4-BE49-F238E27FC236}">
                <a16:creationId xmlns:a16="http://schemas.microsoft.com/office/drawing/2014/main" id="{6638CA95-2BCF-BA7C-8DDA-DA60865A22BF}"/>
              </a:ext>
            </a:extLst>
          </p:cNvPr>
          <p:cNvPicPr>
            <a:picLocks noChangeAspect="1"/>
          </p:cNvPicPr>
          <p:nvPr/>
        </p:nvPicPr>
        <p:blipFill>
          <a:blip r:embed="rId2"/>
          <a:stretch>
            <a:fillRect/>
          </a:stretch>
        </p:blipFill>
        <p:spPr>
          <a:xfrm>
            <a:off x="634483" y="1166326"/>
            <a:ext cx="8108302" cy="5159829"/>
          </a:xfrm>
          <a:prstGeom prst="rect">
            <a:avLst/>
          </a:prstGeom>
        </p:spPr>
      </p:pic>
    </p:spTree>
    <p:extLst>
      <p:ext uri="{BB962C8B-B14F-4D97-AF65-F5344CB8AC3E}">
        <p14:creationId xmlns:p14="http://schemas.microsoft.com/office/powerpoint/2010/main" val="1574226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16BCC8-57E2-EE7F-4F62-272A09F14CA9}"/>
              </a:ext>
            </a:extLst>
          </p:cNvPr>
          <p:cNvPicPr>
            <a:picLocks noChangeAspect="1"/>
          </p:cNvPicPr>
          <p:nvPr/>
        </p:nvPicPr>
        <p:blipFill>
          <a:blip r:embed="rId2"/>
          <a:stretch>
            <a:fillRect/>
          </a:stretch>
        </p:blipFill>
        <p:spPr>
          <a:xfrm>
            <a:off x="909805" y="1072317"/>
            <a:ext cx="8168881" cy="5273497"/>
          </a:xfrm>
          <a:prstGeom prst="rect">
            <a:avLst/>
          </a:prstGeom>
        </p:spPr>
      </p:pic>
      <p:sp>
        <p:nvSpPr>
          <p:cNvPr id="4" name="TextBox 3">
            <a:extLst>
              <a:ext uri="{FF2B5EF4-FFF2-40B4-BE49-F238E27FC236}">
                <a16:creationId xmlns:a16="http://schemas.microsoft.com/office/drawing/2014/main" id="{3496B786-7363-26B4-1632-B5BBF25C34EA}"/>
              </a:ext>
            </a:extLst>
          </p:cNvPr>
          <p:cNvSpPr txBox="1"/>
          <p:nvPr/>
        </p:nvSpPr>
        <p:spPr>
          <a:xfrm>
            <a:off x="909805" y="400426"/>
            <a:ext cx="4991464" cy="400110"/>
          </a:xfrm>
          <a:prstGeom prst="rect">
            <a:avLst/>
          </a:prstGeom>
          <a:noFill/>
        </p:spPr>
        <p:txBody>
          <a:bodyPr wrap="square" rtlCol="0">
            <a:spAutoFit/>
          </a:bodyPr>
          <a:lstStyle/>
          <a:p>
            <a:r>
              <a:rPr lang="en-IN" sz="2000" b="1" dirty="0">
                <a:solidFill>
                  <a:schemeClr val="tx1">
                    <a:lumMod val="85000"/>
                    <a:lumOff val="15000"/>
                  </a:schemeClr>
                </a:solidFill>
              </a:rPr>
              <a:t>Compare Total Sales and Promotion in Stores</a:t>
            </a:r>
          </a:p>
        </p:txBody>
      </p:sp>
      <p:sp>
        <p:nvSpPr>
          <p:cNvPr id="5" name="TextBox 4">
            <a:extLst>
              <a:ext uri="{FF2B5EF4-FFF2-40B4-BE49-F238E27FC236}">
                <a16:creationId xmlns:a16="http://schemas.microsoft.com/office/drawing/2014/main" id="{45F21A79-669A-E986-89E5-5553FD30CF66}"/>
              </a:ext>
            </a:extLst>
          </p:cNvPr>
          <p:cNvSpPr txBox="1"/>
          <p:nvPr/>
        </p:nvSpPr>
        <p:spPr>
          <a:xfrm>
            <a:off x="9321284" y="1308408"/>
            <a:ext cx="2500604" cy="4801314"/>
          </a:xfrm>
          <a:prstGeom prst="rect">
            <a:avLst/>
          </a:prstGeom>
          <a:noFill/>
        </p:spPr>
        <p:txBody>
          <a:bodyPr wrap="square" rtlCol="0">
            <a:spAutoFit/>
          </a:bodyPr>
          <a:lstStyle/>
          <a:p>
            <a:r>
              <a:rPr lang="en-IN" dirty="0">
                <a:solidFill>
                  <a:schemeClr val="tx1">
                    <a:lumMod val="85000"/>
                    <a:lumOff val="15000"/>
                  </a:schemeClr>
                </a:solidFill>
              </a:rPr>
              <a:t>In this graph we will Compare Total Sales and </a:t>
            </a:r>
            <a:r>
              <a:rPr lang="en-US" b="0" i="0" dirty="0">
                <a:solidFill>
                  <a:schemeClr val="tx1">
                    <a:lumMod val="85000"/>
                    <a:lumOff val="15000"/>
                  </a:schemeClr>
                </a:solidFill>
                <a:effectLst/>
              </a:rPr>
              <a:t>Promotions in Stores.</a:t>
            </a:r>
          </a:p>
          <a:p>
            <a:r>
              <a:rPr lang="en-US" b="0" i="0" dirty="0">
                <a:solidFill>
                  <a:schemeClr val="tx1">
                    <a:lumMod val="85000"/>
                    <a:lumOff val="15000"/>
                  </a:schemeClr>
                </a:solidFill>
                <a:effectLst/>
              </a:rPr>
              <a:t>Store numbers 44 to 49 comparable High sales as high promotion compared to other stores.</a:t>
            </a:r>
          </a:p>
          <a:p>
            <a:r>
              <a:rPr lang="en-US" b="0" i="0" dirty="0">
                <a:solidFill>
                  <a:schemeClr val="tx1">
                    <a:lumMod val="85000"/>
                    <a:lumOff val="15000"/>
                  </a:schemeClr>
                </a:solidFill>
                <a:effectLst/>
              </a:rPr>
              <a:t>Store Number 53, the highest promotion but  </a:t>
            </a:r>
            <a:r>
              <a:rPr lang="en-US" dirty="0">
                <a:solidFill>
                  <a:schemeClr val="tx1">
                    <a:lumMod val="85000"/>
                    <a:lumOff val="15000"/>
                  </a:schemeClr>
                </a:solidFill>
              </a:rPr>
              <a:t>store sales is low </a:t>
            </a:r>
            <a:r>
              <a:rPr lang="en-US" b="0" i="0" dirty="0">
                <a:solidFill>
                  <a:schemeClr val="tx1">
                    <a:lumMod val="85000"/>
                    <a:lumOff val="15000"/>
                  </a:schemeClr>
                </a:solidFill>
                <a:effectLst/>
              </a:rPr>
              <a:t>compared to other stores.</a:t>
            </a:r>
          </a:p>
          <a:p>
            <a:r>
              <a:rPr lang="en-US" b="0" i="0" dirty="0">
                <a:solidFill>
                  <a:schemeClr val="tx1">
                    <a:lumMod val="85000"/>
                    <a:lumOff val="15000"/>
                  </a:schemeClr>
                </a:solidFill>
                <a:effectLst/>
              </a:rPr>
              <a:t>Store Number 52 stands out with lower promotion </a:t>
            </a:r>
            <a:r>
              <a:rPr lang="en-US" dirty="0">
                <a:solidFill>
                  <a:schemeClr val="tx1">
                    <a:lumMod val="85000"/>
                    <a:lumOff val="15000"/>
                  </a:schemeClr>
                </a:solidFill>
              </a:rPr>
              <a:t>also lower sales</a:t>
            </a:r>
            <a:r>
              <a:rPr lang="en-US" b="0" i="0" dirty="0">
                <a:solidFill>
                  <a:schemeClr val="tx1">
                    <a:lumMod val="85000"/>
                    <a:lumOff val="15000"/>
                  </a:schemeClr>
                </a:solidFill>
                <a:effectLst/>
              </a:rPr>
              <a:t>.</a:t>
            </a:r>
            <a:endParaRPr lang="en-IN" dirty="0">
              <a:solidFill>
                <a:schemeClr val="tx1">
                  <a:lumMod val="85000"/>
                  <a:lumOff val="15000"/>
                </a:schemeClr>
              </a:solidFill>
            </a:endParaRPr>
          </a:p>
        </p:txBody>
      </p:sp>
    </p:spTree>
    <p:extLst>
      <p:ext uri="{BB962C8B-B14F-4D97-AF65-F5344CB8AC3E}">
        <p14:creationId xmlns:p14="http://schemas.microsoft.com/office/powerpoint/2010/main" val="799868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B6A30C-D347-0A39-C867-07AF59BF41DA}"/>
              </a:ext>
            </a:extLst>
          </p:cNvPr>
          <p:cNvPicPr>
            <a:picLocks noChangeAspect="1"/>
          </p:cNvPicPr>
          <p:nvPr/>
        </p:nvPicPr>
        <p:blipFill>
          <a:blip r:embed="rId2"/>
          <a:stretch>
            <a:fillRect/>
          </a:stretch>
        </p:blipFill>
        <p:spPr>
          <a:xfrm>
            <a:off x="548925" y="1079939"/>
            <a:ext cx="8557753" cy="5425910"/>
          </a:xfrm>
          <a:prstGeom prst="rect">
            <a:avLst/>
          </a:prstGeom>
        </p:spPr>
      </p:pic>
      <p:sp>
        <p:nvSpPr>
          <p:cNvPr id="4" name="TextBox 3">
            <a:extLst>
              <a:ext uri="{FF2B5EF4-FFF2-40B4-BE49-F238E27FC236}">
                <a16:creationId xmlns:a16="http://schemas.microsoft.com/office/drawing/2014/main" id="{27CB797E-FED3-F2D7-B4B9-38B7D3A1622F}"/>
              </a:ext>
            </a:extLst>
          </p:cNvPr>
          <p:cNvSpPr txBox="1"/>
          <p:nvPr/>
        </p:nvSpPr>
        <p:spPr>
          <a:xfrm>
            <a:off x="9339945" y="1257221"/>
            <a:ext cx="2500604" cy="4801314"/>
          </a:xfrm>
          <a:prstGeom prst="rect">
            <a:avLst/>
          </a:prstGeom>
          <a:noFill/>
        </p:spPr>
        <p:txBody>
          <a:bodyPr wrap="square" rtlCol="0">
            <a:spAutoFit/>
          </a:bodyPr>
          <a:lstStyle/>
          <a:p>
            <a:r>
              <a:rPr lang="en-IN" dirty="0">
                <a:solidFill>
                  <a:schemeClr val="tx1">
                    <a:lumMod val="85000"/>
                    <a:lumOff val="15000"/>
                  </a:schemeClr>
                </a:solidFill>
              </a:rPr>
              <a:t>In this graph we will see Seasonal Sales and </a:t>
            </a:r>
            <a:r>
              <a:rPr lang="en-US" b="0" i="0" dirty="0">
                <a:solidFill>
                  <a:schemeClr val="tx1">
                    <a:lumMod val="85000"/>
                    <a:lumOff val="15000"/>
                  </a:schemeClr>
                </a:solidFill>
                <a:effectLst/>
              </a:rPr>
              <a:t>Promotions Trends in Stores.</a:t>
            </a:r>
          </a:p>
          <a:p>
            <a:r>
              <a:rPr lang="en-US" b="0" i="0" dirty="0">
                <a:solidFill>
                  <a:schemeClr val="tx1">
                    <a:lumMod val="85000"/>
                    <a:lumOff val="15000"/>
                  </a:schemeClr>
                </a:solidFill>
                <a:effectLst/>
              </a:rPr>
              <a:t>Sales are high in March, July, December month that means this high sales period. </a:t>
            </a:r>
          </a:p>
          <a:p>
            <a:r>
              <a:rPr lang="en-US" dirty="0">
                <a:solidFill>
                  <a:schemeClr val="tx1">
                    <a:lumMod val="85000"/>
                    <a:lumOff val="15000"/>
                  </a:schemeClr>
                </a:solidFill>
              </a:rPr>
              <a:t>In this month </a:t>
            </a:r>
            <a:r>
              <a:rPr lang="en-US" b="0" i="0" dirty="0">
                <a:solidFill>
                  <a:schemeClr val="tx1">
                    <a:lumMod val="85000"/>
                    <a:lumOff val="15000"/>
                  </a:schemeClr>
                </a:solidFill>
                <a:effectLst/>
              </a:rPr>
              <a:t>such as holidays, festivities, or specific shopping trends.</a:t>
            </a:r>
          </a:p>
          <a:p>
            <a:endParaRPr lang="en-US" dirty="0">
              <a:solidFill>
                <a:schemeClr val="tx1">
                  <a:lumMod val="85000"/>
                  <a:lumOff val="15000"/>
                </a:schemeClr>
              </a:solidFill>
            </a:endParaRPr>
          </a:p>
          <a:p>
            <a:r>
              <a:rPr lang="en-US" dirty="0">
                <a:solidFill>
                  <a:schemeClr val="tx1">
                    <a:lumMod val="85000"/>
                    <a:lumOff val="15000"/>
                  </a:schemeClr>
                </a:solidFill>
              </a:rPr>
              <a:t>Promotion are high in May, June, July Month because in July and December month is most of sales .</a:t>
            </a:r>
          </a:p>
        </p:txBody>
      </p:sp>
      <p:sp>
        <p:nvSpPr>
          <p:cNvPr id="5" name="TextBox 4">
            <a:extLst>
              <a:ext uri="{FF2B5EF4-FFF2-40B4-BE49-F238E27FC236}">
                <a16:creationId xmlns:a16="http://schemas.microsoft.com/office/drawing/2014/main" id="{B6F5D0AF-28C4-5829-1F5C-C947CDEA67EE}"/>
              </a:ext>
            </a:extLst>
          </p:cNvPr>
          <p:cNvSpPr txBox="1"/>
          <p:nvPr/>
        </p:nvSpPr>
        <p:spPr>
          <a:xfrm>
            <a:off x="548925" y="352151"/>
            <a:ext cx="4516017" cy="400110"/>
          </a:xfrm>
          <a:prstGeom prst="rect">
            <a:avLst/>
          </a:prstGeom>
          <a:noFill/>
        </p:spPr>
        <p:txBody>
          <a:bodyPr wrap="square" rtlCol="0">
            <a:spAutoFit/>
          </a:bodyPr>
          <a:lstStyle/>
          <a:p>
            <a:r>
              <a:rPr lang="en-IN" sz="2000" b="1" dirty="0">
                <a:solidFill>
                  <a:schemeClr val="tx1">
                    <a:lumMod val="85000"/>
                    <a:lumOff val="15000"/>
                  </a:schemeClr>
                </a:solidFill>
              </a:rPr>
              <a:t>Month Wise Total Sales and Promotion </a:t>
            </a:r>
          </a:p>
        </p:txBody>
      </p:sp>
    </p:spTree>
    <p:extLst>
      <p:ext uri="{BB962C8B-B14F-4D97-AF65-F5344CB8AC3E}">
        <p14:creationId xmlns:p14="http://schemas.microsoft.com/office/powerpoint/2010/main" val="3262213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E266B7-5B79-B62E-7F94-995CEA7B4F27}"/>
              </a:ext>
            </a:extLst>
          </p:cNvPr>
          <p:cNvPicPr>
            <a:picLocks noChangeAspect="1"/>
          </p:cNvPicPr>
          <p:nvPr/>
        </p:nvPicPr>
        <p:blipFill>
          <a:blip r:embed="rId2"/>
          <a:stretch>
            <a:fillRect/>
          </a:stretch>
        </p:blipFill>
        <p:spPr>
          <a:xfrm>
            <a:off x="598312" y="1107929"/>
            <a:ext cx="8461713" cy="5425910"/>
          </a:xfrm>
          <a:prstGeom prst="rect">
            <a:avLst/>
          </a:prstGeom>
        </p:spPr>
      </p:pic>
      <p:sp>
        <p:nvSpPr>
          <p:cNvPr id="4" name="TextBox 3">
            <a:extLst>
              <a:ext uri="{FF2B5EF4-FFF2-40B4-BE49-F238E27FC236}">
                <a16:creationId xmlns:a16="http://schemas.microsoft.com/office/drawing/2014/main" id="{72157A44-4DFF-6E97-F41C-8CD8FE0F46AF}"/>
              </a:ext>
            </a:extLst>
          </p:cNvPr>
          <p:cNvSpPr txBox="1"/>
          <p:nvPr/>
        </p:nvSpPr>
        <p:spPr>
          <a:xfrm>
            <a:off x="820056" y="420746"/>
            <a:ext cx="4516017" cy="400110"/>
          </a:xfrm>
          <a:prstGeom prst="rect">
            <a:avLst/>
          </a:prstGeom>
          <a:noFill/>
        </p:spPr>
        <p:txBody>
          <a:bodyPr wrap="square" rtlCol="0">
            <a:spAutoFit/>
          </a:bodyPr>
          <a:lstStyle/>
          <a:p>
            <a:r>
              <a:rPr lang="en-IN" sz="2000" b="1" dirty="0">
                <a:solidFill>
                  <a:schemeClr val="tx1">
                    <a:lumMod val="85000"/>
                    <a:lumOff val="15000"/>
                  </a:schemeClr>
                </a:solidFill>
              </a:rPr>
              <a:t>Week Days Wise Sales</a:t>
            </a:r>
          </a:p>
        </p:txBody>
      </p:sp>
      <p:sp>
        <p:nvSpPr>
          <p:cNvPr id="5" name="TextBox 4">
            <a:extLst>
              <a:ext uri="{FF2B5EF4-FFF2-40B4-BE49-F238E27FC236}">
                <a16:creationId xmlns:a16="http://schemas.microsoft.com/office/drawing/2014/main" id="{2E984E7A-A6B4-CF8C-3AC3-D5F3A260920B}"/>
              </a:ext>
            </a:extLst>
          </p:cNvPr>
          <p:cNvSpPr txBox="1"/>
          <p:nvPr/>
        </p:nvSpPr>
        <p:spPr>
          <a:xfrm>
            <a:off x="9274632" y="1720840"/>
            <a:ext cx="2500604" cy="3416320"/>
          </a:xfrm>
          <a:prstGeom prst="rect">
            <a:avLst/>
          </a:prstGeom>
          <a:noFill/>
        </p:spPr>
        <p:txBody>
          <a:bodyPr wrap="square" rtlCol="0">
            <a:spAutoFit/>
          </a:bodyPr>
          <a:lstStyle/>
          <a:p>
            <a:r>
              <a:rPr lang="en-IN" dirty="0">
                <a:solidFill>
                  <a:schemeClr val="tx1">
                    <a:lumMod val="85000"/>
                    <a:lumOff val="15000"/>
                  </a:schemeClr>
                </a:solidFill>
              </a:rPr>
              <a:t>In this graph we will see Week Day Wise Sale </a:t>
            </a:r>
            <a:r>
              <a:rPr lang="en-US" b="0" i="0" dirty="0">
                <a:solidFill>
                  <a:schemeClr val="tx1">
                    <a:lumMod val="85000"/>
                    <a:lumOff val="15000"/>
                  </a:schemeClr>
                </a:solidFill>
                <a:effectLst/>
              </a:rPr>
              <a:t>Trends in Stores.</a:t>
            </a:r>
          </a:p>
          <a:p>
            <a:endParaRPr lang="en-US" b="0" i="0" dirty="0">
              <a:solidFill>
                <a:schemeClr val="tx1">
                  <a:lumMod val="85000"/>
                  <a:lumOff val="15000"/>
                </a:schemeClr>
              </a:solidFill>
              <a:effectLst/>
            </a:endParaRPr>
          </a:p>
          <a:p>
            <a:r>
              <a:rPr lang="en-US" b="0" i="0" dirty="0">
                <a:solidFill>
                  <a:schemeClr val="tx1">
                    <a:lumMod val="85000"/>
                    <a:lumOff val="15000"/>
                  </a:schemeClr>
                </a:solidFill>
                <a:effectLst/>
              </a:rPr>
              <a:t>Most of Sales in Saturday and </a:t>
            </a:r>
            <a:r>
              <a:rPr lang="en-US" dirty="0">
                <a:solidFill>
                  <a:schemeClr val="tx1">
                    <a:lumMod val="85000"/>
                    <a:lumOff val="15000"/>
                  </a:schemeClr>
                </a:solidFill>
              </a:rPr>
              <a:t>S</a:t>
            </a:r>
            <a:r>
              <a:rPr lang="en-US" b="0" i="0" dirty="0">
                <a:solidFill>
                  <a:schemeClr val="tx1">
                    <a:lumMod val="85000"/>
                    <a:lumOff val="15000"/>
                  </a:schemeClr>
                </a:solidFill>
                <a:effectLst/>
              </a:rPr>
              <a:t>unday</a:t>
            </a:r>
          </a:p>
          <a:p>
            <a:r>
              <a:rPr lang="en-US" dirty="0">
                <a:solidFill>
                  <a:schemeClr val="tx1">
                    <a:lumMod val="85000"/>
                    <a:lumOff val="15000"/>
                  </a:schemeClr>
                </a:solidFill>
              </a:rPr>
              <a:t>Because Specifically Saturday and Sunday are holiday in all location that means more consumer spending during these days. </a:t>
            </a:r>
          </a:p>
        </p:txBody>
      </p:sp>
    </p:spTree>
    <p:extLst>
      <p:ext uri="{BB962C8B-B14F-4D97-AF65-F5344CB8AC3E}">
        <p14:creationId xmlns:p14="http://schemas.microsoft.com/office/powerpoint/2010/main" val="476751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BFDF54-A611-8E38-5902-98B6D7E35BE9}"/>
              </a:ext>
            </a:extLst>
          </p:cNvPr>
          <p:cNvPicPr>
            <a:picLocks noChangeAspect="1"/>
          </p:cNvPicPr>
          <p:nvPr/>
        </p:nvPicPr>
        <p:blipFill>
          <a:blip r:embed="rId2"/>
          <a:stretch>
            <a:fillRect/>
          </a:stretch>
        </p:blipFill>
        <p:spPr>
          <a:xfrm>
            <a:off x="702228" y="1241292"/>
            <a:ext cx="8217837" cy="5159187"/>
          </a:xfrm>
          <a:prstGeom prst="rect">
            <a:avLst/>
          </a:prstGeom>
        </p:spPr>
      </p:pic>
      <p:sp>
        <p:nvSpPr>
          <p:cNvPr id="4" name="TextBox 3">
            <a:extLst>
              <a:ext uri="{FF2B5EF4-FFF2-40B4-BE49-F238E27FC236}">
                <a16:creationId xmlns:a16="http://schemas.microsoft.com/office/drawing/2014/main" id="{147F07C8-85FA-15A8-9F76-BAE235FB9585}"/>
              </a:ext>
            </a:extLst>
          </p:cNvPr>
          <p:cNvSpPr txBox="1"/>
          <p:nvPr/>
        </p:nvSpPr>
        <p:spPr>
          <a:xfrm>
            <a:off x="702228" y="542666"/>
            <a:ext cx="4516017" cy="400110"/>
          </a:xfrm>
          <a:prstGeom prst="rect">
            <a:avLst/>
          </a:prstGeom>
          <a:noFill/>
        </p:spPr>
        <p:txBody>
          <a:bodyPr wrap="square" rtlCol="0">
            <a:spAutoFit/>
          </a:bodyPr>
          <a:lstStyle/>
          <a:p>
            <a:r>
              <a:rPr lang="en-IN" sz="2000" b="1" dirty="0">
                <a:solidFill>
                  <a:schemeClr val="tx1">
                    <a:lumMod val="85000"/>
                    <a:lumOff val="15000"/>
                  </a:schemeClr>
                </a:solidFill>
              </a:rPr>
              <a:t>Day Wise Sales</a:t>
            </a:r>
          </a:p>
        </p:txBody>
      </p:sp>
      <p:sp>
        <p:nvSpPr>
          <p:cNvPr id="5" name="TextBox 4">
            <a:extLst>
              <a:ext uri="{FF2B5EF4-FFF2-40B4-BE49-F238E27FC236}">
                <a16:creationId xmlns:a16="http://schemas.microsoft.com/office/drawing/2014/main" id="{9436A36C-FD0B-5508-ECCD-DBAE4D10C986}"/>
              </a:ext>
            </a:extLst>
          </p:cNvPr>
          <p:cNvSpPr txBox="1"/>
          <p:nvPr/>
        </p:nvSpPr>
        <p:spPr>
          <a:xfrm>
            <a:off x="9265301" y="1558727"/>
            <a:ext cx="2500604" cy="4524315"/>
          </a:xfrm>
          <a:prstGeom prst="rect">
            <a:avLst/>
          </a:prstGeom>
          <a:noFill/>
        </p:spPr>
        <p:txBody>
          <a:bodyPr wrap="square" rtlCol="0">
            <a:spAutoFit/>
          </a:bodyPr>
          <a:lstStyle/>
          <a:p>
            <a:r>
              <a:rPr lang="en-IN" dirty="0">
                <a:solidFill>
                  <a:schemeClr val="tx1">
                    <a:lumMod val="85000"/>
                    <a:lumOff val="15000"/>
                  </a:schemeClr>
                </a:solidFill>
              </a:rPr>
              <a:t>In this graph we will see Day Wise Sale </a:t>
            </a:r>
            <a:r>
              <a:rPr lang="en-US" b="0" i="0" dirty="0">
                <a:solidFill>
                  <a:schemeClr val="tx1">
                    <a:lumMod val="85000"/>
                    <a:lumOff val="15000"/>
                  </a:schemeClr>
                </a:solidFill>
                <a:effectLst/>
              </a:rPr>
              <a:t>Trends in Stores.</a:t>
            </a:r>
          </a:p>
          <a:p>
            <a:r>
              <a:rPr lang="en-US" b="0" i="0" dirty="0">
                <a:solidFill>
                  <a:schemeClr val="tx1">
                    <a:lumMod val="85000"/>
                    <a:lumOff val="15000"/>
                  </a:schemeClr>
                </a:solidFill>
                <a:effectLst/>
              </a:rPr>
              <a:t>Most of Sales are Starting of month then slowly down day by day.</a:t>
            </a:r>
          </a:p>
          <a:p>
            <a:endParaRPr lang="en-US" dirty="0">
              <a:solidFill>
                <a:schemeClr val="tx1">
                  <a:lumMod val="85000"/>
                  <a:lumOff val="15000"/>
                </a:schemeClr>
              </a:solidFill>
            </a:endParaRPr>
          </a:p>
          <a:p>
            <a:r>
              <a:rPr lang="en-US" b="0" i="0" dirty="0">
                <a:solidFill>
                  <a:schemeClr val="tx1">
                    <a:lumMod val="85000"/>
                    <a:lumOff val="15000"/>
                  </a:schemeClr>
                </a:solidFill>
                <a:effectLst/>
              </a:rPr>
              <a:t>In 1</a:t>
            </a:r>
            <a:r>
              <a:rPr lang="en-US" b="0" i="0" baseline="30000" dirty="0">
                <a:solidFill>
                  <a:schemeClr val="tx1">
                    <a:lumMod val="85000"/>
                    <a:lumOff val="15000"/>
                  </a:schemeClr>
                </a:solidFill>
                <a:effectLst/>
              </a:rPr>
              <a:t>st</a:t>
            </a:r>
            <a:r>
              <a:rPr lang="en-US" b="0" i="0" dirty="0">
                <a:solidFill>
                  <a:schemeClr val="tx1">
                    <a:lumMod val="85000"/>
                    <a:lumOff val="15000"/>
                  </a:schemeClr>
                </a:solidFill>
                <a:effectLst/>
              </a:rPr>
              <a:t> day of month is high Sales</a:t>
            </a:r>
            <a:r>
              <a:rPr lang="en-US" dirty="0">
                <a:solidFill>
                  <a:schemeClr val="tx1">
                    <a:lumMod val="85000"/>
                    <a:lumOff val="15000"/>
                  </a:schemeClr>
                </a:solidFill>
              </a:rPr>
              <a:t> in overall data</a:t>
            </a:r>
          </a:p>
          <a:p>
            <a:r>
              <a:rPr lang="en-US" dirty="0">
                <a:solidFill>
                  <a:schemeClr val="tx1">
                    <a:lumMod val="85000"/>
                    <a:lumOff val="15000"/>
                  </a:schemeClr>
                </a:solidFill>
              </a:rPr>
              <a:t>But 30</a:t>
            </a:r>
            <a:r>
              <a:rPr lang="en-US" baseline="30000" dirty="0">
                <a:solidFill>
                  <a:schemeClr val="tx1">
                    <a:lumMod val="85000"/>
                    <a:lumOff val="15000"/>
                  </a:schemeClr>
                </a:solidFill>
              </a:rPr>
              <a:t>th</a:t>
            </a:r>
            <a:r>
              <a:rPr lang="en-US" dirty="0">
                <a:solidFill>
                  <a:schemeClr val="tx1">
                    <a:lumMod val="85000"/>
                    <a:lumOff val="15000"/>
                  </a:schemeClr>
                </a:solidFill>
              </a:rPr>
              <a:t> Day of month Sales was goes Down.</a:t>
            </a:r>
          </a:p>
          <a:p>
            <a:endParaRPr lang="en-US" b="0" i="0" dirty="0">
              <a:solidFill>
                <a:schemeClr val="tx1">
                  <a:lumMod val="85000"/>
                  <a:lumOff val="15000"/>
                </a:schemeClr>
              </a:solidFill>
              <a:effectLst/>
            </a:endParaRPr>
          </a:p>
          <a:p>
            <a:r>
              <a:rPr lang="en-US" dirty="0">
                <a:solidFill>
                  <a:schemeClr val="tx1">
                    <a:lumMod val="85000"/>
                    <a:lumOff val="15000"/>
                  </a:schemeClr>
                </a:solidFill>
              </a:rPr>
              <a:t>That means more customer purchase and shopping are starting of month.</a:t>
            </a:r>
            <a:endParaRPr lang="en-US" b="0" i="0" dirty="0">
              <a:solidFill>
                <a:schemeClr val="tx1">
                  <a:lumMod val="85000"/>
                  <a:lumOff val="15000"/>
                </a:schemeClr>
              </a:solidFill>
              <a:effectLst/>
            </a:endParaRPr>
          </a:p>
        </p:txBody>
      </p:sp>
    </p:spTree>
    <p:extLst>
      <p:ext uri="{BB962C8B-B14F-4D97-AF65-F5344CB8AC3E}">
        <p14:creationId xmlns:p14="http://schemas.microsoft.com/office/powerpoint/2010/main" val="1326977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6590BE5-FD45-2F2C-2836-F60976C7D76B}"/>
              </a:ext>
            </a:extLst>
          </p:cNvPr>
          <p:cNvPicPr>
            <a:picLocks noChangeAspect="1"/>
          </p:cNvPicPr>
          <p:nvPr/>
        </p:nvPicPr>
        <p:blipFill>
          <a:blip r:embed="rId2"/>
          <a:stretch>
            <a:fillRect/>
          </a:stretch>
        </p:blipFill>
        <p:spPr>
          <a:xfrm>
            <a:off x="686823" y="1175657"/>
            <a:ext cx="10817821" cy="5075853"/>
          </a:xfrm>
          <a:prstGeom prst="rect">
            <a:avLst/>
          </a:prstGeom>
        </p:spPr>
      </p:pic>
      <p:sp>
        <p:nvSpPr>
          <p:cNvPr id="9" name="TextBox 8">
            <a:extLst>
              <a:ext uri="{FF2B5EF4-FFF2-40B4-BE49-F238E27FC236}">
                <a16:creationId xmlns:a16="http://schemas.microsoft.com/office/drawing/2014/main" id="{DFB56305-E49E-7A70-5D2B-A83C5C2CAB70}"/>
              </a:ext>
            </a:extLst>
          </p:cNvPr>
          <p:cNvSpPr txBox="1"/>
          <p:nvPr/>
        </p:nvSpPr>
        <p:spPr>
          <a:xfrm>
            <a:off x="820056" y="406435"/>
            <a:ext cx="4516017" cy="400110"/>
          </a:xfrm>
          <a:prstGeom prst="rect">
            <a:avLst/>
          </a:prstGeom>
          <a:noFill/>
        </p:spPr>
        <p:txBody>
          <a:bodyPr wrap="square" rtlCol="0">
            <a:spAutoFit/>
          </a:bodyPr>
          <a:lstStyle/>
          <a:p>
            <a:r>
              <a:rPr lang="en-IN" sz="2000" b="1" dirty="0">
                <a:solidFill>
                  <a:schemeClr val="tx1">
                    <a:lumMod val="85000"/>
                    <a:lumOff val="15000"/>
                  </a:schemeClr>
                </a:solidFill>
              </a:rPr>
              <a:t>Line Plot of Sales Data</a:t>
            </a:r>
          </a:p>
        </p:txBody>
      </p:sp>
    </p:spTree>
    <p:extLst>
      <p:ext uri="{BB962C8B-B14F-4D97-AF65-F5344CB8AC3E}">
        <p14:creationId xmlns:p14="http://schemas.microsoft.com/office/powerpoint/2010/main" val="4274269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561BC9-80F2-113B-4103-47EDE8A1615B}"/>
              </a:ext>
            </a:extLst>
          </p:cNvPr>
          <p:cNvSpPr txBox="1"/>
          <p:nvPr/>
        </p:nvSpPr>
        <p:spPr>
          <a:xfrm>
            <a:off x="961052" y="767598"/>
            <a:ext cx="4516017" cy="400110"/>
          </a:xfrm>
          <a:prstGeom prst="rect">
            <a:avLst/>
          </a:prstGeom>
          <a:noFill/>
        </p:spPr>
        <p:txBody>
          <a:bodyPr wrap="square" rtlCol="0">
            <a:spAutoFit/>
          </a:bodyPr>
          <a:lstStyle/>
          <a:p>
            <a:r>
              <a:rPr lang="en-IN" sz="2000" b="1" dirty="0">
                <a:solidFill>
                  <a:schemeClr val="tx1">
                    <a:lumMod val="85000"/>
                    <a:lumOff val="15000"/>
                  </a:schemeClr>
                </a:solidFill>
              </a:rPr>
              <a:t>Check Data is Stationary or Not</a:t>
            </a:r>
          </a:p>
        </p:txBody>
      </p:sp>
      <p:pic>
        <p:nvPicPr>
          <p:cNvPr id="5" name="Picture 4">
            <a:extLst>
              <a:ext uri="{FF2B5EF4-FFF2-40B4-BE49-F238E27FC236}">
                <a16:creationId xmlns:a16="http://schemas.microsoft.com/office/drawing/2014/main" id="{DBBA0665-BF60-DA07-9735-51D18A1BD2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534" y="1392342"/>
            <a:ext cx="4374259" cy="434378"/>
          </a:xfrm>
          <a:prstGeom prst="rect">
            <a:avLst/>
          </a:prstGeom>
        </p:spPr>
      </p:pic>
      <p:pic>
        <p:nvPicPr>
          <p:cNvPr id="9" name="Picture 8">
            <a:extLst>
              <a:ext uri="{FF2B5EF4-FFF2-40B4-BE49-F238E27FC236}">
                <a16:creationId xmlns:a16="http://schemas.microsoft.com/office/drawing/2014/main" id="{1D01EEF3-4035-EBF0-0881-D4D4FAAEAE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413" y="2337544"/>
            <a:ext cx="1760373" cy="3665538"/>
          </a:xfrm>
          <a:prstGeom prst="rect">
            <a:avLst/>
          </a:prstGeom>
        </p:spPr>
      </p:pic>
      <p:pic>
        <p:nvPicPr>
          <p:cNvPr id="11" name="Picture 10">
            <a:extLst>
              <a:ext uri="{FF2B5EF4-FFF2-40B4-BE49-F238E27FC236}">
                <a16:creationId xmlns:a16="http://schemas.microsoft.com/office/drawing/2014/main" id="{6832EDD4-D8DC-347A-2AC7-F10415433A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0206" y="2906712"/>
            <a:ext cx="3060441" cy="2281163"/>
          </a:xfrm>
          <a:prstGeom prst="rect">
            <a:avLst/>
          </a:prstGeom>
        </p:spPr>
      </p:pic>
      <p:sp>
        <p:nvSpPr>
          <p:cNvPr id="12" name="TextBox 11">
            <a:extLst>
              <a:ext uri="{FF2B5EF4-FFF2-40B4-BE49-F238E27FC236}">
                <a16:creationId xmlns:a16="http://schemas.microsoft.com/office/drawing/2014/main" id="{508BD1D0-5C57-5DFF-C509-0890A2B62A71}"/>
              </a:ext>
            </a:extLst>
          </p:cNvPr>
          <p:cNvSpPr txBox="1"/>
          <p:nvPr/>
        </p:nvSpPr>
        <p:spPr>
          <a:xfrm>
            <a:off x="6720501" y="1392342"/>
            <a:ext cx="5036072" cy="3970318"/>
          </a:xfrm>
          <a:prstGeom prst="rect">
            <a:avLst/>
          </a:prstGeom>
          <a:noFill/>
        </p:spPr>
        <p:txBody>
          <a:bodyPr wrap="square" rtlCol="0">
            <a:spAutoFit/>
          </a:bodyPr>
          <a:lstStyle/>
          <a:p>
            <a:r>
              <a:rPr lang="en-US" b="0" i="0" dirty="0">
                <a:solidFill>
                  <a:schemeClr val="tx1">
                    <a:lumMod val="85000"/>
                    <a:lumOff val="15000"/>
                  </a:schemeClr>
                </a:solidFill>
                <a:effectLst/>
              </a:rPr>
              <a:t>Data Selection:</a:t>
            </a:r>
          </a:p>
          <a:p>
            <a:pPr marL="285750" indent="-285750">
              <a:buFont typeface="Arial" panose="020B0604020202020204" pitchFamily="34" charset="0"/>
              <a:buChar char="•"/>
            </a:pPr>
            <a:r>
              <a:rPr lang="en-US" b="0" i="0" dirty="0">
                <a:solidFill>
                  <a:schemeClr val="tx1">
                    <a:lumMod val="85000"/>
                    <a:lumOff val="15000"/>
                  </a:schemeClr>
                </a:solidFill>
                <a:effectLst/>
              </a:rPr>
              <a:t>Removed irrelevant column for prediction</a:t>
            </a:r>
          </a:p>
          <a:p>
            <a:pPr marL="285750" indent="-285750">
              <a:buFont typeface="Arial" panose="020B0604020202020204" pitchFamily="34" charset="0"/>
              <a:buChar char="•"/>
            </a:pPr>
            <a:r>
              <a:rPr lang="en-US" b="0" i="0" dirty="0">
                <a:solidFill>
                  <a:schemeClr val="tx1">
                    <a:lumMod val="85000"/>
                    <a:lumOff val="15000"/>
                  </a:schemeClr>
                </a:solidFill>
                <a:effectLst/>
              </a:rPr>
              <a:t>Foc</a:t>
            </a:r>
            <a:r>
              <a:rPr lang="en-US" dirty="0">
                <a:solidFill>
                  <a:schemeClr val="tx1">
                    <a:lumMod val="85000"/>
                    <a:lumOff val="15000"/>
                  </a:schemeClr>
                </a:solidFill>
              </a:rPr>
              <a:t>used on Sales Data</a:t>
            </a:r>
          </a:p>
          <a:p>
            <a:r>
              <a:rPr lang="en-US" b="0" i="0" dirty="0">
                <a:solidFill>
                  <a:schemeClr val="tx1">
                    <a:lumMod val="85000"/>
                    <a:lumOff val="15000"/>
                  </a:schemeClr>
                </a:solidFill>
                <a:effectLst/>
              </a:rPr>
              <a:t>Check S</a:t>
            </a:r>
            <a:r>
              <a:rPr lang="en-US" dirty="0">
                <a:solidFill>
                  <a:schemeClr val="tx1">
                    <a:lumMod val="85000"/>
                    <a:lumOff val="15000"/>
                  </a:schemeClr>
                </a:solidFill>
              </a:rPr>
              <a:t>tationary or Not</a:t>
            </a:r>
          </a:p>
          <a:p>
            <a:pPr marL="285750" indent="-285750">
              <a:buFont typeface="Arial" panose="020B0604020202020204" pitchFamily="34" charset="0"/>
              <a:buChar char="•"/>
            </a:pPr>
            <a:r>
              <a:rPr lang="en-US" b="0" i="0" dirty="0">
                <a:solidFill>
                  <a:schemeClr val="tx1">
                    <a:lumMod val="85000"/>
                    <a:lumOff val="15000"/>
                  </a:schemeClr>
                </a:solidFill>
                <a:effectLst/>
              </a:rPr>
              <a:t>Use KPSS Test for </a:t>
            </a:r>
            <a:r>
              <a:rPr lang="en-US" b="0" i="0" dirty="0">
                <a:effectLst/>
              </a:rPr>
              <a:t>Check stationarity or Not stationary time series data.</a:t>
            </a:r>
          </a:p>
          <a:p>
            <a:pPr marL="285750" indent="-285750">
              <a:buFont typeface="Arial" panose="020B0604020202020204" pitchFamily="34" charset="0"/>
              <a:buChar char="•"/>
            </a:pPr>
            <a:r>
              <a:rPr lang="en-US" b="0" i="0" dirty="0">
                <a:effectLst/>
              </a:rPr>
              <a:t>P-Value: Measure of evidence against H0.</a:t>
            </a:r>
          </a:p>
          <a:p>
            <a:pPr marL="285750" indent="-285750">
              <a:buFont typeface="Arial" panose="020B0604020202020204" pitchFamily="34" charset="0"/>
              <a:buChar char="•"/>
            </a:pPr>
            <a:r>
              <a:rPr lang="en-US" b="0" i="0" dirty="0">
                <a:effectLst/>
              </a:rPr>
              <a:t>Null Hypothesis (H0): P-Value &gt; 0.05: Accept H0 (Data is stationary).</a:t>
            </a:r>
          </a:p>
          <a:p>
            <a:pPr marL="285750" indent="-285750">
              <a:buFont typeface="Arial" panose="020B0604020202020204" pitchFamily="34" charset="0"/>
              <a:buChar char="•"/>
            </a:pPr>
            <a:r>
              <a:rPr lang="en-US" b="0" i="0" dirty="0">
                <a:effectLst/>
              </a:rPr>
              <a:t>Alternative Hypothesis (H1): P-Value &lt; 0.05: Reject H0 and Accept H1 (Data is not stationary).</a:t>
            </a:r>
          </a:p>
          <a:p>
            <a:r>
              <a:rPr lang="en-US" dirty="0"/>
              <a:t>Test Outcome</a:t>
            </a:r>
            <a:endParaRPr lang="en-US" b="0" i="0" dirty="0">
              <a:effectLst/>
            </a:endParaRPr>
          </a:p>
          <a:p>
            <a:pPr marL="285750" indent="-285750">
              <a:buFont typeface="Arial" panose="020B0604020202020204" pitchFamily="34" charset="0"/>
              <a:buChar char="•"/>
            </a:pPr>
            <a:r>
              <a:rPr lang="en-US" b="0" i="0" dirty="0">
                <a:effectLst/>
              </a:rPr>
              <a:t>Our Results: P-Value= 0.01 &lt; 0.05.</a:t>
            </a:r>
          </a:p>
          <a:p>
            <a:pPr marL="285750" indent="-285750">
              <a:buFont typeface="Arial" panose="020B0604020202020204" pitchFamily="34" charset="0"/>
              <a:buChar char="•"/>
            </a:pPr>
            <a:r>
              <a:rPr lang="en-US" b="0" i="0" dirty="0">
                <a:effectLst/>
              </a:rPr>
              <a:t>Conclusion: Data is not stationary.</a:t>
            </a:r>
          </a:p>
        </p:txBody>
      </p:sp>
      <p:sp>
        <p:nvSpPr>
          <p:cNvPr id="14" name="Google Shape;103;p3">
            <a:extLst>
              <a:ext uri="{FF2B5EF4-FFF2-40B4-BE49-F238E27FC236}">
                <a16:creationId xmlns:a16="http://schemas.microsoft.com/office/drawing/2014/main" id="{98E61D93-695E-1201-654E-D812EEF3102A}"/>
              </a:ext>
            </a:extLst>
          </p:cNvPr>
          <p:cNvSpPr txBox="1"/>
          <p:nvPr/>
        </p:nvSpPr>
        <p:spPr>
          <a:xfrm>
            <a:off x="961052" y="212808"/>
            <a:ext cx="4671071"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dirty="0">
                <a:ea typeface="Calibri"/>
                <a:cs typeface="Calibri"/>
                <a:sym typeface="Calibri"/>
              </a:rPr>
              <a:t>Data Preprocessing :</a:t>
            </a:r>
            <a:endParaRPr sz="3200" b="1" dirty="0">
              <a:ea typeface="Calibri"/>
              <a:cs typeface="Calibri"/>
              <a:sym typeface="Calibri"/>
            </a:endParaRPr>
          </a:p>
        </p:txBody>
      </p:sp>
    </p:spTree>
    <p:extLst>
      <p:ext uri="{BB962C8B-B14F-4D97-AF65-F5344CB8AC3E}">
        <p14:creationId xmlns:p14="http://schemas.microsoft.com/office/powerpoint/2010/main" val="1757456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5C4E1D-4CEA-5263-621B-D02E99303594}"/>
              </a:ext>
            </a:extLst>
          </p:cNvPr>
          <p:cNvSpPr txBox="1"/>
          <p:nvPr/>
        </p:nvSpPr>
        <p:spPr>
          <a:xfrm>
            <a:off x="1175656" y="512186"/>
            <a:ext cx="4516017" cy="400110"/>
          </a:xfrm>
          <a:prstGeom prst="rect">
            <a:avLst/>
          </a:prstGeom>
          <a:noFill/>
        </p:spPr>
        <p:txBody>
          <a:bodyPr wrap="square" rtlCol="0">
            <a:spAutoFit/>
          </a:bodyPr>
          <a:lstStyle/>
          <a:p>
            <a:r>
              <a:rPr lang="en-IN" sz="2000" b="1" dirty="0">
                <a:solidFill>
                  <a:schemeClr val="tx1">
                    <a:lumMod val="85000"/>
                    <a:lumOff val="15000"/>
                  </a:schemeClr>
                </a:solidFill>
              </a:rPr>
              <a:t>Weekly Sales Aggregation</a:t>
            </a:r>
          </a:p>
        </p:txBody>
      </p:sp>
      <p:pic>
        <p:nvPicPr>
          <p:cNvPr id="6" name="Picture 5">
            <a:extLst>
              <a:ext uri="{FF2B5EF4-FFF2-40B4-BE49-F238E27FC236}">
                <a16:creationId xmlns:a16="http://schemas.microsoft.com/office/drawing/2014/main" id="{3B8A4C17-6F56-6AE3-D83C-A41F9404F2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190" y="2368018"/>
            <a:ext cx="1607959" cy="3781854"/>
          </a:xfrm>
          <a:prstGeom prst="rect">
            <a:avLst/>
          </a:prstGeom>
        </p:spPr>
      </p:pic>
      <p:pic>
        <p:nvPicPr>
          <p:cNvPr id="8" name="Picture 7">
            <a:extLst>
              <a:ext uri="{FF2B5EF4-FFF2-40B4-BE49-F238E27FC236}">
                <a16:creationId xmlns:a16="http://schemas.microsoft.com/office/drawing/2014/main" id="{BA96957C-B8C9-3156-7D29-E4FC10C462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1151" y="2368018"/>
            <a:ext cx="8640147" cy="3781854"/>
          </a:xfrm>
          <a:prstGeom prst="rect">
            <a:avLst/>
          </a:prstGeom>
        </p:spPr>
      </p:pic>
      <p:pic>
        <p:nvPicPr>
          <p:cNvPr id="11" name="Picture 10">
            <a:extLst>
              <a:ext uri="{FF2B5EF4-FFF2-40B4-BE49-F238E27FC236}">
                <a16:creationId xmlns:a16="http://schemas.microsoft.com/office/drawing/2014/main" id="{CDABD41E-39FA-0790-7867-52399C2229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7190" y="1303603"/>
            <a:ext cx="4145639" cy="419136"/>
          </a:xfrm>
          <a:prstGeom prst="rect">
            <a:avLst/>
          </a:prstGeom>
        </p:spPr>
      </p:pic>
      <p:sp>
        <p:nvSpPr>
          <p:cNvPr id="12" name="TextBox 11">
            <a:extLst>
              <a:ext uri="{FF2B5EF4-FFF2-40B4-BE49-F238E27FC236}">
                <a16:creationId xmlns:a16="http://schemas.microsoft.com/office/drawing/2014/main" id="{9BA593BC-17A3-43F4-F4FC-9671186C79B5}"/>
              </a:ext>
            </a:extLst>
          </p:cNvPr>
          <p:cNvSpPr txBox="1"/>
          <p:nvPr/>
        </p:nvSpPr>
        <p:spPr>
          <a:xfrm>
            <a:off x="5457153" y="1051506"/>
            <a:ext cx="6094145" cy="923330"/>
          </a:xfrm>
          <a:prstGeom prst="rect">
            <a:avLst/>
          </a:prstGeom>
          <a:noFill/>
        </p:spPr>
        <p:txBody>
          <a:bodyPr wrap="square" rtlCol="0">
            <a:spAutoFit/>
          </a:bodyPr>
          <a:lstStyle/>
          <a:p>
            <a:r>
              <a:rPr lang="en-US" dirty="0"/>
              <a:t>Using </a:t>
            </a:r>
            <a:r>
              <a:rPr lang="en-US" b="0" i="0" dirty="0">
                <a:effectLst/>
              </a:rPr>
              <a:t>'resample' function to transform the entire sales dataset into weekly sales. It computes the sum of sales for each week. </a:t>
            </a:r>
          </a:p>
          <a:p>
            <a:r>
              <a:rPr lang="en-US" b="0" i="0" dirty="0">
                <a:effectLst/>
              </a:rPr>
              <a:t>This aggregation simplifies the data for used further prediction.</a:t>
            </a:r>
          </a:p>
        </p:txBody>
      </p:sp>
    </p:spTree>
    <p:extLst>
      <p:ext uri="{BB962C8B-B14F-4D97-AF65-F5344CB8AC3E}">
        <p14:creationId xmlns:p14="http://schemas.microsoft.com/office/powerpoint/2010/main" val="2168283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Google Shape;103;p3">
            <a:extLst>
              <a:ext uri="{FF2B5EF4-FFF2-40B4-BE49-F238E27FC236}">
                <a16:creationId xmlns:a16="http://schemas.microsoft.com/office/drawing/2014/main" id="{8E70E742-3A6E-D118-D89B-E388102FFA63}"/>
              </a:ext>
            </a:extLst>
          </p:cNvPr>
          <p:cNvSpPr txBox="1"/>
          <p:nvPr/>
        </p:nvSpPr>
        <p:spPr>
          <a:xfrm>
            <a:off x="1459219" y="850568"/>
            <a:ext cx="3461396" cy="7694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4400" b="1" dirty="0">
                <a:ea typeface="Calibri"/>
                <a:cs typeface="Calibri"/>
                <a:sym typeface="Calibri"/>
              </a:rPr>
              <a:t>Project Flow : </a:t>
            </a:r>
            <a:endParaRPr sz="1000" b="1" dirty="0">
              <a:ea typeface="Calibri"/>
              <a:cs typeface="Calibri"/>
              <a:sym typeface="Calibri"/>
            </a:endParaRPr>
          </a:p>
        </p:txBody>
      </p:sp>
      <p:sp>
        <p:nvSpPr>
          <p:cNvPr id="3" name="Google Shape;104;p3">
            <a:extLst>
              <a:ext uri="{FF2B5EF4-FFF2-40B4-BE49-F238E27FC236}">
                <a16:creationId xmlns:a16="http://schemas.microsoft.com/office/drawing/2014/main" id="{758256F0-3837-DAEF-9C31-B2999606B9C0}"/>
              </a:ext>
            </a:extLst>
          </p:cNvPr>
          <p:cNvSpPr txBox="1"/>
          <p:nvPr/>
        </p:nvSpPr>
        <p:spPr>
          <a:xfrm>
            <a:off x="4723384" y="1965588"/>
            <a:ext cx="5135756" cy="3108503"/>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lt1"/>
              </a:buClr>
              <a:buSzPts val="2400"/>
              <a:buFont typeface="Wingdings" panose="05000000000000000000" pitchFamily="2" charset="2"/>
              <a:buChar char="Ø"/>
            </a:pPr>
            <a:r>
              <a:rPr lang="en-GB" sz="2800" i="1" dirty="0">
                <a:ea typeface="Calibri"/>
                <a:cs typeface="Calibri"/>
                <a:sym typeface="Calibri"/>
              </a:rPr>
              <a:t>Data Description</a:t>
            </a:r>
            <a:endParaRPr sz="2800" dirty="0"/>
          </a:p>
          <a:p>
            <a:pPr marL="342900" marR="0" lvl="0" indent="-342900" algn="l" rtl="0">
              <a:spcBef>
                <a:spcPts val="0"/>
              </a:spcBef>
              <a:spcAft>
                <a:spcPts val="0"/>
              </a:spcAft>
              <a:buClr>
                <a:schemeClr val="lt1"/>
              </a:buClr>
              <a:buSzPts val="2400"/>
              <a:buFont typeface="Wingdings" panose="05000000000000000000" pitchFamily="2" charset="2"/>
              <a:buChar char="Ø"/>
            </a:pPr>
            <a:r>
              <a:rPr lang="en-GB" sz="2800" i="1" dirty="0">
                <a:ea typeface="Calibri"/>
                <a:cs typeface="Calibri"/>
                <a:sym typeface="Calibri"/>
              </a:rPr>
              <a:t>EDA</a:t>
            </a:r>
          </a:p>
          <a:p>
            <a:pPr marL="342900" marR="0" lvl="0" indent="-342900" algn="l" rtl="0">
              <a:spcBef>
                <a:spcPts val="0"/>
              </a:spcBef>
              <a:spcAft>
                <a:spcPts val="0"/>
              </a:spcAft>
              <a:buClr>
                <a:schemeClr val="lt1"/>
              </a:buClr>
              <a:buSzPts val="2400"/>
              <a:buFont typeface="Wingdings" panose="05000000000000000000" pitchFamily="2" charset="2"/>
              <a:buChar char="Ø"/>
            </a:pPr>
            <a:r>
              <a:rPr lang="en-GB" sz="2800" i="1" dirty="0">
                <a:cs typeface="Calibri"/>
                <a:sym typeface="Calibri"/>
              </a:rPr>
              <a:t>Visualization</a:t>
            </a:r>
          </a:p>
          <a:p>
            <a:pPr marL="342900" marR="0" lvl="0" indent="-342900" algn="l" rtl="0">
              <a:spcBef>
                <a:spcPts val="0"/>
              </a:spcBef>
              <a:spcAft>
                <a:spcPts val="0"/>
              </a:spcAft>
              <a:buClr>
                <a:schemeClr val="lt1"/>
              </a:buClr>
              <a:buSzPts val="2400"/>
              <a:buFont typeface="Wingdings" panose="05000000000000000000" pitchFamily="2" charset="2"/>
              <a:buChar char="Ø"/>
            </a:pPr>
            <a:r>
              <a:rPr lang="en-GB" sz="2800" i="1" dirty="0">
                <a:cs typeface="Calibri"/>
                <a:sym typeface="Calibri"/>
              </a:rPr>
              <a:t>Data Pre-Processing</a:t>
            </a:r>
          </a:p>
          <a:p>
            <a:pPr marL="342900" marR="0" lvl="0" indent="-342900" algn="l" rtl="0">
              <a:spcBef>
                <a:spcPts val="0"/>
              </a:spcBef>
              <a:spcAft>
                <a:spcPts val="0"/>
              </a:spcAft>
              <a:buClr>
                <a:schemeClr val="lt1"/>
              </a:buClr>
              <a:buSzPts val="2400"/>
              <a:buFont typeface="Wingdings" panose="05000000000000000000" pitchFamily="2" charset="2"/>
              <a:buChar char="Ø"/>
            </a:pPr>
            <a:r>
              <a:rPr lang="en-GB" sz="2800" i="1" dirty="0">
                <a:cs typeface="Calibri"/>
                <a:sym typeface="Calibri"/>
              </a:rPr>
              <a:t>Predictive </a:t>
            </a:r>
            <a:r>
              <a:rPr lang="en-GB" sz="2800" i="1" dirty="0" err="1">
                <a:cs typeface="Calibri"/>
                <a:sym typeface="Calibri"/>
              </a:rPr>
              <a:t>Modeling</a:t>
            </a:r>
            <a:endParaRPr lang="en-GB" sz="2800" i="1" dirty="0">
              <a:cs typeface="Calibri"/>
              <a:sym typeface="Calibri"/>
            </a:endParaRPr>
          </a:p>
          <a:p>
            <a:pPr marL="342900" marR="0" lvl="0" indent="-342900" algn="l" rtl="0">
              <a:spcBef>
                <a:spcPts val="0"/>
              </a:spcBef>
              <a:spcAft>
                <a:spcPts val="0"/>
              </a:spcAft>
              <a:buClr>
                <a:schemeClr val="lt1"/>
              </a:buClr>
              <a:buSzPts val="2400"/>
              <a:buFont typeface="Wingdings" panose="05000000000000000000" pitchFamily="2" charset="2"/>
              <a:buChar char="Ø"/>
            </a:pPr>
            <a:r>
              <a:rPr lang="en-GB" sz="2800" i="1" dirty="0">
                <a:cs typeface="Calibri"/>
                <a:sym typeface="Calibri"/>
              </a:rPr>
              <a:t>Model Evaluation </a:t>
            </a:r>
          </a:p>
          <a:p>
            <a:pPr marL="342900" marR="0" lvl="0" indent="-342900" algn="l" rtl="0">
              <a:spcBef>
                <a:spcPts val="0"/>
              </a:spcBef>
              <a:spcAft>
                <a:spcPts val="0"/>
              </a:spcAft>
              <a:buClr>
                <a:schemeClr val="lt1"/>
              </a:buClr>
              <a:buSzPts val="2400"/>
              <a:buFont typeface="Wingdings" panose="05000000000000000000" pitchFamily="2" charset="2"/>
              <a:buChar char="Ø"/>
            </a:pPr>
            <a:r>
              <a:rPr lang="en-GB" sz="2800" i="1" dirty="0">
                <a:cs typeface="Calibri"/>
                <a:sym typeface="Calibri"/>
              </a:rPr>
              <a:t>Deployment </a:t>
            </a:r>
            <a:endParaRPr sz="2800" dirty="0"/>
          </a:p>
        </p:txBody>
      </p:sp>
    </p:spTree>
    <p:extLst>
      <p:ext uri="{BB962C8B-B14F-4D97-AF65-F5344CB8AC3E}">
        <p14:creationId xmlns:p14="http://schemas.microsoft.com/office/powerpoint/2010/main" val="3351490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1ECD91-C14B-75A1-AB81-4B90A1FFC63B}"/>
              </a:ext>
            </a:extLst>
          </p:cNvPr>
          <p:cNvPicPr>
            <a:picLocks noChangeAspect="1"/>
          </p:cNvPicPr>
          <p:nvPr/>
        </p:nvPicPr>
        <p:blipFill>
          <a:blip r:embed="rId2"/>
          <a:stretch>
            <a:fillRect/>
          </a:stretch>
        </p:blipFill>
        <p:spPr>
          <a:xfrm>
            <a:off x="885139" y="1608085"/>
            <a:ext cx="4563893" cy="802400"/>
          </a:xfrm>
          <a:prstGeom prst="rect">
            <a:avLst/>
          </a:prstGeom>
        </p:spPr>
      </p:pic>
      <p:sp>
        <p:nvSpPr>
          <p:cNvPr id="5" name="TextBox 4">
            <a:extLst>
              <a:ext uri="{FF2B5EF4-FFF2-40B4-BE49-F238E27FC236}">
                <a16:creationId xmlns:a16="http://schemas.microsoft.com/office/drawing/2014/main" id="{471FBFB3-6768-A5CC-1CA8-C5F2B793242D}"/>
              </a:ext>
            </a:extLst>
          </p:cNvPr>
          <p:cNvSpPr txBox="1"/>
          <p:nvPr/>
        </p:nvSpPr>
        <p:spPr>
          <a:xfrm>
            <a:off x="962296" y="522346"/>
            <a:ext cx="6749144" cy="400110"/>
          </a:xfrm>
          <a:prstGeom prst="rect">
            <a:avLst/>
          </a:prstGeom>
          <a:noFill/>
        </p:spPr>
        <p:txBody>
          <a:bodyPr wrap="square" rtlCol="0">
            <a:spAutoFit/>
          </a:bodyPr>
          <a:lstStyle/>
          <a:p>
            <a:r>
              <a:rPr lang="en-US" sz="2000" b="1" i="0" dirty="0">
                <a:effectLst/>
              </a:rPr>
              <a:t>Splitting the Dataset with Model Selection Train-Test Split</a:t>
            </a:r>
            <a:endParaRPr lang="en-IN" sz="2000" b="1" dirty="0">
              <a:solidFill>
                <a:schemeClr val="tx1">
                  <a:lumMod val="85000"/>
                  <a:lumOff val="15000"/>
                </a:schemeClr>
              </a:solidFill>
            </a:endParaRPr>
          </a:p>
        </p:txBody>
      </p:sp>
      <p:pic>
        <p:nvPicPr>
          <p:cNvPr id="7" name="Picture 6">
            <a:extLst>
              <a:ext uri="{FF2B5EF4-FFF2-40B4-BE49-F238E27FC236}">
                <a16:creationId xmlns:a16="http://schemas.microsoft.com/office/drawing/2014/main" id="{BC951662-A445-3F5D-79C3-6A7FDA23FC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139" y="3071903"/>
            <a:ext cx="5210861" cy="2680166"/>
          </a:xfrm>
          <a:prstGeom prst="rect">
            <a:avLst/>
          </a:prstGeom>
        </p:spPr>
      </p:pic>
      <p:pic>
        <p:nvPicPr>
          <p:cNvPr id="9" name="Picture 8">
            <a:extLst>
              <a:ext uri="{FF2B5EF4-FFF2-40B4-BE49-F238E27FC236}">
                <a16:creationId xmlns:a16="http://schemas.microsoft.com/office/drawing/2014/main" id="{202DE54A-82E6-9AC8-2F69-0EC7D8D9F6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9659" y="3071903"/>
            <a:ext cx="4948334" cy="2680166"/>
          </a:xfrm>
          <a:prstGeom prst="rect">
            <a:avLst/>
          </a:prstGeom>
        </p:spPr>
      </p:pic>
      <p:sp>
        <p:nvSpPr>
          <p:cNvPr id="10" name="TextBox 9">
            <a:extLst>
              <a:ext uri="{FF2B5EF4-FFF2-40B4-BE49-F238E27FC236}">
                <a16:creationId xmlns:a16="http://schemas.microsoft.com/office/drawing/2014/main" id="{4BF47A68-93A2-19F2-A0B4-CB9F0DFFC1E6}"/>
              </a:ext>
            </a:extLst>
          </p:cNvPr>
          <p:cNvSpPr txBox="1"/>
          <p:nvPr/>
        </p:nvSpPr>
        <p:spPr>
          <a:xfrm>
            <a:off x="5766318" y="1376546"/>
            <a:ext cx="5868955" cy="1200329"/>
          </a:xfrm>
          <a:prstGeom prst="rect">
            <a:avLst/>
          </a:prstGeom>
          <a:noFill/>
        </p:spPr>
        <p:txBody>
          <a:bodyPr wrap="square" rtlCol="0">
            <a:spAutoFit/>
          </a:bodyPr>
          <a:lstStyle/>
          <a:p>
            <a:r>
              <a:rPr lang="en-US" b="0" i="0" dirty="0">
                <a:effectLst/>
              </a:rPr>
              <a:t>Employ model selection's 'train test</a:t>
            </a:r>
            <a:r>
              <a:rPr lang="en-US" dirty="0"/>
              <a:t> </a:t>
            </a:r>
            <a:r>
              <a:rPr lang="en-US" b="0" i="0" dirty="0">
                <a:effectLst/>
              </a:rPr>
              <a:t>split' function to divide the dataset into two distinct subsets training data is 80% and testing data is 20%. Using Training data build the predictive model while testing data check models performance.</a:t>
            </a:r>
          </a:p>
        </p:txBody>
      </p:sp>
      <p:sp>
        <p:nvSpPr>
          <p:cNvPr id="11" name="TextBox 10">
            <a:extLst>
              <a:ext uri="{FF2B5EF4-FFF2-40B4-BE49-F238E27FC236}">
                <a16:creationId xmlns:a16="http://schemas.microsoft.com/office/drawing/2014/main" id="{7D4EA937-3348-E22F-6C4E-B68A89D06087}"/>
              </a:ext>
            </a:extLst>
          </p:cNvPr>
          <p:cNvSpPr txBox="1"/>
          <p:nvPr/>
        </p:nvSpPr>
        <p:spPr>
          <a:xfrm>
            <a:off x="6509659" y="2634129"/>
            <a:ext cx="5654352" cy="369332"/>
          </a:xfrm>
          <a:prstGeom prst="rect">
            <a:avLst/>
          </a:prstGeom>
          <a:noFill/>
        </p:spPr>
        <p:txBody>
          <a:bodyPr wrap="square" rtlCol="0">
            <a:spAutoFit/>
          </a:bodyPr>
          <a:lstStyle/>
          <a:p>
            <a:r>
              <a:rPr lang="en-IN" b="1" dirty="0">
                <a:solidFill>
                  <a:schemeClr val="tx1">
                    <a:lumMod val="85000"/>
                    <a:lumOff val="15000"/>
                  </a:schemeClr>
                </a:solidFill>
              </a:rPr>
              <a:t>Test Data</a:t>
            </a:r>
          </a:p>
        </p:txBody>
      </p:sp>
      <p:sp>
        <p:nvSpPr>
          <p:cNvPr id="12" name="TextBox 11">
            <a:extLst>
              <a:ext uri="{FF2B5EF4-FFF2-40B4-BE49-F238E27FC236}">
                <a16:creationId xmlns:a16="http://schemas.microsoft.com/office/drawing/2014/main" id="{B841E62D-3C3A-2B39-5C0F-FCA89AED283E}"/>
              </a:ext>
            </a:extLst>
          </p:cNvPr>
          <p:cNvSpPr txBox="1"/>
          <p:nvPr/>
        </p:nvSpPr>
        <p:spPr>
          <a:xfrm>
            <a:off x="885139" y="2615320"/>
            <a:ext cx="5654352" cy="369332"/>
          </a:xfrm>
          <a:prstGeom prst="rect">
            <a:avLst/>
          </a:prstGeom>
          <a:noFill/>
        </p:spPr>
        <p:txBody>
          <a:bodyPr wrap="square" rtlCol="0">
            <a:spAutoFit/>
          </a:bodyPr>
          <a:lstStyle/>
          <a:p>
            <a:r>
              <a:rPr lang="en-IN" b="1" dirty="0">
                <a:solidFill>
                  <a:schemeClr val="tx1">
                    <a:lumMod val="85000"/>
                    <a:lumOff val="15000"/>
                  </a:schemeClr>
                </a:solidFill>
              </a:rPr>
              <a:t>Train Data</a:t>
            </a:r>
          </a:p>
        </p:txBody>
      </p:sp>
    </p:spTree>
    <p:extLst>
      <p:ext uri="{BB962C8B-B14F-4D97-AF65-F5344CB8AC3E}">
        <p14:creationId xmlns:p14="http://schemas.microsoft.com/office/powerpoint/2010/main" val="332350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Google Shape;103;p3">
            <a:extLst>
              <a:ext uri="{FF2B5EF4-FFF2-40B4-BE49-F238E27FC236}">
                <a16:creationId xmlns:a16="http://schemas.microsoft.com/office/drawing/2014/main" id="{3912A6FE-AB42-36F7-9089-5E370B089057}"/>
              </a:ext>
            </a:extLst>
          </p:cNvPr>
          <p:cNvSpPr txBox="1"/>
          <p:nvPr/>
        </p:nvSpPr>
        <p:spPr>
          <a:xfrm>
            <a:off x="961052" y="314408"/>
            <a:ext cx="4671071"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dirty="0">
                <a:latin typeface="Calibri"/>
                <a:ea typeface="Calibri"/>
                <a:cs typeface="Calibri"/>
                <a:sym typeface="Calibri"/>
              </a:rPr>
              <a:t>Predictive Modelling:</a:t>
            </a:r>
            <a:endParaRPr sz="3200" b="1" dirty="0">
              <a:latin typeface="Calibri"/>
              <a:ea typeface="Calibri"/>
              <a:cs typeface="Calibri"/>
              <a:sym typeface="Calibri"/>
            </a:endParaRPr>
          </a:p>
        </p:txBody>
      </p:sp>
      <p:sp>
        <p:nvSpPr>
          <p:cNvPr id="4" name="TextBox 3">
            <a:extLst>
              <a:ext uri="{FF2B5EF4-FFF2-40B4-BE49-F238E27FC236}">
                <a16:creationId xmlns:a16="http://schemas.microsoft.com/office/drawing/2014/main" id="{F91BDA95-7C36-A93C-0A1E-77E11D3F9331}"/>
              </a:ext>
            </a:extLst>
          </p:cNvPr>
          <p:cNvSpPr txBox="1"/>
          <p:nvPr/>
        </p:nvSpPr>
        <p:spPr>
          <a:xfrm>
            <a:off x="1165769" y="1118721"/>
            <a:ext cx="9860462" cy="4801314"/>
          </a:xfrm>
          <a:prstGeom prst="rect">
            <a:avLst/>
          </a:prstGeom>
          <a:noFill/>
        </p:spPr>
        <p:txBody>
          <a:bodyPr wrap="square" rtlCol="0">
            <a:spAutoFit/>
          </a:bodyPr>
          <a:lstStyle/>
          <a:p>
            <a:pPr algn="l"/>
            <a:r>
              <a:rPr lang="en-US" b="1" i="0" dirty="0">
                <a:effectLst/>
              </a:rPr>
              <a:t>We’ve used a variety of prediction models to make our forecasts as accurate:</a:t>
            </a:r>
          </a:p>
          <a:p>
            <a:pPr algn="l"/>
            <a:endParaRPr lang="en-US" b="1" i="0" dirty="0">
              <a:effectLst/>
            </a:endParaRPr>
          </a:p>
          <a:p>
            <a:pPr algn="l"/>
            <a:endParaRPr lang="en-US" b="1" i="0" dirty="0">
              <a:effectLst/>
            </a:endParaRPr>
          </a:p>
          <a:p>
            <a:pPr algn="l">
              <a:buFont typeface="+mj-lt"/>
              <a:buAutoNum type="arabicPeriod"/>
            </a:pPr>
            <a:r>
              <a:rPr lang="en-US" b="1" i="0" dirty="0">
                <a:effectLst/>
              </a:rPr>
              <a:t> Auto ARIMA</a:t>
            </a:r>
            <a:r>
              <a:rPr lang="en-US" b="0" i="0" dirty="0">
                <a:effectLst/>
              </a:rPr>
              <a:t>: An automated version of the ARIMA (</a:t>
            </a:r>
            <a:r>
              <a:rPr lang="en-US" b="0" i="0" dirty="0" err="1">
                <a:effectLst/>
              </a:rPr>
              <a:t>AutoRegressive</a:t>
            </a:r>
            <a:r>
              <a:rPr lang="en-US" b="0" i="0" dirty="0">
                <a:effectLst/>
              </a:rPr>
              <a:t> Integrated Moving Average) model, suitable for time series forecasting.</a:t>
            </a:r>
          </a:p>
          <a:p>
            <a:pPr algn="l">
              <a:buFont typeface="+mj-lt"/>
              <a:buAutoNum type="arabicPeriod"/>
            </a:pPr>
            <a:endParaRPr lang="en-US" b="0" i="0" dirty="0">
              <a:effectLst/>
            </a:endParaRPr>
          </a:p>
          <a:p>
            <a:pPr algn="l">
              <a:buFont typeface="+mj-lt"/>
              <a:buAutoNum type="arabicPeriod"/>
            </a:pPr>
            <a:r>
              <a:rPr lang="en-US" b="1" i="0" dirty="0">
                <a:effectLst/>
              </a:rPr>
              <a:t> SARIMAX</a:t>
            </a:r>
            <a:r>
              <a:rPr lang="en-US" b="0" i="0" dirty="0">
                <a:effectLst/>
              </a:rPr>
              <a:t>: Seasonal </a:t>
            </a:r>
            <a:r>
              <a:rPr lang="en-US" b="0" i="0" dirty="0" err="1">
                <a:effectLst/>
              </a:rPr>
              <a:t>AutoRegressive</a:t>
            </a:r>
            <a:r>
              <a:rPr lang="en-US" b="0" i="0" dirty="0">
                <a:effectLst/>
              </a:rPr>
              <a:t> Integrated Moving Average with Exogenous variables, which accommodates external factors for enhanced prediction.</a:t>
            </a:r>
          </a:p>
          <a:p>
            <a:pPr algn="l">
              <a:buFont typeface="+mj-lt"/>
              <a:buAutoNum type="arabicPeriod"/>
            </a:pPr>
            <a:endParaRPr lang="en-US" b="0" i="0" dirty="0">
              <a:effectLst/>
            </a:endParaRPr>
          </a:p>
          <a:p>
            <a:pPr algn="l">
              <a:buFont typeface="+mj-lt"/>
              <a:buAutoNum type="arabicPeriod"/>
            </a:pPr>
            <a:r>
              <a:rPr lang="en-US" b="1" i="0" dirty="0">
                <a:effectLst/>
              </a:rPr>
              <a:t> Linear Regression</a:t>
            </a:r>
            <a:r>
              <a:rPr lang="en-US" b="0" i="0" dirty="0">
                <a:effectLst/>
              </a:rPr>
              <a:t>: A classic regression model that establishes linear relationships between variables for predictive analysis.</a:t>
            </a:r>
          </a:p>
          <a:p>
            <a:pPr algn="l">
              <a:buFont typeface="+mj-lt"/>
              <a:buAutoNum type="arabicPeriod"/>
            </a:pPr>
            <a:endParaRPr lang="en-US" b="0" i="0" dirty="0">
              <a:effectLst/>
            </a:endParaRPr>
          </a:p>
          <a:p>
            <a:pPr algn="l">
              <a:buFont typeface="+mj-lt"/>
              <a:buAutoNum type="arabicPeriod"/>
            </a:pPr>
            <a:r>
              <a:rPr lang="en-US" b="1" i="0" dirty="0">
                <a:effectLst/>
              </a:rPr>
              <a:t> Gradient Boosting Regressor</a:t>
            </a:r>
            <a:r>
              <a:rPr lang="en-US" b="0" i="0" dirty="0">
                <a:effectLst/>
              </a:rPr>
              <a:t>: Leveraging gradient boosting techniques to develop a powerful ensemble model for regression tasks.</a:t>
            </a:r>
          </a:p>
          <a:p>
            <a:pPr algn="l">
              <a:buFont typeface="+mj-lt"/>
              <a:buAutoNum type="arabicPeriod"/>
            </a:pPr>
            <a:endParaRPr lang="en-US" b="0" i="0" dirty="0">
              <a:effectLst/>
            </a:endParaRPr>
          </a:p>
          <a:p>
            <a:pPr algn="l">
              <a:buFont typeface="+mj-lt"/>
              <a:buAutoNum type="arabicPeriod"/>
            </a:pPr>
            <a:r>
              <a:rPr lang="en-US" b="1" i="0" dirty="0">
                <a:effectLst/>
              </a:rPr>
              <a:t> LSTM (Long Short-Term Memory)</a:t>
            </a:r>
            <a:r>
              <a:rPr lang="en-US" b="0" i="0" dirty="0">
                <a:effectLst/>
              </a:rPr>
              <a:t>: A type of recurrent neural network (RNN) optimized for sequence prediction, particularly effective for time series forecasting.</a:t>
            </a:r>
          </a:p>
        </p:txBody>
      </p:sp>
    </p:spTree>
    <p:extLst>
      <p:ext uri="{BB962C8B-B14F-4D97-AF65-F5344CB8AC3E}">
        <p14:creationId xmlns:p14="http://schemas.microsoft.com/office/powerpoint/2010/main" val="703946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Google Shape;103;p3">
            <a:extLst>
              <a:ext uri="{FF2B5EF4-FFF2-40B4-BE49-F238E27FC236}">
                <a16:creationId xmlns:a16="http://schemas.microsoft.com/office/drawing/2014/main" id="{C03FE328-5406-0D6D-8C00-DE90A7667C2D}"/>
              </a:ext>
            </a:extLst>
          </p:cNvPr>
          <p:cNvSpPr txBox="1"/>
          <p:nvPr/>
        </p:nvSpPr>
        <p:spPr>
          <a:xfrm>
            <a:off x="961052" y="314408"/>
            <a:ext cx="4671071"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dirty="0">
                <a:ea typeface="Calibri"/>
                <a:cs typeface="Calibri"/>
                <a:sym typeface="Calibri"/>
              </a:rPr>
              <a:t>Model Evaluation: </a:t>
            </a:r>
            <a:endParaRPr sz="3200" b="1" dirty="0">
              <a:ea typeface="Calibri"/>
              <a:cs typeface="Calibri"/>
              <a:sym typeface="Calibri"/>
            </a:endParaRPr>
          </a:p>
        </p:txBody>
      </p:sp>
      <p:pic>
        <p:nvPicPr>
          <p:cNvPr id="8" name="Picture 7">
            <a:extLst>
              <a:ext uri="{FF2B5EF4-FFF2-40B4-BE49-F238E27FC236}">
                <a16:creationId xmlns:a16="http://schemas.microsoft.com/office/drawing/2014/main" id="{E928C5DF-B9A6-DD4D-B50A-E91BFA5A1124}"/>
              </a:ext>
            </a:extLst>
          </p:cNvPr>
          <p:cNvPicPr>
            <a:picLocks noChangeAspect="1"/>
          </p:cNvPicPr>
          <p:nvPr/>
        </p:nvPicPr>
        <p:blipFill>
          <a:blip r:embed="rId2"/>
          <a:stretch>
            <a:fillRect/>
          </a:stretch>
        </p:blipFill>
        <p:spPr>
          <a:xfrm>
            <a:off x="1144353" y="1160715"/>
            <a:ext cx="3927001" cy="1990521"/>
          </a:xfrm>
          <a:prstGeom prst="rect">
            <a:avLst/>
          </a:prstGeom>
        </p:spPr>
      </p:pic>
      <p:sp>
        <p:nvSpPr>
          <p:cNvPr id="9" name="TextBox 8">
            <a:extLst>
              <a:ext uri="{FF2B5EF4-FFF2-40B4-BE49-F238E27FC236}">
                <a16:creationId xmlns:a16="http://schemas.microsoft.com/office/drawing/2014/main" id="{6740D4CE-1647-6DF1-95AA-C5B6456242C3}"/>
              </a:ext>
            </a:extLst>
          </p:cNvPr>
          <p:cNvSpPr txBox="1"/>
          <p:nvPr/>
        </p:nvSpPr>
        <p:spPr>
          <a:xfrm>
            <a:off x="5740178" y="1417311"/>
            <a:ext cx="5227659" cy="1477328"/>
          </a:xfrm>
          <a:prstGeom prst="rect">
            <a:avLst/>
          </a:prstGeom>
          <a:noFill/>
        </p:spPr>
        <p:txBody>
          <a:bodyPr wrap="square" rtlCol="0">
            <a:spAutoFit/>
          </a:bodyPr>
          <a:lstStyle/>
          <a:p>
            <a:r>
              <a:rPr lang="en-US" b="0" i="0" dirty="0">
                <a:effectLst/>
              </a:rPr>
              <a:t>Among the various models we used but SARIMAX model stands out as the top performer. Its Root Mean Square Error (RMSE) of 4966.74 and Mean Absolute Percentage Error (MAPE) of 0.0643 indicate a high level of accuracy in our sales predictions.</a:t>
            </a:r>
          </a:p>
        </p:txBody>
      </p:sp>
      <p:sp>
        <p:nvSpPr>
          <p:cNvPr id="15" name="TextBox 14">
            <a:extLst>
              <a:ext uri="{FF2B5EF4-FFF2-40B4-BE49-F238E27FC236}">
                <a16:creationId xmlns:a16="http://schemas.microsoft.com/office/drawing/2014/main" id="{223B1B83-38E6-C18B-6C15-0D66CA4824F3}"/>
              </a:ext>
            </a:extLst>
          </p:cNvPr>
          <p:cNvSpPr txBox="1"/>
          <p:nvPr/>
        </p:nvSpPr>
        <p:spPr>
          <a:xfrm>
            <a:off x="1002113" y="3330693"/>
            <a:ext cx="4516017" cy="369332"/>
          </a:xfrm>
          <a:prstGeom prst="rect">
            <a:avLst/>
          </a:prstGeom>
          <a:noFill/>
        </p:spPr>
        <p:txBody>
          <a:bodyPr wrap="square" rtlCol="0">
            <a:spAutoFit/>
          </a:bodyPr>
          <a:lstStyle/>
          <a:p>
            <a:r>
              <a:rPr lang="en-IN" b="1" dirty="0">
                <a:solidFill>
                  <a:schemeClr val="tx1">
                    <a:lumMod val="85000"/>
                    <a:lumOff val="15000"/>
                  </a:schemeClr>
                </a:solidFill>
              </a:rPr>
              <a:t>SARIMAX Prediction </a:t>
            </a:r>
            <a:r>
              <a:rPr lang="en-IN" b="1" dirty="0" err="1">
                <a:solidFill>
                  <a:schemeClr val="tx1">
                    <a:lumMod val="85000"/>
                    <a:lumOff val="15000"/>
                  </a:schemeClr>
                </a:solidFill>
              </a:rPr>
              <a:t>LineChart</a:t>
            </a:r>
            <a:endParaRPr lang="en-IN" b="1" dirty="0">
              <a:solidFill>
                <a:schemeClr val="tx1">
                  <a:lumMod val="85000"/>
                  <a:lumOff val="15000"/>
                </a:schemeClr>
              </a:solidFill>
            </a:endParaRPr>
          </a:p>
        </p:txBody>
      </p:sp>
      <p:sp>
        <p:nvSpPr>
          <p:cNvPr id="16" name="TextBox 15">
            <a:extLst>
              <a:ext uri="{FF2B5EF4-FFF2-40B4-BE49-F238E27FC236}">
                <a16:creationId xmlns:a16="http://schemas.microsoft.com/office/drawing/2014/main" id="{8808F93D-0374-CF3D-C63D-45BEA3B5A692}"/>
              </a:ext>
            </a:extLst>
          </p:cNvPr>
          <p:cNvSpPr txBox="1"/>
          <p:nvPr/>
        </p:nvSpPr>
        <p:spPr>
          <a:xfrm>
            <a:off x="6096000" y="3263743"/>
            <a:ext cx="4516017" cy="369332"/>
          </a:xfrm>
          <a:prstGeom prst="rect">
            <a:avLst/>
          </a:prstGeom>
          <a:noFill/>
        </p:spPr>
        <p:txBody>
          <a:bodyPr wrap="square" rtlCol="0">
            <a:spAutoFit/>
          </a:bodyPr>
          <a:lstStyle/>
          <a:p>
            <a:r>
              <a:rPr lang="en-IN" b="1" dirty="0">
                <a:solidFill>
                  <a:schemeClr val="tx1">
                    <a:lumMod val="85000"/>
                    <a:lumOff val="15000"/>
                  </a:schemeClr>
                </a:solidFill>
              </a:rPr>
              <a:t>SARIMAX Forecast </a:t>
            </a:r>
            <a:r>
              <a:rPr lang="en-IN" b="1" dirty="0" err="1">
                <a:solidFill>
                  <a:schemeClr val="tx1">
                    <a:lumMod val="85000"/>
                    <a:lumOff val="15000"/>
                  </a:schemeClr>
                </a:solidFill>
              </a:rPr>
              <a:t>LineChart</a:t>
            </a:r>
            <a:endParaRPr lang="en-IN" b="1" dirty="0">
              <a:solidFill>
                <a:schemeClr val="tx1">
                  <a:lumMod val="85000"/>
                  <a:lumOff val="15000"/>
                </a:schemeClr>
              </a:solidFill>
            </a:endParaRPr>
          </a:p>
        </p:txBody>
      </p:sp>
      <p:pic>
        <p:nvPicPr>
          <p:cNvPr id="18" name="Picture 17">
            <a:extLst>
              <a:ext uri="{FF2B5EF4-FFF2-40B4-BE49-F238E27FC236}">
                <a16:creationId xmlns:a16="http://schemas.microsoft.com/office/drawing/2014/main" id="{8E19746C-2178-71BB-E476-DAED030A45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4354" y="3799838"/>
            <a:ext cx="4671070" cy="2468041"/>
          </a:xfrm>
          <a:prstGeom prst="rect">
            <a:avLst/>
          </a:prstGeom>
        </p:spPr>
      </p:pic>
      <p:pic>
        <p:nvPicPr>
          <p:cNvPr id="20" name="Picture 19">
            <a:extLst>
              <a:ext uri="{FF2B5EF4-FFF2-40B4-BE49-F238E27FC236}">
                <a16:creationId xmlns:a16="http://schemas.microsoft.com/office/drawing/2014/main" id="{48B30796-ACD5-00BA-CA40-3D47236A0E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799838"/>
            <a:ext cx="5090160" cy="2468041"/>
          </a:xfrm>
          <a:prstGeom prst="rect">
            <a:avLst/>
          </a:prstGeom>
        </p:spPr>
      </p:pic>
    </p:spTree>
    <p:extLst>
      <p:ext uri="{BB962C8B-B14F-4D97-AF65-F5344CB8AC3E}">
        <p14:creationId xmlns:p14="http://schemas.microsoft.com/office/powerpoint/2010/main" val="3003112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Google Shape;103;p3">
            <a:extLst>
              <a:ext uri="{FF2B5EF4-FFF2-40B4-BE49-F238E27FC236}">
                <a16:creationId xmlns:a16="http://schemas.microsoft.com/office/drawing/2014/main" id="{1B7CD538-984F-CB50-4F91-9C3F16D700CD}"/>
              </a:ext>
            </a:extLst>
          </p:cNvPr>
          <p:cNvSpPr txBox="1"/>
          <p:nvPr/>
        </p:nvSpPr>
        <p:spPr>
          <a:xfrm>
            <a:off x="961052" y="710209"/>
            <a:ext cx="4671071"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ea typeface="Calibri"/>
                <a:cs typeface="Calibri"/>
                <a:sym typeface="Calibri"/>
              </a:rPr>
              <a:t>Deployment :</a:t>
            </a:r>
            <a:endParaRPr lang="en-IN" sz="3200" b="1" dirty="0">
              <a:ea typeface="Calibri"/>
              <a:cs typeface="Calibri"/>
              <a:sym typeface="Calibri"/>
            </a:endParaRPr>
          </a:p>
        </p:txBody>
      </p:sp>
      <p:sp>
        <p:nvSpPr>
          <p:cNvPr id="3" name="TextBox 2">
            <a:extLst>
              <a:ext uri="{FF2B5EF4-FFF2-40B4-BE49-F238E27FC236}">
                <a16:creationId xmlns:a16="http://schemas.microsoft.com/office/drawing/2014/main" id="{2217DC89-8BED-1DFD-2B0F-AD50CBC79AD9}"/>
              </a:ext>
            </a:extLst>
          </p:cNvPr>
          <p:cNvSpPr txBox="1"/>
          <p:nvPr/>
        </p:nvSpPr>
        <p:spPr>
          <a:xfrm>
            <a:off x="961052" y="1624486"/>
            <a:ext cx="5654352" cy="400110"/>
          </a:xfrm>
          <a:prstGeom prst="rect">
            <a:avLst/>
          </a:prstGeom>
          <a:noFill/>
        </p:spPr>
        <p:txBody>
          <a:bodyPr wrap="square" rtlCol="0">
            <a:spAutoFit/>
          </a:bodyPr>
          <a:lstStyle/>
          <a:p>
            <a:r>
              <a:rPr lang="en-IN" sz="2000" b="1" dirty="0">
                <a:solidFill>
                  <a:schemeClr val="tx1">
                    <a:lumMod val="85000"/>
                    <a:lumOff val="15000"/>
                  </a:schemeClr>
                </a:solidFill>
              </a:rPr>
              <a:t>Deployment Using </a:t>
            </a:r>
            <a:r>
              <a:rPr lang="en-IN" sz="2000" b="1" dirty="0" err="1">
                <a:solidFill>
                  <a:schemeClr val="tx1">
                    <a:lumMod val="85000"/>
                    <a:lumOff val="15000"/>
                  </a:schemeClr>
                </a:solidFill>
              </a:rPr>
              <a:t>Streamlit</a:t>
            </a:r>
            <a:endParaRPr lang="en-IN" sz="2000" b="1" dirty="0">
              <a:solidFill>
                <a:schemeClr val="tx1">
                  <a:lumMod val="85000"/>
                  <a:lumOff val="15000"/>
                </a:schemeClr>
              </a:solidFill>
            </a:endParaRPr>
          </a:p>
        </p:txBody>
      </p:sp>
      <p:sp>
        <p:nvSpPr>
          <p:cNvPr id="5" name="TextBox 4">
            <a:extLst>
              <a:ext uri="{FF2B5EF4-FFF2-40B4-BE49-F238E27FC236}">
                <a16:creationId xmlns:a16="http://schemas.microsoft.com/office/drawing/2014/main" id="{4A4754EA-DEA5-5A6D-2904-B4AA65EBE937}"/>
              </a:ext>
            </a:extLst>
          </p:cNvPr>
          <p:cNvSpPr txBox="1"/>
          <p:nvPr/>
        </p:nvSpPr>
        <p:spPr>
          <a:xfrm>
            <a:off x="961052" y="2323361"/>
            <a:ext cx="5654352" cy="2862322"/>
          </a:xfrm>
          <a:prstGeom prst="rect">
            <a:avLst/>
          </a:prstGeom>
          <a:noFill/>
        </p:spPr>
        <p:txBody>
          <a:bodyPr wrap="square">
            <a:spAutoFit/>
          </a:bodyPr>
          <a:lstStyle/>
          <a:p>
            <a:r>
              <a:rPr lang="en-US" i="0" dirty="0" err="1">
                <a:effectLst/>
              </a:rPr>
              <a:t>Streamlit</a:t>
            </a:r>
            <a:r>
              <a:rPr lang="en-US" i="0" dirty="0">
                <a:effectLst/>
              </a:rPr>
              <a:t> is a popular open-source framework used for model deployment by machine learning and data science teams. Deployment </a:t>
            </a:r>
            <a:r>
              <a:rPr lang="en-US" i="0" dirty="0" err="1">
                <a:effectLst/>
              </a:rPr>
              <a:t>Streamlit</a:t>
            </a:r>
            <a:r>
              <a:rPr lang="en-US" i="0" dirty="0">
                <a:effectLst/>
              </a:rPr>
              <a:t> is the process of launching your </a:t>
            </a:r>
            <a:r>
              <a:rPr lang="en-US" i="0" dirty="0" err="1">
                <a:effectLst/>
              </a:rPr>
              <a:t>Streamlit</a:t>
            </a:r>
            <a:r>
              <a:rPr lang="en-US" i="0" dirty="0">
                <a:effectLst/>
              </a:rPr>
              <a:t> app on the web so that others can access it. </a:t>
            </a:r>
          </a:p>
          <a:p>
            <a:r>
              <a:rPr lang="en-US" i="0" dirty="0">
                <a:effectLst/>
              </a:rPr>
              <a:t>There are different ways to deploy your app, such as using </a:t>
            </a:r>
            <a:r>
              <a:rPr lang="en-US" i="0" dirty="0" err="1">
                <a:effectLst/>
              </a:rPr>
              <a:t>Streamlit</a:t>
            </a:r>
            <a:r>
              <a:rPr lang="en-US" i="0" dirty="0">
                <a:effectLst/>
              </a:rPr>
              <a:t> Community Cloud, Docker, or Kubernetes. </a:t>
            </a:r>
            <a:r>
              <a:rPr lang="en-US" i="0" dirty="0" err="1">
                <a:effectLst/>
              </a:rPr>
              <a:t>Streamlit</a:t>
            </a:r>
            <a:r>
              <a:rPr lang="en-US" i="0" dirty="0">
                <a:effectLst/>
              </a:rPr>
              <a:t> Community Cloud is the easiest option, as it lets you deploy your app in just one click from your GitHub repo.</a:t>
            </a:r>
          </a:p>
        </p:txBody>
      </p:sp>
      <p:pic>
        <p:nvPicPr>
          <p:cNvPr id="1026" name="Picture 2" descr="Model Deployment using Streamlit (A Practical Approach) | by Odeajo ...">
            <a:extLst>
              <a:ext uri="{FF2B5EF4-FFF2-40B4-BE49-F238E27FC236}">
                <a16:creationId xmlns:a16="http://schemas.microsoft.com/office/drawing/2014/main" id="{01A70FA6-992B-A2D2-83AD-8D02CE8BFA48}"/>
              </a:ext>
            </a:extLst>
          </p:cNvPr>
          <p:cNvPicPr>
            <a:picLocks noChangeAspect="1" noChangeArrowheads="1"/>
          </p:cNvPicPr>
          <p:nvPr/>
        </p:nvPicPr>
        <p:blipFill>
          <a:blip r:embed="rId2">
            <a:alphaModFix amt="75000"/>
            <a:extLst>
              <a:ext uri="{28A0092B-C50C-407E-A947-70E740481C1C}">
                <a14:useLocalDpi xmlns:a14="http://schemas.microsoft.com/office/drawing/2010/main" val="0"/>
              </a:ext>
            </a:extLst>
          </a:blip>
          <a:srcRect/>
          <a:stretch>
            <a:fillRect/>
          </a:stretch>
        </p:blipFill>
        <p:spPr bwMode="auto">
          <a:xfrm>
            <a:off x="6907556" y="860399"/>
            <a:ext cx="4450080" cy="2508313"/>
          </a:xfrm>
          <a:prstGeom prst="rect">
            <a:avLst/>
          </a:prstGeom>
          <a:noFill/>
          <a:effectLst>
            <a:reflection stA="44000" endPos="65000" dist="508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080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E1C20F-1586-B594-583C-EEC89E655B8D}"/>
              </a:ext>
            </a:extLst>
          </p:cNvPr>
          <p:cNvPicPr>
            <a:picLocks noChangeAspect="1"/>
          </p:cNvPicPr>
          <p:nvPr/>
        </p:nvPicPr>
        <p:blipFill rotWithShape="1">
          <a:blip r:embed="rId2"/>
          <a:srcRect t="12745"/>
          <a:stretch/>
        </p:blipFill>
        <p:spPr>
          <a:xfrm>
            <a:off x="5273040" y="733978"/>
            <a:ext cx="6502400" cy="2913462"/>
          </a:xfrm>
          <a:prstGeom prst="rect">
            <a:avLst/>
          </a:prstGeom>
        </p:spPr>
      </p:pic>
      <p:pic>
        <p:nvPicPr>
          <p:cNvPr id="5" name="Picture 4">
            <a:extLst>
              <a:ext uri="{FF2B5EF4-FFF2-40B4-BE49-F238E27FC236}">
                <a16:creationId xmlns:a16="http://schemas.microsoft.com/office/drawing/2014/main" id="{76B17111-0193-A217-B35E-F41E9E24B0EE}"/>
              </a:ext>
            </a:extLst>
          </p:cNvPr>
          <p:cNvPicPr>
            <a:picLocks noChangeAspect="1"/>
          </p:cNvPicPr>
          <p:nvPr/>
        </p:nvPicPr>
        <p:blipFill rotWithShape="1">
          <a:blip r:embed="rId3"/>
          <a:srcRect t="13219"/>
          <a:stretch/>
        </p:blipFill>
        <p:spPr>
          <a:xfrm>
            <a:off x="5273040" y="3548704"/>
            <a:ext cx="6502400" cy="2841936"/>
          </a:xfrm>
          <a:prstGeom prst="rect">
            <a:avLst/>
          </a:prstGeom>
        </p:spPr>
      </p:pic>
      <p:sp>
        <p:nvSpPr>
          <p:cNvPr id="6" name="TextBox 5">
            <a:extLst>
              <a:ext uri="{FF2B5EF4-FFF2-40B4-BE49-F238E27FC236}">
                <a16:creationId xmlns:a16="http://schemas.microsoft.com/office/drawing/2014/main" id="{56315E28-C986-5E47-0E50-61DCCB84D62F}"/>
              </a:ext>
            </a:extLst>
          </p:cNvPr>
          <p:cNvSpPr txBox="1"/>
          <p:nvPr/>
        </p:nvSpPr>
        <p:spPr>
          <a:xfrm>
            <a:off x="860856" y="303091"/>
            <a:ext cx="2600960" cy="430887"/>
          </a:xfrm>
          <a:prstGeom prst="rect">
            <a:avLst/>
          </a:prstGeom>
          <a:noFill/>
        </p:spPr>
        <p:txBody>
          <a:bodyPr wrap="square" rtlCol="0">
            <a:spAutoFit/>
          </a:bodyPr>
          <a:lstStyle/>
          <a:p>
            <a:r>
              <a:rPr lang="en-IN" sz="2200" b="1" dirty="0">
                <a:solidFill>
                  <a:schemeClr val="tx1">
                    <a:lumMod val="85000"/>
                    <a:lumOff val="15000"/>
                  </a:schemeClr>
                </a:solidFill>
              </a:rPr>
              <a:t>Page View</a:t>
            </a:r>
          </a:p>
        </p:txBody>
      </p:sp>
      <p:sp>
        <p:nvSpPr>
          <p:cNvPr id="7" name="TextBox 6">
            <a:extLst>
              <a:ext uri="{FF2B5EF4-FFF2-40B4-BE49-F238E27FC236}">
                <a16:creationId xmlns:a16="http://schemas.microsoft.com/office/drawing/2014/main" id="{119F47B0-C7A3-8132-D98F-DC1196F31784}"/>
              </a:ext>
            </a:extLst>
          </p:cNvPr>
          <p:cNvSpPr txBox="1"/>
          <p:nvPr/>
        </p:nvSpPr>
        <p:spPr>
          <a:xfrm>
            <a:off x="860856" y="814876"/>
            <a:ext cx="3904184" cy="5740033"/>
          </a:xfrm>
          <a:prstGeom prst="rect">
            <a:avLst/>
          </a:prstGeom>
          <a:noFill/>
        </p:spPr>
        <p:txBody>
          <a:bodyPr wrap="square" rtlCol="0">
            <a:spAutoFit/>
          </a:bodyPr>
          <a:lstStyle/>
          <a:p>
            <a:pPr algn="l"/>
            <a:r>
              <a:rPr lang="en-US" b="1" i="0" dirty="0">
                <a:effectLst/>
                <a:latin typeface="Söhne"/>
              </a:rPr>
              <a:t>Forecasting Period Selection:</a:t>
            </a:r>
            <a:endParaRPr lang="en-US" dirty="0">
              <a:latin typeface="Söhne"/>
            </a:endParaRPr>
          </a:p>
          <a:p>
            <a:pPr algn="l">
              <a:spcAft>
                <a:spcPts val="600"/>
              </a:spcAft>
            </a:pPr>
            <a:r>
              <a:rPr lang="en-US" b="0" i="0" dirty="0">
                <a:effectLst/>
                <a:latin typeface="Söhne"/>
              </a:rPr>
              <a:t>Users can specify how many weeks into the future they want to forecast sales.</a:t>
            </a:r>
          </a:p>
          <a:p>
            <a:pPr algn="l"/>
            <a:r>
              <a:rPr lang="en-US" b="1" i="0" dirty="0">
                <a:effectLst/>
                <a:latin typeface="Söhne"/>
              </a:rPr>
              <a:t>Plot Customization:</a:t>
            </a:r>
            <a:endParaRPr lang="en-US" dirty="0">
              <a:latin typeface="Söhne"/>
            </a:endParaRPr>
          </a:p>
          <a:p>
            <a:pPr algn="l">
              <a:spcAft>
                <a:spcPts val="600"/>
              </a:spcAft>
            </a:pPr>
            <a:r>
              <a:rPr lang="en-US" b="0" i="0" dirty="0">
                <a:effectLst/>
                <a:latin typeface="Söhne"/>
              </a:rPr>
              <a:t>Users can choose visualizations: bar charts or line plots, also choose plot color.</a:t>
            </a:r>
          </a:p>
          <a:p>
            <a:pPr algn="l"/>
            <a:r>
              <a:rPr lang="en-US" b="1" i="0" dirty="0">
                <a:effectLst/>
                <a:latin typeface="Söhne"/>
              </a:rPr>
              <a:t>Forecast Plot:</a:t>
            </a:r>
            <a:endParaRPr lang="en-US" dirty="0">
              <a:latin typeface="Söhne"/>
            </a:endParaRPr>
          </a:p>
          <a:p>
            <a:pPr algn="l">
              <a:spcAft>
                <a:spcPts val="600"/>
              </a:spcAft>
            </a:pPr>
            <a:r>
              <a:rPr lang="en-US" dirty="0">
                <a:latin typeface="Söhne"/>
              </a:rPr>
              <a:t>F</a:t>
            </a:r>
            <a:r>
              <a:rPr lang="en-US" b="0" i="0" dirty="0">
                <a:effectLst/>
                <a:latin typeface="Söhne"/>
              </a:rPr>
              <a:t>orecast plot </a:t>
            </a:r>
            <a:r>
              <a:rPr lang="en-US" dirty="0">
                <a:latin typeface="Söhne"/>
              </a:rPr>
              <a:t>is </a:t>
            </a:r>
            <a:r>
              <a:rPr lang="en-US" b="0" i="0" dirty="0">
                <a:effectLst/>
                <a:latin typeface="Söhne"/>
              </a:rPr>
              <a:t>visualize sales predictions. Users can interpret trends and patterns.</a:t>
            </a:r>
          </a:p>
          <a:p>
            <a:r>
              <a:rPr lang="en-US" b="1" i="0" dirty="0">
                <a:effectLst/>
                <a:latin typeface="Söhne"/>
              </a:rPr>
              <a:t>Forecast Sales Values:</a:t>
            </a:r>
          </a:p>
          <a:p>
            <a:pPr>
              <a:spcAft>
                <a:spcPts val="600"/>
              </a:spcAft>
            </a:pPr>
            <a:r>
              <a:rPr lang="en-US" dirty="0">
                <a:latin typeface="Söhne"/>
              </a:rPr>
              <a:t>This values </a:t>
            </a:r>
            <a:r>
              <a:rPr lang="en-US" b="0" i="0" dirty="0">
                <a:effectLst/>
                <a:latin typeface="Söhne"/>
              </a:rPr>
              <a:t>shows future periods sales.</a:t>
            </a:r>
          </a:p>
          <a:p>
            <a:r>
              <a:rPr lang="en-US" b="1" i="0" dirty="0">
                <a:effectLst/>
                <a:latin typeface="Söhne"/>
              </a:rPr>
              <a:t>Download Forecasted Values:</a:t>
            </a:r>
            <a:endParaRPr lang="en-US" dirty="0">
              <a:latin typeface="Söhne"/>
            </a:endParaRPr>
          </a:p>
          <a:p>
            <a:pPr algn="l">
              <a:spcAft>
                <a:spcPts val="600"/>
              </a:spcAft>
            </a:pPr>
            <a:r>
              <a:rPr lang="en-US" b="0" i="0" dirty="0">
                <a:effectLst/>
                <a:latin typeface="Söhne"/>
              </a:rPr>
              <a:t>Users can download forecasted sales values as a CSV file. </a:t>
            </a:r>
          </a:p>
          <a:p>
            <a:pPr algn="l"/>
            <a:r>
              <a:rPr lang="en-US" b="1" i="0" dirty="0">
                <a:effectLst/>
                <a:latin typeface="Söhne"/>
              </a:rPr>
              <a:t>Historical Data Display:</a:t>
            </a:r>
            <a:endParaRPr lang="en-US" dirty="0">
              <a:latin typeface="Söhne"/>
            </a:endParaRPr>
          </a:p>
          <a:p>
            <a:pPr algn="l"/>
            <a:r>
              <a:rPr lang="en-US" b="0" i="0" dirty="0">
                <a:effectLst/>
                <a:latin typeface="Söhne"/>
              </a:rPr>
              <a:t>Historical sales data is presented in an easy-to-read table format. </a:t>
            </a:r>
          </a:p>
        </p:txBody>
      </p:sp>
    </p:spTree>
    <p:extLst>
      <p:ext uri="{BB962C8B-B14F-4D97-AF65-F5344CB8AC3E}">
        <p14:creationId xmlns:p14="http://schemas.microsoft.com/office/powerpoint/2010/main" val="3889318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68E964-2A8E-A7AE-CCE1-6B5D3EDDED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594" y="1155580"/>
            <a:ext cx="2484256" cy="669302"/>
          </a:xfrm>
          <a:prstGeom prst="rect">
            <a:avLst/>
          </a:prstGeom>
        </p:spPr>
      </p:pic>
      <p:pic>
        <p:nvPicPr>
          <p:cNvPr id="5" name="Picture 4">
            <a:extLst>
              <a:ext uri="{FF2B5EF4-FFF2-40B4-BE49-F238E27FC236}">
                <a16:creationId xmlns:a16="http://schemas.microsoft.com/office/drawing/2014/main" id="{1453B15C-1215-7E83-3C0D-4B3E09C620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111" y="2503629"/>
            <a:ext cx="2529739" cy="1234317"/>
          </a:xfrm>
          <a:prstGeom prst="rect">
            <a:avLst/>
          </a:prstGeom>
        </p:spPr>
      </p:pic>
      <p:pic>
        <p:nvPicPr>
          <p:cNvPr id="7" name="Picture 6">
            <a:extLst>
              <a:ext uri="{FF2B5EF4-FFF2-40B4-BE49-F238E27FC236}">
                <a16:creationId xmlns:a16="http://schemas.microsoft.com/office/drawing/2014/main" id="{32E90E88-F2B6-D3BB-9FDE-C3FBC4DF28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111" y="4224892"/>
            <a:ext cx="2529738" cy="1759348"/>
          </a:xfrm>
          <a:prstGeom prst="rect">
            <a:avLst/>
          </a:prstGeom>
        </p:spPr>
      </p:pic>
      <p:pic>
        <p:nvPicPr>
          <p:cNvPr id="9" name="Picture 8">
            <a:extLst>
              <a:ext uri="{FF2B5EF4-FFF2-40B4-BE49-F238E27FC236}">
                <a16:creationId xmlns:a16="http://schemas.microsoft.com/office/drawing/2014/main" id="{B4FA1E28-FAA1-544F-CDFC-0F7CCDA070E0}"/>
              </a:ext>
            </a:extLst>
          </p:cNvPr>
          <p:cNvPicPr>
            <a:picLocks noChangeAspect="1"/>
          </p:cNvPicPr>
          <p:nvPr/>
        </p:nvPicPr>
        <p:blipFill>
          <a:blip r:embed="rId5"/>
          <a:stretch>
            <a:fillRect/>
          </a:stretch>
        </p:blipFill>
        <p:spPr>
          <a:xfrm>
            <a:off x="5535246" y="3819984"/>
            <a:ext cx="3948273" cy="2164256"/>
          </a:xfrm>
          <a:prstGeom prst="rect">
            <a:avLst/>
          </a:prstGeom>
        </p:spPr>
      </p:pic>
      <p:pic>
        <p:nvPicPr>
          <p:cNvPr id="13" name="Picture 12">
            <a:extLst>
              <a:ext uri="{FF2B5EF4-FFF2-40B4-BE49-F238E27FC236}">
                <a16:creationId xmlns:a16="http://schemas.microsoft.com/office/drawing/2014/main" id="{332F301A-0739-4D3D-8577-D26C3ABDDE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42776" y="1177467"/>
            <a:ext cx="3940743" cy="2164256"/>
          </a:xfrm>
          <a:prstGeom prst="rect">
            <a:avLst/>
          </a:prstGeom>
        </p:spPr>
      </p:pic>
      <p:pic>
        <p:nvPicPr>
          <p:cNvPr id="15" name="Picture 14">
            <a:extLst>
              <a:ext uri="{FF2B5EF4-FFF2-40B4-BE49-F238E27FC236}">
                <a16:creationId xmlns:a16="http://schemas.microsoft.com/office/drawing/2014/main" id="{EEDEC257-1FC0-3988-999B-DF03D2EFC2C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45675" y="1177467"/>
            <a:ext cx="1890121" cy="3567223"/>
          </a:xfrm>
          <a:prstGeom prst="rect">
            <a:avLst/>
          </a:prstGeom>
        </p:spPr>
      </p:pic>
      <p:pic>
        <p:nvPicPr>
          <p:cNvPr id="19" name="Picture 18">
            <a:extLst>
              <a:ext uri="{FF2B5EF4-FFF2-40B4-BE49-F238E27FC236}">
                <a16:creationId xmlns:a16="http://schemas.microsoft.com/office/drawing/2014/main" id="{BDE204A6-B562-4533-E598-30B92A37E1E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45675" y="5290188"/>
            <a:ext cx="1890121" cy="594412"/>
          </a:xfrm>
          <a:prstGeom prst="rect">
            <a:avLst/>
          </a:prstGeom>
        </p:spPr>
      </p:pic>
      <p:pic>
        <p:nvPicPr>
          <p:cNvPr id="21" name="Picture 20">
            <a:extLst>
              <a:ext uri="{FF2B5EF4-FFF2-40B4-BE49-F238E27FC236}">
                <a16:creationId xmlns:a16="http://schemas.microsoft.com/office/drawing/2014/main" id="{80B290CF-5E9B-E6ED-3FBD-B54C2D63F0D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913242" y="1314956"/>
            <a:ext cx="1804164" cy="350550"/>
          </a:xfrm>
          <a:prstGeom prst="rect">
            <a:avLst/>
          </a:prstGeom>
        </p:spPr>
      </p:pic>
      <p:pic>
        <p:nvPicPr>
          <p:cNvPr id="23" name="Picture 22">
            <a:extLst>
              <a:ext uri="{FF2B5EF4-FFF2-40B4-BE49-F238E27FC236}">
                <a16:creationId xmlns:a16="http://schemas.microsoft.com/office/drawing/2014/main" id="{72475A9E-42F5-D5C5-0271-ADAE762D8E5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913242" y="2134812"/>
            <a:ext cx="1849647" cy="3849428"/>
          </a:xfrm>
          <a:prstGeom prst="rect">
            <a:avLst/>
          </a:prstGeom>
        </p:spPr>
      </p:pic>
      <p:sp>
        <p:nvSpPr>
          <p:cNvPr id="24" name="TextBox 23">
            <a:extLst>
              <a:ext uri="{FF2B5EF4-FFF2-40B4-BE49-F238E27FC236}">
                <a16:creationId xmlns:a16="http://schemas.microsoft.com/office/drawing/2014/main" id="{99F429C7-F2D5-8A8B-1610-75C67BD50871}"/>
              </a:ext>
            </a:extLst>
          </p:cNvPr>
          <p:cNvSpPr txBox="1"/>
          <p:nvPr/>
        </p:nvSpPr>
        <p:spPr>
          <a:xfrm>
            <a:off x="397117" y="695804"/>
            <a:ext cx="2639209" cy="338554"/>
          </a:xfrm>
          <a:prstGeom prst="rect">
            <a:avLst/>
          </a:prstGeom>
          <a:noFill/>
        </p:spPr>
        <p:txBody>
          <a:bodyPr wrap="square" rtlCol="0">
            <a:spAutoFit/>
          </a:bodyPr>
          <a:lstStyle/>
          <a:p>
            <a:r>
              <a:rPr lang="en-IN" sz="1600" dirty="0">
                <a:solidFill>
                  <a:schemeClr val="tx1">
                    <a:lumMod val="85000"/>
                    <a:lumOff val="15000"/>
                  </a:schemeClr>
                </a:solidFill>
              </a:rPr>
              <a:t>Select Week no. for Forecast</a:t>
            </a:r>
          </a:p>
        </p:txBody>
      </p:sp>
      <p:sp>
        <p:nvSpPr>
          <p:cNvPr id="25" name="TextBox 24">
            <a:extLst>
              <a:ext uri="{FF2B5EF4-FFF2-40B4-BE49-F238E27FC236}">
                <a16:creationId xmlns:a16="http://schemas.microsoft.com/office/drawing/2014/main" id="{1CCEF3C8-741D-130A-E619-2416CAA6DF66}"/>
              </a:ext>
            </a:extLst>
          </p:cNvPr>
          <p:cNvSpPr txBox="1"/>
          <p:nvPr/>
        </p:nvSpPr>
        <p:spPr>
          <a:xfrm>
            <a:off x="402976" y="2090318"/>
            <a:ext cx="2639209" cy="338554"/>
          </a:xfrm>
          <a:prstGeom prst="rect">
            <a:avLst/>
          </a:prstGeom>
          <a:noFill/>
        </p:spPr>
        <p:txBody>
          <a:bodyPr wrap="square" rtlCol="0">
            <a:spAutoFit/>
          </a:bodyPr>
          <a:lstStyle/>
          <a:p>
            <a:r>
              <a:rPr lang="en-IN" sz="1600" dirty="0">
                <a:solidFill>
                  <a:schemeClr val="tx1">
                    <a:lumMod val="85000"/>
                    <a:lumOff val="15000"/>
                  </a:schemeClr>
                </a:solidFill>
              </a:rPr>
              <a:t>Select Plot Type</a:t>
            </a:r>
          </a:p>
        </p:txBody>
      </p:sp>
      <p:sp>
        <p:nvSpPr>
          <p:cNvPr id="26" name="TextBox 25">
            <a:extLst>
              <a:ext uri="{FF2B5EF4-FFF2-40B4-BE49-F238E27FC236}">
                <a16:creationId xmlns:a16="http://schemas.microsoft.com/office/drawing/2014/main" id="{143CB06B-F8B6-CEE2-6D66-0EBB12164F5A}"/>
              </a:ext>
            </a:extLst>
          </p:cNvPr>
          <p:cNvSpPr txBox="1"/>
          <p:nvPr/>
        </p:nvSpPr>
        <p:spPr>
          <a:xfrm>
            <a:off x="397117" y="3852927"/>
            <a:ext cx="2639209" cy="338554"/>
          </a:xfrm>
          <a:prstGeom prst="rect">
            <a:avLst/>
          </a:prstGeom>
          <a:noFill/>
        </p:spPr>
        <p:txBody>
          <a:bodyPr wrap="square" rtlCol="0">
            <a:spAutoFit/>
          </a:bodyPr>
          <a:lstStyle/>
          <a:p>
            <a:r>
              <a:rPr lang="en-IN" sz="1600" dirty="0">
                <a:solidFill>
                  <a:schemeClr val="tx1">
                    <a:lumMod val="85000"/>
                    <a:lumOff val="15000"/>
                  </a:schemeClr>
                </a:solidFill>
              </a:rPr>
              <a:t>Select </a:t>
            </a:r>
            <a:r>
              <a:rPr lang="en-IN" sz="1600" dirty="0" err="1">
                <a:solidFill>
                  <a:schemeClr val="tx1">
                    <a:lumMod val="85000"/>
                    <a:lumOff val="15000"/>
                  </a:schemeClr>
                </a:solidFill>
              </a:rPr>
              <a:t>Color</a:t>
            </a:r>
            <a:r>
              <a:rPr lang="en-IN" sz="1600" dirty="0">
                <a:solidFill>
                  <a:schemeClr val="tx1">
                    <a:lumMod val="85000"/>
                    <a:lumOff val="15000"/>
                  </a:schemeClr>
                </a:solidFill>
              </a:rPr>
              <a:t> for Bar Plot</a:t>
            </a:r>
          </a:p>
        </p:txBody>
      </p:sp>
      <p:sp>
        <p:nvSpPr>
          <p:cNvPr id="27" name="TextBox 26">
            <a:extLst>
              <a:ext uri="{FF2B5EF4-FFF2-40B4-BE49-F238E27FC236}">
                <a16:creationId xmlns:a16="http://schemas.microsoft.com/office/drawing/2014/main" id="{8CADB01D-A473-B380-D7F0-4B6CC9961CA7}"/>
              </a:ext>
            </a:extLst>
          </p:cNvPr>
          <p:cNvSpPr txBox="1"/>
          <p:nvPr/>
        </p:nvSpPr>
        <p:spPr>
          <a:xfrm>
            <a:off x="3245675" y="695804"/>
            <a:ext cx="1736483" cy="338554"/>
          </a:xfrm>
          <a:prstGeom prst="rect">
            <a:avLst/>
          </a:prstGeom>
          <a:noFill/>
        </p:spPr>
        <p:txBody>
          <a:bodyPr wrap="square" rtlCol="0">
            <a:spAutoFit/>
          </a:bodyPr>
          <a:lstStyle/>
          <a:p>
            <a:r>
              <a:rPr lang="en-IN" sz="1600" dirty="0">
                <a:solidFill>
                  <a:schemeClr val="tx1">
                    <a:lumMod val="85000"/>
                    <a:lumOff val="15000"/>
                  </a:schemeClr>
                </a:solidFill>
              </a:rPr>
              <a:t>Forecasted Values</a:t>
            </a:r>
          </a:p>
        </p:txBody>
      </p:sp>
      <p:sp>
        <p:nvSpPr>
          <p:cNvPr id="28" name="TextBox 27">
            <a:extLst>
              <a:ext uri="{FF2B5EF4-FFF2-40B4-BE49-F238E27FC236}">
                <a16:creationId xmlns:a16="http://schemas.microsoft.com/office/drawing/2014/main" id="{F366064D-5B42-99BC-A113-746B7270AD59}"/>
              </a:ext>
            </a:extLst>
          </p:cNvPr>
          <p:cNvSpPr txBox="1"/>
          <p:nvPr/>
        </p:nvSpPr>
        <p:spPr>
          <a:xfrm>
            <a:off x="2958849" y="4908887"/>
            <a:ext cx="2773507" cy="338554"/>
          </a:xfrm>
          <a:prstGeom prst="rect">
            <a:avLst/>
          </a:prstGeom>
          <a:noFill/>
        </p:spPr>
        <p:txBody>
          <a:bodyPr wrap="square" rtlCol="0">
            <a:spAutoFit/>
          </a:bodyPr>
          <a:lstStyle/>
          <a:p>
            <a:r>
              <a:rPr lang="en-IN" sz="1600" dirty="0">
                <a:solidFill>
                  <a:schemeClr val="tx1">
                    <a:lumMod val="85000"/>
                    <a:lumOff val="15000"/>
                  </a:schemeClr>
                </a:solidFill>
              </a:rPr>
              <a:t>Download Forecasted values </a:t>
            </a:r>
          </a:p>
        </p:txBody>
      </p:sp>
      <p:sp>
        <p:nvSpPr>
          <p:cNvPr id="29" name="TextBox 28">
            <a:extLst>
              <a:ext uri="{FF2B5EF4-FFF2-40B4-BE49-F238E27FC236}">
                <a16:creationId xmlns:a16="http://schemas.microsoft.com/office/drawing/2014/main" id="{151E1E6D-6B3E-4D0B-9F47-B2ABA7C3BEEA}"/>
              </a:ext>
            </a:extLst>
          </p:cNvPr>
          <p:cNvSpPr txBox="1"/>
          <p:nvPr/>
        </p:nvSpPr>
        <p:spPr>
          <a:xfrm>
            <a:off x="5487279" y="695804"/>
            <a:ext cx="2315601" cy="338554"/>
          </a:xfrm>
          <a:prstGeom prst="rect">
            <a:avLst/>
          </a:prstGeom>
          <a:noFill/>
        </p:spPr>
        <p:txBody>
          <a:bodyPr wrap="square" rtlCol="0">
            <a:spAutoFit/>
          </a:bodyPr>
          <a:lstStyle/>
          <a:p>
            <a:r>
              <a:rPr lang="en-IN" sz="1600" dirty="0">
                <a:solidFill>
                  <a:schemeClr val="tx1">
                    <a:lumMod val="85000"/>
                    <a:lumOff val="15000"/>
                  </a:schemeClr>
                </a:solidFill>
              </a:rPr>
              <a:t>Forecast Plot (Bar Plot)</a:t>
            </a:r>
          </a:p>
        </p:txBody>
      </p:sp>
      <p:sp>
        <p:nvSpPr>
          <p:cNvPr id="30" name="TextBox 29">
            <a:extLst>
              <a:ext uri="{FF2B5EF4-FFF2-40B4-BE49-F238E27FC236}">
                <a16:creationId xmlns:a16="http://schemas.microsoft.com/office/drawing/2014/main" id="{18163874-9DDD-AA89-6827-D843ACE21277}"/>
              </a:ext>
            </a:extLst>
          </p:cNvPr>
          <p:cNvSpPr txBox="1"/>
          <p:nvPr/>
        </p:nvSpPr>
        <p:spPr>
          <a:xfrm>
            <a:off x="5535246" y="3419664"/>
            <a:ext cx="2315601" cy="338554"/>
          </a:xfrm>
          <a:prstGeom prst="rect">
            <a:avLst/>
          </a:prstGeom>
          <a:noFill/>
        </p:spPr>
        <p:txBody>
          <a:bodyPr wrap="square" rtlCol="0">
            <a:spAutoFit/>
          </a:bodyPr>
          <a:lstStyle/>
          <a:p>
            <a:r>
              <a:rPr lang="en-IN" sz="1600" dirty="0">
                <a:solidFill>
                  <a:schemeClr val="tx1">
                    <a:lumMod val="85000"/>
                    <a:lumOff val="15000"/>
                  </a:schemeClr>
                </a:solidFill>
              </a:rPr>
              <a:t>Forecast Plot (Line Chart)</a:t>
            </a:r>
          </a:p>
        </p:txBody>
      </p:sp>
      <p:sp>
        <p:nvSpPr>
          <p:cNvPr id="31" name="TextBox 30">
            <a:extLst>
              <a:ext uri="{FF2B5EF4-FFF2-40B4-BE49-F238E27FC236}">
                <a16:creationId xmlns:a16="http://schemas.microsoft.com/office/drawing/2014/main" id="{9799279B-BD7F-7E37-0F7B-677FB065F6E3}"/>
              </a:ext>
            </a:extLst>
          </p:cNvPr>
          <p:cNvSpPr txBox="1"/>
          <p:nvPr/>
        </p:nvSpPr>
        <p:spPr>
          <a:xfrm>
            <a:off x="9547443" y="695804"/>
            <a:ext cx="2535761" cy="338554"/>
          </a:xfrm>
          <a:prstGeom prst="rect">
            <a:avLst/>
          </a:prstGeom>
          <a:noFill/>
        </p:spPr>
        <p:txBody>
          <a:bodyPr wrap="square" rtlCol="0">
            <a:spAutoFit/>
          </a:bodyPr>
          <a:lstStyle/>
          <a:p>
            <a:r>
              <a:rPr lang="en-IN" sz="1600" dirty="0">
                <a:solidFill>
                  <a:schemeClr val="tx1">
                    <a:lumMod val="85000"/>
                    <a:lumOff val="15000"/>
                  </a:schemeClr>
                </a:solidFill>
              </a:rPr>
              <a:t>Checkbox for Historical Data</a:t>
            </a:r>
          </a:p>
        </p:txBody>
      </p:sp>
      <p:sp>
        <p:nvSpPr>
          <p:cNvPr id="32" name="TextBox 31">
            <a:extLst>
              <a:ext uri="{FF2B5EF4-FFF2-40B4-BE49-F238E27FC236}">
                <a16:creationId xmlns:a16="http://schemas.microsoft.com/office/drawing/2014/main" id="{4B8AEED5-AF2B-E08F-5D33-52CD1707172E}"/>
              </a:ext>
            </a:extLst>
          </p:cNvPr>
          <p:cNvSpPr txBox="1"/>
          <p:nvPr/>
        </p:nvSpPr>
        <p:spPr>
          <a:xfrm>
            <a:off x="9890499" y="1730882"/>
            <a:ext cx="1539501" cy="338554"/>
          </a:xfrm>
          <a:prstGeom prst="rect">
            <a:avLst/>
          </a:prstGeom>
          <a:noFill/>
        </p:spPr>
        <p:txBody>
          <a:bodyPr wrap="square" rtlCol="0">
            <a:spAutoFit/>
          </a:bodyPr>
          <a:lstStyle/>
          <a:p>
            <a:r>
              <a:rPr lang="en-IN" sz="1600" dirty="0">
                <a:solidFill>
                  <a:schemeClr val="tx1">
                    <a:lumMod val="85000"/>
                    <a:lumOff val="15000"/>
                  </a:schemeClr>
                </a:solidFill>
              </a:rPr>
              <a:t>Historical Data</a:t>
            </a:r>
          </a:p>
        </p:txBody>
      </p:sp>
    </p:spTree>
    <p:extLst>
      <p:ext uri="{BB962C8B-B14F-4D97-AF65-F5344CB8AC3E}">
        <p14:creationId xmlns:p14="http://schemas.microsoft.com/office/powerpoint/2010/main" val="2983470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Google Shape;103;p3">
            <a:extLst>
              <a:ext uri="{FF2B5EF4-FFF2-40B4-BE49-F238E27FC236}">
                <a16:creationId xmlns:a16="http://schemas.microsoft.com/office/drawing/2014/main" id="{DEF57FBA-7574-A324-C983-1E007FF1992B}"/>
              </a:ext>
            </a:extLst>
          </p:cNvPr>
          <p:cNvSpPr txBox="1"/>
          <p:nvPr/>
        </p:nvSpPr>
        <p:spPr>
          <a:xfrm>
            <a:off x="961052" y="949751"/>
            <a:ext cx="4671071"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dirty="0">
                <a:ea typeface="Calibri"/>
                <a:cs typeface="Calibri"/>
                <a:sym typeface="Calibri"/>
              </a:rPr>
              <a:t>Challenge Faced:</a:t>
            </a:r>
          </a:p>
        </p:txBody>
      </p:sp>
      <p:sp>
        <p:nvSpPr>
          <p:cNvPr id="8" name="TextBox 7">
            <a:extLst>
              <a:ext uri="{FF2B5EF4-FFF2-40B4-BE49-F238E27FC236}">
                <a16:creationId xmlns:a16="http://schemas.microsoft.com/office/drawing/2014/main" id="{92531890-7E29-0ED8-9541-74D33C8286E7}"/>
              </a:ext>
            </a:extLst>
          </p:cNvPr>
          <p:cNvSpPr txBox="1"/>
          <p:nvPr/>
        </p:nvSpPr>
        <p:spPr>
          <a:xfrm>
            <a:off x="1444442" y="3655902"/>
            <a:ext cx="9796386" cy="707886"/>
          </a:xfrm>
          <a:prstGeom prst="rect">
            <a:avLst/>
          </a:prstGeom>
          <a:noFill/>
        </p:spPr>
        <p:txBody>
          <a:bodyPr wrap="square">
            <a:spAutoFit/>
          </a:bodyPr>
          <a:lstStyle/>
          <a:p>
            <a:pPr marL="0" marR="0" lvl="0" indent="0" algn="just" rtl="0">
              <a:spcBef>
                <a:spcPts val="0"/>
              </a:spcBef>
              <a:spcAft>
                <a:spcPts val="0"/>
              </a:spcAft>
              <a:buNone/>
            </a:pPr>
            <a:r>
              <a:rPr lang="en-GB" sz="2000" dirty="0">
                <a:latin typeface="Calibri"/>
                <a:ea typeface="Calibri"/>
                <a:cs typeface="Calibri"/>
                <a:sym typeface="Calibri"/>
              </a:rPr>
              <a:t>3) Model selection: There are many different types of models that can be used to forecast time series data, and selecting the right one for a specific dataset can be challenging.</a:t>
            </a:r>
            <a:endParaRPr lang="en-GB" sz="2000" dirty="0"/>
          </a:p>
        </p:txBody>
      </p:sp>
      <p:sp>
        <p:nvSpPr>
          <p:cNvPr id="10" name="TextBox 9">
            <a:extLst>
              <a:ext uri="{FF2B5EF4-FFF2-40B4-BE49-F238E27FC236}">
                <a16:creationId xmlns:a16="http://schemas.microsoft.com/office/drawing/2014/main" id="{58C0A184-09E6-E3E6-D7D4-04ECB7A67E0F}"/>
              </a:ext>
            </a:extLst>
          </p:cNvPr>
          <p:cNvSpPr txBox="1"/>
          <p:nvPr/>
        </p:nvSpPr>
        <p:spPr>
          <a:xfrm>
            <a:off x="1444442" y="2009427"/>
            <a:ext cx="9796386" cy="707886"/>
          </a:xfrm>
          <a:prstGeom prst="rect">
            <a:avLst/>
          </a:prstGeom>
          <a:noFill/>
        </p:spPr>
        <p:txBody>
          <a:bodyPr wrap="square">
            <a:spAutoFit/>
          </a:bodyPr>
          <a:lstStyle/>
          <a:p>
            <a:pPr marL="0" marR="0" lvl="0" indent="0" algn="just" rtl="0">
              <a:spcBef>
                <a:spcPts val="0"/>
              </a:spcBef>
              <a:spcAft>
                <a:spcPts val="0"/>
              </a:spcAft>
              <a:buNone/>
            </a:pPr>
            <a:r>
              <a:rPr lang="en-GB" sz="2000" dirty="0">
                <a:latin typeface="Calibri"/>
                <a:ea typeface="Calibri"/>
                <a:cs typeface="Calibri"/>
                <a:sym typeface="Calibri"/>
              </a:rPr>
              <a:t>1) Large historical data: There are 4 year Sales data its relatively large period of time, which can make it difficult to accurately forecast future prices.</a:t>
            </a:r>
            <a:endParaRPr lang="en-GB" sz="2000" dirty="0"/>
          </a:p>
        </p:txBody>
      </p:sp>
      <p:sp>
        <p:nvSpPr>
          <p:cNvPr id="11" name="TextBox 10">
            <a:extLst>
              <a:ext uri="{FF2B5EF4-FFF2-40B4-BE49-F238E27FC236}">
                <a16:creationId xmlns:a16="http://schemas.microsoft.com/office/drawing/2014/main" id="{EC751F73-B556-F656-A555-6004EFB670F9}"/>
              </a:ext>
            </a:extLst>
          </p:cNvPr>
          <p:cNvSpPr txBox="1"/>
          <p:nvPr/>
        </p:nvSpPr>
        <p:spPr>
          <a:xfrm>
            <a:off x="1444442" y="2684422"/>
            <a:ext cx="9796386" cy="1015663"/>
          </a:xfrm>
          <a:prstGeom prst="rect">
            <a:avLst/>
          </a:prstGeom>
          <a:noFill/>
        </p:spPr>
        <p:txBody>
          <a:bodyPr wrap="square">
            <a:spAutoFit/>
          </a:bodyPr>
          <a:lstStyle/>
          <a:p>
            <a:pPr lvl="0" algn="just"/>
            <a:r>
              <a:rPr lang="en-GB" sz="2000" dirty="0">
                <a:latin typeface="Calibri"/>
                <a:ea typeface="Calibri"/>
                <a:cs typeface="Calibri"/>
                <a:sym typeface="Calibri"/>
              </a:rPr>
              <a:t>2) Seasonality and Trends: We faced understanding and dealing with pattern in the sales data that repeated over time (seasonality) and long term shifts (trends). These pattern required for complex dataset when working on time based data.</a:t>
            </a:r>
            <a:endParaRPr lang="en-GB" sz="2000" dirty="0"/>
          </a:p>
        </p:txBody>
      </p:sp>
    </p:spTree>
    <p:extLst>
      <p:ext uri="{BB962C8B-B14F-4D97-AF65-F5344CB8AC3E}">
        <p14:creationId xmlns:p14="http://schemas.microsoft.com/office/powerpoint/2010/main" val="33754820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Google Shape;103;p3">
            <a:extLst>
              <a:ext uri="{FF2B5EF4-FFF2-40B4-BE49-F238E27FC236}">
                <a16:creationId xmlns:a16="http://schemas.microsoft.com/office/drawing/2014/main" id="{90DBCCA1-B1B4-2D96-946D-942BC347FABC}"/>
              </a:ext>
            </a:extLst>
          </p:cNvPr>
          <p:cNvSpPr txBox="1"/>
          <p:nvPr/>
        </p:nvSpPr>
        <p:spPr>
          <a:xfrm>
            <a:off x="3696166" y="2921189"/>
            <a:ext cx="4799667"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6000" b="1" dirty="0">
                <a:latin typeface="Algerian" panose="04020705040A02060702" pitchFamily="82" charset="0"/>
                <a:ea typeface="Calibri"/>
                <a:cs typeface="Calibri"/>
                <a:sym typeface="Calibri"/>
              </a:rPr>
              <a:t>Thank You</a:t>
            </a:r>
            <a:endParaRPr sz="6000" b="1" dirty="0">
              <a:latin typeface="Algerian" panose="04020705040A02060702" pitchFamily="82" charset="0"/>
              <a:ea typeface="Calibri"/>
              <a:cs typeface="Calibri"/>
              <a:sym typeface="Calibri"/>
            </a:endParaRPr>
          </a:p>
        </p:txBody>
      </p:sp>
    </p:spTree>
    <p:extLst>
      <p:ext uri="{BB962C8B-B14F-4D97-AF65-F5344CB8AC3E}">
        <p14:creationId xmlns:p14="http://schemas.microsoft.com/office/powerpoint/2010/main" val="46810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89753A-6D8B-0B73-EA1B-ABCB7084EA32}"/>
              </a:ext>
            </a:extLst>
          </p:cNvPr>
          <p:cNvSpPr txBox="1"/>
          <p:nvPr/>
        </p:nvSpPr>
        <p:spPr>
          <a:xfrm>
            <a:off x="1343648" y="3333311"/>
            <a:ext cx="9070351" cy="1200329"/>
          </a:xfrm>
          <a:prstGeom prst="rect">
            <a:avLst/>
          </a:prstGeom>
          <a:noFill/>
        </p:spPr>
        <p:txBody>
          <a:bodyPr wrap="square">
            <a:spAutoFit/>
          </a:bodyPr>
          <a:lstStyle/>
          <a:p>
            <a:r>
              <a:rPr lang="en-US" b="0" i="0" dirty="0">
                <a:effectLst/>
              </a:rPr>
              <a:t>The problem statement in this project is to perform demand forecasting for a business. Specifically, the objective is to predict the quantity of goods and services that will be demanded by consumers. The project is based on historical data spanning two years, and the goal is to generate forecasts for the upcoming year.</a:t>
            </a:r>
            <a:endParaRPr lang="en-IN" dirty="0"/>
          </a:p>
        </p:txBody>
      </p:sp>
      <p:sp>
        <p:nvSpPr>
          <p:cNvPr id="5" name="Google Shape;103;p3">
            <a:extLst>
              <a:ext uri="{FF2B5EF4-FFF2-40B4-BE49-F238E27FC236}">
                <a16:creationId xmlns:a16="http://schemas.microsoft.com/office/drawing/2014/main" id="{253223BC-DC4E-C524-88D8-9C273CE61180}"/>
              </a:ext>
            </a:extLst>
          </p:cNvPr>
          <p:cNvSpPr txBox="1"/>
          <p:nvPr/>
        </p:nvSpPr>
        <p:spPr>
          <a:xfrm>
            <a:off x="1343649" y="997895"/>
            <a:ext cx="4671071"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dirty="0">
                <a:latin typeface="Calibri"/>
                <a:ea typeface="Calibri"/>
                <a:cs typeface="Calibri"/>
                <a:sym typeface="Calibri"/>
              </a:rPr>
              <a:t>Business Problem:</a:t>
            </a:r>
            <a:endParaRPr sz="3200" b="1" dirty="0">
              <a:latin typeface="Calibri"/>
              <a:ea typeface="Calibri"/>
              <a:cs typeface="Calibri"/>
              <a:sym typeface="Calibri"/>
            </a:endParaRPr>
          </a:p>
        </p:txBody>
      </p:sp>
      <p:sp>
        <p:nvSpPr>
          <p:cNvPr id="6" name="TextBox 5">
            <a:extLst>
              <a:ext uri="{FF2B5EF4-FFF2-40B4-BE49-F238E27FC236}">
                <a16:creationId xmlns:a16="http://schemas.microsoft.com/office/drawing/2014/main" id="{54130E2D-8CF4-16C0-4979-675E41B02B95}"/>
              </a:ext>
            </a:extLst>
          </p:cNvPr>
          <p:cNvSpPr txBox="1"/>
          <p:nvPr/>
        </p:nvSpPr>
        <p:spPr>
          <a:xfrm>
            <a:off x="1343648" y="1743205"/>
            <a:ext cx="1541792" cy="369332"/>
          </a:xfrm>
          <a:prstGeom prst="rect">
            <a:avLst/>
          </a:prstGeom>
          <a:noFill/>
        </p:spPr>
        <p:txBody>
          <a:bodyPr wrap="square">
            <a:spAutoFit/>
          </a:bodyPr>
          <a:lstStyle/>
          <a:p>
            <a:r>
              <a:rPr lang="en-IN" dirty="0"/>
              <a:t>Sales Forecast </a:t>
            </a:r>
          </a:p>
        </p:txBody>
      </p:sp>
      <p:sp>
        <p:nvSpPr>
          <p:cNvPr id="7" name="Google Shape;103;p3">
            <a:extLst>
              <a:ext uri="{FF2B5EF4-FFF2-40B4-BE49-F238E27FC236}">
                <a16:creationId xmlns:a16="http://schemas.microsoft.com/office/drawing/2014/main" id="{553B6099-AEED-400D-4830-378E921FB7B9}"/>
              </a:ext>
            </a:extLst>
          </p:cNvPr>
          <p:cNvSpPr txBox="1"/>
          <p:nvPr/>
        </p:nvSpPr>
        <p:spPr>
          <a:xfrm>
            <a:off x="1343648" y="2455006"/>
            <a:ext cx="4671071"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dirty="0">
                <a:latin typeface="Calibri"/>
                <a:ea typeface="Calibri"/>
                <a:cs typeface="Calibri"/>
                <a:sym typeface="Calibri"/>
              </a:rPr>
              <a:t>Problem Statement:</a:t>
            </a:r>
            <a:endParaRPr sz="3200" b="1" dirty="0">
              <a:latin typeface="Calibri"/>
              <a:ea typeface="Calibri"/>
              <a:cs typeface="Calibri"/>
              <a:sym typeface="Calibri"/>
            </a:endParaRPr>
          </a:p>
        </p:txBody>
      </p:sp>
    </p:spTree>
    <p:extLst>
      <p:ext uri="{BB962C8B-B14F-4D97-AF65-F5344CB8AC3E}">
        <p14:creationId xmlns:p14="http://schemas.microsoft.com/office/powerpoint/2010/main" val="2184967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Google Shape;112;p4">
            <a:extLst>
              <a:ext uri="{FF2B5EF4-FFF2-40B4-BE49-F238E27FC236}">
                <a16:creationId xmlns:a16="http://schemas.microsoft.com/office/drawing/2014/main" id="{476852AF-D909-9105-87D4-C1CC1CA7C5DC}"/>
              </a:ext>
            </a:extLst>
          </p:cNvPr>
          <p:cNvSpPr txBox="1"/>
          <p:nvPr/>
        </p:nvSpPr>
        <p:spPr>
          <a:xfrm>
            <a:off x="3981691" y="1572618"/>
            <a:ext cx="4330862"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dirty="0">
                <a:ea typeface="Calibri"/>
                <a:cs typeface="Calibri"/>
                <a:sym typeface="Calibri"/>
              </a:rPr>
              <a:t>The data file contains 5 features</a:t>
            </a:r>
            <a:endParaRPr sz="2400" dirty="0">
              <a:ea typeface="Calibri"/>
              <a:cs typeface="Calibri"/>
              <a:sym typeface="Calibri"/>
            </a:endParaRPr>
          </a:p>
        </p:txBody>
      </p:sp>
      <p:sp>
        <p:nvSpPr>
          <p:cNvPr id="10" name="Google Shape;113;p4">
            <a:extLst>
              <a:ext uri="{FF2B5EF4-FFF2-40B4-BE49-F238E27FC236}">
                <a16:creationId xmlns:a16="http://schemas.microsoft.com/office/drawing/2014/main" id="{97EA31AC-A415-9365-5D54-918A99CF021A}"/>
              </a:ext>
            </a:extLst>
          </p:cNvPr>
          <p:cNvSpPr txBox="1"/>
          <p:nvPr/>
        </p:nvSpPr>
        <p:spPr>
          <a:xfrm>
            <a:off x="5131442" y="2153544"/>
            <a:ext cx="4107807" cy="2246729"/>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lt1"/>
              </a:buClr>
              <a:buSzPts val="2800"/>
              <a:buFont typeface="Wingdings" panose="05000000000000000000" pitchFamily="2" charset="2"/>
              <a:buChar char="Ø"/>
            </a:pPr>
            <a:r>
              <a:rPr lang="en-GB" sz="2800" i="1" dirty="0">
                <a:ea typeface="Calibri"/>
                <a:cs typeface="Calibri"/>
                <a:sym typeface="Calibri"/>
              </a:rPr>
              <a:t>DATE</a:t>
            </a:r>
            <a:r>
              <a:rPr lang="en-GB" sz="2000" dirty="0">
                <a:ea typeface="Calibri"/>
                <a:cs typeface="Calibri"/>
                <a:sym typeface="Calibri"/>
              </a:rPr>
              <a:t> </a:t>
            </a:r>
            <a:endParaRPr dirty="0"/>
          </a:p>
          <a:p>
            <a:pPr marL="457200" marR="0" lvl="0" indent="-457200" algn="l" rtl="0">
              <a:spcBef>
                <a:spcPts val="0"/>
              </a:spcBef>
              <a:spcAft>
                <a:spcPts val="0"/>
              </a:spcAft>
              <a:buClr>
                <a:schemeClr val="lt1"/>
              </a:buClr>
              <a:buSzPts val="2800"/>
              <a:buFont typeface="Wingdings" panose="05000000000000000000" pitchFamily="2" charset="2"/>
              <a:buChar char="Ø"/>
            </a:pPr>
            <a:r>
              <a:rPr lang="en-GB" sz="2800" i="1" dirty="0">
                <a:cs typeface="Calibri"/>
                <a:sym typeface="Calibri"/>
              </a:rPr>
              <a:t>Store Number</a:t>
            </a:r>
          </a:p>
          <a:p>
            <a:pPr marL="457200" marR="0" lvl="0" indent="-457200" algn="l" rtl="0">
              <a:spcBef>
                <a:spcPts val="0"/>
              </a:spcBef>
              <a:spcAft>
                <a:spcPts val="0"/>
              </a:spcAft>
              <a:buClr>
                <a:schemeClr val="lt1"/>
              </a:buClr>
              <a:buSzPts val="2800"/>
              <a:buFont typeface="Wingdings" panose="05000000000000000000" pitchFamily="2" charset="2"/>
              <a:buChar char="Ø"/>
            </a:pPr>
            <a:r>
              <a:rPr lang="en-GB" sz="2800" i="1" dirty="0">
                <a:cs typeface="Calibri"/>
                <a:sym typeface="Calibri"/>
              </a:rPr>
              <a:t>Family (Product Types)</a:t>
            </a:r>
          </a:p>
          <a:p>
            <a:pPr marL="457200" marR="0" lvl="0" indent="-457200" algn="l" rtl="0">
              <a:spcBef>
                <a:spcPts val="0"/>
              </a:spcBef>
              <a:spcAft>
                <a:spcPts val="0"/>
              </a:spcAft>
              <a:buClr>
                <a:schemeClr val="lt1"/>
              </a:buClr>
              <a:buSzPts val="2800"/>
              <a:buFont typeface="Wingdings" panose="05000000000000000000" pitchFamily="2" charset="2"/>
              <a:buChar char="Ø"/>
            </a:pPr>
            <a:r>
              <a:rPr lang="en-GB" sz="2800" i="1" dirty="0">
                <a:cs typeface="Calibri"/>
                <a:sym typeface="Calibri"/>
              </a:rPr>
              <a:t>Sales</a:t>
            </a:r>
          </a:p>
          <a:p>
            <a:pPr marL="457200" marR="0" lvl="0" indent="-457200" algn="l" rtl="0">
              <a:spcBef>
                <a:spcPts val="0"/>
              </a:spcBef>
              <a:spcAft>
                <a:spcPts val="0"/>
              </a:spcAft>
              <a:buClr>
                <a:schemeClr val="lt1"/>
              </a:buClr>
              <a:buSzPts val="2800"/>
              <a:buFont typeface="Wingdings" panose="05000000000000000000" pitchFamily="2" charset="2"/>
              <a:buChar char="Ø"/>
            </a:pPr>
            <a:r>
              <a:rPr lang="en-GB" sz="2800" i="1" dirty="0">
                <a:cs typeface="Calibri"/>
                <a:sym typeface="Calibri"/>
              </a:rPr>
              <a:t>Promotion</a:t>
            </a:r>
            <a:endParaRPr dirty="0"/>
          </a:p>
        </p:txBody>
      </p:sp>
      <p:sp>
        <p:nvSpPr>
          <p:cNvPr id="11" name="Google Shape;114;p4">
            <a:extLst>
              <a:ext uri="{FF2B5EF4-FFF2-40B4-BE49-F238E27FC236}">
                <a16:creationId xmlns:a16="http://schemas.microsoft.com/office/drawing/2014/main" id="{F88F4E6D-F673-7E1B-B724-261F80B464C0}"/>
              </a:ext>
            </a:extLst>
          </p:cNvPr>
          <p:cNvSpPr txBox="1"/>
          <p:nvPr/>
        </p:nvSpPr>
        <p:spPr>
          <a:xfrm>
            <a:off x="2877272" y="4440334"/>
            <a:ext cx="6683287"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dirty="0">
                <a:ea typeface="Calibri"/>
                <a:cs typeface="Calibri"/>
                <a:sym typeface="Calibri"/>
              </a:rPr>
              <a:t>Based on the data we have to build the best model which gives the future forecast performance.</a:t>
            </a:r>
            <a:endParaRPr sz="2400" dirty="0">
              <a:ea typeface="Calibri"/>
              <a:cs typeface="Calibri"/>
              <a:sym typeface="Calibri"/>
            </a:endParaRPr>
          </a:p>
        </p:txBody>
      </p:sp>
      <p:sp>
        <p:nvSpPr>
          <p:cNvPr id="2" name="Google Shape;103;p3">
            <a:extLst>
              <a:ext uri="{FF2B5EF4-FFF2-40B4-BE49-F238E27FC236}">
                <a16:creationId xmlns:a16="http://schemas.microsoft.com/office/drawing/2014/main" id="{9F72CEE0-3A41-1198-ACB5-4BEECA1E0666}"/>
              </a:ext>
            </a:extLst>
          </p:cNvPr>
          <p:cNvSpPr txBox="1"/>
          <p:nvPr/>
        </p:nvSpPr>
        <p:spPr>
          <a:xfrm>
            <a:off x="1323329" y="705062"/>
            <a:ext cx="4671071"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dirty="0">
                <a:ea typeface="Calibri"/>
                <a:cs typeface="Calibri"/>
                <a:sym typeface="Calibri"/>
              </a:rPr>
              <a:t>Data Description</a:t>
            </a:r>
            <a:endParaRPr sz="3200" b="1" dirty="0">
              <a:ea typeface="Calibri"/>
              <a:cs typeface="Calibri"/>
              <a:sym typeface="Calibri"/>
            </a:endParaRPr>
          </a:p>
        </p:txBody>
      </p:sp>
    </p:spTree>
    <p:extLst>
      <p:ext uri="{BB962C8B-B14F-4D97-AF65-F5344CB8AC3E}">
        <p14:creationId xmlns:p14="http://schemas.microsoft.com/office/powerpoint/2010/main" val="2517426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FB23B0-1A67-1CDA-F685-8BD45BE4282D}"/>
              </a:ext>
            </a:extLst>
          </p:cNvPr>
          <p:cNvPicPr>
            <a:picLocks noChangeAspect="1"/>
          </p:cNvPicPr>
          <p:nvPr/>
        </p:nvPicPr>
        <p:blipFill>
          <a:blip r:embed="rId2"/>
          <a:stretch>
            <a:fillRect/>
          </a:stretch>
        </p:blipFill>
        <p:spPr>
          <a:xfrm>
            <a:off x="2419030" y="1500676"/>
            <a:ext cx="7353937" cy="431329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3" name="Google Shape;103;p3">
            <a:extLst>
              <a:ext uri="{FF2B5EF4-FFF2-40B4-BE49-F238E27FC236}">
                <a16:creationId xmlns:a16="http://schemas.microsoft.com/office/drawing/2014/main" id="{714AAFBE-B067-249A-A62F-4E5833522ED6}"/>
              </a:ext>
            </a:extLst>
          </p:cNvPr>
          <p:cNvSpPr txBox="1"/>
          <p:nvPr/>
        </p:nvSpPr>
        <p:spPr>
          <a:xfrm>
            <a:off x="1580504" y="751662"/>
            <a:ext cx="4671071"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dirty="0">
                <a:ea typeface="Calibri"/>
                <a:cs typeface="Calibri"/>
                <a:sym typeface="Calibri"/>
              </a:rPr>
              <a:t>Data Observation :</a:t>
            </a:r>
            <a:endParaRPr sz="2400" b="1" dirty="0">
              <a:ea typeface="Calibri"/>
              <a:cs typeface="Calibri"/>
              <a:sym typeface="Calibri"/>
            </a:endParaRPr>
          </a:p>
        </p:txBody>
      </p:sp>
    </p:spTree>
    <p:extLst>
      <p:ext uri="{BB962C8B-B14F-4D97-AF65-F5344CB8AC3E}">
        <p14:creationId xmlns:p14="http://schemas.microsoft.com/office/powerpoint/2010/main" val="458776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Google Shape;103;p3">
            <a:extLst>
              <a:ext uri="{FF2B5EF4-FFF2-40B4-BE49-F238E27FC236}">
                <a16:creationId xmlns:a16="http://schemas.microsoft.com/office/drawing/2014/main" id="{66222819-CE91-3FB0-608E-4DA3C9425376}"/>
              </a:ext>
            </a:extLst>
          </p:cNvPr>
          <p:cNvSpPr txBox="1"/>
          <p:nvPr/>
        </p:nvSpPr>
        <p:spPr>
          <a:xfrm>
            <a:off x="1424929" y="459295"/>
            <a:ext cx="4671071"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dirty="0">
                <a:ea typeface="Calibri"/>
                <a:cs typeface="Calibri"/>
                <a:sym typeface="Calibri"/>
              </a:rPr>
              <a:t>EDA :</a:t>
            </a:r>
            <a:endParaRPr sz="3200" b="1" dirty="0">
              <a:ea typeface="Calibri"/>
              <a:cs typeface="Calibri"/>
              <a:sym typeface="Calibri"/>
            </a:endParaRPr>
          </a:p>
        </p:txBody>
      </p:sp>
      <p:pic>
        <p:nvPicPr>
          <p:cNvPr id="5" name="Picture 4">
            <a:extLst>
              <a:ext uri="{FF2B5EF4-FFF2-40B4-BE49-F238E27FC236}">
                <a16:creationId xmlns:a16="http://schemas.microsoft.com/office/drawing/2014/main" id="{1827D605-F092-FA3D-B484-BDDF450D8B8B}"/>
              </a:ext>
            </a:extLst>
          </p:cNvPr>
          <p:cNvPicPr>
            <a:picLocks noChangeAspect="1"/>
          </p:cNvPicPr>
          <p:nvPr/>
        </p:nvPicPr>
        <p:blipFill>
          <a:blip r:embed="rId2"/>
          <a:stretch>
            <a:fillRect/>
          </a:stretch>
        </p:blipFill>
        <p:spPr>
          <a:xfrm>
            <a:off x="2763098" y="1769407"/>
            <a:ext cx="6818204" cy="4024035"/>
          </a:xfrm>
          <a:prstGeom prst="rect">
            <a:avLst/>
          </a:prstGeom>
        </p:spPr>
      </p:pic>
      <p:sp>
        <p:nvSpPr>
          <p:cNvPr id="6" name="Google Shape;103;p3">
            <a:extLst>
              <a:ext uri="{FF2B5EF4-FFF2-40B4-BE49-F238E27FC236}">
                <a16:creationId xmlns:a16="http://schemas.microsoft.com/office/drawing/2014/main" id="{CF31706E-AD7F-236C-905F-A2E89AE807CA}"/>
              </a:ext>
            </a:extLst>
          </p:cNvPr>
          <p:cNvSpPr txBox="1"/>
          <p:nvPr/>
        </p:nvSpPr>
        <p:spPr>
          <a:xfrm>
            <a:off x="1834504" y="1184672"/>
            <a:ext cx="4671071"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dirty="0">
                <a:ea typeface="Calibri"/>
                <a:cs typeface="Calibri"/>
                <a:sym typeface="Calibri"/>
              </a:rPr>
              <a:t>Data.info() :</a:t>
            </a:r>
            <a:endParaRPr sz="2400" b="1" dirty="0">
              <a:ea typeface="Calibri"/>
              <a:cs typeface="Calibri"/>
              <a:sym typeface="Calibri"/>
            </a:endParaRPr>
          </a:p>
        </p:txBody>
      </p:sp>
    </p:spTree>
    <p:extLst>
      <p:ext uri="{BB962C8B-B14F-4D97-AF65-F5344CB8AC3E}">
        <p14:creationId xmlns:p14="http://schemas.microsoft.com/office/powerpoint/2010/main" val="2262388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4F2F4A-884C-6735-7F34-BBBAD39DC394}"/>
              </a:ext>
            </a:extLst>
          </p:cNvPr>
          <p:cNvPicPr>
            <a:picLocks noChangeAspect="1"/>
          </p:cNvPicPr>
          <p:nvPr/>
        </p:nvPicPr>
        <p:blipFill>
          <a:blip r:embed="rId2"/>
          <a:stretch>
            <a:fillRect/>
          </a:stretch>
        </p:blipFill>
        <p:spPr>
          <a:xfrm>
            <a:off x="2095500" y="925454"/>
            <a:ext cx="8210550" cy="4362450"/>
          </a:xfrm>
          <a:prstGeom prst="rect">
            <a:avLst/>
          </a:prstGeom>
        </p:spPr>
      </p:pic>
      <p:sp>
        <p:nvSpPr>
          <p:cNvPr id="4" name="Google Shape;103;p3">
            <a:extLst>
              <a:ext uri="{FF2B5EF4-FFF2-40B4-BE49-F238E27FC236}">
                <a16:creationId xmlns:a16="http://schemas.microsoft.com/office/drawing/2014/main" id="{B58F76AF-AAC1-05A8-188C-754AA90B25B2}"/>
              </a:ext>
            </a:extLst>
          </p:cNvPr>
          <p:cNvSpPr txBox="1"/>
          <p:nvPr/>
        </p:nvSpPr>
        <p:spPr>
          <a:xfrm>
            <a:off x="1082029" y="330480"/>
            <a:ext cx="4671071"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dirty="0">
                <a:latin typeface="Calibri"/>
                <a:ea typeface="Calibri"/>
                <a:cs typeface="Calibri"/>
                <a:sym typeface="Calibri"/>
              </a:rPr>
              <a:t>Date Attributes :</a:t>
            </a:r>
            <a:endParaRPr sz="2400" b="1" dirty="0">
              <a:latin typeface="Calibri"/>
              <a:ea typeface="Calibri"/>
              <a:cs typeface="Calibri"/>
              <a:sym typeface="Calibri"/>
            </a:endParaRPr>
          </a:p>
        </p:txBody>
      </p:sp>
      <p:sp>
        <p:nvSpPr>
          <p:cNvPr id="5" name="TextBox 4">
            <a:extLst>
              <a:ext uri="{FF2B5EF4-FFF2-40B4-BE49-F238E27FC236}">
                <a16:creationId xmlns:a16="http://schemas.microsoft.com/office/drawing/2014/main" id="{D8DB225F-3F00-35EF-8052-D6DF6F9767AD}"/>
              </a:ext>
            </a:extLst>
          </p:cNvPr>
          <p:cNvSpPr txBox="1"/>
          <p:nvPr/>
        </p:nvSpPr>
        <p:spPr>
          <a:xfrm>
            <a:off x="914400" y="5609380"/>
            <a:ext cx="10172700" cy="646331"/>
          </a:xfrm>
          <a:prstGeom prst="rect">
            <a:avLst/>
          </a:prstGeom>
          <a:noFill/>
        </p:spPr>
        <p:txBody>
          <a:bodyPr wrap="square" rtlCol="0">
            <a:spAutoFit/>
          </a:bodyPr>
          <a:lstStyle/>
          <a:p>
            <a:pPr algn="just"/>
            <a:r>
              <a:rPr lang="en-IN" dirty="0"/>
              <a:t>Date Attributes has been enhanced dataset including month, year, day of week. This data provide a view of sales patterns and promotional activity.</a:t>
            </a:r>
          </a:p>
        </p:txBody>
      </p:sp>
    </p:spTree>
    <p:extLst>
      <p:ext uri="{BB962C8B-B14F-4D97-AF65-F5344CB8AC3E}">
        <p14:creationId xmlns:p14="http://schemas.microsoft.com/office/powerpoint/2010/main" val="2909278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DF1440-7DF5-3856-1014-E983895E388D}"/>
              </a:ext>
            </a:extLst>
          </p:cNvPr>
          <p:cNvPicPr>
            <a:picLocks noChangeAspect="1"/>
          </p:cNvPicPr>
          <p:nvPr/>
        </p:nvPicPr>
        <p:blipFill>
          <a:blip r:embed="rId2"/>
          <a:stretch>
            <a:fillRect/>
          </a:stretch>
        </p:blipFill>
        <p:spPr>
          <a:xfrm>
            <a:off x="2838181" y="1211388"/>
            <a:ext cx="6210838" cy="2217612"/>
          </a:xfrm>
          <a:prstGeom prst="rect">
            <a:avLst/>
          </a:prstGeom>
        </p:spPr>
      </p:pic>
      <p:pic>
        <p:nvPicPr>
          <p:cNvPr id="5" name="Picture 4">
            <a:extLst>
              <a:ext uri="{FF2B5EF4-FFF2-40B4-BE49-F238E27FC236}">
                <a16:creationId xmlns:a16="http://schemas.microsoft.com/office/drawing/2014/main" id="{EF95B0C7-106F-CCF5-AE96-554CB4A8E48E}"/>
              </a:ext>
            </a:extLst>
          </p:cNvPr>
          <p:cNvPicPr>
            <a:picLocks noChangeAspect="1"/>
          </p:cNvPicPr>
          <p:nvPr/>
        </p:nvPicPr>
        <p:blipFill>
          <a:blip r:embed="rId3"/>
          <a:stretch>
            <a:fillRect/>
          </a:stretch>
        </p:blipFill>
        <p:spPr>
          <a:xfrm>
            <a:off x="2838181" y="4741514"/>
            <a:ext cx="6210838" cy="708721"/>
          </a:xfrm>
          <a:prstGeom prst="rect">
            <a:avLst/>
          </a:prstGeom>
        </p:spPr>
      </p:pic>
      <p:sp>
        <p:nvSpPr>
          <p:cNvPr id="6" name="Google Shape;103;p3">
            <a:extLst>
              <a:ext uri="{FF2B5EF4-FFF2-40B4-BE49-F238E27FC236}">
                <a16:creationId xmlns:a16="http://schemas.microsoft.com/office/drawing/2014/main" id="{EFEDE426-368C-DE45-013D-FE8E9E8B4C47}"/>
              </a:ext>
            </a:extLst>
          </p:cNvPr>
          <p:cNvSpPr txBox="1"/>
          <p:nvPr/>
        </p:nvSpPr>
        <p:spPr>
          <a:xfrm>
            <a:off x="1082029" y="330480"/>
            <a:ext cx="4671071"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dirty="0">
                <a:latin typeface="Calibri"/>
                <a:ea typeface="Calibri"/>
                <a:cs typeface="Calibri"/>
                <a:sym typeface="Calibri"/>
              </a:rPr>
              <a:t>Data Cleaning :</a:t>
            </a:r>
            <a:endParaRPr sz="2400" b="1" dirty="0">
              <a:latin typeface="Calibri"/>
              <a:ea typeface="Calibri"/>
              <a:cs typeface="Calibri"/>
              <a:sym typeface="Calibri"/>
            </a:endParaRPr>
          </a:p>
        </p:txBody>
      </p:sp>
      <p:sp>
        <p:nvSpPr>
          <p:cNvPr id="7" name="Google Shape;141;p7">
            <a:extLst>
              <a:ext uri="{FF2B5EF4-FFF2-40B4-BE49-F238E27FC236}">
                <a16:creationId xmlns:a16="http://schemas.microsoft.com/office/drawing/2014/main" id="{8A560EF1-9265-8AFC-4433-0C54348CCE29}"/>
              </a:ext>
            </a:extLst>
          </p:cNvPr>
          <p:cNvSpPr txBox="1"/>
          <p:nvPr/>
        </p:nvSpPr>
        <p:spPr>
          <a:xfrm>
            <a:off x="2055860" y="3669779"/>
            <a:ext cx="834797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dirty="0">
                <a:latin typeface="Calibri"/>
                <a:ea typeface="Calibri"/>
                <a:cs typeface="Calibri"/>
                <a:sym typeface="Calibri"/>
              </a:rPr>
              <a:t>Well, the function returned '0'.This means, there is not a single </a:t>
            </a:r>
          </a:p>
          <a:p>
            <a:pPr marL="0" marR="0" lvl="0" indent="0" algn="l" rtl="0">
              <a:spcBef>
                <a:spcPts val="0"/>
              </a:spcBef>
              <a:spcAft>
                <a:spcPts val="0"/>
              </a:spcAft>
              <a:buNone/>
            </a:pPr>
            <a:r>
              <a:rPr lang="en-GB" sz="2400" dirty="0">
                <a:latin typeface="Calibri"/>
                <a:ea typeface="Calibri"/>
                <a:cs typeface="Calibri"/>
                <a:sym typeface="Calibri"/>
              </a:rPr>
              <a:t>duplicate value in our dataset and it is very good thing to know.</a:t>
            </a:r>
            <a:endParaRPr sz="2400" dirty="0"/>
          </a:p>
        </p:txBody>
      </p:sp>
    </p:spTree>
    <p:extLst>
      <p:ext uri="{BB962C8B-B14F-4D97-AF65-F5344CB8AC3E}">
        <p14:creationId xmlns:p14="http://schemas.microsoft.com/office/powerpoint/2010/main" val="1017203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Google Shape;103;p3">
            <a:extLst>
              <a:ext uri="{FF2B5EF4-FFF2-40B4-BE49-F238E27FC236}">
                <a16:creationId xmlns:a16="http://schemas.microsoft.com/office/drawing/2014/main" id="{C37E54BB-1596-D960-A6C2-497CFB4D0F0D}"/>
              </a:ext>
            </a:extLst>
          </p:cNvPr>
          <p:cNvSpPr txBox="1"/>
          <p:nvPr/>
        </p:nvSpPr>
        <p:spPr>
          <a:xfrm>
            <a:off x="961052" y="212808"/>
            <a:ext cx="4671071"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dirty="0">
                <a:latin typeface="Calibri"/>
                <a:ea typeface="Calibri"/>
                <a:cs typeface="Calibri"/>
                <a:sym typeface="Calibri"/>
              </a:rPr>
              <a:t>Visualization :</a:t>
            </a:r>
            <a:endParaRPr sz="3200" b="1" dirty="0">
              <a:latin typeface="Calibri"/>
              <a:ea typeface="Calibri"/>
              <a:cs typeface="Calibri"/>
              <a:sym typeface="Calibri"/>
            </a:endParaRPr>
          </a:p>
        </p:txBody>
      </p:sp>
      <p:pic>
        <p:nvPicPr>
          <p:cNvPr id="9" name="Picture 8">
            <a:extLst>
              <a:ext uri="{FF2B5EF4-FFF2-40B4-BE49-F238E27FC236}">
                <a16:creationId xmlns:a16="http://schemas.microsoft.com/office/drawing/2014/main" id="{F5437F8C-E129-94B3-96A4-20D41EC3D95C}"/>
              </a:ext>
            </a:extLst>
          </p:cNvPr>
          <p:cNvPicPr>
            <a:picLocks noChangeAspect="1"/>
          </p:cNvPicPr>
          <p:nvPr/>
        </p:nvPicPr>
        <p:blipFill>
          <a:blip r:embed="rId2"/>
          <a:stretch>
            <a:fillRect/>
          </a:stretch>
        </p:blipFill>
        <p:spPr>
          <a:xfrm>
            <a:off x="855761" y="1249303"/>
            <a:ext cx="7998989" cy="5354675"/>
          </a:xfrm>
          <a:prstGeom prst="rect">
            <a:avLst/>
          </a:prstGeom>
        </p:spPr>
      </p:pic>
      <p:sp>
        <p:nvSpPr>
          <p:cNvPr id="10" name="TextBox 9">
            <a:extLst>
              <a:ext uri="{FF2B5EF4-FFF2-40B4-BE49-F238E27FC236}">
                <a16:creationId xmlns:a16="http://schemas.microsoft.com/office/drawing/2014/main" id="{674BB98B-55FD-A684-BC2D-F9E96830C7EA}"/>
              </a:ext>
            </a:extLst>
          </p:cNvPr>
          <p:cNvSpPr txBox="1"/>
          <p:nvPr/>
        </p:nvSpPr>
        <p:spPr>
          <a:xfrm>
            <a:off x="9395928" y="2079980"/>
            <a:ext cx="2500604" cy="3693319"/>
          </a:xfrm>
          <a:prstGeom prst="rect">
            <a:avLst/>
          </a:prstGeom>
          <a:noFill/>
        </p:spPr>
        <p:txBody>
          <a:bodyPr wrap="square" rtlCol="0">
            <a:spAutoFit/>
          </a:bodyPr>
          <a:lstStyle/>
          <a:p>
            <a:r>
              <a:rPr lang="en-IN" dirty="0">
                <a:solidFill>
                  <a:schemeClr val="tx1">
                    <a:lumMod val="85000"/>
                    <a:lumOff val="15000"/>
                  </a:schemeClr>
                </a:solidFill>
              </a:rPr>
              <a:t>In this graph we will see </a:t>
            </a:r>
            <a:r>
              <a:rPr lang="en-US" b="0" i="0" dirty="0">
                <a:solidFill>
                  <a:schemeClr val="tx1">
                    <a:lumMod val="85000"/>
                    <a:lumOff val="15000"/>
                  </a:schemeClr>
                </a:solidFill>
                <a:effectLst/>
              </a:rPr>
              <a:t>Store numbers 44 to 49 stand out as top performers in terms of sales.</a:t>
            </a:r>
          </a:p>
          <a:p>
            <a:r>
              <a:rPr lang="en-US" b="0" i="0" dirty="0">
                <a:solidFill>
                  <a:schemeClr val="tx1">
                    <a:lumMod val="85000"/>
                    <a:lumOff val="15000"/>
                  </a:schemeClr>
                </a:solidFill>
                <a:effectLst/>
              </a:rPr>
              <a:t>Store Number 44, a standout performer with the highest sales among all stores.</a:t>
            </a:r>
          </a:p>
          <a:p>
            <a:r>
              <a:rPr lang="en-US" b="0" i="0" dirty="0">
                <a:solidFill>
                  <a:schemeClr val="tx1">
                    <a:lumMod val="85000"/>
                    <a:lumOff val="15000"/>
                  </a:schemeClr>
                </a:solidFill>
                <a:effectLst/>
              </a:rPr>
              <a:t>Store Number 52 stands out with lower sales compared to other stores.</a:t>
            </a:r>
            <a:endParaRPr lang="en-IN" dirty="0">
              <a:solidFill>
                <a:schemeClr val="tx1">
                  <a:lumMod val="85000"/>
                  <a:lumOff val="15000"/>
                </a:schemeClr>
              </a:solidFill>
            </a:endParaRPr>
          </a:p>
        </p:txBody>
      </p:sp>
      <p:sp>
        <p:nvSpPr>
          <p:cNvPr id="11" name="TextBox 10">
            <a:extLst>
              <a:ext uri="{FF2B5EF4-FFF2-40B4-BE49-F238E27FC236}">
                <a16:creationId xmlns:a16="http://schemas.microsoft.com/office/drawing/2014/main" id="{C385A5E1-3615-F0AF-84FA-AB78E8281978}"/>
              </a:ext>
            </a:extLst>
          </p:cNvPr>
          <p:cNvSpPr txBox="1"/>
          <p:nvPr/>
        </p:nvSpPr>
        <p:spPr>
          <a:xfrm>
            <a:off x="961052" y="793296"/>
            <a:ext cx="2828628" cy="400110"/>
          </a:xfrm>
          <a:prstGeom prst="rect">
            <a:avLst/>
          </a:prstGeom>
          <a:noFill/>
        </p:spPr>
        <p:txBody>
          <a:bodyPr wrap="square" rtlCol="0">
            <a:spAutoFit/>
          </a:bodyPr>
          <a:lstStyle/>
          <a:p>
            <a:r>
              <a:rPr lang="en-IN" sz="2000" b="1" dirty="0">
                <a:solidFill>
                  <a:schemeClr val="tx1">
                    <a:lumMod val="85000"/>
                    <a:lumOff val="15000"/>
                  </a:schemeClr>
                </a:solidFill>
              </a:rPr>
              <a:t>Total Sales in Store</a:t>
            </a:r>
          </a:p>
        </p:txBody>
      </p:sp>
    </p:spTree>
    <p:extLst>
      <p:ext uri="{BB962C8B-B14F-4D97-AF65-F5344CB8AC3E}">
        <p14:creationId xmlns:p14="http://schemas.microsoft.com/office/powerpoint/2010/main" val="2733018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967</TotalTime>
  <Words>1364</Words>
  <Application>Microsoft Office PowerPoint</Application>
  <PresentationFormat>Widescreen</PresentationFormat>
  <Paragraphs>145</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Algerian</vt:lpstr>
      <vt:lpstr>Arial</vt:lpstr>
      <vt:lpstr>Calibri</vt:lpstr>
      <vt:lpstr>Calibri Light</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 Kotkar</dc:creator>
  <cp:lastModifiedBy>Akshay Kotkar</cp:lastModifiedBy>
  <cp:revision>13</cp:revision>
  <dcterms:created xsi:type="dcterms:W3CDTF">2023-08-16T08:13:14Z</dcterms:created>
  <dcterms:modified xsi:type="dcterms:W3CDTF">2023-12-01T12:25:49Z</dcterms:modified>
</cp:coreProperties>
</file>