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18" r:id="rId1"/>
  </p:sldMasterIdLst>
  <p:sldIdLst>
    <p:sldId id="256" r:id="rId2"/>
    <p:sldId id="257" r:id="rId3"/>
    <p:sldId id="258" r:id="rId4"/>
    <p:sldId id="270" r:id="rId5"/>
    <p:sldId id="259" r:id="rId6"/>
    <p:sldId id="271" r:id="rId7"/>
    <p:sldId id="272" r:id="rId8"/>
    <p:sldId id="260" r:id="rId9"/>
    <p:sldId id="263"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2"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EB1CB52-B408-4BCA-996A-FEA44FFB3E44}" type="datetimeFigureOut">
              <a:rPr lang="en-IN" smtClean="0"/>
              <a:t>23-11-2023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569648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B1CB52-B408-4BCA-996A-FEA44FFB3E44}"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418582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B1CB52-B408-4BCA-996A-FEA44FFB3E44}"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1725364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B1CB52-B408-4BCA-996A-FEA44FFB3E44}"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BB4B-B46F-476C-B07E-82923BE866B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81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B1CB52-B408-4BCA-996A-FEA44FFB3E44}"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912546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B1CB52-B408-4BCA-996A-FEA44FFB3E44}"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227407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B1CB52-B408-4BCA-996A-FEA44FFB3E44}"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8287213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1CB52-B408-4BCA-996A-FEA44FFB3E44}"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3278974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1CB52-B408-4BCA-996A-FEA44FFB3E44}"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35665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1CB52-B408-4BCA-996A-FEA44FFB3E44}"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935109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1CB52-B408-4BCA-996A-FEA44FFB3E44}" type="datetimeFigureOut">
              <a:rPr lang="en-IN" smtClean="0"/>
              <a:t>23-11-2023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4754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B1CB52-B408-4BCA-996A-FEA44FFB3E44}"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58632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B1CB52-B408-4BCA-996A-FEA44FFB3E44}" type="datetimeFigureOut">
              <a:rPr lang="en-IN" smtClean="0"/>
              <a:t>23-11-2023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302340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B1CB52-B408-4BCA-996A-FEA44FFB3E44}" type="datetimeFigureOut">
              <a:rPr lang="en-IN" smtClean="0"/>
              <a:t>23-11-2023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811964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1CB52-B408-4BCA-996A-FEA44FFB3E44}" type="datetimeFigureOut">
              <a:rPr lang="en-IN" smtClean="0"/>
              <a:t>23-11-2023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1668217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B1CB52-B408-4BCA-996A-FEA44FFB3E44}"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2230307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B1CB52-B408-4BCA-996A-FEA44FFB3E44}" type="datetimeFigureOut">
              <a:rPr lang="en-IN" smtClean="0"/>
              <a:t>23-11-2023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B56BB4B-B46F-476C-B07E-82923BE866B6}" type="slidenum">
              <a:rPr lang="en-IN" smtClean="0"/>
              <a:t>‹#›</a:t>
            </a:fld>
            <a:endParaRPr lang="en-IN"/>
          </a:p>
        </p:txBody>
      </p:sp>
    </p:spTree>
    <p:extLst>
      <p:ext uri="{BB962C8B-B14F-4D97-AF65-F5344CB8AC3E}">
        <p14:creationId xmlns:p14="http://schemas.microsoft.com/office/powerpoint/2010/main" val="3358759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EB1CB52-B408-4BCA-996A-FEA44FFB3E44}" type="datetimeFigureOut">
              <a:rPr lang="en-IN" smtClean="0"/>
              <a:t>23-11-2023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56BB4B-B46F-476C-B07E-82923BE866B6}" type="slidenum">
              <a:rPr lang="en-IN" smtClean="0"/>
              <a:t>‹#›</a:t>
            </a:fld>
            <a:endParaRPr lang="en-IN"/>
          </a:p>
        </p:txBody>
      </p:sp>
    </p:spTree>
    <p:extLst>
      <p:ext uri="{BB962C8B-B14F-4D97-AF65-F5344CB8AC3E}">
        <p14:creationId xmlns:p14="http://schemas.microsoft.com/office/powerpoint/2010/main" val="1869465375"/>
      </p:ext>
    </p:extLst>
  </p:cSld>
  <p:clrMap bg1="lt1" tx1="dk1" bg2="lt2" tx2="dk2" accent1="accent1" accent2="accent2" accent3="accent3" accent4="accent4" accent5="accent5" accent6="accent6" hlink="hlink" folHlink="folHlink"/>
  <p:sldLayoutIdLst>
    <p:sldLayoutId id="2147484319" r:id="rId1"/>
    <p:sldLayoutId id="2147484320" r:id="rId2"/>
    <p:sldLayoutId id="2147484321" r:id="rId3"/>
    <p:sldLayoutId id="2147484322" r:id="rId4"/>
    <p:sldLayoutId id="2147484323" r:id="rId5"/>
    <p:sldLayoutId id="2147484324" r:id="rId6"/>
    <p:sldLayoutId id="2147484325" r:id="rId7"/>
    <p:sldLayoutId id="2147484326" r:id="rId8"/>
    <p:sldLayoutId id="2147484327" r:id="rId9"/>
    <p:sldLayoutId id="2147484328" r:id="rId10"/>
    <p:sldLayoutId id="2147484329" r:id="rId11"/>
    <p:sldLayoutId id="2147484330" r:id="rId12"/>
    <p:sldLayoutId id="2147484331" r:id="rId13"/>
    <p:sldLayoutId id="2147484332" r:id="rId14"/>
    <p:sldLayoutId id="2147484333" r:id="rId15"/>
    <p:sldLayoutId id="2147484334" r:id="rId16"/>
    <p:sldLayoutId id="214748433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DBECC-9FFE-6CB8-7997-91225375DFA4}"/>
              </a:ext>
            </a:extLst>
          </p:cNvPr>
          <p:cNvSpPr>
            <a:spLocks noGrp="1"/>
          </p:cNvSpPr>
          <p:nvPr>
            <p:ph type="ctrTitle"/>
          </p:nvPr>
        </p:nvSpPr>
        <p:spPr>
          <a:xfrm>
            <a:off x="2730310" y="2957803"/>
            <a:ext cx="6731380" cy="1484145"/>
          </a:xfrm>
        </p:spPr>
        <p:txBody>
          <a:bodyPr>
            <a:normAutofit fontScale="90000"/>
          </a:bodyPr>
          <a:lstStyle/>
          <a:p>
            <a:pPr algn="ctr">
              <a:lnSpc>
                <a:spcPct val="100000"/>
              </a:lnSpc>
            </a:pPr>
            <a:r>
              <a:rPr lang="en-IN" sz="5000" b="0" dirty="0">
                <a:solidFill>
                  <a:schemeClr val="tx1"/>
                </a:solidFill>
                <a:latin typeface="Engravers MT" panose="02090707080505020304" pitchFamily="18" charset="0"/>
              </a:rPr>
              <a:t>HOTEL RATING </a:t>
            </a:r>
            <a:br>
              <a:rPr lang="en-IN" sz="5000" b="0" dirty="0">
                <a:solidFill>
                  <a:schemeClr val="tx1"/>
                </a:solidFill>
                <a:latin typeface="Engravers MT" panose="02090707080505020304" pitchFamily="18" charset="0"/>
              </a:rPr>
            </a:br>
            <a:r>
              <a:rPr lang="en-IN" sz="5000" b="0" dirty="0">
                <a:solidFill>
                  <a:schemeClr val="tx1"/>
                </a:solidFill>
                <a:latin typeface="Engravers MT" panose="02090707080505020304" pitchFamily="18" charset="0"/>
              </a:rPr>
              <a:t>CLASSIFICATION</a:t>
            </a:r>
          </a:p>
        </p:txBody>
      </p:sp>
      <p:sp>
        <p:nvSpPr>
          <p:cNvPr id="3" name="Title 1">
            <a:extLst>
              <a:ext uri="{FF2B5EF4-FFF2-40B4-BE49-F238E27FC236}">
                <a16:creationId xmlns:a16="http://schemas.microsoft.com/office/drawing/2014/main" id="{0E50C133-A2EF-8075-B7ED-19CED930659D}"/>
              </a:ext>
            </a:extLst>
          </p:cNvPr>
          <p:cNvSpPr txBox="1">
            <a:spLocks/>
          </p:cNvSpPr>
          <p:nvPr/>
        </p:nvSpPr>
        <p:spPr>
          <a:xfrm>
            <a:off x="2388636" y="1275183"/>
            <a:ext cx="7073054" cy="71687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lnSpc>
                <a:spcPct val="100000"/>
              </a:lnSpc>
            </a:pPr>
            <a:r>
              <a:rPr lang="en-IN" sz="5000" dirty="0">
                <a:latin typeface="Engravers MT" panose="02090707080505020304" pitchFamily="18" charset="0"/>
              </a:rPr>
              <a:t>Project</a:t>
            </a:r>
          </a:p>
        </p:txBody>
      </p:sp>
      <p:sp>
        <p:nvSpPr>
          <p:cNvPr id="5" name="TextBox 4">
            <a:extLst>
              <a:ext uri="{FF2B5EF4-FFF2-40B4-BE49-F238E27FC236}">
                <a16:creationId xmlns:a16="http://schemas.microsoft.com/office/drawing/2014/main" id="{B05AF5EB-B962-7C78-B808-17A627BF8578}"/>
              </a:ext>
            </a:extLst>
          </p:cNvPr>
          <p:cNvSpPr txBox="1"/>
          <p:nvPr/>
        </p:nvSpPr>
        <p:spPr>
          <a:xfrm>
            <a:off x="9067022" y="5894617"/>
            <a:ext cx="2515377" cy="646331"/>
          </a:xfrm>
          <a:prstGeom prst="rect">
            <a:avLst/>
          </a:prstGeom>
          <a:noFill/>
        </p:spPr>
        <p:txBody>
          <a:bodyPr wrap="square">
            <a:spAutoFit/>
          </a:bodyPr>
          <a:lstStyle/>
          <a:p>
            <a:pPr marR="0" lvl="0" algn="l" rtl="0">
              <a:spcBef>
                <a:spcPts val="0"/>
              </a:spcBef>
              <a:spcAft>
                <a:spcPts val="0"/>
              </a:spcAft>
            </a:pPr>
            <a:r>
              <a:rPr lang="en-GB" sz="1800" i="1" dirty="0">
                <a:cs typeface="Calibri"/>
                <a:sym typeface="Calibri"/>
              </a:rPr>
              <a:t>PROJECT BY -</a:t>
            </a:r>
          </a:p>
          <a:p>
            <a:pPr marL="457200" marR="0" lvl="0" indent="-457200" algn="l" rtl="0">
              <a:spcBef>
                <a:spcPts val="0"/>
              </a:spcBef>
              <a:spcAft>
                <a:spcPts val="0"/>
              </a:spcAft>
              <a:buFont typeface="Wingdings" panose="05000000000000000000" pitchFamily="2" charset="2"/>
              <a:buChar char="Ø"/>
            </a:pPr>
            <a:r>
              <a:rPr lang="en-GB" sz="1800" i="1" dirty="0">
                <a:cs typeface="Calibri"/>
                <a:sym typeface="Calibri"/>
              </a:rPr>
              <a:t>Mr. Akshay Kotkar</a:t>
            </a:r>
            <a:endParaRPr lang="en-GB" sz="1800" i="1" dirty="0"/>
          </a:p>
        </p:txBody>
      </p:sp>
    </p:spTree>
    <p:extLst>
      <p:ext uri="{BB962C8B-B14F-4D97-AF65-F5344CB8AC3E}">
        <p14:creationId xmlns:p14="http://schemas.microsoft.com/office/powerpoint/2010/main" val="311230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143001" y="0"/>
            <a:ext cx="9905998" cy="1478570"/>
          </a:xfrm>
        </p:spPr>
        <p:txBody>
          <a:bodyPr>
            <a:normAutofit/>
          </a:bodyPr>
          <a:lstStyle/>
          <a:p>
            <a:r>
              <a:rPr lang="en-IN" sz="2400" b="1" dirty="0">
                <a:latin typeface="Bookman Old Style" panose="02050604050505020204" pitchFamily="18" charset="0"/>
              </a:rPr>
              <a:t>Ratings Count in percentage:</a:t>
            </a:r>
          </a:p>
        </p:txBody>
      </p:sp>
      <p:sp>
        <p:nvSpPr>
          <p:cNvPr id="9" name="TextBox 8">
            <a:extLst>
              <a:ext uri="{FF2B5EF4-FFF2-40B4-BE49-F238E27FC236}">
                <a16:creationId xmlns:a16="http://schemas.microsoft.com/office/drawing/2014/main" id="{405CA0B1-5835-4B2F-6FBA-A15E57A30426}"/>
              </a:ext>
            </a:extLst>
          </p:cNvPr>
          <p:cNvSpPr txBox="1"/>
          <p:nvPr/>
        </p:nvSpPr>
        <p:spPr>
          <a:xfrm>
            <a:off x="7837697" y="1732632"/>
            <a:ext cx="2500604" cy="3785652"/>
          </a:xfrm>
          <a:prstGeom prst="rect">
            <a:avLst/>
          </a:prstGeom>
          <a:noFill/>
        </p:spPr>
        <p:txBody>
          <a:bodyPr wrap="square" rtlCol="0">
            <a:spAutoFit/>
          </a:bodyPr>
          <a:lstStyle/>
          <a:p>
            <a:r>
              <a:rPr lang="en-IN" sz="2000" dirty="0">
                <a:solidFill>
                  <a:schemeClr val="tx1">
                    <a:lumMod val="85000"/>
                    <a:lumOff val="15000"/>
                  </a:schemeClr>
                </a:solidFill>
              </a:rPr>
              <a:t>In this graph, we will see 5 types of Ratings in Percentage format. 5-star ratings can be 44.2% of reviews</a:t>
            </a:r>
            <a:r>
              <a:rPr lang="en-US" sz="2000" b="0" i="0" dirty="0">
                <a:solidFill>
                  <a:schemeClr val="tx1">
                    <a:lumMod val="85000"/>
                    <a:lumOff val="15000"/>
                  </a:schemeClr>
                </a:solidFill>
                <a:effectLst/>
              </a:rPr>
              <a:t>. That means most of the Reviews are 5-star ratings.</a:t>
            </a:r>
          </a:p>
          <a:p>
            <a:r>
              <a:rPr lang="en-US" sz="2000" dirty="0">
                <a:solidFill>
                  <a:schemeClr val="tx1">
                    <a:lumMod val="85000"/>
                    <a:lumOff val="15000"/>
                  </a:schemeClr>
                </a:solidFill>
              </a:rPr>
              <a:t>The 4-star rating can be 29.5%, and the 1-star</a:t>
            </a:r>
            <a:r>
              <a:rPr lang="en-US" sz="2000" b="0" i="0" dirty="0">
                <a:solidFill>
                  <a:schemeClr val="tx1">
                    <a:lumMod val="85000"/>
                    <a:lumOff val="15000"/>
                  </a:schemeClr>
                </a:solidFill>
                <a:effectLst/>
              </a:rPr>
              <a:t> rating can be 6.9% reviews.</a:t>
            </a:r>
            <a:endParaRPr lang="en-IN" sz="2000" dirty="0">
              <a:solidFill>
                <a:schemeClr val="tx1">
                  <a:lumMod val="85000"/>
                  <a:lumOff val="15000"/>
                </a:schemeClr>
              </a:solidFill>
            </a:endParaRPr>
          </a:p>
        </p:txBody>
      </p:sp>
      <p:pic>
        <p:nvPicPr>
          <p:cNvPr id="5" name="Picture 4">
            <a:extLst>
              <a:ext uri="{FF2B5EF4-FFF2-40B4-BE49-F238E27FC236}">
                <a16:creationId xmlns:a16="http://schemas.microsoft.com/office/drawing/2014/main" id="{6C4FBB43-32A8-AB97-112F-EC2FBFDE74CB}"/>
              </a:ext>
            </a:extLst>
          </p:cNvPr>
          <p:cNvPicPr>
            <a:picLocks noChangeAspect="1"/>
          </p:cNvPicPr>
          <p:nvPr/>
        </p:nvPicPr>
        <p:blipFill>
          <a:blip r:embed="rId2"/>
          <a:stretch>
            <a:fillRect/>
          </a:stretch>
        </p:blipFill>
        <p:spPr>
          <a:xfrm>
            <a:off x="1390260" y="1468739"/>
            <a:ext cx="5663683" cy="4584951"/>
          </a:xfrm>
          <a:prstGeom prst="rect">
            <a:avLst/>
          </a:prstGeom>
        </p:spPr>
      </p:pic>
    </p:spTree>
    <p:extLst>
      <p:ext uri="{BB962C8B-B14F-4D97-AF65-F5344CB8AC3E}">
        <p14:creationId xmlns:p14="http://schemas.microsoft.com/office/powerpoint/2010/main" val="381585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66768" y="443052"/>
            <a:ext cx="9905998" cy="511017"/>
          </a:xfrm>
        </p:spPr>
        <p:txBody>
          <a:bodyPr>
            <a:normAutofit/>
          </a:bodyPr>
          <a:lstStyle/>
          <a:p>
            <a:r>
              <a:rPr lang="en-IN" sz="2400" b="1" dirty="0">
                <a:latin typeface="Bookman Old Style" panose="02050604050505020204" pitchFamily="18" charset="0"/>
              </a:rPr>
              <a:t>Counts of word, char, sentences:</a:t>
            </a:r>
          </a:p>
        </p:txBody>
      </p:sp>
      <p:pic>
        <p:nvPicPr>
          <p:cNvPr id="6" name="Picture 5">
            <a:extLst>
              <a:ext uri="{FF2B5EF4-FFF2-40B4-BE49-F238E27FC236}">
                <a16:creationId xmlns:a16="http://schemas.microsoft.com/office/drawing/2014/main" id="{065DAADF-ED07-543B-F395-4DA06FF74A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142" y="4012163"/>
            <a:ext cx="4946356" cy="2637182"/>
          </a:xfrm>
          <a:prstGeom prst="rect">
            <a:avLst/>
          </a:prstGeom>
        </p:spPr>
      </p:pic>
      <p:pic>
        <p:nvPicPr>
          <p:cNvPr id="8" name="Picture 7">
            <a:extLst>
              <a:ext uri="{FF2B5EF4-FFF2-40B4-BE49-F238E27FC236}">
                <a16:creationId xmlns:a16="http://schemas.microsoft.com/office/drawing/2014/main" id="{434F908A-86DA-10A5-0963-04C8DDC57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229" y="997269"/>
            <a:ext cx="5329317" cy="2867651"/>
          </a:xfrm>
          <a:prstGeom prst="rect">
            <a:avLst/>
          </a:prstGeom>
        </p:spPr>
      </p:pic>
      <p:pic>
        <p:nvPicPr>
          <p:cNvPr id="11" name="Picture 10">
            <a:extLst>
              <a:ext uri="{FF2B5EF4-FFF2-40B4-BE49-F238E27FC236}">
                <a16:creationId xmlns:a16="http://schemas.microsoft.com/office/drawing/2014/main" id="{6CE83060-B5AD-87D8-3870-8AD88839CE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964" y="997270"/>
            <a:ext cx="4946356" cy="2867652"/>
          </a:xfrm>
          <a:prstGeom prst="rect">
            <a:avLst/>
          </a:prstGeom>
        </p:spPr>
      </p:pic>
    </p:spTree>
    <p:extLst>
      <p:ext uri="{BB962C8B-B14F-4D97-AF65-F5344CB8AC3E}">
        <p14:creationId xmlns:p14="http://schemas.microsoft.com/office/powerpoint/2010/main" val="3266791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66768" y="778954"/>
            <a:ext cx="9905998" cy="511017"/>
          </a:xfrm>
        </p:spPr>
        <p:txBody>
          <a:bodyPr>
            <a:normAutofit/>
          </a:bodyPr>
          <a:lstStyle/>
          <a:p>
            <a:r>
              <a:rPr lang="en-IN" sz="2400" b="1" dirty="0">
                <a:latin typeface="Bookman Old Style" panose="02050604050505020204" pitchFamily="18" charset="0"/>
              </a:rPr>
              <a:t>Sentiment words:</a:t>
            </a:r>
          </a:p>
        </p:txBody>
      </p:sp>
      <p:pic>
        <p:nvPicPr>
          <p:cNvPr id="4" name="Picture 3">
            <a:extLst>
              <a:ext uri="{FF2B5EF4-FFF2-40B4-BE49-F238E27FC236}">
                <a16:creationId xmlns:a16="http://schemas.microsoft.com/office/drawing/2014/main" id="{A482DA29-41B0-1572-2438-376B776B8435}"/>
              </a:ext>
            </a:extLst>
          </p:cNvPr>
          <p:cNvPicPr>
            <a:picLocks noChangeAspect="1"/>
          </p:cNvPicPr>
          <p:nvPr/>
        </p:nvPicPr>
        <p:blipFill>
          <a:blip r:embed="rId2"/>
          <a:stretch>
            <a:fillRect/>
          </a:stretch>
        </p:blipFill>
        <p:spPr>
          <a:xfrm>
            <a:off x="1219904" y="1814793"/>
            <a:ext cx="5273497" cy="3825572"/>
          </a:xfrm>
          <a:prstGeom prst="rect">
            <a:avLst/>
          </a:prstGeom>
        </p:spPr>
      </p:pic>
      <p:sp>
        <p:nvSpPr>
          <p:cNvPr id="5" name="TextBox 4">
            <a:extLst>
              <a:ext uri="{FF2B5EF4-FFF2-40B4-BE49-F238E27FC236}">
                <a16:creationId xmlns:a16="http://schemas.microsoft.com/office/drawing/2014/main" id="{6D90BCDF-3574-0B79-0030-3E9CF2E50DFF}"/>
              </a:ext>
            </a:extLst>
          </p:cNvPr>
          <p:cNvSpPr txBox="1"/>
          <p:nvPr/>
        </p:nvSpPr>
        <p:spPr>
          <a:xfrm>
            <a:off x="7473820" y="1526976"/>
            <a:ext cx="3107077" cy="4401205"/>
          </a:xfrm>
          <a:prstGeom prst="rect">
            <a:avLst/>
          </a:prstGeom>
          <a:noFill/>
        </p:spPr>
        <p:txBody>
          <a:bodyPr wrap="square" rtlCol="0">
            <a:spAutoFit/>
          </a:bodyPr>
          <a:lstStyle/>
          <a:p>
            <a:r>
              <a:rPr lang="en-IN" sz="2000" dirty="0">
                <a:solidFill>
                  <a:schemeClr val="tx1">
                    <a:lumMod val="85000"/>
                    <a:lumOff val="15000"/>
                  </a:schemeClr>
                </a:solidFill>
              </a:rPr>
              <a:t>In this graph, we will see Positive, Negative, and Neutral Sentiment.</a:t>
            </a:r>
          </a:p>
          <a:p>
            <a:r>
              <a:rPr lang="en-IN" sz="2000" dirty="0">
                <a:solidFill>
                  <a:schemeClr val="tx1">
                    <a:lumMod val="85000"/>
                    <a:lumOff val="15000"/>
                  </a:schemeClr>
                </a:solidFill>
              </a:rPr>
              <a:t>We will convert ratings into Sentiment words.</a:t>
            </a:r>
          </a:p>
          <a:p>
            <a:r>
              <a:rPr lang="en-IN" sz="2000" dirty="0">
                <a:solidFill>
                  <a:schemeClr val="tx1">
                    <a:lumMod val="85000"/>
                    <a:lumOff val="15000"/>
                  </a:schemeClr>
                </a:solidFill>
              </a:rPr>
              <a:t>1 and 2-star Ratings Convert into Negative.</a:t>
            </a:r>
          </a:p>
          <a:p>
            <a:r>
              <a:rPr lang="en-IN" sz="2000" dirty="0">
                <a:solidFill>
                  <a:schemeClr val="tx1">
                    <a:lumMod val="85000"/>
                    <a:lumOff val="15000"/>
                  </a:schemeClr>
                </a:solidFill>
              </a:rPr>
              <a:t>3-Star Rating Convert into Neutral Sentiment.</a:t>
            </a:r>
          </a:p>
          <a:p>
            <a:r>
              <a:rPr lang="en-IN" sz="2000" dirty="0">
                <a:solidFill>
                  <a:schemeClr val="tx1">
                    <a:lumMod val="85000"/>
                    <a:lumOff val="15000"/>
                  </a:schemeClr>
                </a:solidFill>
              </a:rPr>
              <a:t>4 and 5-star Ratings are converted into Positive Sentiment.</a:t>
            </a:r>
          </a:p>
          <a:p>
            <a:r>
              <a:rPr lang="en-IN" sz="2000" dirty="0">
                <a:solidFill>
                  <a:schemeClr val="tx1">
                    <a:lumMod val="85000"/>
                    <a:lumOff val="15000"/>
                  </a:schemeClr>
                </a:solidFill>
              </a:rPr>
              <a:t>There are 15000 positive reviews.</a:t>
            </a:r>
          </a:p>
        </p:txBody>
      </p:sp>
    </p:spTree>
    <p:extLst>
      <p:ext uri="{BB962C8B-B14F-4D97-AF65-F5344CB8AC3E}">
        <p14:creationId xmlns:p14="http://schemas.microsoft.com/office/powerpoint/2010/main" val="3268032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66768" y="564350"/>
            <a:ext cx="9905998" cy="511017"/>
          </a:xfrm>
        </p:spPr>
        <p:txBody>
          <a:bodyPr>
            <a:normAutofit/>
          </a:bodyPr>
          <a:lstStyle/>
          <a:p>
            <a:r>
              <a:rPr lang="en-IN" sz="2400" b="1" dirty="0">
                <a:latin typeface="Bookman Old Style" panose="02050604050505020204" pitchFamily="18" charset="0"/>
              </a:rPr>
              <a:t>repeated words :</a:t>
            </a:r>
          </a:p>
        </p:txBody>
      </p:sp>
      <p:sp>
        <p:nvSpPr>
          <p:cNvPr id="5" name="TextBox 4">
            <a:extLst>
              <a:ext uri="{FF2B5EF4-FFF2-40B4-BE49-F238E27FC236}">
                <a16:creationId xmlns:a16="http://schemas.microsoft.com/office/drawing/2014/main" id="{6D90BCDF-3574-0B79-0030-3E9CF2E50DFF}"/>
              </a:ext>
            </a:extLst>
          </p:cNvPr>
          <p:cNvSpPr txBox="1"/>
          <p:nvPr/>
        </p:nvSpPr>
        <p:spPr>
          <a:xfrm>
            <a:off x="1539552" y="5073507"/>
            <a:ext cx="10052210" cy="1323439"/>
          </a:xfrm>
          <a:prstGeom prst="rect">
            <a:avLst/>
          </a:prstGeom>
          <a:noFill/>
        </p:spPr>
        <p:txBody>
          <a:bodyPr wrap="square" rtlCol="0">
            <a:spAutoFit/>
          </a:bodyPr>
          <a:lstStyle/>
          <a:p>
            <a:r>
              <a:rPr lang="en-IN" sz="2000" dirty="0">
                <a:solidFill>
                  <a:schemeClr val="tx1">
                    <a:lumMod val="85000"/>
                    <a:lumOff val="15000"/>
                  </a:schemeClr>
                </a:solidFill>
              </a:rPr>
              <a:t>There are Top 10 Repeated Words in Reviews.</a:t>
            </a:r>
          </a:p>
          <a:p>
            <a:r>
              <a:rPr lang="en-IN" sz="2000" dirty="0">
                <a:solidFill>
                  <a:schemeClr val="tx1">
                    <a:lumMod val="85000"/>
                    <a:lumOff val="15000"/>
                  </a:schemeClr>
                </a:solidFill>
              </a:rPr>
              <a:t>Before Cleaning Data We found the hotel, not, room, great, </a:t>
            </a:r>
            <a:r>
              <a:rPr lang="en-IN" sz="2000" dirty="0" err="1">
                <a:solidFill>
                  <a:schemeClr val="tx1">
                    <a:lumMod val="85000"/>
                    <a:lumOff val="15000"/>
                  </a:schemeClr>
                </a:solidFill>
              </a:rPr>
              <a:t>n’t</a:t>
            </a:r>
            <a:r>
              <a:rPr lang="en-IN" sz="2000" dirty="0">
                <a:solidFill>
                  <a:schemeClr val="tx1">
                    <a:lumMod val="85000"/>
                    <a:lumOff val="15000"/>
                  </a:schemeClr>
                </a:solidFill>
              </a:rPr>
              <a:t> words as a top.</a:t>
            </a:r>
          </a:p>
          <a:p>
            <a:r>
              <a:rPr lang="en-IN" sz="2000" dirty="0">
                <a:solidFill>
                  <a:schemeClr val="tx1">
                    <a:lumMod val="85000"/>
                    <a:lumOff val="15000"/>
                  </a:schemeClr>
                </a:solidFill>
              </a:rPr>
              <a:t>But after cleaning the data We found the hotel, not, room, great, stuff word as a top.</a:t>
            </a:r>
          </a:p>
          <a:p>
            <a:r>
              <a:rPr lang="en-IN" sz="2000" dirty="0">
                <a:solidFill>
                  <a:schemeClr val="tx1">
                    <a:lumMod val="85000"/>
                    <a:lumOff val="15000"/>
                  </a:schemeClr>
                </a:solidFill>
              </a:rPr>
              <a:t>That means </a:t>
            </a:r>
            <a:r>
              <a:rPr lang="en-IN" sz="2000" dirty="0" err="1">
                <a:solidFill>
                  <a:schemeClr val="tx1">
                    <a:lumMod val="85000"/>
                    <a:lumOff val="15000"/>
                  </a:schemeClr>
                </a:solidFill>
              </a:rPr>
              <a:t>n’t</a:t>
            </a:r>
            <a:r>
              <a:rPr lang="en-IN" sz="2000" dirty="0">
                <a:solidFill>
                  <a:schemeClr val="tx1">
                    <a:lumMod val="85000"/>
                    <a:lumOff val="15000"/>
                  </a:schemeClr>
                </a:solidFill>
              </a:rPr>
              <a:t> words are converted as not.</a:t>
            </a:r>
          </a:p>
        </p:txBody>
      </p:sp>
      <p:pic>
        <p:nvPicPr>
          <p:cNvPr id="10" name="Picture 9">
            <a:extLst>
              <a:ext uri="{FF2B5EF4-FFF2-40B4-BE49-F238E27FC236}">
                <a16:creationId xmlns:a16="http://schemas.microsoft.com/office/drawing/2014/main" id="{E78FA825-7174-2F06-EE17-9F0A9D7D57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926" y="1195944"/>
            <a:ext cx="5029232" cy="3749365"/>
          </a:xfrm>
          <a:prstGeom prst="rect">
            <a:avLst/>
          </a:prstGeom>
        </p:spPr>
      </p:pic>
      <p:pic>
        <p:nvPicPr>
          <p:cNvPr id="12" name="Picture 11">
            <a:extLst>
              <a:ext uri="{FF2B5EF4-FFF2-40B4-BE49-F238E27FC236}">
                <a16:creationId xmlns:a16="http://schemas.microsoft.com/office/drawing/2014/main" id="{61314D01-F699-F26D-44C3-F69501CAD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8499" y="1203565"/>
            <a:ext cx="4867501" cy="3741744"/>
          </a:xfrm>
          <a:prstGeom prst="rect">
            <a:avLst/>
          </a:prstGeom>
        </p:spPr>
      </p:pic>
    </p:spTree>
    <p:extLst>
      <p:ext uri="{BB962C8B-B14F-4D97-AF65-F5344CB8AC3E}">
        <p14:creationId xmlns:p14="http://schemas.microsoft.com/office/powerpoint/2010/main" val="151081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66768" y="564350"/>
            <a:ext cx="9905998" cy="511017"/>
          </a:xfrm>
        </p:spPr>
        <p:txBody>
          <a:bodyPr>
            <a:normAutofit/>
          </a:bodyPr>
          <a:lstStyle/>
          <a:p>
            <a:r>
              <a:rPr lang="en-IN" sz="2400" b="1" dirty="0" err="1">
                <a:latin typeface="Bookman Old Style" panose="02050604050505020204" pitchFamily="18" charset="0"/>
              </a:rPr>
              <a:t>WordCloud</a:t>
            </a:r>
            <a:r>
              <a:rPr lang="en-IN" sz="2400" b="1" dirty="0">
                <a:latin typeface="Bookman Old Style" panose="02050604050505020204" pitchFamily="18" charset="0"/>
              </a:rPr>
              <a:t> :</a:t>
            </a:r>
          </a:p>
        </p:txBody>
      </p:sp>
      <p:sp>
        <p:nvSpPr>
          <p:cNvPr id="5" name="TextBox 4">
            <a:extLst>
              <a:ext uri="{FF2B5EF4-FFF2-40B4-BE49-F238E27FC236}">
                <a16:creationId xmlns:a16="http://schemas.microsoft.com/office/drawing/2014/main" id="{6D90BCDF-3574-0B79-0030-3E9CF2E50DFF}"/>
              </a:ext>
            </a:extLst>
          </p:cNvPr>
          <p:cNvSpPr txBox="1"/>
          <p:nvPr/>
        </p:nvSpPr>
        <p:spPr>
          <a:xfrm>
            <a:off x="7100596" y="2151726"/>
            <a:ext cx="4749281" cy="2554545"/>
          </a:xfrm>
          <a:prstGeom prst="rect">
            <a:avLst/>
          </a:prstGeom>
          <a:noFill/>
        </p:spPr>
        <p:txBody>
          <a:bodyPr wrap="square" rtlCol="0">
            <a:spAutoFit/>
          </a:bodyPr>
          <a:lstStyle/>
          <a:p>
            <a:r>
              <a:rPr lang="en-US" sz="2000" b="0" i="0" dirty="0">
                <a:effectLst/>
                <a:latin typeface="+mj-lt"/>
              </a:rPr>
              <a:t>A word cloud is a visual representation of text data where the size of each word in the cloud is proportional to its frequency or importance in the dataset. </a:t>
            </a:r>
            <a:r>
              <a:rPr lang="en-US" sz="2000" dirty="0">
                <a:latin typeface="+mj-lt"/>
              </a:rPr>
              <a:t>In the dataset</a:t>
            </a:r>
            <a:r>
              <a:rPr lang="en-US" sz="2000" b="0" i="0" dirty="0">
                <a:effectLst/>
                <a:latin typeface="+mj-lt"/>
              </a:rPr>
              <a:t> the word "Hotel" is the most repeated word, then it would appear with a larger font size in the word cloud compared to other words that are less frequent.</a:t>
            </a:r>
            <a:endParaRPr lang="en-IN" sz="2000" dirty="0">
              <a:latin typeface="+mj-lt"/>
            </a:endParaRPr>
          </a:p>
        </p:txBody>
      </p:sp>
      <p:pic>
        <p:nvPicPr>
          <p:cNvPr id="4" name="Picture 3">
            <a:extLst>
              <a:ext uri="{FF2B5EF4-FFF2-40B4-BE49-F238E27FC236}">
                <a16:creationId xmlns:a16="http://schemas.microsoft.com/office/drawing/2014/main" id="{C57A1DB1-2C58-6417-B8B3-E22655CBE863}"/>
              </a:ext>
            </a:extLst>
          </p:cNvPr>
          <p:cNvPicPr>
            <a:picLocks noChangeAspect="1"/>
          </p:cNvPicPr>
          <p:nvPr/>
        </p:nvPicPr>
        <p:blipFill>
          <a:blip r:embed="rId2"/>
          <a:stretch>
            <a:fillRect/>
          </a:stretch>
        </p:blipFill>
        <p:spPr>
          <a:xfrm>
            <a:off x="1063690" y="1802159"/>
            <a:ext cx="5766319" cy="3253681"/>
          </a:xfrm>
          <a:prstGeom prst="rect">
            <a:avLst/>
          </a:prstGeom>
        </p:spPr>
      </p:pic>
    </p:spTree>
    <p:extLst>
      <p:ext uri="{BB962C8B-B14F-4D97-AF65-F5344CB8AC3E}">
        <p14:creationId xmlns:p14="http://schemas.microsoft.com/office/powerpoint/2010/main" val="365350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66768" y="564350"/>
            <a:ext cx="9905998" cy="511017"/>
          </a:xfrm>
        </p:spPr>
        <p:txBody>
          <a:bodyPr>
            <a:normAutofit/>
          </a:bodyPr>
          <a:lstStyle/>
          <a:p>
            <a:r>
              <a:rPr lang="en-IN" sz="2400" b="1" dirty="0" err="1">
                <a:latin typeface="Bookman Old Style" panose="02050604050505020204" pitchFamily="18" charset="0"/>
              </a:rPr>
              <a:t>WordCloud</a:t>
            </a:r>
            <a:r>
              <a:rPr lang="en-IN" sz="2400" b="1" dirty="0">
                <a:latin typeface="Bookman Old Style" panose="02050604050505020204" pitchFamily="18" charset="0"/>
              </a:rPr>
              <a:t> :</a:t>
            </a:r>
          </a:p>
        </p:txBody>
      </p:sp>
      <p:sp>
        <p:nvSpPr>
          <p:cNvPr id="5" name="TextBox 4">
            <a:extLst>
              <a:ext uri="{FF2B5EF4-FFF2-40B4-BE49-F238E27FC236}">
                <a16:creationId xmlns:a16="http://schemas.microsoft.com/office/drawing/2014/main" id="{6D90BCDF-3574-0B79-0030-3E9CF2E50DFF}"/>
              </a:ext>
            </a:extLst>
          </p:cNvPr>
          <p:cNvSpPr txBox="1"/>
          <p:nvPr/>
        </p:nvSpPr>
        <p:spPr>
          <a:xfrm>
            <a:off x="1069910" y="1075367"/>
            <a:ext cx="10220131" cy="400110"/>
          </a:xfrm>
          <a:prstGeom prst="rect">
            <a:avLst/>
          </a:prstGeom>
          <a:noFill/>
        </p:spPr>
        <p:txBody>
          <a:bodyPr wrap="square" rtlCol="0">
            <a:spAutoFit/>
          </a:bodyPr>
          <a:lstStyle/>
          <a:p>
            <a:r>
              <a:rPr lang="en-IN" sz="2000" dirty="0"/>
              <a:t>Three types of Sentiments </a:t>
            </a:r>
            <a:r>
              <a:rPr lang="en-IN" sz="2000" dirty="0" err="1"/>
              <a:t>Wordcloud</a:t>
            </a:r>
            <a:r>
              <a:rPr lang="en-IN" sz="2000" dirty="0"/>
              <a:t> (Positive, Neutral, Negative)</a:t>
            </a:r>
          </a:p>
        </p:txBody>
      </p:sp>
      <p:pic>
        <p:nvPicPr>
          <p:cNvPr id="6" name="Picture 5">
            <a:extLst>
              <a:ext uri="{FF2B5EF4-FFF2-40B4-BE49-F238E27FC236}">
                <a16:creationId xmlns:a16="http://schemas.microsoft.com/office/drawing/2014/main" id="{1A586F2E-59E1-5BF2-C50C-8A910446B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8371" y="4248773"/>
            <a:ext cx="4595258" cy="2469094"/>
          </a:xfrm>
          <a:prstGeom prst="rect">
            <a:avLst/>
          </a:prstGeom>
        </p:spPr>
      </p:pic>
      <p:pic>
        <p:nvPicPr>
          <p:cNvPr id="8" name="Picture 7">
            <a:extLst>
              <a:ext uri="{FF2B5EF4-FFF2-40B4-BE49-F238E27FC236}">
                <a16:creationId xmlns:a16="http://schemas.microsoft.com/office/drawing/2014/main" id="{3868FA1B-FACA-34B1-BFCF-A306F4CA9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631" y="1536981"/>
            <a:ext cx="4648603" cy="2514818"/>
          </a:xfrm>
          <a:prstGeom prst="rect">
            <a:avLst/>
          </a:prstGeom>
        </p:spPr>
      </p:pic>
      <p:pic>
        <p:nvPicPr>
          <p:cNvPr id="10" name="Picture 9">
            <a:extLst>
              <a:ext uri="{FF2B5EF4-FFF2-40B4-BE49-F238E27FC236}">
                <a16:creationId xmlns:a16="http://schemas.microsoft.com/office/drawing/2014/main" id="{B5DF9657-4190-BBEA-5240-982422C45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2975" y="1536981"/>
            <a:ext cx="4572396" cy="2507197"/>
          </a:xfrm>
          <a:prstGeom prst="rect">
            <a:avLst/>
          </a:prstGeom>
        </p:spPr>
      </p:pic>
    </p:spTree>
    <p:extLst>
      <p:ext uri="{BB962C8B-B14F-4D97-AF65-F5344CB8AC3E}">
        <p14:creationId xmlns:p14="http://schemas.microsoft.com/office/powerpoint/2010/main" val="3901000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66768" y="564350"/>
            <a:ext cx="9905998" cy="511017"/>
          </a:xfrm>
        </p:spPr>
        <p:txBody>
          <a:bodyPr>
            <a:normAutofit/>
          </a:bodyPr>
          <a:lstStyle/>
          <a:p>
            <a:r>
              <a:rPr lang="en-IN" sz="2400" b="1" dirty="0">
                <a:latin typeface="Bookman Old Style" panose="02050604050505020204" pitchFamily="18" charset="0"/>
              </a:rPr>
              <a:t>N-Grams (Bi-grams):</a:t>
            </a:r>
          </a:p>
        </p:txBody>
      </p:sp>
      <p:sp>
        <p:nvSpPr>
          <p:cNvPr id="5" name="TextBox 4">
            <a:extLst>
              <a:ext uri="{FF2B5EF4-FFF2-40B4-BE49-F238E27FC236}">
                <a16:creationId xmlns:a16="http://schemas.microsoft.com/office/drawing/2014/main" id="{6D90BCDF-3574-0B79-0030-3E9CF2E50DFF}"/>
              </a:ext>
            </a:extLst>
          </p:cNvPr>
          <p:cNvSpPr txBox="1"/>
          <p:nvPr/>
        </p:nvSpPr>
        <p:spPr>
          <a:xfrm>
            <a:off x="1069910" y="1075367"/>
            <a:ext cx="10220131" cy="1631216"/>
          </a:xfrm>
          <a:prstGeom prst="rect">
            <a:avLst/>
          </a:prstGeom>
          <a:noFill/>
        </p:spPr>
        <p:txBody>
          <a:bodyPr wrap="square" rtlCol="0">
            <a:spAutoFit/>
          </a:bodyPr>
          <a:lstStyle/>
          <a:p>
            <a:r>
              <a:rPr lang="en-IN" sz="2000" dirty="0"/>
              <a:t>N-grams are continuous sequences of words, symbols, and tokens in the document. They can defined as the neighbour’s sequence of items. Here we can create Bi-grams means which generate pairs of 2 words. </a:t>
            </a:r>
          </a:p>
          <a:p>
            <a:r>
              <a:rPr lang="en-IN" sz="2000" dirty="0"/>
              <a:t>We can found the Top 10 repeated 2 word pairs in dataset </a:t>
            </a:r>
          </a:p>
          <a:p>
            <a:endParaRPr lang="en-IN" sz="2000" dirty="0"/>
          </a:p>
        </p:txBody>
      </p:sp>
      <p:pic>
        <p:nvPicPr>
          <p:cNvPr id="4" name="Picture 3">
            <a:extLst>
              <a:ext uri="{FF2B5EF4-FFF2-40B4-BE49-F238E27FC236}">
                <a16:creationId xmlns:a16="http://schemas.microsoft.com/office/drawing/2014/main" id="{7954FB03-85DF-082D-3D1F-D8415EC4C249}"/>
              </a:ext>
            </a:extLst>
          </p:cNvPr>
          <p:cNvPicPr>
            <a:picLocks noChangeAspect="1"/>
          </p:cNvPicPr>
          <p:nvPr/>
        </p:nvPicPr>
        <p:blipFill>
          <a:blip r:embed="rId2"/>
          <a:stretch>
            <a:fillRect/>
          </a:stretch>
        </p:blipFill>
        <p:spPr>
          <a:xfrm>
            <a:off x="1767465" y="2603942"/>
            <a:ext cx="8657070" cy="3710506"/>
          </a:xfrm>
          <a:prstGeom prst="rect">
            <a:avLst/>
          </a:prstGeom>
        </p:spPr>
      </p:pic>
    </p:spTree>
    <p:extLst>
      <p:ext uri="{BB962C8B-B14F-4D97-AF65-F5344CB8AC3E}">
        <p14:creationId xmlns:p14="http://schemas.microsoft.com/office/powerpoint/2010/main" val="875466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66768" y="564350"/>
            <a:ext cx="9905998" cy="511017"/>
          </a:xfrm>
        </p:spPr>
        <p:txBody>
          <a:bodyPr>
            <a:normAutofit/>
          </a:bodyPr>
          <a:lstStyle/>
          <a:p>
            <a:r>
              <a:rPr lang="en-IN" sz="2400" b="1" dirty="0">
                <a:latin typeface="Bookman Old Style" panose="02050604050505020204" pitchFamily="18" charset="0"/>
              </a:rPr>
              <a:t>N-Grams (Tri-grams):</a:t>
            </a:r>
          </a:p>
        </p:txBody>
      </p:sp>
      <p:sp>
        <p:nvSpPr>
          <p:cNvPr id="5" name="TextBox 4">
            <a:extLst>
              <a:ext uri="{FF2B5EF4-FFF2-40B4-BE49-F238E27FC236}">
                <a16:creationId xmlns:a16="http://schemas.microsoft.com/office/drawing/2014/main" id="{6D90BCDF-3574-0B79-0030-3E9CF2E50DFF}"/>
              </a:ext>
            </a:extLst>
          </p:cNvPr>
          <p:cNvSpPr txBox="1"/>
          <p:nvPr/>
        </p:nvSpPr>
        <p:spPr>
          <a:xfrm>
            <a:off x="1066768" y="1233987"/>
            <a:ext cx="10220131" cy="707886"/>
          </a:xfrm>
          <a:prstGeom prst="rect">
            <a:avLst/>
          </a:prstGeom>
          <a:noFill/>
        </p:spPr>
        <p:txBody>
          <a:bodyPr wrap="square" rtlCol="0">
            <a:spAutoFit/>
          </a:bodyPr>
          <a:lstStyle/>
          <a:p>
            <a:r>
              <a:rPr lang="en-IN" sz="2000" dirty="0"/>
              <a:t>Here we can create Tri-grams means which generate pairs of 3 words.</a:t>
            </a:r>
          </a:p>
          <a:p>
            <a:r>
              <a:rPr lang="en-IN" sz="2000" dirty="0"/>
              <a:t>We can found the Top 10 repeated 3-word pairs in dataset </a:t>
            </a:r>
          </a:p>
        </p:txBody>
      </p:sp>
      <p:pic>
        <p:nvPicPr>
          <p:cNvPr id="8" name="Picture 7">
            <a:extLst>
              <a:ext uri="{FF2B5EF4-FFF2-40B4-BE49-F238E27FC236}">
                <a16:creationId xmlns:a16="http://schemas.microsoft.com/office/drawing/2014/main" id="{F2B59AFF-65FE-BB5F-4486-B1F87E2E51F2}"/>
              </a:ext>
            </a:extLst>
          </p:cNvPr>
          <p:cNvPicPr>
            <a:picLocks noChangeAspect="1"/>
          </p:cNvPicPr>
          <p:nvPr/>
        </p:nvPicPr>
        <p:blipFill>
          <a:blip r:embed="rId2"/>
          <a:stretch>
            <a:fillRect/>
          </a:stretch>
        </p:blipFill>
        <p:spPr>
          <a:xfrm>
            <a:off x="1767465" y="2603942"/>
            <a:ext cx="8588484" cy="3526270"/>
          </a:xfrm>
          <a:prstGeom prst="rect">
            <a:avLst/>
          </a:prstGeom>
        </p:spPr>
      </p:pic>
    </p:spTree>
    <p:extLst>
      <p:ext uri="{BB962C8B-B14F-4D97-AF65-F5344CB8AC3E}">
        <p14:creationId xmlns:p14="http://schemas.microsoft.com/office/powerpoint/2010/main" val="243443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57438" y="176782"/>
            <a:ext cx="9905998" cy="511017"/>
          </a:xfrm>
        </p:spPr>
        <p:txBody>
          <a:bodyPr>
            <a:normAutofit/>
          </a:bodyPr>
          <a:lstStyle/>
          <a:p>
            <a:r>
              <a:rPr lang="en-IN" sz="2400" b="1" dirty="0">
                <a:latin typeface="Bookman Old Style" panose="02050604050505020204" pitchFamily="18" charset="0"/>
              </a:rPr>
              <a:t>Bi-grams Word (Positive, Neutral, Negative):</a:t>
            </a:r>
          </a:p>
        </p:txBody>
      </p:sp>
      <p:pic>
        <p:nvPicPr>
          <p:cNvPr id="4" name="Picture 3">
            <a:extLst>
              <a:ext uri="{FF2B5EF4-FFF2-40B4-BE49-F238E27FC236}">
                <a16:creationId xmlns:a16="http://schemas.microsoft.com/office/drawing/2014/main" id="{B999CC4E-14B0-5465-C864-7962702DD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14" y="4573949"/>
            <a:ext cx="9789320" cy="1770128"/>
          </a:xfrm>
          <a:prstGeom prst="rect">
            <a:avLst/>
          </a:prstGeom>
        </p:spPr>
      </p:pic>
      <p:pic>
        <p:nvPicPr>
          <p:cNvPr id="7" name="Picture 6">
            <a:extLst>
              <a:ext uri="{FF2B5EF4-FFF2-40B4-BE49-F238E27FC236}">
                <a16:creationId xmlns:a16="http://schemas.microsoft.com/office/drawing/2014/main" id="{8C9AAF1F-E5A8-4774-0BF2-2174BDE62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14" y="2712861"/>
            <a:ext cx="9789320" cy="1770128"/>
          </a:xfrm>
          <a:prstGeom prst="rect">
            <a:avLst/>
          </a:prstGeom>
        </p:spPr>
      </p:pic>
      <p:pic>
        <p:nvPicPr>
          <p:cNvPr id="10" name="Picture 9">
            <a:extLst>
              <a:ext uri="{FF2B5EF4-FFF2-40B4-BE49-F238E27FC236}">
                <a16:creationId xmlns:a16="http://schemas.microsoft.com/office/drawing/2014/main" id="{5153B032-E714-BBA9-9176-248903C13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14" y="851774"/>
            <a:ext cx="9789320" cy="1770128"/>
          </a:xfrm>
          <a:prstGeom prst="rect">
            <a:avLst/>
          </a:prstGeom>
        </p:spPr>
      </p:pic>
    </p:spTree>
    <p:extLst>
      <p:ext uri="{BB962C8B-B14F-4D97-AF65-F5344CB8AC3E}">
        <p14:creationId xmlns:p14="http://schemas.microsoft.com/office/powerpoint/2010/main" val="1503235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57438" y="176782"/>
            <a:ext cx="9905998" cy="511017"/>
          </a:xfrm>
        </p:spPr>
        <p:txBody>
          <a:bodyPr>
            <a:normAutofit/>
          </a:bodyPr>
          <a:lstStyle/>
          <a:p>
            <a:r>
              <a:rPr lang="en-IN" sz="2400" b="1" dirty="0">
                <a:latin typeface="Bookman Old Style" panose="02050604050505020204" pitchFamily="18" charset="0"/>
              </a:rPr>
              <a:t>Tri-grams Word (Positive, Neutral, Negative):</a:t>
            </a:r>
          </a:p>
        </p:txBody>
      </p:sp>
      <p:pic>
        <p:nvPicPr>
          <p:cNvPr id="5" name="Picture 4">
            <a:extLst>
              <a:ext uri="{FF2B5EF4-FFF2-40B4-BE49-F238E27FC236}">
                <a16:creationId xmlns:a16="http://schemas.microsoft.com/office/drawing/2014/main" id="{305E629F-9E92-1AE3-4B50-AEAC73A56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13" y="4617690"/>
            <a:ext cx="9668021" cy="1726388"/>
          </a:xfrm>
          <a:prstGeom prst="rect">
            <a:avLst/>
          </a:prstGeom>
        </p:spPr>
      </p:pic>
      <p:pic>
        <p:nvPicPr>
          <p:cNvPr id="8" name="Picture 7">
            <a:extLst>
              <a:ext uri="{FF2B5EF4-FFF2-40B4-BE49-F238E27FC236}">
                <a16:creationId xmlns:a16="http://schemas.microsoft.com/office/drawing/2014/main" id="{F70DB6DE-7137-3595-952D-082282F17B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14" y="2712860"/>
            <a:ext cx="9668022" cy="1770128"/>
          </a:xfrm>
          <a:prstGeom prst="rect">
            <a:avLst/>
          </a:prstGeom>
        </p:spPr>
      </p:pic>
      <p:pic>
        <p:nvPicPr>
          <p:cNvPr id="11" name="Picture 10">
            <a:extLst>
              <a:ext uri="{FF2B5EF4-FFF2-40B4-BE49-F238E27FC236}">
                <a16:creationId xmlns:a16="http://schemas.microsoft.com/office/drawing/2014/main" id="{70BED93A-3417-8C5F-FBCC-0D0538E47A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14" y="851774"/>
            <a:ext cx="9668022" cy="1770127"/>
          </a:xfrm>
          <a:prstGeom prst="rect">
            <a:avLst/>
          </a:prstGeom>
        </p:spPr>
      </p:pic>
    </p:spTree>
    <p:extLst>
      <p:ext uri="{BB962C8B-B14F-4D97-AF65-F5344CB8AC3E}">
        <p14:creationId xmlns:p14="http://schemas.microsoft.com/office/powerpoint/2010/main" val="3545431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EB06-772E-7953-0F1F-3D963736039E}"/>
              </a:ext>
            </a:extLst>
          </p:cNvPr>
          <p:cNvSpPr>
            <a:spLocks noGrp="1"/>
          </p:cNvSpPr>
          <p:nvPr>
            <p:ph type="title"/>
          </p:nvPr>
        </p:nvSpPr>
        <p:spPr>
          <a:xfrm>
            <a:off x="1285792" y="181387"/>
            <a:ext cx="9905998" cy="1478570"/>
          </a:xfrm>
        </p:spPr>
        <p:txBody>
          <a:bodyPr/>
          <a:lstStyle/>
          <a:p>
            <a:r>
              <a:rPr lang="en-IN" b="1" u="sng" dirty="0">
                <a:latin typeface="Bookman Old Style" panose="02050604050505020204" pitchFamily="18" charset="0"/>
              </a:rPr>
              <a:t>Architecture:</a:t>
            </a:r>
            <a:endParaRPr lang="en-IN" dirty="0">
              <a:latin typeface="Bookman Old Style" panose="02050604050505020204" pitchFamily="18" charset="0"/>
            </a:endParaRPr>
          </a:p>
        </p:txBody>
      </p:sp>
      <p:sp>
        <p:nvSpPr>
          <p:cNvPr id="25" name="Arrow: Notched Right 24">
            <a:extLst>
              <a:ext uri="{FF2B5EF4-FFF2-40B4-BE49-F238E27FC236}">
                <a16:creationId xmlns:a16="http://schemas.microsoft.com/office/drawing/2014/main" id="{82FC9066-2537-B38A-F48C-75410D38AE20}"/>
              </a:ext>
            </a:extLst>
          </p:cNvPr>
          <p:cNvSpPr/>
          <p:nvPr/>
        </p:nvSpPr>
        <p:spPr>
          <a:xfrm>
            <a:off x="4198402" y="1863169"/>
            <a:ext cx="3732618"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Exploratory Data Analysis</a:t>
            </a:r>
          </a:p>
        </p:txBody>
      </p:sp>
      <p:sp>
        <p:nvSpPr>
          <p:cNvPr id="26" name="Arrow: Notched Right 25">
            <a:extLst>
              <a:ext uri="{FF2B5EF4-FFF2-40B4-BE49-F238E27FC236}">
                <a16:creationId xmlns:a16="http://schemas.microsoft.com/office/drawing/2014/main" id="{28708F02-E857-6167-FA15-138560688A64}"/>
              </a:ext>
            </a:extLst>
          </p:cNvPr>
          <p:cNvSpPr/>
          <p:nvPr/>
        </p:nvSpPr>
        <p:spPr>
          <a:xfrm>
            <a:off x="4182610" y="4032187"/>
            <a:ext cx="3732618"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Model Building</a:t>
            </a:r>
          </a:p>
        </p:txBody>
      </p:sp>
      <p:sp>
        <p:nvSpPr>
          <p:cNvPr id="27" name="Arrow: Notched Right 26">
            <a:extLst>
              <a:ext uri="{FF2B5EF4-FFF2-40B4-BE49-F238E27FC236}">
                <a16:creationId xmlns:a16="http://schemas.microsoft.com/office/drawing/2014/main" id="{713828DD-5D41-0566-0C90-264F0C0140DE}"/>
              </a:ext>
            </a:extLst>
          </p:cNvPr>
          <p:cNvSpPr/>
          <p:nvPr/>
        </p:nvSpPr>
        <p:spPr>
          <a:xfrm>
            <a:off x="4198402" y="5465584"/>
            <a:ext cx="3732618"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Feedback</a:t>
            </a:r>
          </a:p>
        </p:txBody>
      </p:sp>
      <p:sp>
        <p:nvSpPr>
          <p:cNvPr id="28" name="Arrow: Notched Right 27">
            <a:extLst>
              <a:ext uri="{FF2B5EF4-FFF2-40B4-BE49-F238E27FC236}">
                <a16:creationId xmlns:a16="http://schemas.microsoft.com/office/drawing/2014/main" id="{ACB22633-714B-7633-D43F-915B09C93B68}"/>
              </a:ext>
            </a:extLst>
          </p:cNvPr>
          <p:cNvSpPr/>
          <p:nvPr/>
        </p:nvSpPr>
        <p:spPr>
          <a:xfrm>
            <a:off x="4184905" y="4732462"/>
            <a:ext cx="3732618"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Model Evaluation</a:t>
            </a:r>
          </a:p>
        </p:txBody>
      </p:sp>
      <p:sp>
        <p:nvSpPr>
          <p:cNvPr id="29" name="Arrow: Notched Right 28">
            <a:extLst>
              <a:ext uri="{FF2B5EF4-FFF2-40B4-BE49-F238E27FC236}">
                <a16:creationId xmlns:a16="http://schemas.microsoft.com/office/drawing/2014/main" id="{4AFA590D-B207-616F-6013-B83553DF5E1A}"/>
              </a:ext>
            </a:extLst>
          </p:cNvPr>
          <p:cNvSpPr/>
          <p:nvPr/>
        </p:nvSpPr>
        <p:spPr>
          <a:xfrm>
            <a:off x="4198404" y="6143275"/>
            <a:ext cx="3732617"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Deployment</a:t>
            </a:r>
          </a:p>
        </p:txBody>
      </p:sp>
      <p:sp>
        <p:nvSpPr>
          <p:cNvPr id="30" name="Arrow: Notched Right 29">
            <a:extLst>
              <a:ext uri="{FF2B5EF4-FFF2-40B4-BE49-F238E27FC236}">
                <a16:creationId xmlns:a16="http://schemas.microsoft.com/office/drawing/2014/main" id="{6B0BA1AC-9C6D-CC28-540E-09269DF14732}"/>
              </a:ext>
            </a:extLst>
          </p:cNvPr>
          <p:cNvSpPr/>
          <p:nvPr/>
        </p:nvSpPr>
        <p:spPr>
          <a:xfrm>
            <a:off x="4182611" y="1127273"/>
            <a:ext cx="3732618"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Understanding Business Objective</a:t>
            </a:r>
          </a:p>
        </p:txBody>
      </p:sp>
      <p:sp>
        <p:nvSpPr>
          <p:cNvPr id="31" name="Arrow: Chevron 30">
            <a:extLst>
              <a:ext uri="{FF2B5EF4-FFF2-40B4-BE49-F238E27FC236}">
                <a16:creationId xmlns:a16="http://schemas.microsoft.com/office/drawing/2014/main" id="{58303599-EA9B-E67C-BF60-A2F3334BDD8A}"/>
              </a:ext>
            </a:extLst>
          </p:cNvPr>
          <p:cNvSpPr/>
          <p:nvPr/>
        </p:nvSpPr>
        <p:spPr>
          <a:xfrm>
            <a:off x="3749748" y="1320587"/>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2" name="Arrow: Chevron 31">
            <a:extLst>
              <a:ext uri="{FF2B5EF4-FFF2-40B4-BE49-F238E27FC236}">
                <a16:creationId xmlns:a16="http://schemas.microsoft.com/office/drawing/2014/main" id="{22CBC03B-9653-BCDD-3F09-8FAEA93C6ABA}"/>
              </a:ext>
            </a:extLst>
          </p:cNvPr>
          <p:cNvSpPr/>
          <p:nvPr/>
        </p:nvSpPr>
        <p:spPr>
          <a:xfrm>
            <a:off x="3765539" y="6317747"/>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3" name="Arrow: Chevron 32">
            <a:extLst>
              <a:ext uri="{FF2B5EF4-FFF2-40B4-BE49-F238E27FC236}">
                <a16:creationId xmlns:a16="http://schemas.microsoft.com/office/drawing/2014/main" id="{62C6585C-C008-E0CC-4909-B50FD7B1B1CD}"/>
              </a:ext>
            </a:extLst>
          </p:cNvPr>
          <p:cNvSpPr/>
          <p:nvPr/>
        </p:nvSpPr>
        <p:spPr>
          <a:xfrm>
            <a:off x="3765539" y="5652079"/>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4" name="Arrow: Chevron 33">
            <a:extLst>
              <a:ext uri="{FF2B5EF4-FFF2-40B4-BE49-F238E27FC236}">
                <a16:creationId xmlns:a16="http://schemas.microsoft.com/office/drawing/2014/main" id="{7EB78FAB-0982-FD12-0992-FBB987A3B648}"/>
              </a:ext>
            </a:extLst>
          </p:cNvPr>
          <p:cNvSpPr/>
          <p:nvPr/>
        </p:nvSpPr>
        <p:spPr>
          <a:xfrm>
            <a:off x="3728610" y="4206138"/>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5" name="Arrow: Chevron 34">
            <a:extLst>
              <a:ext uri="{FF2B5EF4-FFF2-40B4-BE49-F238E27FC236}">
                <a16:creationId xmlns:a16="http://schemas.microsoft.com/office/drawing/2014/main" id="{950D4D32-D99D-5763-3DBE-9756C3CB0F07}"/>
              </a:ext>
            </a:extLst>
          </p:cNvPr>
          <p:cNvSpPr/>
          <p:nvPr/>
        </p:nvSpPr>
        <p:spPr>
          <a:xfrm>
            <a:off x="3744402" y="4908849"/>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6" name="Arrow: Chevron 35">
            <a:extLst>
              <a:ext uri="{FF2B5EF4-FFF2-40B4-BE49-F238E27FC236}">
                <a16:creationId xmlns:a16="http://schemas.microsoft.com/office/drawing/2014/main" id="{934D6956-5E25-8B41-695D-746D50FF474C}"/>
              </a:ext>
            </a:extLst>
          </p:cNvPr>
          <p:cNvSpPr/>
          <p:nvPr/>
        </p:nvSpPr>
        <p:spPr>
          <a:xfrm>
            <a:off x="3765539" y="2061577"/>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4" name="Arrow: Notched Right 3">
            <a:extLst>
              <a:ext uri="{FF2B5EF4-FFF2-40B4-BE49-F238E27FC236}">
                <a16:creationId xmlns:a16="http://schemas.microsoft.com/office/drawing/2014/main" id="{8D7FA362-CFA9-08B1-33B2-6FB943C5C18D}"/>
              </a:ext>
            </a:extLst>
          </p:cNvPr>
          <p:cNvSpPr/>
          <p:nvPr/>
        </p:nvSpPr>
        <p:spPr>
          <a:xfrm>
            <a:off x="4196108" y="2593358"/>
            <a:ext cx="3732618"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t>		Visualization</a:t>
            </a:r>
          </a:p>
        </p:txBody>
      </p:sp>
      <p:sp>
        <p:nvSpPr>
          <p:cNvPr id="5" name="Arrow: Chevron 4">
            <a:extLst>
              <a:ext uri="{FF2B5EF4-FFF2-40B4-BE49-F238E27FC236}">
                <a16:creationId xmlns:a16="http://schemas.microsoft.com/office/drawing/2014/main" id="{F6760F83-159C-709F-BC67-13A140DF617B}"/>
              </a:ext>
            </a:extLst>
          </p:cNvPr>
          <p:cNvSpPr/>
          <p:nvPr/>
        </p:nvSpPr>
        <p:spPr>
          <a:xfrm>
            <a:off x="3757899" y="2760792"/>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6" name="Arrow: Notched Right 5">
            <a:extLst>
              <a:ext uri="{FF2B5EF4-FFF2-40B4-BE49-F238E27FC236}">
                <a16:creationId xmlns:a16="http://schemas.microsoft.com/office/drawing/2014/main" id="{D400119C-B2B6-FFC9-DF95-CB83EF43711E}"/>
              </a:ext>
            </a:extLst>
          </p:cNvPr>
          <p:cNvSpPr/>
          <p:nvPr/>
        </p:nvSpPr>
        <p:spPr>
          <a:xfrm>
            <a:off x="4182610" y="3331911"/>
            <a:ext cx="3732618" cy="714725"/>
          </a:xfrm>
          <a:prstGeom prst="notched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sp>
        <p:nvSpPr>
          <p:cNvPr id="7" name="Arrow: Chevron 6">
            <a:extLst>
              <a:ext uri="{FF2B5EF4-FFF2-40B4-BE49-F238E27FC236}">
                <a16:creationId xmlns:a16="http://schemas.microsoft.com/office/drawing/2014/main" id="{B6869CDE-83EE-A870-3922-6AA2A0683BF2}"/>
              </a:ext>
            </a:extLst>
          </p:cNvPr>
          <p:cNvSpPr/>
          <p:nvPr/>
        </p:nvSpPr>
        <p:spPr>
          <a:xfrm>
            <a:off x="3744402" y="3499345"/>
            <a:ext cx="438209" cy="321673"/>
          </a:xfrm>
          <a:prstGeom prst="chevron">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47171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57438" y="176782"/>
            <a:ext cx="9905998" cy="511017"/>
          </a:xfrm>
        </p:spPr>
        <p:txBody>
          <a:bodyPr>
            <a:normAutofit/>
          </a:bodyPr>
          <a:lstStyle/>
          <a:p>
            <a:r>
              <a:rPr lang="en-IN" sz="2400" b="1" dirty="0">
                <a:latin typeface="Bookman Old Style" panose="02050604050505020204" pitchFamily="18" charset="0"/>
              </a:rPr>
              <a:t>Vader Sentiment (Sentiment Intensity Analyzer)</a:t>
            </a:r>
          </a:p>
        </p:txBody>
      </p:sp>
      <p:pic>
        <p:nvPicPr>
          <p:cNvPr id="4" name="Picture 3">
            <a:extLst>
              <a:ext uri="{FF2B5EF4-FFF2-40B4-BE49-F238E27FC236}">
                <a16:creationId xmlns:a16="http://schemas.microsoft.com/office/drawing/2014/main" id="{0C56CC29-E9C9-EF89-FFE3-5D3901FB6B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9265" y="1408679"/>
            <a:ext cx="2484335" cy="952583"/>
          </a:xfrm>
          <a:prstGeom prst="rect">
            <a:avLst/>
          </a:prstGeom>
        </p:spPr>
      </p:pic>
      <p:pic>
        <p:nvPicPr>
          <p:cNvPr id="7" name="Picture 6">
            <a:extLst>
              <a:ext uri="{FF2B5EF4-FFF2-40B4-BE49-F238E27FC236}">
                <a16:creationId xmlns:a16="http://schemas.microsoft.com/office/drawing/2014/main" id="{4BFA0565-9AFC-D918-4C84-BA86B0680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868" y="3082142"/>
            <a:ext cx="2629128" cy="1028789"/>
          </a:xfrm>
          <a:prstGeom prst="rect">
            <a:avLst/>
          </a:prstGeom>
        </p:spPr>
      </p:pic>
      <p:pic>
        <p:nvPicPr>
          <p:cNvPr id="10" name="Picture 9">
            <a:extLst>
              <a:ext uri="{FF2B5EF4-FFF2-40B4-BE49-F238E27FC236}">
                <a16:creationId xmlns:a16="http://schemas.microsoft.com/office/drawing/2014/main" id="{F474B0EF-0056-5579-AEAD-0DE686F58991}"/>
              </a:ext>
            </a:extLst>
          </p:cNvPr>
          <p:cNvPicPr>
            <a:picLocks noChangeAspect="1"/>
          </p:cNvPicPr>
          <p:nvPr/>
        </p:nvPicPr>
        <p:blipFill rotWithShape="1">
          <a:blip r:embed="rId4"/>
          <a:srcRect l="8120" t="2401" r="28394" b="28854"/>
          <a:stretch/>
        </p:blipFill>
        <p:spPr>
          <a:xfrm>
            <a:off x="5404482" y="1639261"/>
            <a:ext cx="5169161" cy="3153747"/>
          </a:xfrm>
          <a:prstGeom prst="rect">
            <a:avLst/>
          </a:prstGeom>
        </p:spPr>
      </p:pic>
      <p:pic>
        <p:nvPicPr>
          <p:cNvPr id="13" name="Picture 12">
            <a:extLst>
              <a:ext uri="{FF2B5EF4-FFF2-40B4-BE49-F238E27FC236}">
                <a16:creationId xmlns:a16="http://schemas.microsoft.com/office/drawing/2014/main" id="{6CE61719-9A57-2BC2-9B1A-BE5893B2DFA5}"/>
              </a:ext>
            </a:extLst>
          </p:cNvPr>
          <p:cNvPicPr>
            <a:picLocks noChangeAspect="1"/>
          </p:cNvPicPr>
          <p:nvPr/>
        </p:nvPicPr>
        <p:blipFill rotWithShape="1">
          <a:blip r:embed="rId4"/>
          <a:srcRect l="1978" t="80813" r="1397"/>
          <a:stretch/>
        </p:blipFill>
        <p:spPr>
          <a:xfrm>
            <a:off x="5404482" y="5061542"/>
            <a:ext cx="5169161" cy="880231"/>
          </a:xfrm>
          <a:prstGeom prst="rect">
            <a:avLst/>
          </a:prstGeom>
        </p:spPr>
      </p:pic>
      <p:sp>
        <p:nvSpPr>
          <p:cNvPr id="15" name="TextBox 14">
            <a:extLst>
              <a:ext uri="{FF2B5EF4-FFF2-40B4-BE49-F238E27FC236}">
                <a16:creationId xmlns:a16="http://schemas.microsoft.com/office/drawing/2014/main" id="{7790C069-5D83-2FDA-DDD1-5D6692643734}"/>
              </a:ext>
            </a:extLst>
          </p:cNvPr>
          <p:cNvSpPr txBox="1"/>
          <p:nvPr/>
        </p:nvSpPr>
        <p:spPr>
          <a:xfrm>
            <a:off x="1057438" y="848184"/>
            <a:ext cx="3187991" cy="400110"/>
          </a:xfrm>
          <a:prstGeom prst="rect">
            <a:avLst/>
          </a:prstGeom>
          <a:noFill/>
        </p:spPr>
        <p:txBody>
          <a:bodyPr wrap="square" rtlCol="0">
            <a:spAutoFit/>
          </a:bodyPr>
          <a:lstStyle/>
          <a:p>
            <a:r>
              <a:rPr lang="en-IN" sz="2000" dirty="0"/>
              <a:t>Original Rating Value Counts</a:t>
            </a:r>
          </a:p>
        </p:txBody>
      </p:sp>
      <p:sp>
        <p:nvSpPr>
          <p:cNvPr id="16" name="TextBox 15">
            <a:extLst>
              <a:ext uri="{FF2B5EF4-FFF2-40B4-BE49-F238E27FC236}">
                <a16:creationId xmlns:a16="http://schemas.microsoft.com/office/drawing/2014/main" id="{7736E504-CA98-03F8-164B-68F6D60026DB}"/>
              </a:ext>
            </a:extLst>
          </p:cNvPr>
          <p:cNvSpPr txBox="1"/>
          <p:nvPr/>
        </p:nvSpPr>
        <p:spPr>
          <a:xfrm>
            <a:off x="619683" y="2521647"/>
            <a:ext cx="4063498" cy="400110"/>
          </a:xfrm>
          <a:prstGeom prst="rect">
            <a:avLst/>
          </a:prstGeom>
          <a:noFill/>
        </p:spPr>
        <p:txBody>
          <a:bodyPr wrap="square" rtlCol="0">
            <a:spAutoFit/>
          </a:bodyPr>
          <a:lstStyle/>
          <a:p>
            <a:r>
              <a:rPr lang="en-IN" sz="2000" dirty="0"/>
              <a:t>Vader Sentiment Ratings Value Counts</a:t>
            </a:r>
          </a:p>
        </p:txBody>
      </p:sp>
      <p:sp>
        <p:nvSpPr>
          <p:cNvPr id="17" name="TextBox 16">
            <a:extLst>
              <a:ext uri="{FF2B5EF4-FFF2-40B4-BE49-F238E27FC236}">
                <a16:creationId xmlns:a16="http://schemas.microsoft.com/office/drawing/2014/main" id="{B2407CA4-374D-575B-2F70-50029D336C5E}"/>
              </a:ext>
            </a:extLst>
          </p:cNvPr>
          <p:cNvSpPr txBox="1"/>
          <p:nvPr/>
        </p:nvSpPr>
        <p:spPr>
          <a:xfrm>
            <a:off x="5404483" y="851738"/>
            <a:ext cx="4588603" cy="707886"/>
          </a:xfrm>
          <a:prstGeom prst="rect">
            <a:avLst/>
          </a:prstGeom>
          <a:noFill/>
        </p:spPr>
        <p:txBody>
          <a:bodyPr wrap="square" rtlCol="0">
            <a:spAutoFit/>
          </a:bodyPr>
          <a:lstStyle/>
          <a:p>
            <a:r>
              <a:rPr lang="en-IN" sz="2000" dirty="0"/>
              <a:t>Confusion Matrix on Comparing Original and Vader Sentiments</a:t>
            </a:r>
          </a:p>
        </p:txBody>
      </p:sp>
      <p:sp>
        <p:nvSpPr>
          <p:cNvPr id="18" name="TextBox 17">
            <a:extLst>
              <a:ext uri="{FF2B5EF4-FFF2-40B4-BE49-F238E27FC236}">
                <a16:creationId xmlns:a16="http://schemas.microsoft.com/office/drawing/2014/main" id="{F2226464-522D-0C30-638E-A80F5CE08CBE}"/>
              </a:ext>
            </a:extLst>
          </p:cNvPr>
          <p:cNvSpPr txBox="1"/>
          <p:nvPr/>
        </p:nvSpPr>
        <p:spPr>
          <a:xfrm>
            <a:off x="904118" y="4271316"/>
            <a:ext cx="4500364" cy="1938992"/>
          </a:xfrm>
          <a:prstGeom prst="rect">
            <a:avLst/>
          </a:prstGeom>
          <a:noFill/>
        </p:spPr>
        <p:txBody>
          <a:bodyPr wrap="square" rtlCol="0">
            <a:spAutoFit/>
          </a:bodyPr>
          <a:lstStyle/>
          <a:p>
            <a:r>
              <a:rPr lang="en-US" sz="2000" dirty="0">
                <a:latin typeface="+mj-lt"/>
              </a:rPr>
              <a:t>T</a:t>
            </a:r>
            <a:r>
              <a:rPr lang="en-US" sz="2000" b="0" i="0" dirty="0">
                <a:effectLst/>
                <a:latin typeface="+mj-lt"/>
              </a:rPr>
              <a:t>he 'Vader sentiment’ method tends to classify more reviews as positive compared to the original sentiment analysis their accuracy is 0.78, which could be due to differences in the classification algorithm or criteria.</a:t>
            </a:r>
            <a:endParaRPr lang="en-IN" sz="2000" dirty="0">
              <a:latin typeface="+mj-lt"/>
            </a:endParaRPr>
          </a:p>
        </p:txBody>
      </p:sp>
    </p:spTree>
    <p:extLst>
      <p:ext uri="{BB962C8B-B14F-4D97-AF65-F5344CB8AC3E}">
        <p14:creationId xmlns:p14="http://schemas.microsoft.com/office/powerpoint/2010/main" val="2401014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57438" y="176782"/>
            <a:ext cx="9905998" cy="511017"/>
          </a:xfrm>
        </p:spPr>
        <p:txBody>
          <a:bodyPr>
            <a:normAutofit/>
          </a:bodyPr>
          <a:lstStyle/>
          <a:p>
            <a:r>
              <a:rPr lang="en-IN" sz="2400" b="1" dirty="0">
                <a:latin typeface="Bookman Old Style" panose="02050604050505020204" pitchFamily="18" charset="0"/>
              </a:rPr>
              <a:t>Count Vectorization</a:t>
            </a:r>
          </a:p>
        </p:txBody>
      </p:sp>
      <p:sp>
        <p:nvSpPr>
          <p:cNvPr id="15" name="TextBox 14">
            <a:extLst>
              <a:ext uri="{FF2B5EF4-FFF2-40B4-BE49-F238E27FC236}">
                <a16:creationId xmlns:a16="http://schemas.microsoft.com/office/drawing/2014/main" id="{7790C069-5D83-2FDA-DDD1-5D6692643734}"/>
              </a:ext>
            </a:extLst>
          </p:cNvPr>
          <p:cNvSpPr txBox="1"/>
          <p:nvPr/>
        </p:nvSpPr>
        <p:spPr>
          <a:xfrm>
            <a:off x="2279748" y="4175051"/>
            <a:ext cx="3187991" cy="400110"/>
          </a:xfrm>
          <a:prstGeom prst="rect">
            <a:avLst/>
          </a:prstGeom>
          <a:noFill/>
        </p:spPr>
        <p:txBody>
          <a:bodyPr wrap="square" rtlCol="0">
            <a:spAutoFit/>
          </a:bodyPr>
          <a:lstStyle/>
          <a:p>
            <a:r>
              <a:rPr lang="en-IN" sz="2000" dirty="0" err="1"/>
              <a:t>toarray</a:t>
            </a:r>
            <a:r>
              <a:rPr lang="en-IN" sz="2000" dirty="0"/>
              <a:t>() </a:t>
            </a:r>
            <a:r>
              <a:rPr lang="en-IN" sz="2000" dirty="0" err="1"/>
              <a:t>funtion</a:t>
            </a:r>
            <a:endParaRPr lang="en-IN" sz="2000" dirty="0"/>
          </a:p>
        </p:txBody>
      </p:sp>
      <p:sp>
        <p:nvSpPr>
          <p:cNvPr id="16" name="TextBox 15">
            <a:extLst>
              <a:ext uri="{FF2B5EF4-FFF2-40B4-BE49-F238E27FC236}">
                <a16:creationId xmlns:a16="http://schemas.microsoft.com/office/drawing/2014/main" id="{7736E504-CA98-03F8-164B-68F6D60026DB}"/>
              </a:ext>
            </a:extLst>
          </p:cNvPr>
          <p:cNvSpPr txBox="1"/>
          <p:nvPr/>
        </p:nvSpPr>
        <p:spPr>
          <a:xfrm>
            <a:off x="4565747" y="1653939"/>
            <a:ext cx="4063498" cy="400110"/>
          </a:xfrm>
          <a:prstGeom prst="rect">
            <a:avLst/>
          </a:prstGeom>
          <a:noFill/>
        </p:spPr>
        <p:txBody>
          <a:bodyPr wrap="square" rtlCol="0">
            <a:spAutoFit/>
          </a:bodyPr>
          <a:lstStyle/>
          <a:p>
            <a:r>
              <a:rPr lang="en-IN" sz="2000" dirty="0"/>
              <a:t>Vocabulary_ Attribute</a:t>
            </a:r>
          </a:p>
        </p:txBody>
      </p:sp>
      <p:sp>
        <p:nvSpPr>
          <p:cNvPr id="17" name="TextBox 16">
            <a:extLst>
              <a:ext uri="{FF2B5EF4-FFF2-40B4-BE49-F238E27FC236}">
                <a16:creationId xmlns:a16="http://schemas.microsoft.com/office/drawing/2014/main" id="{B2407CA4-374D-575B-2F70-50029D336C5E}"/>
              </a:ext>
            </a:extLst>
          </p:cNvPr>
          <p:cNvSpPr txBox="1"/>
          <p:nvPr/>
        </p:nvSpPr>
        <p:spPr>
          <a:xfrm>
            <a:off x="7167967" y="4175051"/>
            <a:ext cx="4588603" cy="400110"/>
          </a:xfrm>
          <a:prstGeom prst="rect">
            <a:avLst/>
          </a:prstGeom>
          <a:noFill/>
        </p:spPr>
        <p:txBody>
          <a:bodyPr wrap="square" rtlCol="0">
            <a:spAutoFit/>
          </a:bodyPr>
          <a:lstStyle/>
          <a:p>
            <a:r>
              <a:rPr lang="en-IN" sz="2000" dirty="0"/>
              <a:t>Example of Count Vectorization</a:t>
            </a:r>
          </a:p>
        </p:txBody>
      </p:sp>
      <p:sp>
        <p:nvSpPr>
          <p:cNvPr id="18" name="TextBox 17">
            <a:extLst>
              <a:ext uri="{FF2B5EF4-FFF2-40B4-BE49-F238E27FC236}">
                <a16:creationId xmlns:a16="http://schemas.microsoft.com/office/drawing/2014/main" id="{F2226464-522D-0C30-638E-A80F5CE08CBE}"/>
              </a:ext>
            </a:extLst>
          </p:cNvPr>
          <p:cNvSpPr txBox="1"/>
          <p:nvPr/>
        </p:nvSpPr>
        <p:spPr>
          <a:xfrm>
            <a:off x="900647" y="687799"/>
            <a:ext cx="10390705" cy="1015663"/>
          </a:xfrm>
          <a:prstGeom prst="rect">
            <a:avLst/>
          </a:prstGeom>
          <a:noFill/>
        </p:spPr>
        <p:txBody>
          <a:bodyPr wrap="square" rtlCol="0">
            <a:spAutoFit/>
          </a:bodyPr>
          <a:lstStyle/>
          <a:p>
            <a:r>
              <a:rPr lang="en-US" sz="2000" dirty="0" err="1">
                <a:latin typeface="+mj-lt"/>
              </a:rPr>
              <a:t>CountVectorizer</a:t>
            </a:r>
            <a:r>
              <a:rPr lang="en-US" sz="2000" b="0" i="0" dirty="0">
                <a:effectLst/>
                <a:latin typeface="+mj-lt"/>
              </a:rPr>
              <a:t> is used to transform a given text into a vector on the basis of the frequency (count) of each word that occurs in the entire data frame. This is helpful for converting each word in each text into vectors (for using in further text analysis).</a:t>
            </a:r>
            <a:endParaRPr lang="en-IN" sz="2000" dirty="0">
              <a:latin typeface="+mj-lt"/>
            </a:endParaRPr>
          </a:p>
        </p:txBody>
      </p:sp>
      <p:pic>
        <p:nvPicPr>
          <p:cNvPr id="1026" name="Picture 2" descr="Fast NLP Model Pretraining with Vampire">
            <a:extLst>
              <a:ext uri="{FF2B5EF4-FFF2-40B4-BE49-F238E27FC236}">
                <a16:creationId xmlns:a16="http://schemas.microsoft.com/office/drawing/2014/main" id="{7E4FCC92-0DA2-F1F7-0E11-87F783F7DE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496" y="4711095"/>
            <a:ext cx="4586109" cy="17345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83298A6-65AC-261D-CB60-0F1FA87D764B}"/>
              </a:ext>
            </a:extLst>
          </p:cNvPr>
          <p:cNvPicPr>
            <a:picLocks noChangeAspect="1"/>
          </p:cNvPicPr>
          <p:nvPr/>
        </p:nvPicPr>
        <p:blipFill>
          <a:blip r:embed="rId3"/>
          <a:stretch>
            <a:fillRect/>
          </a:stretch>
        </p:blipFill>
        <p:spPr>
          <a:xfrm>
            <a:off x="900647" y="2045255"/>
            <a:ext cx="10172067" cy="1082134"/>
          </a:xfrm>
          <a:prstGeom prst="rect">
            <a:avLst/>
          </a:prstGeom>
        </p:spPr>
      </p:pic>
      <p:sp>
        <p:nvSpPr>
          <p:cNvPr id="6" name="TextBox 5">
            <a:extLst>
              <a:ext uri="{FF2B5EF4-FFF2-40B4-BE49-F238E27FC236}">
                <a16:creationId xmlns:a16="http://schemas.microsoft.com/office/drawing/2014/main" id="{65E6DBD2-9E09-D200-739D-55E6A4D2CF25}"/>
              </a:ext>
            </a:extLst>
          </p:cNvPr>
          <p:cNvSpPr txBox="1"/>
          <p:nvPr/>
        </p:nvSpPr>
        <p:spPr>
          <a:xfrm>
            <a:off x="900647" y="3159388"/>
            <a:ext cx="10390705" cy="1015663"/>
          </a:xfrm>
          <a:prstGeom prst="rect">
            <a:avLst/>
          </a:prstGeom>
          <a:noFill/>
        </p:spPr>
        <p:txBody>
          <a:bodyPr wrap="square" rtlCol="0">
            <a:spAutoFit/>
          </a:bodyPr>
          <a:lstStyle/>
          <a:p>
            <a:r>
              <a:rPr lang="en-US" sz="2000" b="0" i="0" dirty="0">
                <a:effectLst/>
                <a:latin typeface="+mj-lt"/>
              </a:rPr>
              <a:t>The vocabulary_ attribute of </a:t>
            </a:r>
            <a:r>
              <a:rPr lang="en-US" sz="2000" b="0" i="0" dirty="0" err="1">
                <a:effectLst/>
                <a:latin typeface="+mj-lt"/>
              </a:rPr>
              <a:t>CountVectorizer</a:t>
            </a:r>
            <a:r>
              <a:rPr lang="en-US" sz="2000" b="0" i="0" dirty="0">
                <a:effectLst/>
                <a:latin typeface="+mj-lt"/>
              </a:rPr>
              <a:t> returns a dictionary that shows features with numbers.</a:t>
            </a:r>
          </a:p>
          <a:p>
            <a:r>
              <a:rPr lang="en-US" sz="2000" dirty="0">
                <a:latin typeface="+mj-lt"/>
              </a:rPr>
              <a:t>Numbers</a:t>
            </a:r>
            <a:r>
              <a:rPr lang="en-US" sz="2000" b="0" i="0" dirty="0">
                <a:effectLst/>
                <a:latin typeface="+mj-lt"/>
              </a:rPr>
              <a:t> represent the indices of unique words in sorting order. The sorting happens based on ASCII sort order.</a:t>
            </a:r>
            <a:endParaRPr lang="en-IN" sz="2000" dirty="0">
              <a:latin typeface="+mj-lt"/>
            </a:endParaRPr>
          </a:p>
        </p:txBody>
      </p:sp>
      <p:pic>
        <p:nvPicPr>
          <p:cNvPr id="19" name="Picture 18">
            <a:extLst>
              <a:ext uri="{FF2B5EF4-FFF2-40B4-BE49-F238E27FC236}">
                <a16:creationId xmlns:a16="http://schemas.microsoft.com/office/drawing/2014/main" id="{27862786-BDAC-44BF-0F5F-5FD58715A79F}"/>
              </a:ext>
            </a:extLst>
          </p:cNvPr>
          <p:cNvPicPr>
            <a:picLocks noChangeAspect="1"/>
          </p:cNvPicPr>
          <p:nvPr/>
        </p:nvPicPr>
        <p:blipFill>
          <a:blip r:embed="rId4"/>
          <a:stretch>
            <a:fillRect/>
          </a:stretch>
        </p:blipFill>
        <p:spPr>
          <a:xfrm>
            <a:off x="1035204" y="4711096"/>
            <a:ext cx="4951476" cy="1734571"/>
          </a:xfrm>
          <a:prstGeom prst="rect">
            <a:avLst/>
          </a:prstGeom>
        </p:spPr>
      </p:pic>
    </p:spTree>
    <p:extLst>
      <p:ext uri="{BB962C8B-B14F-4D97-AF65-F5344CB8AC3E}">
        <p14:creationId xmlns:p14="http://schemas.microsoft.com/office/powerpoint/2010/main" val="3931231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057438" y="176782"/>
            <a:ext cx="9905998" cy="511017"/>
          </a:xfrm>
        </p:spPr>
        <p:txBody>
          <a:bodyPr>
            <a:normAutofit/>
          </a:bodyPr>
          <a:lstStyle/>
          <a:p>
            <a:r>
              <a:rPr lang="en-IN" sz="2400" b="1" dirty="0" err="1">
                <a:latin typeface="Bookman Old Style" panose="02050604050505020204" pitchFamily="18" charset="0"/>
              </a:rPr>
              <a:t>Tf-idf</a:t>
            </a:r>
            <a:r>
              <a:rPr lang="en-IN" sz="2400" b="1" dirty="0">
                <a:latin typeface="Bookman Old Style" panose="02050604050505020204" pitchFamily="18" charset="0"/>
              </a:rPr>
              <a:t> Vectorization</a:t>
            </a:r>
          </a:p>
        </p:txBody>
      </p:sp>
      <p:sp>
        <p:nvSpPr>
          <p:cNvPr id="15" name="TextBox 14">
            <a:extLst>
              <a:ext uri="{FF2B5EF4-FFF2-40B4-BE49-F238E27FC236}">
                <a16:creationId xmlns:a16="http://schemas.microsoft.com/office/drawing/2014/main" id="{7790C069-5D83-2FDA-DDD1-5D6692643734}"/>
              </a:ext>
            </a:extLst>
          </p:cNvPr>
          <p:cNvSpPr txBox="1"/>
          <p:nvPr/>
        </p:nvSpPr>
        <p:spPr>
          <a:xfrm>
            <a:off x="1626605" y="4284595"/>
            <a:ext cx="2058988" cy="400110"/>
          </a:xfrm>
          <a:prstGeom prst="rect">
            <a:avLst/>
          </a:prstGeom>
          <a:noFill/>
        </p:spPr>
        <p:txBody>
          <a:bodyPr wrap="square" rtlCol="0">
            <a:spAutoFit/>
          </a:bodyPr>
          <a:lstStyle/>
          <a:p>
            <a:r>
              <a:rPr lang="en-IN" sz="2000" dirty="0" err="1"/>
              <a:t>toarray</a:t>
            </a:r>
            <a:r>
              <a:rPr lang="en-IN" sz="2000" dirty="0"/>
              <a:t>() function</a:t>
            </a:r>
          </a:p>
        </p:txBody>
      </p:sp>
      <p:sp>
        <p:nvSpPr>
          <p:cNvPr id="16" name="TextBox 15">
            <a:extLst>
              <a:ext uri="{FF2B5EF4-FFF2-40B4-BE49-F238E27FC236}">
                <a16:creationId xmlns:a16="http://schemas.microsoft.com/office/drawing/2014/main" id="{7736E504-CA98-03F8-164B-68F6D60026DB}"/>
              </a:ext>
            </a:extLst>
          </p:cNvPr>
          <p:cNvSpPr txBox="1"/>
          <p:nvPr/>
        </p:nvSpPr>
        <p:spPr>
          <a:xfrm>
            <a:off x="1874984" y="1704658"/>
            <a:ext cx="1254079" cy="400110"/>
          </a:xfrm>
          <a:prstGeom prst="rect">
            <a:avLst/>
          </a:prstGeom>
          <a:noFill/>
        </p:spPr>
        <p:txBody>
          <a:bodyPr wrap="square" rtlCol="0">
            <a:spAutoFit/>
          </a:bodyPr>
          <a:lstStyle/>
          <a:p>
            <a:r>
              <a:rPr lang="en-IN" sz="2000" dirty="0"/>
              <a:t>IDF Values </a:t>
            </a:r>
          </a:p>
        </p:txBody>
      </p:sp>
      <p:sp>
        <p:nvSpPr>
          <p:cNvPr id="18" name="TextBox 17">
            <a:extLst>
              <a:ext uri="{FF2B5EF4-FFF2-40B4-BE49-F238E27FC236}">
                <a16:creationId xmlns:a16="http://schemas.microsoft.com/office/drawing/2014/main" id="{F2226464-522D-0C30-638E-A80F5CE08CBE}"/>
              </a:ext>
            </a:extLst>
          </p:cNvPr>
          <p:cNvSpPr txBox="1"/>
          <p:nvPr/>
        </p:nvSpPr>
        <p:spPr>
          <a:xfrm>
            <a:off x="900647" y="687799"/>
            <a:ext cx="10390705" cy="1015663"/>
          </a:xfrm>
          <a:prstGeom prst="rect">
            <a:avLst/>
          </a:prstGeom>
          <a:noFill/>
        </p:spPr>
        <p:txBody>
          <a:bodyPr wrap="square" rtlCol="0">
            <a:spAutoFit/>
          </a:bodyPr>
          <a:lstStyle/>
          <a:p>
            <a:r>
              <a:rPr lang="en-US" sz="2000" dirty="0" err="1">
                <a:latin typeface="+mj-lt"/>
              </a:rPr>
              <a:t>Tf-idf</a:t>
            </a:r>
            <a:r>
              <a:rPr lang="en-US" sz="2000" dirty="0">
                <a:latin typeface="+mj-lt"/>
              </a:rPr>
              <a:t> stands for Term freq. Inverse Document freq.</a:t>
            </a:r>
            <a:r>
              <a:rPr lang="en-US" sz="2000" b="0" i="0" dirty="0">
                <a:effectLst/>
                <a:latin typeface="+mj-lt"/>
              </a:rPr>
              <a:t> is used to transform a given text into a vector.</a:t>
            </a:r>
          </a:p>
          <a:p>
            <a:r>
              <a:rPr lang="en-US" sz="2000" dirty="0">
                <a:latin typeface="+mj-lt"/>
              </a:rPr>
              <a:t>Same as Count Vectorizer but in this </a:t>
            </a:r>
            <a:r>
              <a:rPr lang="en-US" sz="2000" b="0" i="0" dirty="0">
                <a:solidFill>
                  <a:srgbClr val="000000"/>
                </a:solidFill>
                <a:effectLst/>
                <a:latin typeface="+mj-lt"/>
              </a:rPr>
              <a:t>TF-IDF Vectorizer takes into account not only how many times a word appears in a document but also how important that word is to the whole corpus.</a:t>
            </a:r>
            <a:endParaRPr lang="en-IN" sz="2000" dirty="0">
              <a:latin typeface="+mj-lt"/>
            </a:endParaRPr>
          </a:p>
        </p:txBody>
      </p:sp>
      <p:pic>
        <p:nvPicPr>
          <p:cNvPr id="4" name="Picture 3">
            <a:extLst>
              <a:ext uri="{FF2B5EF4-FFF2-40B4-BE49-F238E27FC236}">
                <a16:creationId xmlns:a16="http://schemas.microsoft.com/office/drawing/2014/main" id="{2E4B27BF-A870-ABE6-03F2-B0E714AB7D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305" y="2202995"/>
            <a:ext cx="2743438" cy="1912786"/>
          </a:xfrm>
          <a:prstGeom prst="rect">
            <a:avLst/>
          </a:prstGeom>
        </p:spPr>
      </p:pic>
      <p:pic>
        <p:nvPicPr>
          <p:cNvPr id="8" name="Picture 7">
            <a:extLst>
              <a:ext uri="{FF2B5EF4-FFF2-40B4-BE49-F238E27FC236}">
                <a16:creationId xmlns:a16="http://schemas.microsoft.com/office/drawing/2014/main" id="{1F310D88-BE38-C5F5-B704-E12EC5FEEE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5835" y="2211066"/>
            <a:ext cx="2827265" cy="1904715"/>
          </a:xfrm>
          <a:prstGeom prst="rect">
            <a:avLst/>
          </a:prstGeom>
        </p:spPr>
      </p:pic>
      <p:sp>
        <p:nvSpPr>
          <p:cNvPr id="9" name="TextBox 8">
            <a:extLst>
              <a:ext uri="{FF2B5EF4-FFF2-40B4-BE49-F238E27FC236}">
                <a16:creationId xmlns:a16="http://schemas.microsoft.com/office/drawing/2014/main" id="{C737F202-6345-A19B-D21A-1E0901ACFDCA}"/>
              </a:ext>
            </a:extLst>
          </p:cNvPr>
          <p:cNvSpPr txBox="1"/>
          <p:nvPr/>
        </p:nvSpPr>
        <p:spPr>
          <a:xfrm>
            <a:off x="5072354" y="1713354"/>
            <a:ext cx="1594225" cy="400110"/>
          </a:xfrm>
          <a:prstGeom prst="rect">
            <a:avLst/>
          </a:prstGeom>
          <a:noFill/>
        </p:spPr>
        <p:txBody>
          <a:bodyPr wrap="square" rtlCol="0">
            <a:spAutoFit/>
          </a:bodyPr>
          <a:lstStyle/>
          <a:p>
            <a:r>
              <a:rPr lang="en-IN" sz="2000" dirty="0"/>
              <a:t>TF-IDF Values </a:t>
            </a:r>
          </a:p>
        </p:txBody>
      </p:sp>
      <p:sp>
        <p:nvSpPr>
          <p:cNvPr id="10" name="TextBox 9">
            <a:extLst>
              <a:ext uri="{FF2B5EF4-FFF2-40B4-BE49-F238E27FC236}">
                <a16:creationId xmlns:a16="http://schemas.microsoft.com/office/drawing/2014/main" id="{31890207-BACD-135E-6323-F851E190959D}"/>
              </a:ext>
            </a:extLst>
          </p:cNvPr>
          <p:cNvSpPr txBox="1"/>
          <p:nvPr/>
        </p:nvSpPr>
        <p:spPr>
          <a:xfrm>
            <a:off x="7360255" y="2710727"/>
            <a:ext cx="4498953" cy="707886"/>
          </a:xfrm>
          <a:prstGeom prst="rect">
            <a:avLst/>
          </a:prstGeom>
          <a:noFill/>
        </p:spPr>
        <p:txBody>
          <a:bodyPr wrap="square" rtlCol="0">
            <a:spAutoFit/>
          </a:bodyPr>
          <a:lstStyle/>
          <a:p>
            <a:pPr algn="l" fontAlgn="base">
              <a:buFont typeface="+mj-lt"/>
              <a:buAutoNum type="arabicPeriod"/>
            </a:pPr>
            <a:r>
              <a:rPr lang="en-US" sz="2000" b="1" i="0" dirty="0">
                <a:effectLst/>
                <a:latin typeface="Nunito" pitchFamily="2" charset="0"/>
              </a:rPr>
              <a:t>Normalized Term Frequency (</a:t>
            </a:r>
            <a:r>
              <a:rPr lang="en-US" sz="2000" b="1" i="0" dirty="0" err="1">
                <a:effectLst/>
                <a:latin typeface="Nunito" pitchFamily="2" charset="0"/>
              </a:rPr>
              <a:t>tf</a:t>
            </a:r>
            <a:r>
              <a:rPr lang="en-US" sz="2000" b="1" i="0" dirty="0">
                <a:effectLst/>
                <a:latin typeface="Nunito" pitchFamily="2" charset="0"/>
              </a:rPr>
              <a:t>)</a:t>
            </a:r>
            <a:endParaRPr lang="en-US" sz="2000" b="0" i="0" dirty="0">
              <a:effectLst/>
              <a:latin typeface="Nunito" pitchFamily="2" charset="0"/>
            </a:endParaRPr>
          </a:p>
          <a:p>
            <a:pPr algn="l" fontAlgn="base">
              <a:buFont typeface="+mj-lt"/>
              <a:buAutoNum type="arabicPeriod"/>
            </a:pPr>
            <a:r>
              <a:rPr lang="en-US" sz="2000" b="1" i="0" dirty="0">
                <a:effectLst/>
                <a:latin typeface="Nunito" pitchFamily="2" charset="0"/>
              </a:rPr>
              <a:t>Inverse Document Frequency (</a:t>
            </a:r>
            <a:r>
              <a:rPr lang="en-US" sz="2000" b="1" i="0" dirty="0" err="1">
                <a:effectLst/>
                <a:latin typeface="Nunito" pitchFamily="2" charset="0"/>
              </a:rPr>
              <a:t>idf</a:t>
            </a:r>
            <a:r>
              <a:rPr lang="en-US" sz="2000" b="1" i="0" dirty="0">
                <a:effectLst/>
                <a:latin typeface="Nunito" pitchFamily="2" charset="0"/>
              </a:rPr>
              <a:t>)</a:t>
            </a:r>
            <a:endParaRPr lang="en-US" sz="2000" b="0" i="0" dirty="0">
              <a:effectLst/>
              <a:latin typeface="Nunito" pitchFamily="2" charset="0"/>
            </a:endParaRPr>
          </a:p>
        </p:txBody>
      </p:sp>
      <p:pic>
        <p:nvPicPr>
          <p:cNvPr id="12" name="Picture 11">
            <a:extLst>
              <a:ext uri="{FF2B5EF4-FFF2-40B4-BE49-F238E27FC236}">
                <a16:creationId xmlns:a16="http://schemas.microsoft.com/office/drawing/2014/main" id="{20219338-F58A-D08E-249C-22CEE30D3839}"/>
              </a:ext>
            </a:extLst>
          </p:cNvPr>
          <p:cNvPicPr>
            <a:picLocks noChangeAspect="1"/>
          </p:cNvPicPr>
          <p:nvPr/>
        </p:nvPicPr>
        <p:blipFill>
          <a:blip r:embed="rId4"/>
          <a:stretch>
            <a:fillRect/>
          </a:stretch>
        </p:blipFill>
        <p:spPr>
          <a:xfrm>
            <a:off x="1334499" y="4684705"/>
            <a:ext cx="5948601" cy="1837788"/>
          </a:xfrm>
          <a:prstGeom prst="rect">
            <a:avLst/>
          </a:prstGeom>
        </p:spPr>
      </p:pic>
      <p:pic>
        <p:nvPicPr>
          <p:cNvPr id="1026" name="Picture 2" descr="How to process textual data using TF-IDF in Python">
            <a:extLst>
              <a:ext uri="{FF2B5EF4-FFF2-40B4-BE49-F238E27FC236}">
                <a16:creationId xmlns:a16="http://schemas.microsoft.com/office/drawing/2014/main" id="{F6A260F7-1BA6-813C-87C3-71C446B032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9476" y="4684705"/>
            <a:ext cx="3977223" cy="183778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966DC8-3300-2BB2-4B1D-27998EDE66C0}"/>
              </a:ext>
            </a:extLst>
          </p:cNvPr>
          <p:cNvSpPr txBox="1"/>
          <p:nvPr/>
        </p:nvSpPr>
        <p:spPr>
          <a:xfrm>
            <a:off x="7719476" y="4232236"/>
            <a:ext cx="4588603" cy="400110"/>
          </a:xfrm>
          <a:prstGeom prst="rect">
            <a:avLst/>
          </a:prstGeom>
          <a:noFill/>
        </p:spPr>
        <p:txBody>
          <a:bodyPr wrap="square" rtlCol="0">
            <a:spAutoFit/>
          </a:bodyPr>
          <a:lstStyle/>
          <a:p>
            <a:r>
              <a:rPr lang="en-IN" sz="2000" dirty="0"/>
              <a:t>Example of TFIDF Vectorization</a:t>
            </a:r>
          </a:p>
        </p:txBody>
      </p:sp>
    </p:spTree>
    <p:extLst>
      <p:ext uri="{BB962C8B-B14F-4D97-AF65-F5344CB8AC3E}">
        <p14:creationId xmlns:p14="http://schemas.microsoft.com/office/powerpoint/2010/main" val="1244244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130305" y="236520"/>
            <a:ext cx="9905998" cy="511017"/>
          </a:xfrm>
        </p:spPr>
        <p:txBody>
          <a:bodyPr>
            <a:normAutofit/>
          </a:bodyPr>
          <a:lstStyle/>
          <a:p>
            <a:r>
              <a:rPr lang="en-IN" sz="2400" b="1" dirty="0">
                <a:latin typeface="Bookman Old Style" panose="02050604050505020204" pitchFamily="18" charset="0"/>
              </a:rPr>
              <a:t>Model Building</a:t>
            </a:r>
          </a:p>
        </p:txBody>
      </p:sp>
      <p:sp>
        <p:nvSpPr>
          <p:cNvPr id="18" name="TextBox 17">
            <a:extLst>
              <a:ext uri="{FF2B5EF4-FFF2-40B4-BE49-F238E27FC236}">
                <a16:creationId xmlns:a16="http://schemas.microsoft.com/office/drawing/2014/main" id="{F2226464-522D-0C30-638E-A80F5CE08CBE}"/>
              </a:ext>
            </a:extLst>
          </p:cNvPr>
          <p:cNvSpPr txBox="1"/>
          <p:nvPr/>
        </p:nvSpPr>
        <p:spPr>
          <a:xfrm>
            <a:off x="1130305" y="747537"/>
            <a:ext cx="10390705" cy="5324535"/>
          </a:xfrm>
          <a:prstGeom prst="rect">
            <a:avLst/>
          </a:prstGeom>
          <a:noFill/>
        </p:spPr>
        <p:txBody>
          <a:bodyPr wrap="square" rtlCol="0">
            <a:spAutoFit/>
          </a:bodyPr>
          <a:lstStyle/>
          <a:p>
            <a:r>
              <a:rPr lang="en-US" sz="2000" b="1" i="0" dirty="0">
                <a:effectLst/>
              </a:rPr>
              <a:t>We’ve used a variety of models to make our classification as accurate:</a:t>
            </a:r>
          </a:p>
          <a:p>
            <a:endParaRPr lang="en-IN" sz="2000" dirty="0">
              <a:latin typeface="+mj-lt"/>
            </a:endParaRPr>
          </a:p>
          <a:p>
            <a:pPr marL="457200" indent="-457200">
              <a:buAutoNum type="arabicPeriod"/>
            </a:pPr>
            <a:r>
              <a:rPr lang="en-IN" sz="2000" dirty="0" err="1">
                <a:latin typeface="+mj-lt"/>
              </a:rPr>
              <a:t>AdaBoostClassifier</a:t>
            </a:r>
            <a:r>
              <a:rPr lang="en-IN" sz="2000" dirty="0">
                <a:latin typeface="+mj-lt"/>
              </a:rPr>
              <a:t>: Adaptive Boosting works by training the sequence of weak learners on the dataset. The final model is a weighted sum of all the weak learners, with the weights determined by their accuracy.  </a:t>
            </a:r>
          </a:p>
          <a:p>
            <a:pPr marL="457200" indent="-457200">
              <a:buAutoNum type="arabicPeriod"/>
            </a:pPr>
            <a:endParaRPr lang="en-IN" sz="2000" dirty="0">
              <a:latin typeface="+mj-lt"/>
            </a:endParaRPr>
          </a:p>
          <a:p>
            <a:pPr marL="457200" indent="-457200">
              <a:buAutoNum type="arabicPeriod"/>
            </a:pPr>
            <a:r>
              <a:rPr lang="en-IN" sz="2000" dirty="0">
                <a:latin typeface="+mj-lt"/>
              </a:rPr>
              <a:t>Gradient Boosting Classifier: It is an ensemble method that builds an additive model in the forward stage fashion. </a:t>
            </a:r>
            <a:r>
              <a:rPr lang="en-US" sz="2000" b="0" i="0" dirty="0">
                <a:solidFill>
                  <a:srgbClr val="111111"/>
                </a:solidFill>
                <a:effectLst/>
                <a:latin typeface="+mj-lt"/>
              </a:rPr>
              <a:t>It allows for the optimization of arbitrary differentiable loss functions. </a:t>
            </a:r>
            <a:r>
              <a:rPr lang="en-IN" sz="2000" dirty="0">
                <a:latin typeface="+mj-lt"/>
              </a:rPr>
              <a:t>The final model is a weighted sum of all the weak learners, with the weights determined by their contribution to reducing the loss function. </a:t>
            </a:r>
          </a:p>
          <a:p>
            <a:pPr marL="457200" indent="-457200">
              <a:buAutoNum type="arabicPeriod"/>
            </a:pPr>
            <a:endParaRPr lang="en-IN" sz="2000" dirty="0">
              <a:latin typeface="+mj-lt"/>
            </a:endParaRPr>
          </a:p>
          <a:p>
            <a:pPr marL="457200" indent="-457200">
              <a:buAutoNum type="arabicPeriod"/>
            </a:pPr>
            <a:r>
              <a:rPr lang="en-IN" sz="2000" dirty="0">
                <a:latin typeface="+mj-lt"/>
              </a:rPr>
              <a:t>SVC: SVC stands for support vector classifier. It is based on finding the hyperplane that maximally separates the data points of different classes.</a:t>
            </a:r>
          </a:p>
          <a:p>
            <a:pPr marL="457200" indent="-457200">
              <a:buAutoNum type="arabicPeriod"/>
            </a:pPr>
            <a:endParaRPr lang="en-IN" sz="2000" dirty="0">
              <a:latin typeface="+mj-lt"/>
            </a:endParaRPr>
          </a:p>
          <a:p>
            <a:pPr marL="457200" indent="-457200">
              <a:buAutoNum type="arabicPeriod"/>
            </a:pPr>
            <a:r>
              <a:rPr lang="en-IN" sz="2000" dirty="0" err="1">
                <a:latin typeface="+mj-lt"/>
              </a:rPr>
              <a:t>MultinomialNB</a:t>
            </a:r>
            <a:r>
              <a:rPr lang="en-IN" sz="2000" dirty="0">
                <a:latin typeface="+mj-lt"/>
              </a:rPr>
              <a:t>: This model is used for text classification problems in Natural Language Processing (NLP).  </a:t>
            </a:r>
            <a:r>
              <a:rPr lang="en-IN" sz="2000" dirty="0" err="1">
                <a:latin typeface="+mj-lt"/>
              </a:rPr>
              <a:t>MultinomialNB</a:t>
            </a:r>
            <a:r>
              <a:rPr lang="en-IN" sz="2000" dirty="0">
                <a:latin typeface="+mj-lt"/>
              </a:rPr>
              <a:t> works on the principle of Bayes theorem and assumes that the features are conditionally independent given the class variable.</a:t>
            </a:r>
          </a:p>
        </p:txBody>
      </p:sp>
    </p:spTree>
    <p:extLst>
      <p:ext uri="{BB962C8B-B14F-4D97-AF65-F5344CB8AC3E}">
        <p14:creationId xmlns:p14="http://schemas.microsoft.com/office/powerpoint/2010/main" val="28820228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130305" y="236520"/>
            <a:ext cx="9905998" cy="511017"/>
          </a:xfrm>
        </p:spPr>
        <p:txBody>
          <a:bodyPr>
            <a:normAutofit/>
          </a:bodyPr>
          <a:lstStyle/>
          <a:p>
            <a:r>
              <a:rPr lang="en-IN" sz="2400" b="1" dirty="0">
                <a:latin typeface="Bookman Old Style" panose="02050604050505020204" pitchFamily="18" charset="0"/>
              </a:rPr>
              <a:t>Model </a:t>
            </a:r>
            <a:r>
              <a:rPr lang="en-IN" sz="2400" b="1" dirty="0" err="1">
                <a:latin typeface="Bookman Old Style" panose="02050604050505020204" pitchFamily="18" charset="0"/>
              </a:rPr>
              <a:t>evalution</a:t>
            </a:r>
            <a:r>
              <a:rPr lang="en-IN" sz="2400" b="1" dirty="0">
                <a:latin typeface="Bookman Old Style" panose="02050604050505020204" pitchFamily="18" charset="0"/>
              </a:rPr>
              <a:t> Metrices:</a:t>
            </a:r>
          </a:p>
        </p:txBody>
      </p:sp>
      <p:graphicFrame>
        <p:nvGraphicFramePr>
          <p:cNvPr id="5" name="Table 4">
            <a:extLst>
              <a:ext uri="{FF2B5EF4-FFF2-40B4-BE49-F238E27FC236}">
                <a16:creationId xmlns:a16="http://schemas.microsoft.com/office/drawing/2014/main" id="{43D58417-3005-5F81-7DCC-7CBE6F9396FB}"/>
              </a:ext>
            </a:extLst>
          </p:cNvPr>
          <p:cNvGraphicFramePr>
            <a:graphicFrameLocks noGrp="1"/>
          </p:cNvGraphicFramePr>
          <p:nvPr>
            <p:extLst>
              <p:ext uri="{D42A27DB-BD31-4B8C-83A1-F6EECF244321}">
                <p14:modId xmlns:p14="http://schemas.microsoft.com/office/powerpoint/2010/main" val="3873063975"/>
              </p:ext>
            </p:extLst>
          </p:nvPr>
        </p:nvGraphicFramePr>
        <p:xfrm>
          <a:off x="1334276" y="846172"/>
          <a:ext cx="8125928" cy="2834640"/>
        </p:xfrm>
        <a:graphic>
          <a:graphicData uri="http://schemas.openxmlformats.org/drawingml/2006/table">
            <a:tbl>
              <a:tblPr firstRow="1" bandRow="1">
                <a:tableStyleId>{073A0DAA-6AF3-43AB-8588-CEC1D06C72B9}</a:tableStyleId>
              </a:tblPr>
              <a:tblGrid>
                <a:gridCol w="1270713">
                  <a:extLst>
                    <a:ext uri="{9D8B030D-6E8A-4147-A177-3AD203B41FA5}">
                      <a16:colId xmlns:a16="http://schemas.microsoft.com/office/drawing/2014/main" val="1064689326"/>
                    </a:ext>
                  </a:extLst>
                </a:gridCol>
                <a:gridCol w="2792251">
                  <a:extLst>
                    <a:ext uri="{9D8B030D-6E8A-4147-A177-3AD203B41FA5}">
                      <a16:colId xmlns:a16="http://schemas.microsoft.com/office/drawing/2014/main" val="4210724729"/>
                    </a:ext>
                  </a:extLst>
                </a:gridCol>
                <a:gridCol w="2031482">
                  <a:extLst>
                    <a:ext uri="{9D8B030D-6E8A-4147-A177-3AD203B41FA5}">
                      <a16:colId xmlns:a16="http://schemas.microsoft.com/office/drawing/2014/main" val="3211173631"/>
                    </a:ext>
                  </a:extLst>
                </a:gridCol>
                <a:gridCol w="2031482">
                  <a:extLst>
                    <a:ext uri="{9D8B030D-6E8A-4147-A177-3AD203B41FA5}">
                      <a16:colId xmlns:a16="http://schemas.microsoft.com/office/drawing/2014/main" val="1955584271"/>
                    </a:ext>
                  </a:extLst>
                </a:gridCol>
              </a:tblGrid>
              <a:tr h="327109">
                <a:tc gridSpan="4">
                  <a:txBody>
                    <a:bodyPr/>
                    <a:lstStyle/>
                    <a:p>
                      <a:pPr algn="ctr"/>
                      <a:r>
                        <a:rPr lang="en-IN" dirty="0"/>
                        <a:t>Accuracy of Count Vectorizer</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560334269"/>
                  </a:ext>
                </a:extLst>
              </a:tr>
              <a:tr h="327109">
                <a:tc>
                  <a:txBody>
                    <a:bodyPr/>
                    <a:lstStyle/>
                    <a:p>
                      <a:pPr algn="ctr"/>
                      <a:r>
                        <a:rPr lang="en-IN" dirty="0">
                          <a:solidFill>
                            <a:schemeClr val="bg1"/>
                          </a:solidFill>
                        </a:rPr>
                        <a:t>Model No</a:t>
                      </a:r>
                    </a:p>
                  </a:txBody>
                  <a:tcPr>
                    <a:solidFill>
                      <a:schemeClr val="tx1"/>
                    </a:solidFill>
                  </a:tcPr>
                </a:tc>
                <a:tc>
                  <a:txBody>
                    <a:bodyPr/>
                    <a:lstStyle/>
                    <a:p>
                      <a:r>
                        <a:rPr lang="en-IN" dirty="0">
                          <a:solidFill>
                            <a:schemeClr val="bg1"/>
                          </a:solidFill>
                        </a:rPr>
                        <a:t>Model Name</a:t>
                      </a:r>
                    </a:p>
                  </a:txBody>
                  <a:tcPr>
                    <a:solidFill>
                      <a:schemeClr val="tx1"/>
                    </a:solidFill>
                  </a:tcPr>
                </a:tc>
                <a:tc>
                  <a:txBody>
                    <a:bodyPr/>
                    <a:lstStyle/>
                    <a:p>
                      <a:r>
                        <a:rPr lang="en-IN" dirty="0">
                          <a:solidFill>
                            <a:schemeClr val="bg1"/>
                          </a:solidFill>
                        </a:rPr>
                        <a:t>Train Accuracy</a:t>
                      </a:r>
                    </a:p>
                  </a:txBody>
                  <a:tcPr>
                    <a:solidFill>
                      <a:schemeClr val="tx1"/>
                    </a:solidFill>
                  </a:tcPr>
                </a:tc>
                <a:tc>
                  <a:txBody>
                    <a:bodyPr/>
                    <a:lstStyle/>
                    <a:p>
                      <a:r>
                        <a:rPr lang="en-IN" dirty="0">
                          <a:solidFill>
                            <a:schemeClr val="bg1"/>
                          </a:solidFill>
                        </a:rPr>
                        <a:t>Test Accuracy</a:t>
                      </a:r>
                    </a:p>
                  </a:txBody>
                  <a:tcPr>
                    <a:solidFill>
                      <a:schemeClr val="tx1"/>
                    </a:solidFill>
                  </a:tcPr>
                </a:tc>
                <a:extLst>
                  <a:ext uri="{0D108BD9-81ED-4DB2-BD59-A6C34878D82A}">
                    <a16:rowId xmlns:a16="http://schemas.microsoft.com/office/drawing/2014/main" val="2161142920"/>
                  </a:ext>
                </a:extLst>
              </a:tr>
              <a:tr h="327109">
                <a:tc>
                  <a:txBody>
                    <a:bodyPr/>
                    <a:lstStyle/>
                    <a:p>
                      <a:pPr algn="ctr"/>
                      <a:r>
                        <a:rPr lang="en-IN" dirty="0"/>
                        <a:t>1</a:t>
                      </a:r>
                    </a:p>
                  </a:txBody>
                  <a:tcPr/>
                </a:tc>
                <a:tc>
                  <a:txBody>
                    <a:bodyPr/>
                    <a:lstStyle/>
                    <a:p>
                      <a:r>
                        <a:rPr lang="en-IN" dirty="0"/>
                        <a:t>Adaptive Boosting Classifier</a:t>
                      </a:r>
                    </a:p>
                  </a:txBody>
                  <a:tcPr/>
                </a:tc>
                <a:tc>
                  <a:txBody>
                    <a:bodyPr/>
                    <a:lstStyle/>
                    <a:p>
                      <a:r>
                        <a:rPr lang="en-IN" dirty="0"/>
                        <a:t>0.82</a:t>
                      </a:r>
                    </a:p>
                  </a:txBody>
                  <a:tcPr/>
                </a:tc>
                <a:tc>
                  <a:txBody>
                    <a:bodyPr/>
                    <a:lstStyle/>
                    <a:p>
                      <a:r>
                        <a:rPr lang="en-IN" dirty="0"/>
                        <a:t>0.81</a:t>
                      </a:r>
                    </a:p>
                  </a:txBody>
                  <a:tcPr/>
                </a:tc>
                <a:extLst>
                  <a:ext uri="{0D108BD9-81ED-4DB2-BD59-A6C34878D82A}">
                    <a16:rowId xmlns:a16="http://schemas.microsoft.com/office/drawing/2014/main" val="3313003227"/>
                  </a:ext>
                </a:extLst>
              </a:tr>
              <a:tr h="327109">
                <a:tc>
                  <a:txBody>
                    <a:bodyPr/>
                    <a:lstStyle/>
                    <a:p>
                      <a:pPr algn="ctr"/>
                      <a:r>
                        <a:rPr lang="en-IN" dirty="0"/>
                        <a:t>2</a:t>
                      </a:r>
                    </a:p>
                  </a:txBody>
                  <a:tcPr/>
                </a:tc>
                <a:tc>
                  <a:txBody>
                    <a:bodyPr/>
                    <a:lstStyle/>
                    <a:p>
                      <a:r>
                        <a:rPr lang="en-IN" dirty="0"/>
                        <a:t>Gradient Boosting Classifier</a:t>
                      </a:r>
                    </a:p>
                  </a:txBody>
                  <a:tcPr/>
                </a:tc>
                <a:tc>
                  <a:txBody>
                    <a:bodyPr/>
                    <a:lstStyle/>
                    <a:p>
                      <a:r>
                        <a:rPr lang="en-IN" dirty="0"/>
                        <a:t>0.85</a:t>
                      </a:r>
                    </a:p>
                  </a:txBody>
                  <a:tcPr/>
                </a:tc>
                <a:tc>
                  <a:txBody>
                    <a:bodyPr/>
                    <a:lstStyle/>
                    <a:p>
                      <a:r>
                        <a:rPr lang="en-IN" dirty="0"/>
                        <a:t>0.82</a:t>
                      </a:r>
                    </a:p>
                  </a:txBody>
                  <a:tcPr/>
                </a:tc>
                <a:extLst>
                  <a:ext uri="{0D108BD9-81ED-4DB2-BD59-A6C34878D82A}">
                    <a16:rowId xmlns:a16="http://schemas.microsoft.com/office/drawing/2014/main" val="2385497716"/>
                  </a:ext>
                </a:extLst>
              </a:tr>
              <a:tr h="327109">
                <a:tc>
                  <a:txBody>
                    <a:bodyPr/>
                    <a:lstStyle/>
                    <a:p>
                      <a:pPr algn="ctr"/>
                      <a:r>
                        <a:rPr lang="en-IN" dirty="0"/>
                        <a:t>3</a:t>
                      </a:r>
                    </a:p>
                  </a:txBody>
                  <a:tcPr/>
                </a:tc>
                <a:tc>
                  <a:txBody>
                    <a:bodyPr/>
                    <a:lstStyle/>
                    <a:p>
                      <a:r>
                        <a:rPr lang="en-IN" dirty="0"/>
                        <a:t>Support Vector Classifier</a:t>
                      </a:r>
                    </a:p>
                  </a:txBody>
                  <a:tcPr/>
                </a:tc>
                <a:tc>
                  <a:txBody>
                    <a:bodyPr/>
                    <a:lstStyle/>
                    <a:p>
                      <a:r>
                        <a:rPr lang="en-IN" dirty="0"/>
                        <a:t>0.92</a:t>
                      </a:r>
                    </a:p>
                  </a:txBody>
                  <a:tcPr/>
                </a:tc>
                <a:tc>
                  <a:txBody>
                    <a:bodyPr/>
                    <a:lstStyle/>
                    <a:p>
                      <a:r>
                        <a:rPr lang="en-IN" dirty="0"/>
                        <a:t>0.84</a:t>
                      </a:r>
                    </a:p>
                  </a:txBody>
                  <a:tcPr/>
                </a:tc>
                <a:extLst>
                  <a:ext uri="{0D108BD9-81ED-4DB2-BD59-A6C34878D82A}">
                    <a16:rowId xmlns:a16="http://schemas.microsoft.com/office/drawing/2014/main" val="2962939251"/>
                  </a:ext>
                </a:extLst>
              </a:tr>
              <a:tr h="327109">
                <a:tc>
                  <a:txBody>
                    <a:bodyPr/>
                    <a:lstStyle/>
                    <a:p>
                      <a:pPr algn="ctr"/>
                      <a:r>
                        <a:rPr lang="en-IN" dirty="0"/>
                        <a:t>4</a:t>
                      </a:r>
                    </a:p>
                  </a:txBody>
                  <a:tcPr/>
                </a:tc>
                <a:tc>
                  <a:txBody>
                    <a:bodyPr/>
                    <a:lstStyle/>
                    <a:p>
                      <a:r>
                        <a:rPr lang="en-IN" dirty="0"/>
                        <a:t>Multinomial Naïve Bayes</a:t>
                      </a:r>
                    </a:p>
                  </a:txBody>
                  <a:tcPr/>
                </a:tc>
                <a:tc>
                  <a:txBody>
                    <a:bodyPr/>
                    <a:lstStyle/>
                    <a:p>
                      <a:r>
                        <a:rPr lang="en-IN" dirty="0"/>
                        <a:t>0.88</a:t>
                      </a:r>
                    </a:p>
                  </a:txBody>
                  <a:tcPr/>
                </a:tc>
                <a:tc>
                  <a:txBody>
                    <a:bodyPr/>
                    <a:lstStyle/>
                    <a:p>
                      <a:r>
                        <a:rPr lang="en-IN" dirty="0"/>
                        <a:t>0.83</a:t>
                      </a:r>
                    </a:p>
                  </a:txBody>
                  <a:tcPr/>
                </a:tc>
                <a:extLst>
                  <a:ext uri="{0D108BD9-81ED-4DB2-BD59-A6C34878D82A}">
                    <a16:rowId xmlns:a16="http://schemas.microsoft.com/office/drawing/2014/main" val="1855227850"/>
                  </a:ext>
                </a:extLst>
              </a:tr>
              <a:tr h="572440">
                <a:tc>
                  <a:txBody>
                    <a:bodyPr/>
                    <a:lstStyle/>
                    <a:p>
                      <a:pPr algn="ctr"/>
                      <a:r>
                        <a:rPr lang="en-IN" dirty="0"/>
                        <a:t>5</a:t>
                      </a:r>
                    </a:p>
                  </a:txBody>
                  <a:tcPr/>
                </a:tc>
                <a:tc>
                  <a:txBody>
                    <a:bodyPr/>
                    <a:lstStyle/>
                    <a:p>
                      <a:r>
                        <a:rPr lang="en-IN" dirty="0"/>
                        <a:t>Bagging Classifier with Logistic Regression</a:t>
                      </a:r>
                    </a:p>
                  </a:txBody>
                  <a:tcPr/>
                </a:tc>
                <a:tc>
                  <a:txBody>
                    <a:bodyPr/>
                    <a:lstStyle/>
                    <a:p>
                      <a:r>
                        <a:rPr lang="en-IN" dirty="0"/>
                        <a:t>0.97</a:t>
                      </a:r>
                    </a:p>
                  </a:txBody>
                  <a:tcPr/>
                </a:tc>
                <a:tc>
                  <a:txBody>
                    <a:bodyPr/>
                    <a:lstStyle/>
                    <a:p>
                      <a:r>
                        <a:rPr lang="en-IN" dirty="0"/>
                        <a:t>0.84</a:t>
                      </a:r>
                    </a:p>
                  </a:txBody>
                  <a:tcPr/>
                </a:tc>
                <a:extLst>
                  <a:ext uri="{0D108BD9-81ED-4DB2-BD59-A6C34878D82A}">
                    <a16:rowId xmlns:a16="http://schemas.microsoft.com/office/drawing/2014/main" val="2065039574"/>
                  </a:ext>
                </a:extLst>
              </a:tr>
            </a:tbl>
          </a:graphicData>
        </a:graphic>
      </p:graphicFrame>
      <p:graphicFrame>
        <p:nvGraphicFramePr>
          <p:cNvPr id="7" name="Table 6">
            <a:extLst>
              <a:ext uri="{FF2B5EF4-FFF2-40B4-BE49-F238E27FC236}">
                <a16:creationId xmlns:a16="http://schemas.microsoft.com/office/drawing/2014/main" id="{8E0928B7-3EF5-0D30-7E95-E0D746CD1FC1}"/>
              </a:ext>
            </a:extLst>
          </p:cNvPr>
          <p:cNvGraphicFramePr>
            <a:graphicFrameLocks noGrp="1"/>
          </p:cNvGraphicFramePr>
          <p:nvPr>
            <p:extLst>
              <p:ext uri="{D42A27DB-BD31-4B8C-83A1-F6EECF244321}">
                <p14:modId xmlns:p14="http://schemas.microsoft.com/office/powerpoint/2010/main" val="966949160"/>
              </p:ext>
            </p:extLst>
          </p:nvPr>
        </p:nvGraphicFramePr>
        <p:xfrm>
          <a:off x="1334276" y="3779448"/>
          <a:ext cx="8125928" cy="2843481"/>
        </p:xfrm>
        <a:graphic>
          <a:graphicData uri="http://schemas.openxmlformats.org/drawingml/2006/table">
            <a:tbl>
              <a:tblPr firstRow="1" bandRow="1">
                <a:tableStyleId>{073A0DAA-6AF3-43AB-8588-CEC1D06C72B9}</a:tableStyleId>
              </a:tblPr>
              <a:tblGrid>
                <a:gridCol w="1270713">
                  <a:extLst>
                    <a:ext uri="{9D8B030D-6E8A-4147-A177-3AD203B41FA5}">
                      <a16:colId xmlns:a16="http://schemas.microsoft.com/office/drawing/2014/main" val="1064689326"/>
                    </a:ext>
                  </a:extLst>
                </a:gridCol>
                <a:gridCol w="2792251">
                  <a:extLst>
                    <a:ext uri="{9D8B030D-6E8A-4147-A177-3AD203B41FA5}">
                      <a16:colId xmlns:a16="http://schemas.microsoft.com/office/drawing/2014/main" val="4210724729"/>
                    </a:ext>
                  </a:extLst>
                </a:gridCol>
                <a:gridCol w="2031482">
                  <a:extLst>
                    <a:ext uri="{9D8B030D-6E8A-4147-A177-3AD203B41FA5}">
                      <a16:colId xmlns:a16="http://schemas.microsoft.com/office/drawing/2014/main" val="3211173631"/>
                    </a:ext>
                  </a:extLst>
                </a:gridCol>
                <a:gridCol w="2031482">
                  <a:extLst>
                    <a:ext uri="{9D8B030D-6E8A-4147-A177-3AD203B41FA5}">
                      <a16:colId xmlns:a16="http://schemas.microsoft.com/office/drawing/2014/main" val="1955584271"/>
                    </a:ext>
                  </a:extLst>
                </a:gridCol>
              </a:tblGrid>
              <a:tr h="350686">
                <a:tc gridSpan="4">
                  <a:txBody>
                    <a:bodyPr/>
                    <a:lstStyle/>
                    <a:p>
                      <a:pPr algn="ctr"/>
                      <a:r>
                        <a:rPr lang="en-IN" dirty="0"/>
                        <a:t>Accuracy of TF-IDF Vectorizer</a:t>
                      </a: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extLst>
                  <a:ext uri="{0D108BD9-81ED-4DB2-BD59-A6C34878D82A}">
                    <a16:rowId xmlns:a16="http://schemas.microsoft.com/office/drawing/2014/main" val="3560334269"/>
                  </a:ext>
                </a:extLst>
              </a:tr>
              <a:tr h="350686">
                <a:tc>
                  <a:txBody>
                    <a:bodyPr/>
                    <a:lstStyle/>
                    <a:p>
                      <a:pPr algn="ctr"/>
                      <a:r>
                        <a:rPr lang="en-IN" dirty="0">
                          <a:solidFill>
                            <a:schemeClr val="bg1"/>
                          </a:solidFill>
                        </a:rPr>
                        <a:t>Model No</a:t>
                      </a:r>
                    </a:p>
                  </a:txBody>
                  <a:tcPr>
                    <a:solidFill>
                      <a:schemeClr val="tx1"/>
                    </a:solidFill>
                  </a:tcPr>
                </a:tc>
                <a:tc>
                  <a:txBody>
                    <a:bodyPr/>
                    <a:lstStyle/>
                    <a:p>
                      <a:r>
                        <a:rPr lang="en-IN" dirty="0">
                          <a:solidFill>
                            <a:schemeClr val="bg1"/>
                          </a:solidFill>
                        </a:rPr>
                        <a:t>Model Name</a:t>
                      </a:r>
                    </a:p>
                  </a:txBody>
                  <a:tcPr>
                    <a:solidFill>
                      <a:schemeClr val="tx1"/>
                    </a:solidFill>
                  </a:tcPr>
                </a:tc>
                <a:tc>
                  <a:txBody>
                    <a:bodyPr/>
                    <a:lstStyle/>
                    <a:p>
                      <a:r>
                        <a:rPr lang="en-IN" dirty="0">
                          <a:solidFill>
                            <a:schemeClr val="bg1"/>
                          </a:solidFill>
                        </a:rPr>
                        <a:t>Train Accuracy</a:t>
                      </a:r>
                    </a:p>
                  </a:txBody>
                  <a:tcPr>
                    <a:solidFill>
                      <a:schemeClr val="tx1"/>
                    </a:solidFill>
                  </a:tcPr>
                </a:tc>
                <a:tc>
                  <a:txBody>
                    <a:bodyPr/>
                    <a:lstStyle/>
                    <a:p>
                      <a:r>
                        <a:rPr lang="en-IN" dirty="0">
                          <a:solidFill>
                            <a:schemeClr val="bg1"/>
                          </a:solidFill>
                        </a:rPr>
                        <a:t>Test Accuracy</a:t>
                      </a:r>
                    </a:p>
                  </a:txBody>
                  <a:tcPr>
                    <a:solidFill>
                      <a:schemeClr val="tx1"/>
                    </a:solidFill>
                  </a:tcPr>
                </a:tc>
                <a:extLst>
                  <a:ext uri="{0D108BD9-81ED-4DB2-BD59-A6C34878D82A}">
                    <a16:rowId xmlns:a16="http://schemas.microsoft.com/office/drawing/2014/main" val="2161142920"/>
                  </a:ext>
                </a:extLst>
              </a:tr>
              <a:tr h="350686">
                <a:tc>
                  <a:txBody>
                    <a:bodyPr/>
                    <a:lstStyle/>
                    <a:p>
                      <a:pPr algn="ctr"/>
                      <a:r>
                        <a:rPr lang="en-IN" dirty="0"/>
                        <a:t>1</a:t>
                      </a:r>
                    </a:p>
                  </a:txBody>
                  <a:tcPr/>
                </a:tc>
                <a:tc>
                  <a:txBody>
                    <a:bodyPr/>
                    <a:lstStyle/>
                    <a:p>
                      <a:r>
                        <a:rPr lang="en-IN" dirty="0"/>
                        <a:t>Adaptive Boosting Classifier</a:t>
                      </a:r>
                    </a:p>
                  </a:txBody>
                  <a:tcPr/>
                </a:tc>
                <a:tc>
                  <a:txBody>
                    <a:bodyPr/>
                    <a:lstStyle/>
                    <a:p>
                      <a:r>
                        <a:rPr lang="en-IN" dirty="0"/>
                        <a:t>0.83</a:t>
                      </a:r>
                    </a:p>
                  </a:txBody>
                  <a:tcPr/>
                </a:tc>
                <a:tc>
                  <a:txBody>
                    <a:bodyPr/>
                    <a:lstStyle/>
                    <a:p>
                      <a:r>
                        <a:rPr lang="en-IN" dirty="0"/>
                        <a:t>0.83</a:t>
                      </a:r>
                    </a:p>
                  </a:txBody>
                  <a:tcPr/>
                </a:tc>
                <a:extLst>
                  <a:ext uri="{0D108BD9-81ED-4DB2-BD59-A6C34878D82A}">
                    <a16:rowId xmlns:a16="http://schemas.microsoft.com/office/drawing/2014/main" val="3313003227"/>
                  </a:ext>
                </a:extLst>
              </a:tr>
              <a:tr h="350686">
                <a:tc>
                  <a:txBody>
                    <a:bodyPr/>
                    <a:lstStyle/>
                    <a:p>
                      <a:pPr algn="ctr"/>
                      <a:r>
                        <a:rPr lang="en-IN" dirty="0"/>
                        <a:t>2</a:t>
                      </a:r>
                    </a:p>
                  </a:txBody>
                  <a:tcPr/>
                </a:tc>
                <a:tc>
                  <a:txBody>
                    <a:bodyPr/>
                    <a:lstStyle/>
                    <a:p>
                      <a:r>
                        <a:rPr lang="en-IN" dirty="0"/>
                        <a:t>Gradient Boosting Classifier</a:t>
                      </a:r>
                    </a:p>
                  </a:txBody>
                  <a:tcPr/>
                </a:tc>
                <a:tc>
                  <a:txBody>
                    <a:bodyPr/>
                    <a:lstStyle/>
                    <a:p>
                      <a:r>
                        <a:rPr lang="en-IN" dirty="0"/>
                        <a:t>0.85</a:t>
                      </a:r>
                    </a:p>
                  </a:txBody>
                  <a:tcPr/>
                </a:tc>
                <a:tc>
                  <a:txBody>
                    <a:bodyPr/>
                    <a:lstStyle/>
                    <a:p>
                      <a:r>
                        <a:rPr lang="en-IN" dirty="0"/>
                        <a:t>0.82</a:t>
                      </a:r>
                    </a:p>
                  </a:txBody>
                  <a:tcPr/>
                </a:tc>
                <a:extLst>
                  <a:ext uri="{0D108BD9-81ED-4DB2-BD59-A6C34878D82A}">
                    <a16:rowId xmlns:a16="http://schemas.microsoft.com/office/drawing/2014/main" val="2385497716"/>
                  </a:ext>
                </a:extLst>
              </a:tr>
              <a:tr h="350686">
                <a:tc>
                  <a:txBody>
                    <a:bodyPr/>
                    <a:lstStyle/>
                    <a:p>
                      <a:pPr algn="ctr"/>
                      <a:r>
                        <a:rPr lang="en-IN" dirty="0"/>
                        <a:t>3</a:t>
                      </a:r>
                    </a:p>
                  </a:txBody>
                  <a:tcPr/>
                </a:tc>
                <a:tc>
                  <a:txBody>
                    <a:bodyPr/>
                    <a:lstStyle/>
                    <a:p>
                      <a:r>
                        <a:rPr lang="en-IN" dirty="0"/>
                        <a:t>Support Vector Classifier</a:t>
                      </a:r>
                    </a:p>
                  </a:txBody>
                  <a:tcPr/>
                </a:tc>
                <a:tc>
                  <a:txBody>
                    <a:bodyPr/>
                    <a:lstStyle/>
                    <a:p>
                      <a:r>
                        <a:rPr lang="en-IN" dirty="0"/>
                        <a:t>0.97</a:t>
                      </a:r>
                    </a:p>
                  </a:txBody>
                  <a:tcPr/>
                </a:tc>
                <a:tc>
                  <a:txBody>
                    <a:bodyPr/>
                    <a:lstStyle/>
                    <a:p>
                      <a:r>
                        <a:rPr lang="en-IN" dirty="0"/>
                        <a:t>0.86</a:t>
                      </a:r>
                    </a:p>
                  </a:txBody>
                  <a:tcPr/>
                </a:tc>
                <a:extLst>
                  <a:ext uri="{0D108BD9-81ED-4DB2-BD59-A6C34878D82A}">
                    <a16:rowId xmlns:a16="http://schemas.microsoft.com/office/drawing/2014/main" val="2962939251"/>
                  </a:ext>
                </a:extLst>
              </a:tr>
              <a:tr h="350686">
                <a:tc>
                  <a:txBody>
                    <a:bodyPr/>
                    <a:lstStyle/>
                    <a:p>
                      <a:pPr algn="ctr"/>
                      <a:r>
                        <a:rPr lang="en-IN" dirty="0"/>
                        <a:t>4</a:t>
                      </a:r>
                    </a:p>
                  </a:txBody>
                  <a:tcPr/>
                </a:tc>
                <a:tc>
                  <a:txBody>
                    <a:bodyPr/>
                    <a:lstStyle/>
                    <a:p>
                      <a:r>
                        <a:rPr lang="en-IN" dirty="0"/>
                        <a:t>Multinomial Naïve Bayes</a:t>
                      </a:r>
                    </a:p>
                  </a:txBody>
                  <a:tcPr/>
                </a:tc>
                <a:tc>
                  <a:txBody>
                    <a:bodyPr/>
                    <a:lstStyle/>
                    <a:p>
                      <a:r>
                        <a:rPr lang="en-IN" dirty="0"/>
                        <a:t>0.73</a:t>
                      </a:r>
                    </a:p>
                  </a:txBody>
                  <a:tcPr/>
                </a:tc>
                <a:tc>
                  <a:txBody>
                    <a:bodyPr/>
                    <a:lstStyle/>
                    <a:p>
                      <a:r>
                        <a:rPr lang="en-IN" dirty="0"/>
                        <a:t>0.74</a:t>
                      </a:r>
                    </a:p>
                  </a:txBody>
                  <a:tcPr/>
                </a:tc>
                <a:extLst>
                  <a:ext uri="{0D108BD9-81ED-4DB2-BD59-A6C34878D82A}">
                    <a16:rowId xmlns:a16="http://schemas.microsoft.com/office/drawing/2014/main" val="1855227850"/>
                  </a:ext>
                </a:extLst>
              </a:tr>
              <a:tr h="648921">
                <a:tc>
                  <a:txBody>
                    <a:bodyPr/>
                    <a:lstStyle/>
                    <a:p>
                      <a:pPr algn="ctr"/>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Bagging Classifier with Logistic Regression</a:t>
                      </a:r>
                    </a:p>
                  </a:txBody>
                  <a:tcPr/>
                </a:tc>
                <a:tc>
                  <a:txBody>
                    <a:bodyPr/>
                    <a:lstStyle/>
                    <a:p>
                      <a:r>
                        <a:rPr lang="en-IN" dirty="0"/>
                        <a:t>0.89</a:t>
                      </a:r>
                    </a:p>
                  </a:txBody>
                  <a:tcPr/>
                </a:tc>
                <a:tc>
                  <a:txBody>
                    <a:bodyPr/>
                    <a:lstStyle/>
                    <a:p>
                      <a:r>
                        <a:rPr lang="en-IN" dirty="0"/>
                        <a:t>0.85</a:t>
                      </a:r>
                    </a:p>
                  </a:txBody>
                  <a:tcPr/>
                </a:tc>
                <a:extLst>
                  <a:ext uri="{0D108BD9-81ED-4DB2-BD59-A6C34878D82A}">
                    <a16:rowId xmlns:a16="http://schemas.microsoft.com/office/drawing/2014/main" val="753134869"/>
                  </a:ext>
                </a:extLst>
              </a:tr>
            </a:tbl>
          </a:graphicData>
        </a:graphic>
      </p:graphicFrame>
    </p:spTree>
    <p:extLst>
      <p:ext uri="{BB962C8B-B14F-4D97-AF65-F5344CB8AC3E}">
        <p14:creationId xmlns:p14="http://schemas.microsoft.com/office/powerpoint/2010/main" val="245162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03;p3">
            <a:extLst>
              <a:ext uri="{FF2B5EF4-FFF2-40B4-BE49-F238E27FC236}">
                <a16:creationId xmlns:a16="http://schemas.microsoft.com/office/drawing/2014/main" id="{1B7CD538-984F-CB50-4F91-9C3F16D700CD}"/>
              </a:ext>
            </a:extLst>
          </p:cNvPr>
          <p:cNvSpPr txBox="1"/>
          <p:nvPr/>
        </p:nvSpPr>
        <p:spPr>
          <a:xfrm>
            <a:off x="935030" y="664149"/>
            <a:ext cx="4671071" cy="584735"/>
          </a:xfrm>
          <a:prstGeom prst="rect">
            <a:avLst/>
          </a:prstGeom>
          <a:noFill/>
          <a:ln>
            <a:noFill/>
          </a:ln>
        </p:spPr>
        <p:txBody>
          <a:bodyPr spcFirstLastPara="1" wrap="square" lIns="91425" tIns="45700" rIns="91425" bIns="45700"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spcBef>
                <a:spcPts val="0"/>
              </a:spcBef>
              <a:spcAft>
                <a:spcPts val="0"/>
              </a:spcAft>
              <a:buNone/>
            </a:pPr>
            <a:r>
              <a:rPr lang="en-IN" sz="3200" b="1" dirty="0">
                <a:ea typeface="Calibri"/>
                <a:cs typeface="Calibri"/>
                <a:sym typeface="Calibri"/>
              </a:rPr>
              <a:t>Deployment :</a:t>
            </a:r>
          </a:p>
        </p:txBody>
      </p:sp>
      <p:sp>
        <p:nvSpPr>
          <p:cNvPr id="9" name="TextBox 2">
            <a:extLst>
              <a:ext uri="{FF2B5EF4-FFF2-40B4-BE49-F238E27FC236}">
                <a16:creationId xmlns:a16="http://schemas.microsoft.com/office/drawing/2014/main" id="{2217DC89-8BED-1DFD-2B0F-AD50CBC79AD9}"/>
              </a:ext>
            </a:extLst>
          </p:cNvPr>
          <p:cNvSpPr txBox="1"/>
          <p:nvPr/>
        </p:nvSpPr>
        <p:spPr>
          <a:xfrm>
            <a:off x="935030" y="1578426"/>
            <a:ext cx="5654352"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dirty="0">
                <a:solidFill>
                  <a:schemeClr val="tx1">
                    <a:lumMod val="85000"/>
                    <a:lumOff val="15000"/>
                  </a:schemeClr>
                </a:solidFill>
              </a:rPr>
              <a:t>Deployment Using </a:t>
            </a:r>
            <a:r>
              <a:rPr lang="en-IN" sz="2000" b="1" dirty="0" err="1">
                <a:solidFill>
                  <a:schemeClr val="tx1">
                    <a:lumMod val="85000"/>
                    <a:lumOff val="15000"/>
                  </a:schemeClr>
                </a:solidFill>
              </a:rPr>
              <a:t>Streamlit</a:t>
            </a:r>
            <a:endParaRPr lang="en-IN" sz="2000" b="1" dirty="0">
              <a:solidFill>
                <a:schemeClr val="tx1">
                  <a:lumMod val="85000"/>
                  <a:lumOff val="15000"/>
                </a:schemeClr>
              </a:solidFill>
            </a:endParaRPr>
          </a:p>
        </p:txBody>
      </p:sp>
      <p:sp>
        <p:nvSpPr>
          <p:cNvPr id="10" name="TextBox 4">
            <a:extLst>
              <a:ext uri="{FF2B5EF4-FFF2-40B4-BE49-F238E27FC236}">
                <a16:creationId xmlns:a16="http://schemas.microsoft.com/office/drawing/2014/main" id="{4A4754EA-DEA5-5A6D-2904-B4AA65EBE937}"/>
              </a:ext>
            </a:extLst>
          </p:cNvPr>
          <p:cNvSpPr txBox="1"/>
          <p:nvPr/>
        </p:nvSpPr>
        <p:spPr>
          <a:xfrm>
            <a:off x="935030" y="2277301"/>
            <a:ext cx="5654352" cy="31700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i="0" dirty="0" err="1">
                <a:effectLst/>
              </a:rPr>
              <a:t>Streamlit</a:t>
            </a:r>
            <a:r>
              <a:rPr lang="en-US" sz="2000" i="0" dirty="0">
                <a:effectLst/>
              </a:rPr>
              <a:t> is a popular open-source framework used for model deployment by machine learning and data science teams. Deployment </a:t>
            </a:r>
            <a:r>
              <a:rPr lang="en-US" sz="2000" i="0" dirty="0" err="1">
                <a:effectLst/>
              </a:rPr>
              <a:t>Streamlit</a:t>
            </a:r>
            <a:r>
              <a:rPr lang="en-US" sz="2000" i="0" dirty="0">
                <a:effectLst/>
              </a:rPr>
              <a:t> is the process of launching your </a:t>
            </a:r>
            <a:r>
              <a:rPr lang="en-US" sz="2000" i="0" dirty="0" err="1">
                <a:effectLst/>
              </a:rPr>
              <a:t>Streamlit</a:t>
            </a:r>
            <a:r>
              <a:rPr lang="en-US" sz="2000" i="0" dirty="0">
                <a:effectLst/>
              </a:rPr>
              <a:t> app on the web so that others can access it. </a:t>
            </a:r>
          </a:p>
          <a:p>
            <a:r>
              <a:rPr lang="en-US" sz="2000" i="0" dirty="0">
                <a:effectLst/>
              </a:rPr>
              <a:t>There are different ways to deploy your app, such as using </a:t>
            </a:r>
            <a:r>
              <a:rPr lang="en-US" sz="2000" i="0" dirty="0" err="1">
                <a:effectLst/>
              </a:rPr>
              <a:t>Streamlit</a:t>
            </a:r>
            <a:r>
              <a:rPr lang="en-US" sz="2000" i="0" dirty="0">
                <a:effectLst/>
              </a:rPr>
              <a:t> Community Cloud, Docker, or Kubernetes. </a:t>
            </a:r>
            <a:r>
              <a:rPr lang="en-US" sz="2000" i="0" dirty="0" err="1">
                <a:effectLst/>
              </a:rPr>
              <a:t>Streamlit</a:t>
            </a:r>
            <a:r>
              <a:rPr lang="en-US" sz="2000" i="0" dirty="0">
                <a:effectLst/>
              </a:rPr>
              <a:t> Community Cloud is the easiest option, as it lets you deploy your app in just one click from your GitHub repo.</a:t>
            </a:r>
          </a:p>
        </p:txBody>
      </p:sp>
      <p:pic>
        <p:nvPicPr>
          <p:cNvPr id="11" name="Picture 10" descr="Model Deployment using Streamlit (A Practical Approach) | by Odeajo ...">
            <a:extLst>
              <a:ext uri="{FF2B5EF4-FFF2-40B4-BE49-F238E27FC236}">
                <a16:creationId xmlns:a16="http://schemas.microsoft.com/office/drawing/2014/main" id="{01A70FA6-992B-A2D2-83AD-8D02CE8BFA48}"/>
              </a:ext>
            </a:extLst>
          </p:cNvPr>
          <p:cNvPicPr>
            <a:picLocks noChangeAspect="1" noChangeArrowheads="1"/>
          </p:cNvPicPr>
          <p:nvPr/>
        </p:nvPicPr>
        <p:blipFill>
          <a:blip r:embed="rId2">
            <a:alphaModFix amt="75000"/>
            <a:extLst>
              <a:ext uri="{28A0092B-C50C-407E-A947-70E740481C1C}">
                <a14:useLocalDpi xmlns:a14="http://schemas.microsoft.com/office/drawing/2010/main" val="0"/>
              </a:ext>
            </a:extLst>
          </a:blip>
          <a:srcRect/>
          <a:stretch>
            <a:fillRect/>
          </a:stretch>
        </p:blipFill>
        <p:spPr bwMode="auto">
          <a:xfrm>
            <a:off x="6881534" y="814339"/>
            <a:ext cx="4450080" cy="2508313"/>
          </a:xfrm>
          <a:prstGeom prst="rect">
            <a:avLst/>
          </a:prstGeom>
          <a:noFill/>
          <a:effectLst>
            <a:reflection stA="44000" endPos="65000" dist="508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185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BF3B71-9AF2-1BCF-9E61-C183472E542F}"/>
              </a:ext>
            </a:extLst>
          </p:cNvPr>
          <p:cNvPicPr>
            <a:picLocks noChangeAspect="1"/>
          </p:cNvPicPr>
          <p:nvPr/>
        </p:nvPicPr>
        <p:blipFill>
          <a:blip r:embed="rId2"/>
          <a:stretch>
            <a:fillRect/>
          </a:stretch>
        </p:blipFill>
        <p:spPr>
          <a:xfrm>
            <a:off x="7464508" y="522539"/>
            <a:ext cx="3549396" cy="6139851"/>
          </a:xfrm>
          <a:prstGeom prst="rect">
            <a:avLst/>
          </a:prstGeom>
        </p:spPr>
      </p:pic>
      <p:sp>
        <p:nvSpPr>
          <p:cNvPr id="4" name="TextBox 3">
            <a:extLst>
              <a:ext uri="{FF2B5EF4-FFF2-40B4-BE49-F238E27FC236}">
                <a16:creationId xmlns:a16="http://schemas.microsoft.com/office/drawing/2014/main" id="{278EF12D-8CD4-A470-82CF-6940DEE97190}"/>
              </a:ext>
            </a:extLst>
          </p:cNvPr>
          <p:cNvSpPr txBox="1"/>
          <p:nvPr/>
        </p:nvSpPr>
        <p:spPr>
          <a:xfrm>
            <a:off x="1178096" y="234329"/>
            <a:ext cx="2600960" cy="430887"/>
          </a:xfrm>
          <a:prstGeom prst="rect">
            <a:avLst/>
          </a:prstGeom>
          <a:noFill/>
        </p:spPr>
        <p:txBody>
          <a:bodyPr wrap="square" rtlCol="0">
            <a:spAutoFit/>
          </a:bodyPr>
          <a:lstStyle/>
          <a:p>
            <a:r>
              <a:rPr lang="en-IN" sz="2200" b="1" dirty="0">
                <a:solidFill>
                  <a:schemeClr val="tx1">
                    <a:lumMod val="85000"/>
                    <a:lumOff val="15000"/>
                  </a:schemeClr>
                </a:solidFill>
              </a:rPr>
              <a:t>Page View</a:t>
            </a:r>
          </a:p>
        </p:txBody>
      </p:sp>
      <p:sp>
        <p:nvSpPr>
          <p:cNvPr id="5" name="TextBox 4">
            <a:extLst>
              <a:ext uri="{FF2B5EF4-FFF2-40B4-BE49-F238E27FC236}">
                <a16:creationId xmlns:a16="http://schemas.microsoft.com/office/drawing/2014/main" id="{B933730B-FD7B-B078-CF35-DA2E24427AD0}"/>
              </a:ext>
            </a:extLst>
          </p:cNvPr>
          <p:cNvSpPr txBox="1"/>
          <p:nvPr/>
        </p:nvSpPr>
        <p:spPr>
          <a:xfrm>
            <a:off x="1339846" y="610136"/>
            <a:ext cx="6124662" cy="6247864"/>
          </a:xfrm>
          <a:prstGeom prst="rect">
            <a:avLst/>
          </a:prstGeom>
          <a:noFill/>
        </p:spPr>
        <p:txBody>
          <a:bodyPr wrap="square" rtlCol="0">
            <a:spAutoFit/>
          </a:bodyPr>
          <a:lstStyle/>
          <a:p>
            <a:pPr algn="l">
              <a:spcAft>
                <a:spcPts val="600"/>
              </a:spcAft>
            </a:pPr>
            <a:r>
              <a:rPr lang="en-US" sz="2000" b="1" i="0" dirty="0">
                <a:effectLst/>
                <a:latin typeface="+mj-lt"/>
              </a:rPr>
              <a:t>Text Cleaning:</a:t>
            </a:r>
            <a:r>
              <a:rPr lang="en-US" sz="2000" dirty="0">
                <a:latin typeface="+mj-lt"/>
              </a:rPr>
              <a:t> This </a:t>
            </a:r>
            <a:r>
              <a:rPr lang="en-US" sz="2000" b="0" i="0" dirty="0">
                <a:effectLst/>
                <a:latin typeface="+mj-lt"/>
              </a:rPr>
              <a:t>function run in the backend for cleaning text data, and removal of HTML tags, numeric values, punctuation, and </a:t>
            </a:r>
            <a:r>
              <a:rPr lang="en-US" sz="2000" b="0" i="0" dirty="0" err="1">
                <a:effectLst/>
                <a:latin typeface="+mj-lt"/>
              </a:rPr>
              <a:t>stopwords</a:t>
            </a:r>
            <a:r>
              <a:rPr lang="en-US" sz="2000" b="0" i="0" dirty="0">
                <a:effectLst/>
                <a:latin typeface="+mj-lt"/>
              </a:rPr>
              <a:t>. The text is further tokenized, stemmed, and lemmatized to enhance its analysis.</a:t>
            </a:r>
          </a:p>
          <a:p>
            <a:pPr algn="l">
              <a:spcAft>
                <a:spcPts val="600"/>
              </a:spcAft>
            </a:pPr>
            <a:r>
              <a:rPr lang="en-US" sz="2000" b="1" i="0" dirty="0">
                <a:effectLst/>
                <a:latin typeface="+mj-lt"/>
              </a:rPr>
              <a:t>Sentiment Analysis:</a:t>
            </a:r>
            <a:r>
              <a:rPr lang="en-US" sz="2000" b="0" i="0" dirty="0">
                <a:effectLst/>
                <a:latin typeface="+mj-lt"/>
              </a:rPr>
              <a:t> Using the </a:t>
            </a:r>
            <a:r>
              <a:rPr lang="en-US" sz="2000" b="0" i="0" dirty="0" err="1">
                <a:effectLst/>
                <a:latin typeface="+mj-lt"/>
              </a:rPr>
              <a:t>Afinn</a:t>
            </a:r>
            <a:r>
              <a:rPr lang="en-US" sz="2000" b="0" i="0" dirty="0">
                <a:effectLst/>
                <a:latin typeface="+mj-lt"/>
              </a:rPr>
              <a:t> library, the code predicts sentiment (Positive/Negative) based on the Input review. </a:t>
            </a:r>
          </a:p>
          <a:p>
            <a:pPr algn="l">
              <a:spcAft>
                <a:spcPts val="600"/>
              </a:spcAft>
            </a:pPr>
            <a:r>
              <a:rPr lang="en-US" sz="2000" b="1" i="0" dirty="0">
                <a:effectLst/>
                <a:latin typeface="+mj-lt"/>
              </a:rPr>
              <a:t>Word Cloud Generation:</a:t>
            </a:r>
            <a:r>
              <a:rPr lang="en-US" sz="2000" b="0" i="0" dirty="0">
                <a:effectLst/>
                <a:latin typeface="+mj-lt"/>
              </a:rPr>
              <a:t> A word cloud is generated from the input review, presenting a visual representation of word frequency. </a:t>
            </a:r>
          </a:p>
          <a:p>
            <a:pPr algn="l">
              <a:spcAft>
                <a:spcPts val="600"/>
              </a:spcAft>
            </a:pPr>
            <a:r>
              <a:rPr lang="en-US" sz="2000" b="1" i="0" dirty="0">
                <a:effectLst/>
                <a:latin typeface="+mj-lt"/>
              </a:rPr>
              <a:t>Data Statistics:</a:t>
            </a:r>
            <a:r>
              <a:rPr lang="en-US" sz="2000" b="0" i="0" dirty="0">
                <a:effectLst/>
                <a:latin typeface="+mj-lt"/>
              </a:rPr>
              <a:t> Data statistics show the count of cleaned text including the total number of words. </a:t>
            </a:r>
          </a:p>
          <a:p>
            <a:pPr algn="l"/>
            <a:r>
              <a:rPr lang="en-US" sz="2000" b="1" i="0" dirty="0">
                <a:effectLst/>
                <a:latin typeface="+mj-lt"/>
              </a:rPr>
              <a:t>User Interaction:</a:t>
            </a:r>
            <a:r>
              <a:rPr lang="en-US" sz="2000" b="0" i="0" dirty="0">
                <a:effectLst/>
                <a:latin typeface="+mj-lt"/>
              </a:rPr>
              <a:t> The </a:t>
            </a:r>
            <a:r>
              <a:rPr lang="en-US" sz="2000" b="0" i="0" dirty="0" err="1">
                <a:effectLst/>
                <a:latin typeface="+mj-lt"/>
              </a:rPr>
              <a:t>Streamlit</a:t>
            </a:r>
            <a:r>
              <a:rPr lang="en-US" sz="2000" b="0" i="0" dirty="0">
                <a:effectLst/>
                <a:latin typeface="+mj-lt"/>
              </a:rPr>
              <a:t> application allows users to input hotel reviews for sentiment analysis. The "Predict" button triggers the analysis, displaying the sentiment prediction and associated word cloud. Users can interpret the sentiment based on the color-coded positive, negative, and neutral keywords.</a:t>
            </a:r>
          </a:p>
        </p:txBody>
      </p:sp>
    </p:spTree>
    <p:extLst>
      <p:ext uri="{BB962C8B-B14F-4D97-AF65-F5344CB8AC3E}">
        <p14:creationId xmlns:p14="http://schemas.microsoft.com/office/powerpoint/2010/main" val="1368216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3;p3">
            <a:extLst>
              <a:ext uri="{FF2B5EF4-FFF2-40B4-BE49-F238E27FC236}">
                <a16:creationId xmlns:a16="http://schemas.microsoft.com/office/drawing/2014/main" id="{180AE47B-FFD4-8481-D80E-D9FB18F11B8C}"/>
              </a:ext>
            </a:extLst>
          </p:cNvPr>
          <p:cNvSpPr txBox="1"/>
          <p:nvPr/>
        </p:nvSpPr>
        <p:spPr>
          <a:xfrm>
            <a:off x="1129003" y="980270"/>
            <a:ext cx="4671071"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b="1" dirty="0">
                <a:latin typeface="+mj-lt"/>
                <a:ea typeface="Calibri"/>
                <a:cs typeface="Calibri"/>
                <a:sym typeface="Calibri"/>
              </a:rPr>
              <a:t>Challenge Faced:</a:t>
            </a:r>
          </a:p>
        </p:txBody>
      </p:sp>
      <p:sp>
        <p:nvSpPr>
          <p:cNvPr id="5" name="TextBox 4">
            <a:extLst>
              <a:ext uri="{FF2B5EF4-FFF2-40B4-BE49-F238E27FC236}">
                <a16:creationId xmlns:a16="http://schemas.microsoft.com/office/drawing/2014/main" id="{F0789461-EDAB-CBEA-A51C-75A5EC8AB3BA}"/>
              </a:ext>
            </a:extLst>
          </p:cNvPr>
          <p:cNvSpPr txBox="1"/>
          <p:nvPr/>
        </p:nvSpPr>
        <p:spPr>
          <a:xfrm>
            <a:off x="1444442" y="3786345"/>
            <a:ext cx="9796386" cy="707886"/>
          </a:xfrm>
          <a:prstGeom prst="rect">
            <a:avLst/>
          </a:prstGeom>
          <a:noFill/>
        </p:spPr>
        <p:txBody>
          <a:bodyPr wrap="square">
            <a:spAutoFit/>
          </a:bodyPr>
          <a:lstStyle/>
          <a:p>
            <a:pPr marL="0" marR="0" lvl="0" indent="0" algn="just" rtl="0">
              <a:spcBef>
                <a:spcPts val="0"/>
              </a:spcBef>
              <a:spcAft>
                <a:spcPts val="0"/>
              </a:spcAft>
              <a:buNone/>
            </a:pPr>
            <a:r>
              <a:rPr lang="en-GB" sz="2000" dirty="0">
                <a:latin typeface="+mj-lt"/>
                <a:ea typeface="Calibri"/>
                <a:cs typeface="Calibri"/>
                <a:sym typeface="Calibri"/>
              </a:rPr>
              <a:t>3) Model selection: There are many different types of models that can be used for sentiment analyst, and selecting the right one for a specific dataset can be </a:t>
            </a:r>
            <a:r>
              <a:rPr lang="en-GB" sz="2000" dirty="0" err="1">
                <a:latin typeface="+mj-lt"/>
                <a:ea typeface="Calibri"/>
                <a:cs typeface="Calibri"/>
                <a:sym typeface="Calibri"/>
              </a:rPr>
              <a:t>challenging.analysis</a:t>
            </a:r>
            <a:endParaRPr lang="en-GB" sz="2000" dirty="0">
              <a:latin typeface="+mj-lt"/>
            </a:endParaRPr>
          </a:p>
        </p:txBody>
      </p:sp>
      <p:sp>
        <p:nvSpPr>
          <p:cNvPr id="6" name="TextBox 5">
            <a:extLst>
              <a:ext uri="{FF2B5EF4-FFF2-40B4-BE49-F238E27FC236}">
                <a16:creationId xmlns:a16="http://schemas.microsoft.com/office/drawing/2014/main" id="{F4352396-4BF1-B224-4073-987446C3BEE8}"/>
              </a:ext>
            </a:extLst>
          </p:cNvPr>
          <p:cNvSpPr txBox="1"/>
          <p:nvPr/>
        </p:nvSpPr>
        <p:spPr>
          <a:xfrm>
            <a:off x="1444442" y="1765022"/>
            <a:ext cx="9796386" cy="1015663"/>
          </a:xfrm>
          <a:prstGeom prst="rect">
            <a:avLst/>
          </a:prstGeom>
          <a:noFill/>
        </p:spPr>
        <p:txBody>
          <a:bodyPr wrap="square">
            <a:spAutoFit/>
          </a:bodyPr>
          <a:lstStyle/>
          <a:p>
            <a:pPr marL="0" marR="0" lvl="0" indent="0" algn="just" rtl="0">
              <a:spcBef>
                <a:spcPts val="0"/>
              </a:spcBef>
              <a:spcAft>
                <a:spcPts val="0"/>
              </a:spcAft>
              <a:buNone/>
            </a:pPr>
            <a:r>
              <a:rPr lang="en-GB" sz="2000" dirty="0">
                <a:latin typeface="+mj-lt"/>
                <a:ea typeface="Calibri"/>
                <a:cs typeface="Calibri"/>
                <a:sym typeface="Calibri"/>
              </a:rPr>
              <a:t>1) Cleaning data using NLTK: </a:t>
            </a:r>
            <a:r>
              <a:rPr lang="en-US" sz="2000" b="0" i="0" dirty="0">
                <a:solidFill>
                  <a:srgbClr val="0F0F0F"/>
                </a:solidFill>
                <a:effectLst/>
                <a:latin typeface="+mj-lt"/>
              </a:rPr>
              <a:t>Ensuring precise sentiment analysis is tricky because not all words in a review carry equal weight The code attempts to handle this by substituting "</a:t>
            </a:r>
            <a:r>
              <a:rPr lang="en-US" sz="2000" b="0" i="0" dirty="0" err="1">
                <a:solidFill>
                  <a:srgbClr val="0F0F0F"/>
                </a:solidFill>
                <a:effectLst/>
                <a:latin typeface="+mj-lt"/>
              </a:rPr>
              <a:t>n’t</a:t>
            </a:r>
            <a:r>
              <a:rPr lang="en-US" sz="2000" b="0" i="0" dirty="0">
                <a:solidFill>
                  <a:srgbClr val="0F0F0F"/>
                </a:solidFill>
                <a:effectLst/>
                <a:latin typeface="+mj-lt"/>
              </a:rPr>
              <a:t>" with "not," but capturing the true importance of negative words remains a challenge</a:t>
            </a:r>
            <a:endParaRPr lang="en-GB" sz="2000" dirty="0">
              <a:latin typeface="+mj-lt"/>
            </a:endParaRPr>
          </a:p>
        </p:txBody>
      </p:sp>
      <p:sp>
        <p:nvSpPr>
          <p:cNvPr id="7" name="TextBox 6">
            <a:extLst>
              <a:ext uri="{FF2B5EF4-FFF2-40B4-BE49-F238E27FC236}">
                <a16:creationId xmlns:a16="http://schemas.microsoft.com/office/drawing/2014/main" id="{19FBCAAB-9A56-F28A-AAB3-798AB4B0EA79}"/>
              </a:ext>
            </a:extLst>
          </p:cNvPr>
          <p:cNvSpPr txBox="1"/>
          <p:nvPr/>
        </p:nvSpPr>
        <p:spPr>
          <a:xfrm>
            <a:off x="1444442" y="2770682"/>
            <a:ext cx="9796386" cy="1015663"/>
          </a:xfrm>
          <a:prstGeom prst="rect">
            <a:avLst/>
          </a:prstGeom>
          <a:noFill/>
        </p:spPr>
        <p:txBody>
          <a:bodyPr wrap="square">
            <a:spAutoFit/>
          </a:bodyPr>
          <a:lstStyle/>
          <a:p>
            <a:pPr lvl="0" algn="just"/>
            <a:r>
              <a:rPr lang="en-GB" sz="2000" dirty="0">
                <a:latin typeface="+mj-lt"/>
                <a:ea typeface="Calibri"/>
                <a:cs typeface="Calibri"/>
                <a:sym typeface="Calibri"/>
              </a:rPr>
              <a:t>2) Review iteration challenge: </a:t>
            </a:r>
            <a:r>
              <a:rPr lang="en-US" sz="2000" dirty="0">
                <a:solidFill>
                  <a:srgbClr val="0F0F0F"/>
                </a:solidFill>
                <a:latin typeface="+mj-lt"/>
              </a:rPr>
              <a:t>Processing each review with the custom </a:t>
            </a:r>
            <a:r>
              <a:rPr lang="en-US" sz="2000" dirty="0" err="1">
                <a:solidFill>
                  <a:srgbClr val="0F0F0F"/>
                </a:solidFill>
                <a:latin typeface="+mj-lt"/>
              </a:rPr>
              <a:t>stopword</a:t>
            </a:r>
            <a:r>
              <a:rPr lang="en-US" sz="2000" dirty="0">
                <a:solidFill>
                  <a:srgbClr val="0F0F0F"/>
                </a:solidFill>
                <a:latin typeface="+mj-lt"/>
              </a:rPr>
              <a:t> removal function in a large Excel file can strain computational resources. Efficient iteration methods and optimized code are crucial to address this challenge and maintain data processing.</a:t>
            </a:r>
            <a:endParaRPr lang="en-GB" sz="2000" dirty="0">
              <a:solidFill>
                <a:srgbClr val="0F0F0F"/>
              </a:solidFill>
              <a:latin typeface="+mj-lt"/>
            </a:endParaRPr>
          </a:p>
        </p:txBody>
      </p:sp>
    </p:spTree>
    <p:extLst>
      <p:ext uri="{BB962C8B-B14F-4D97-AF65-F5344CB8AC3E}">
        <p14:creationId xmlns:p14="http://schemas.microsoft.com/office/powerpoint/2010/main" val="1245579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14D95-3326-9336-5D01-109A22D36D3C}"/>
              </a:ext>
            </a:extLst>
          </p:cNvPr>
          <p:cNvSpPr>
            <a:spLocks noGrp="1"/>
          </p:cNvSpPr>
          <p:nvPr>
            <p:ph idx="1"/>
          </p:nvPr>
        </p:nvSpPr>
        <p:spPr>
          <a:xfrm>
            <a:off x="902368" y="2538245"/>
            <a:ext cx="9905999" cy="3541714"/>
          </a:xfrm>
        </p:spPr>
        <p:txBody>
          <a:bodyPr>
            <a:normAutofit/>
          </a:bodyPr>
          <a:lstStyle/>
          <a:p>
            <a:pPr marL="0" indent="0" algn="ctr">
              <a:buNone/>
            </a:pPr>
            <a:r>
              <a:rPr lang="en-IN" sz="6000" b="1" dirty="0">
                <a:latin typeface="Bookman Old Style" panose="02050604050505020204" pitchFamily="18" charset="0"/>
              </a:rPr>
              <a:t>THANK YOU </a:t>
            </a:r>
          </a:p>
        </p:txBody>
      </p:sp>
    </p:spTree>
    <p:extLst>
      <p:ext uri="{BB962C8B-B14F-4D97-AF65-F5344CB8AC3E}">
        <p14:creationId xmlns:p14="http://schemas.microsoft.com/office/powerpoint/2010/main" val="238991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DB9F5-8774-3746-97B7-F955FB93B50E}"/>
              </a:ext>
            </a:extLst>
          </p:cNvPr>
          <p:cNvSpPr>
            <a:spLocks noGrp="1"/>
          </p:cNvSpPr>
          <p:nvPr>
            <p:ph type="title"/>
          </p:nvPr>
        </p:nvSpPr>
        <p:spPr/>
        <p:txBody>
          <a:bodyPr>
            <a:normAutofit/>
          </a:bodyPr>
          <a:lstStyle/>
          <a:p>
            <a:r>
              <a:rPr lang="en-US" sz="3400" b="1" u="sng" dirty="0">
                <a:latin typeface="Calibri" panose="020F0502020204030204" pitchFamily="34" charset="0"/>
                <a:cs typeface="Calibri" panose="020F0502020204030204" pitchFamily="34" charset="0"/>
              </a:rPr>
              <a:t>BUSINESS OBJECTIVE:</a:t>
            </a:r>
            <a:endParaRPr lang="en-IN" sz="34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95AEB45-6FAA-05A6-00C5-7099A94B5C46}"/>
              </a:ext>
            </a:extLst>
          </p:cNvPr>
          <p:cNvSpPr>
            <a:spLocks noGrp="1"/>
          </p:cNvSpPr>
          <p:nvPr>
            <p:ph idx="1"/>
          </p:nvPr>
        </p:nvSpPr>
        <p:spPr/>
        <p:txBody>
          <a:bodyPr/>
          <a:lstStyle/>
          <a:p>
            <a:pPr>
              <a:lnSpc>
                <a:spcPct val="115000"/>
              </a:lnSpc>
            </a:pPr>
            <a:r>
              <a:rPr lang="en-IN" sz="1800" b="1" dirty="0">
                <a:effectLst/>
                <a:ea typeface="Arial" panose="020B0604020202020204" pitchFamily="34" charset="0"/>
                <a:cs typeface="Calibri" panose="020F0502020204030204" pitchFamily="34" charset="0"/>
              </a:rPr>
              <a:t>This is a sample dataset which consists of 20,000 reviews and ratings for different hotels and our goal is to examine how travellers are communicating their positive and negative experiences in online platforms for staying in a specific hotel and major objective is what are the attributes that travellers are considering while selecting a hotel. </a:t>
            </a:r>
          </a:p>
          <a:p>
            <a:pPr>
              <a:lnSpc>
                <a:spcPct val="115000"/>
              </a:lnSpc>
            </a:pPr>
            <a:r>
              <a:rPr lang="en-IN" sz="1800" b="1" dirty="0">
                <a:effectLst/>
                <a:ea typeface="Arial" panose="020B0604020202020204" pitchFamily="34" charset="0"/>
                <a:cs typeface="Calibri" panose="020F0502020204030204" pitchFamily="34" charset="0"/>
              </a:rPr>
              <a:t>With this manager can understand which elements of their hotel influence more in forming a positive review or improves hotel brand image.</a:t>
            </a:r>
          </a:p>
          <a:p>
            <a:pPr marL="0" indent="0">
              <a:lnSpc>
                <a:spcPct val="115000"/>
              </a:lnSpc>
              <a:buNone/>
            </a:pPr>
            <a:endParaRPr lang="en-IN" sz="1800" b="1" dirty="0">
              <a:effectLst/>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166373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12;p4">
            <a:extLst>
              <a:ext uri="{FF2B5EF4-FFF2-40B4-BE49-F238E27FC236}">
                <a16:creationId xmlns:a16="http://schemas.microsoft.com/office/drawing/2014/main" id="{25D35389-CBE9-9BB9-1943-5286CF18A09C}"/>
              </a:ext>
            </a:extLst>
          </p:cNvPr>
          <p:cNvSpPr txBox="1"/>
          <p:nvPr/>
        </p:nvSpPr>
        <p:spPr>
          <a:xfrm>
            <a:off x="3981691" y="1572618"/>
            <a:ext cx="433086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ea typeface="Calibri"/>
                <a:cs typeface="Calibri"/>
                <a:sym typeface="Calibri"/>
              </a:rPr>
              <a:t>The data file contains 3 features</a:t>
            </a:r>
            <a:endParaRPr sz="2400" dirty="0">
              <a:ea typeface="Calibri"/>
              <a:cs typeface="Calibri"/>
              <a:sym typeface="Calibri"/>
            </a:endParaRPr>
          </a:p>
        </p:txBody>
      </p:sp>
      <p:sp>
        <p:nvSpPr>
          <p:cNvPr id="9" name="Google Shape;113;p4">
            <a:extLst>
              <a:ext uri="{FF2B5EF4-FFF2-40B4-BE49-F238E27FC236}">
                <a16:creationId xmlns:a16="http://schemas.microsoft.com/office/drawing/2014/main" id="{65EA367B-5B01-DA98-00CB-CB03FCBFBDB5}"/>
              </a:ext>
            </a:extLst>
          </p:cNvPr>
          <p:cNvSpPr txBox="1"/>
          <p:nvPr/>
        </p:nvSpPr>
        <p:spPr>
          <a:xfrm>
            <a:off x="5131442" y="2153544"/>
            <a:ext cx="4107807" cy="1261844"/>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lt1"/>
              </a:buClr>
              <a:buSzPts val="2800"/>
              <a:buFont typeface="Wingdings" panose="05000000000000000000" pitchFamily="2" charset="2"/>
              <a:buChar char="Ø"/>
            </a:pPr>
            <a:r>
              <a:rPr lang="en-GB" sz="2800" i="1" dirty="0">
                <a:ea typeface="Calibri"/>
                <a:cs typeface="Calibri"/>
                <a:sym typeface="Calibri"/>
              </a:rPr>
              <a:t>Review</a:t>
            </a:r>
            <a:r>
              <a:rPr lang="en-GB" sz="2000" dirty="0">
                <a:ea typeface="Calibri"/>
                <a:cs typeface="Calibri"/>
                <a:sym typeface="Calibri"/>
              </a:rPr>
              <a:t> </a:t>
            </a:r>
            <a:endParaRPr dirty="0"/>
          </a:p>
          <a:p>
            <a:pPr marL="457200" marR="0" lvl="0" indent="-457200" algn="l" rtl="0">
              <a:spcBef>
                <a:spcPts val="0"/>
              </a:spcBef>
              <a:spcAft>
                <a:spcPts val="0"/>
              </a:spcAft>
              <a:buClr>
                <a:schemeClr val="lt1"/>
              </a:buClr>
              <a:buSzPts val="2800"/>
              <a:buFont typeface="Wingdings" panose="05000000000000000000" pitchFamily="2" charset="2"/>
              <a:buChar char="Ø"/>
            </a:pPr>
            <a:r>
              <a:rPr lang="en-GB" sz="2800" i="1" dirty="0">
                <a:cs typeface="Calibri"/>
                <a:sym typeface="Calibri"/>
              </a:rPr>
              <a:t>Rating</a:t>
            </a:r>
          </a:p>
          <a:p>
            <a:pPr marL="457200" marR="0" lvl="0" indent="-457200" algn="l" rtl="0">
              <a:spcBef>
                <a:spcPts val="0"/>
              </a:spcBef>
              <a:spcAft>
                <a:spcPts val="0"/>
              </a:spcAft>
              <a:buClr>
                <a:schemeClr val="lt1"/>
              </a:buClr>
              <a:buSzPts val="2800"/>
              <a:buFont typeface="Wingdings" panose="05000000000000000000" pitchFamily="2" charset="2"/>
              <a:buChar char="Ø"/>
            </a:pPr>
            <a:r>
              <a:rPr lang="en-GB" sz="2000" i="1" dirty="0">
                <a:cs typeface="Calibri"/>
                <a:sym typeface="Calibri"/>
              </a:rPr>
              <a:t>@</a:t>
            </a:r>
            <a:endParaRPr sz="2000" dirty="0"/>
          </a:p>
        </p:txBody>
      </p:sp>
      <p:sp>
        <p:nvSpPr>
          <p:cNvPr id="10" name="Google Shape;114;p4">
            <a:extLst>
              <a:ext uri="{FF2B5EF4-FFF2-40B4-BE49-F238E27FC236}">
                <a16:creationId xmlns:a16="http://schemas.microsoft.com/office/drawing/2014/main" id="{B189236C-E7B6-D9CE-82D8-7DB4121045F1}"/>
              </a:ext>
            </a:extLst>
          </p:cNvPr>
          <p:cNvSpPr txBox="1"/>
          <p:nvPr/>
        </p:nvSpPr>
        <p:spPr>
          <a:xfrm>
            <a:off x="2895933" y="3731207"/>
            <a:ext cx="6683287"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ea typeface="Calibri"/>
                <a:cs typeface="Calibri"/>
                <a:sym typeface="Calibri"/>
              </a:rPr>
              <a:t>Based on the data we have to build the best sentiments which gives the best sentiment analysis.</a:t>
            </a:r>
            <a:endParaRPr sz="2400" dirty="0">
              <a:ea typeface="Calibri"/>
              <a:cs typeface="Calibri"/>
              <a:sym typeface="Calibri"/>
            </a:endParaRPr>
          </a:p>
        </p:txBody>
      </p:sp>
      <p:sp>
        <p:nvSpPr>
          <p:cNvPr id="11" name="Google Shape;103;p3">
            <a:extLst>
              <a:ext uri="{FF2B5EF4-FFF2-40B4-BE49-F238E27FC236}">
                <a16:creationId xmlns:a16="http://schemas.microsoft.com/office/drawing/2014/main" id="{F67201F9-90A6-C094-BC6E-40CDF2F33D92}"/>
              </a:ext>
            </a:extLst>
          </p:cNvPr>
          <p:cNvSpPr txBox="1"/>
          <p:nvPr/>
        </p:nvSpPr>
        <p:spPr>
          <a:xfrm>
            <a:off x="1323329" y="705062"/>
            <a:ext cx="5161447" cy="6155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400" b="1" u="sng" dirty="0">
                <a:latin typeface="Bookman Old Style" panose="02050604050505020204" pitchFamily="18" charset="0"/>
                <a:sym typeface="Calibri"/>
              </a:rPr>
              <a:t>DATA DESCRIPTION</a:t>
            </a:r>
          </a:p>
        </p:txBody>
      </p:sp>
    </p:spTree>
    <p:extLst>
      <p:ext uri="{BB962C8B-B14F-4D97-AF65-F5344CB8AC3E}">
        <p14:creationId xmlns:p14="http://schemas.microsoft.com/office/powerpoint/2010/main" val="2132686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C560-DC45-F67F-A5CC-39ADDFBC1D81}"/>
              </a:ext>
            </a:extLst>
          </p:cNvPr>
          <p:cNvSpPr>
            <a:spLocks noGrp="1"/>
          </p:cNvSpPr>
          <p:nvPr>
            <p:ph type="title"/>
          </p:nvPr>
        </p:nvSpPr>
        <p:spPr>
          <a:xfrm>
            <a:off x="1535860" y="448189"/>
            <a:ext cx="9905998" cy="1478570"/>
          </a:xfrm>
        </p:spPr>
        <p:txBody>
          <a:bodyPr>
            <a:normAutofit/>
          </a:bodyPr>
          <a:lstStyle/>
          <a:p>
            <a:r>
              <a:rPr lang="en-IN" sz="3400" b="1" u="sng" dirty="0">
                <a:latin typeface="Bookman Old Style" panose="02050604050505020204" pitchFamily="18" charset="0"/>
              </a:rPr>
              <a:t>Data Observation:</a:t>
            </a:r>
          </a:p>
        </p:txBody>
      </p:sp>
      <p:pic>
        <p:nvPicPr>
          <p:cNvPr id="4" name="Picture 3">
            <a:extLst>
              <a:ext uri="{FF2B5EF4-FFF2-40B4-BE49-F238E27FC236}">
                <a16:creationId xmlns:a16="http://schemas.microsoft.com/office/drawing/2014/main" id="{E6D93C05-B998-3B41-28AB-1BE04EFB3087}"/>
              </a:ext>
            </a:extLst>
          </p:cNvPr>
          <p:cNvPicPr>
            <a:picLocks noChangeAspect="1"/>
          </p:cNvPicPr>
          <p:nvPr/>
        </p:nvPicPr>
        <p:blipFill>
          <a:blip r:embed="rId2"/>
          <a:stretch>
            <a:fillRect/>
          </a:stretch>
        </p:blipFill>
        <p:spPr>
          <a:xfrm>
            <a:off x="3185598" y="1777469"/>
            <a:ext cx="5820803" cy="4515202"/>
          </a:xfrm>
          <a:prstGeom prst="rect">
            <a:avLst/>
          </a:prstGeom>
        </p:spPr>
      </p:pic>
    </p:spTree>
    <p:extLst>
      <p:ext uri="{BB962C8B-B14F-4D97-AF65-F5344CB8AC3E}">
        <p14:creationId xmlns:p14="http://schemas.microsoft.com/office/powerpoint/2010/main" val="3391145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07EFD5-E67E-C414-1E87-F1D642038765}"/>
              </a:ext>
            </a:extLst>
          </p:cNvPr>
          <p:cNvSpPr>
            <a:spLocks noGrp="1"/>
          </p:cNvSpPr>
          <p:nvPr>
            <p:ph type="title"/>
          </p:nvPr>
        </p:nvSpPr>
        <p:spPr>
          <a:xfrm>
            <a:off x="1141413" y="1071370"/>
            <a:ext cx="2366897" cy="603792"/>
          </a:xfrm>
        </p:spPr>
        <p:txBody>
          <a:bodyPr>
            <a:normAutofit/>
          </a:bodyPr>
          <a:lstStyle/>
          <a:p>
            <a:r>
              <a:rPr lang="en-IN" sz="2800" dirty="0"/>
              <a:t>Data info()</a:t>
            </a:r>
          </a:p>
        </p:txBody>
      </p:sp>
      <p:pic>
        <p:nvPicPr>
          <p:cNvPr id="9" name="Picture 8">
            <a:extLst>
              <a:ext uri="{FF2B5EF4-FFF2-40B4-BE49-F238E27FC236}">
                <a16:creationId xmlns:a16="http://schemas.microsoft.com/office/drawing/2014/main" id="{260BD7C8-303C-5EEC-CBEA-9B001B5C5678}"/>
              </a:ext>
            </a:extLst>
          </p:cNvPr>
          <p:cNvPicPr>
            <a:picLocks noChangeAspect="1"/>
          </p:cNvPicPr>
          <p:nvPr/>
        </p:nvPicPr>
        <p:blipFill>
          <a:blip r:embed="rId2"/>
          <a:stretch>
            <a:fillRect/>
          </a:stretch>
        </p:blipFill>
        <p:spPr>
          <a:xfrm>
            <a:off x="2929813" y="1871753"/>
            <a:ext cx="5812970" cy="3114493"/>
          </a:xfrm>
          <a:prstGeom prst="rect">
            <a:avLst/>
          </a:prstGeom>
        </p:spPr>
      </p:pic>
      <p:sp>
        <p:nvSpPr>
          <p:cNvPr id="11" name="TextBox 10">
            <a:extLst>
              <a:ext uri="{FF2B5EF4-FFF2-40B4-BE49-F238E27FC236}">
                <a16:creationId xmlns:a16="http://schemas.microsoft.com/office/drawing/2014/main" id="{84EAC3CF-4A9C-6D6E-F179-ED3E7CFEA27A}"/>
              </a:ext>
            </a:extLst>
          </p:cNvPr>
          <p:cNvSpPr txBox="1"/>
          <p:nvPr/>
        </p:nvSpPr>
        <p:spPr>
          <a:xfrm>
            <a:off x="2635898" y="5215811"/>
            <a:ext cx="6713375" cy="830997"/>
          </a:xfrm>
          <a:prstGeom prst="rect">
            <a:avLst/>
          </a:prstGeom>
          <a:noFill/>
        </p:spPr>
        <p:txBody>
          <a:bodyPr wrap="square">
            <a:spAutoFit/>
          </a:bodyPr>
          <a:lstStyle/>
          <a:p>
            <a:r>
              <a:rPr lang="en-US" sz="2400" dirty="0">
                <a:latin typeface="+mj-lt"/>
                <a:cs typeface="Times New Roman" pitchFamily="18" charset="0"/>
              </a:rPr>
              <a:t>The data types are floating point, integer, objective data types.</a:t>
            </a:r>
          </a:p>
        </p:txBody>
      </p:sp>
      <p:sp>
        <p:nvSpPr>
          <p:cNvPr id="12" name="Title 1">
            <a:extLst>
              <a:ext uri="{FF2B5EF4-FFF2-40B4-BE49-F238E27FC236}">
                <a16:creationId xmlns:a16="http://schemas.microsoft.com/office/drawing/2014/main" id="{303EEC0E-DF1B-7D8A-FFCA-729BDF90F24B}"/>
              </a:ext>
            </a:extLst>
          </p:cNvPr>
          <p:cNvSpPr txBox="1">
            <a:spLocks/>
          </p:cNvSpPr>
          <p:nvPr/>
        </p:nvSpPr>
        <p:spPr>
          <a:xfrm>
            <a:off x="1141413" y="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400" b="1" u="sng" dirty="0">
                <a:latin typeface="Bookman Old Style" panose="02050604050505020204" pitchFamily="18" charset="0"/>
              </a:rPr>
              <a:t>EXPLORATORY DATA ANALYSIS (EDA):</a:t>
            </a:r>
            <a:endParaRPr lang="en-IN" sz="3400" dirty="0">
              <a:latin typeface="Bookman Old Style" panose="02050604050505020204" pitchFamily="18" charset="0"/>
            </a:endParaRPr>
          </a:p>
        </p:txBody>
      </p:sp>
    </p:spTree>
    <p:extLst>
      <p:ext uri="{BB962C8B-B14F-4D97-AF65-F5344CB8AC3E}">
        <p14:creationId xmlns:p14="http://schemas.microsoft.com/office/powerpoint/2010/main" val="2283673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07EFD5-E67E-C414-1E87-F1D642038765}"/>
              </a:ext>
            </a:extLst>
          </p:cNvPr>
          <p:cNvSpPr>
            <a:spLocks noGrp="1"/>
          </p:cNvSpPr>
          <p:nvPr>
            <p:ph type="title"/>
          </p:nvPr>
        </p:nvSpPr>
        <p:spPr>
          <a:xfrm>
            <a:off x="1141413" y="609188"/>
            <a:ext cx="2366897" cy="603792"/>
          </a:xfrm>
        </p:spPr>
        <p:txBody>
          <a:bodyPr>
            <a:normAutofit fontScale="90000"/>
          </a:bodyPr>
          <a:lstStyle/>
          <a:p>
            <a:r>
              <a:rPr lang="en-IN" sz="2800" dirty="0"/>
              <a:t>Data Cleaning</a:t>
            </a:r>
          </a:p>
        </p:txBody>
      </p:sp>
      <p:sp>
        <p:nvSpPr>
          <p:cNvPr id="11" name="TextBox 10">
            <a:extLst>
              <a:ext uri="{FF2B5EF4-FFF2-40B4-BE49-F238E27FC236}">
                <a16:creationId xmlns:a16="http://schemas.microsoft.com/office/drawing/2014/main" id="{84EAC3CF-4A9C-6D6E-F179-ED3E7CFEA27A}"/>
              </a:ext>
            </a:extLst>
          </p:cNvPr>
          <p:cNvSpPr txBox="1"/>
          <p:nvPr/>
        </p:nvSpPr>
        <p:spPr>
          <a:xfrm>
            <a:off x="2868385" y="3417363"/>
            <a:ext cx="6713375" cy="830997"/>
          </a:xfrm>
          <a:prstGeom prst="rect">
            <a:avLst/>
          </a:prstGeom>
          <a:noFill/>
        </p:spPr>
        <p:txBody>
          <a:bodyPr wrap="square">
            <a:spAutoFit/>
          </a:bodyPr>
          <a:lstStyle/>
          <a:p>
            <a:r>
              <a:rPr lang="en-US" sz="2400" dirty="0">
                <a:latin typeface="+mj-lt"/>
                <a:cs typeface="Times New Roman" pitchFamily="18" charset="0"/>
              </a:rPr>
              <a:t>The function returned 0. but, @ column are 20491  null values then this column Drop it.</a:t>
            </a:r>
          </a:p>
        </p:txBody>
      </p:sp>
      <p:pic>
        <p:nvPicPr>
          <p:cNvPr id="3" name="Picture 2">
            <a:extLst>
              <a:ext uri="{FF2B5EF4-FFF2-40B4-BE49-F238E27FC236}">
                <a16:creationId xmlns:a16="http://schemas.microsoft.com/office/drawing/2014/main" id="{0E86C9BD-6774-7767-0B4B-4799C526A4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7066" y="4405964"/>
            <a:ext cx="4257868" cy="670618"/>
          </a:xfrm>
          <a:prstGeom prst="rect">
            <a:avLst/>
          </a:prstGeom>
        </p:spPr>
      </p:pic>
      <p:pic>
        <p:nvPicPr>
          <p:cNvPr id="5" name="Picture 4">
            <a:extLst>
              <a:ext uri="{FF2B5EF4-FFF2-40B4-BE49-F238E27FC236}">
                <a16:creationId xmlns:a16="http://schemas.microsoft.com/office/drawing/2014/main" id="{026E535F-B068-092B-8F9C-F0CDE7D9C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629" y="1212980"/>
            <a:ext cx="4310742" cy="2070053"/>
          </a:xfrm>
          <a:prstGeom prst="rect">
            <a:avLst/>
          </a:prstGeom>
        </p:spPr>
      </p:pic>
      <p:sp>
        <p:nvSpPr>
          <p:cNvPr id="8" name="TextBox 7">
            <a:extLst>
              <a:ext uri="{FF2B5EF4-FFF2-40B4-BE49-F238E27FC236}">
                <a16:creationId xmlns:a16="http://schemas.microsoft.com/office/drawing/2014/main" id="{69132952-FEE4-85D8-4B7A-C2EB4CF8E97C}"/>
              </a:ext>
            </a:extLst>
          </p:cNvPr>
          <p:cNvSpPr txBox="1"/>
          <p:nvPr/>
        </p:nvSpPr>
        <p:spPr>
          <a:xfrm>
            <a:off x="2739312" y="5229521"/>
            <a:ext cx="6713375" cy="830997"/>
          </a:xfrm>
          <a:prstGeom prst="rect">
            <a:avLst/>
          </a:prstGeom>
          <a:noFill/>
        </p:spPr>
        <p:txBody>
          <a:bodyPr wrap="square">
            <a:spAutoFit/>
          </a:bodyPr>
          <a:lstStyle/>
          <a:p>
            <a:r>
              <a:rPr lang="en-US" sz="2400" dirty="0">
                <a:latin typeface="+mj-lt"/>
                <a:cs typeface="Times New Roman" pitchFamily="18" charset="0"/>
              </a:rPr>
              <a:t>Well, The duplicated function returned 0 =. Means, There is not a single duplicated value in our dataset.</a:t>
            </a:r>
          </a:p>
        </p:txBody>
      </p:sp>
    </p:spTree>
    <p:extLst>
      <p:ext uri="{BB962C8B-B14F-4D97-AF65-F5344CB8AC3E}">
        <p14:creationId xmlns:p14="http://schemas.microsoft.com/office/powerpoint/2010/main" val="413778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BA158-9822-3C04-0453-C27F970A12E8}"/>
              </a:ext>
            </a:extLst>
          </p:cNvPr>
          <p:cNvSpPr>
            <a:spLocks noGrp="1"/>
          </p:cNvSpPr>
          <p:nvPr>
            <p:ph type="title"/>
          </p:nvPr>
        </p:nvSpPr>
        <p:spPr>
          <a:xfrm>
            <a:off x="1141412" y="242596"/>
            <a:ext cx="9905998" cy="1478570"/>
          </a:xfrm>
        </p:spPr>
        <p:txBody>
          <a:bodyPr>
            <a:normAutofit/>
          </a:bodyPr>
          <a:lstStyle/>
          <a:p>
            <a:r>
              <a:rPr lang="en-US" sz="3400" b="1" u="sng" dirty="0">
                <a:effectLst/>
                <a:latin typeface="Bookman Old Style" panose="02050604050505020204" pitchFamily="18" charset="0"/>
              </a:rPr>
              <a:t>EXPLORATORY DATA ANALYSIS (EDA):</a:t>
            </a:r>
            <a:endParaRPr lang="en-IN" sz="34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3409AD51-05B4-7F0C-8522-D63ECE1C17C9}"/>
              </a:ext>
            </a:extLst>
          </p:cNvPr>
          <p:cNvSpPr>
            <a:spLocks noGrp="1"/>
          </p:cNvSpPr>
          <p:nvPr>
            <p:ph idx="1"/>
          </p:nvPr>
        </p:nvSpPr>
        <p:spPr>
          <a:xfrm>
            <a:off x="1141412" y="1786480"/>
            <a:ext cx="9905999" cy="3895535"/>
          </a:xfrm>
        </p:spPr>
        <p:txBody>
          <a:bodyPr>
            <a:normAutofit lnSpcReduction="10000"/>
          </a:bodyPr>
          <a:lstStyle/>
          <a:p>
            <a:r>
              <a:rPr lang="en-US" sz="2400" b="1" dirty="0">
                <a:latin typeface="+mj-lt"/>
                <a:cs typeface="Times New Roman" pitchFamily="18" charset="0"/>
              </a:rPr>
              <a:t>The data types are floating point, integer, objective data types.</a:t>
            </a:r>
          </a:p>
          <a:p>
            <a:r>
              <a:rPr lang="en-US" sz="2400" b="1" dirty="0">
                <a:latin typeface="+mj-lt"/>
                <a:cs typeface="Times New Roman" pitchFamily="18" charset="0"/>
              </a:rPr>
              <a:t>The given dataset has no null values.</a:t>
            </a:r>
          </a:p>
          <a:p>
            <a:r>
              <a:rPr lang="en-US" sz="2400" b="1" dirty="0">
                <a:latin typeface="+mj-lt"/>
                <a:cs typeface="Times New Roman" pitchFamily="18" charset="0"/>
              </a:rPr>
              <a:t>The given dataset has 20491</a:t>
            </a:r>
            <a:r>
              <a:rPr lang="en-IN" sz="2400" b="1" dirty="0">
                <a:latin typeface="+mj-lt"/>
                <a:cs typeface="Times New Roman" pitchFamily="18" charset="0"/>
              </a:rPr>
              <a:t>rows and  3 column.</a:t>
            </a:r>
          </a:p>
          <a:p>
            <a:r>
              <a:rPr lang="en-IN" sz="2400" b="1" dirty="0">
                <a:latin typeface="+mj-lt"/>
                <a:cs typeface="Times New Roman" pitchFamily="18" charset="0"/>
              </a:rPr>
              <a:t>@ column is not important then Drop it.</a:t>
            </a:r>
          </a:p>
          <a:p>
            <a:r>
              <a:rPr lang="en-IN" sz="2400" b="1" dirty="0">
                <a:latin typeface="+mj-lt"/>
                <a:cs typeface="Times New Roman" pitchFamily="18" charset="0"/>
              </a:rPr>
              <a:t>The given data</a:t>
            </a:r>
            <a:r>
              <a:rPr lang="en-IN" b="1" dirty="0">
                <a:latin typeface="+mj-lt"/>
                <a:cs typeface="Times New Roman" pitchFamily="18" charset="0"/>
              </a:rPr>
              <a:t>set has remain 2 columns Review and Ratings.</a:t>
            </a:r>
          </a:p>
          <a:p>
            <a:r>
              <a:rPr lang="en-IN" sz="2400" b="1" dirty="0">
                <a:latin typeface="+mj-lt"/>
                <a:cs typeface="Times New Roman" pitchFamily="18" charset="0"/>
              </a:rPr>
              <a:t>There are 5 types of Ratings 1,2,3,4,5</a:t>
            </a:r>
          </a:p>
          <a:p>
            <a:r>
              <a:rPr lang="en-US" sz="2400" b="1" dirty="0">
                <a:latin typeface="+mj-lt"/>
                <a:cs typeface="Times New Roman" pitchFamily="18" charset="0"/>
              </a:rPr>
              <a:t>We found 0 duplicate values on given dataset.</a:t>
            </a:r>
          </a:p>
          <a:p>
            <a:endParaRPr lang="en-US" sz="2400" b="1" dirty="0">
              <a:latin typeface="+mj-lt"/>
              <a:cs typeface="Times New Roman" pitchFamily="18" charset="0"/>
            </a:endParaRPr>
          </a:p>
          <a:p>
            <a:endParaRPr lang="en-IN" dirty="0"/>
          </a:p>
        </p:txBody>
      </p:sp>
    </p:spTree>
    <p:extLst>
      <p:ext uri="{BB962C8B-B14F-4D97-AF65-F5344CB8AC3E}">
        <p14:creationId xmlns:p14="http://schemas.microsoft.com/office/powerpoint/2010/main" val="4242762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3601-3DF2-0ECB-BCE8-A5C406641BD8}"/>
              </a:ext>
            </a:extLst>
          </p:cNvPr>
          <p:cNvSpPr>
            <a:spLocks noGrp="1"/>
          </p:cNvSpPr>
          <p:nvPr>
            <p:ph type="title"/>
          </p:nvPr>
        </p:nvSpPr>
        <p:spPr>
          <a:xfrm>
            <a:off x="1141413" y="739285"/>
            <a:ext cx="9905998" cy="1478570"/>
          </a:xfrm>
        </p:spPr>
        <p:txBody>
          <a:bodyPr>
            <a:normAutofit/>
          </a:bodyPr>
          <a:lstStyle/>
          <a:p>
            <a:r>
              <a:rPr lang="en-IN" sz="2400" b="1" dirty="0">
                <a:latin typeface="Bookman Old Style" panose="02050604050505020204" pitchFamily="18" charset="0"/>
              </a:rPr>
              <a:t>Ratings Count:</a:t>
            </a:r>
          </a:p>
        </p:txBody>
      </p:sp>
      <p:sp>
        <p:nvSpPr>
          <p:cNvPr id="3" name="Title 1">
            <a:extLst>
              <a:ext uri="{FF2B5EF4-FFF2-40B4-BE49-F238E27FC236}">
                <a16:creationId xmlns:a16="http://schemas.microsoft.com/office/drawing/2014/main" id="{0C7AA06E-7218-1FED-7EA3-7AB239947734}"/>
              </a:ext>
            </a:extLst>
          </p:cNvPr>
          <p:cNvSpPr txBox="1">
            <a:spLocks/>
          </p:cNvSpPr>
          <p:nvPr/>
        </p:nvSpPr>
        <p:spPr>
          <a:xfrm>
            <a:off x="1141413" y="0"/>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sz="3400" b="1" u="sng" dirty="0" err="1">
                <a:latin typeface="Bookman Old Style" panose="02050604050505020204" pitchFamily="18" charset="0"/>
              </a:rPr>
              <a:t>VISUalization</a:t>
            </a:r>
            <a:r>
              <a:rPr lang="en-US" sz="3400" b="1" u="sng" dirty="0">
                <a:latin typeface="Bookman Old Style" panose="02050604050505020204" pitchFamily="18" charset="0"/>
              </a:rPr>
              <a:t>:</a:t>
            </a:r>
            <a:endParaRPr lang="en-IN" sz="3400" dirty="0">
              <a:latin typeface="Bookman Old Style" panose="02050604050505020204" pitchFamily="18" charset="0"/>
            </a:endParaRPr>
          </a:p>
        </p:txBody>
      </p:sp>
      <p:pic>
        <p:nvPicPr>
          <p:cNvPr id="8" name="Picture 7">
            <a:extLst>
              <a:ext uri="{FF2B5EF4-FFF2-40B4-BE49-F238E27FC236}">
                <a16:creationId xmlns:a16="http://schemas.microsoft.com/office/drawing/2014/main" id="{127A2F2D-FAA1-61E6-3681-6FA4EE41CB3F}"/>
              </a:ext>
            </a:extLst>
          </p:cNvPr>
          <p:cNvPicPr>
            <a:picLocks noChangeAspect="1"/>
          </p:cNvPicPr>
          <p:nvPr/>
        </p:nvPicPr>
        <p:blipFill>
          <a:blip r:embed="rId2"/>
          <a:stretch>
            <a:fillRect/>
          </a:stretch>
        </p:blipFill>
        <p:spPr>
          <a:xfrm>
            <a:off x="1670967" y="1909567"/>
            <a:ext cx="6378493" cy="4046571"/>
          </a:xfrm>
          <a:prstGeom prst="rect">
            <a:avLst/>
          </a:prstGeom>
        </p:spPr>
      </p:pic>
      <p:sp>
        <p:nvSpPr>
          <p:cNvPr id="9" name="TextBox 8">
            <a:extLst>
              <a:ext uri="{FF2B5EF4-FFF2-40B4-BE49-F238E27FC236}">
                <a16:creationId xmlns:a16="http://schemas.microsoft.com/office/drawing/2014/main" id="{405CA0B1-5835-4B2F-6FBA-A15E57A30426}"/>
              </a:ext>
            </a:extLst>
          </p:cNvPr>
          <p:cNvSpPr txBox="1"/>
          <p:nvPr/>
        </p:nvSpPr>
        <p:spPr>
          <a:xfrm>
            <a:off x="8677470" y="2217855"/>
            <a:ext cx="2500604" cy="3170099"/>
          </a:xfrm>
          <a:prstGeom prst="rect">
            <a:avLst/>
          </a:prstGeom>
          <a:noFill/>
        </p:spPr>
        <p:txBody>
          <a:bodyPr wrap="square" rtlCol="0">
            <a:spAutoFit/>
          </a:bodyPr>
          <a:lstStyle/>
          <a:p>
            <a:r>
              <a:rPr lang="en-IN" sz="2000" dirty="0">
                <a:solidFill>
                  <a:schemeClr val="tx1">
                    <a:lumMod val="85000"/>
                    <a:lumOff val="15000"/>
                  </a:schemeClr>
                </a:solidFill>
              </a:rPr>
              <a:t>In this graph we will see 5 types of Rating. 5 Star ratings</a:t>
            </a:r>
            <a:r>
              <a:rPr lang="en-US" sz="2000" b="0" i="0" dirty="0">
                <a:solidFill>
                  <a:schemeClr val="tx1">
                    <a:lumMod val="85000"/>
                    <a:lumOff val="15000"/>
                  </a:schemeClr>
                </a:solidFill>
                <a:effectLst/>
              </a:rPr>
              <a:t> stand out as top in 9054 reviews.</a:t>
            </a:r>
          </a:p>
          <a:p>
            <a:r>
              <a:rPr lang="en-US" sz="2000" b="0" i="0" dirty="0">
                <a:solidFill>
                  <a:schemeClr val="tx1">
                    <a:lumMod val="85000"/>
                    <a:lumOff val="15000"/>
                  </a:schemeClr>
                </a:solidFill>
                <a:effectLst/>
              </a:rPr>
              <a:t>6039 reviews as 4 Star Ratings. 1 </a:t>
            </a:r>
            <a:r>
              <a:rPr lang="en-US" sz="2000" dirty="0">
                <a:solidFill>
                  <a:schemeClr val="tx1">
                    <a:lumMod val="85000"/>
                    <a:lumOff val="15000"/>
                  </a:schemeClr>
                </a:solidFill>
              </a:rPr>
              <a:t>Star Ratings </a:t>
            </a:r>
            <a:r>
              <a:rPr lang="en-US" sz="2000" b="0" i="0" dirty="0">
                <a:solidFill>
                  <a:schemeClr val="tx1">
                    <a:lumMod val="85000"/>
                    <a:lumOff val="15000"/>
                  </a:schemeClr>
                </a:solidFill>
                <a:effectLst/>
              </a:rPr>
              <a:t>stands out with lower 1421 Reviews only.</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2694831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839</TotalTime>
  <Words>1579</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Calibri</vt:lpstr>
      <vt:lpstr>Engravers MT</vt:lpstr>
      <vt:lpstr>Nunito</vt:lpstr>
      <vt:lpstr>Tw Cen MT</vt:lpstr>
      <vt:lpstr>Wingdings</vt:lpstr>
      <vt:lpstr>Circuit</vt:lpstr>
      <vt:lpstr>HOTEL RATING  CLASSIFICATION</vt:lpstr>
      <vt:lpstr>Architecture:</vt:lpstr>
      <vt:lpstr>BUSINESS OBJECTIVE:</vt:lpstr>
      <vt:lpstr>PowerPoint Presentation</vt:lpstr>
      <vt:lpstr>Data Observation:</vt:lpstr>
      <vt:lpstr>Data info()</vt:lpstr>
      <vt:lpstr>Data Cleaning</vt:lpstr>
      <vt:lpstr>EXPLORATORY DATA ANALYSIS (EDA):</vt:lpstr>
      <vt:lpstr>Ratings Count:</vt:lpstr>
      <vt:lpstr>Ratings Count in percentage:</vt:lpstr>
      <vt:lpstr>Counts of word, char, sentences:</vt:lpstr>
      <vt:lpstr>Sentiment words:</vt:lpstr>
      <vt:lpstr>repeated words :</vt:lpstr>
      <vt:lpstr>WordCloud :</vt:lpstr>
      <vt:lpstr>WordCloud :</vt:lpstr>
      <vt:lpstr>N-Grams (Bi-grams):</vt:lpstr>
      <vt:lpstr>N-Grams (Tri-grams):</vt:lpstr>
      <vt:lpstr>Bi-grams Word (Positive, Neutral, Negative):</vt:lpstr>
      <vt:lpstr>Tri-grams Word (Positive, Neutral, Negative):</vt:lpstr>
      <vt:lpstr>Vader Sentiment (Sentiment Intensity Analyzer)</vt:lpstr>
      <vt:lpstr>Count Vectorization</vt:lpstr>
      <vt:lpstr>Tf-idf Vectorization</vt:lpstr>
      <vt:lpstr>Model Building</vt:lpstr>
      <vt:lpstr>Model evalution Metrices: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RATING  CLASSIFICATION</dc:title>
  <dc:creator>Vidya Chavan</dc:creator>
  <cp:lastModifiedBy>Akshay Kotkar</cp:lastModifiedBy>
  <cp:revision>10</cp:revision>
  <dcterms:created xsi:type="dcterms:W3CDTF">2023-10-02T08:51:15Z</dcterms:created>
  <dcterms:modified xsi:type="dcterms:W3CDTF">2023-11-23T13:38:14Z</dcterms:modified>
</cp:coreProperties>
</file>