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0EA"/>
    <a:srgbClr val="4F6ADB"/>
    <a:srgbClr val="2D55FD"/>
    <a:srgbClr val="5832F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258" y="-78"/>
      </p:cViewPr>
      <p:guideLst>
        <p:guide orient="horz" pos="11340"/>
        <p:guide pos="793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40" name="PlaceHolder 2"/>
          <p:cNvSpPr>
            <a:spLocks noGrp="1"/>
          </p:cNvSpPr>
          <p:nvPr>
            <p:ph type="hdr"/>
          </p:nvPr>
        </p:nvSpPr>
        <p:spPr>
          <a:xfrm>
            <a:off x="0" y="0"/>
            <a:ext cx="3280680" cy="534240"/>
          </a:xfrm>
          <a:prstGeom prst="rect">
            <a:avLst/>
          </a:prstGeom>
        </p:spPr>
        <p:txBody>
          <a:bodyPr wrap="none" lIns="0" tIns="0" rIns="0" bIns="0"/>
          <a:lstStyle/>
          <a:p>
            <a:r>
              <a:rPr lang="en-IN" dirty="0"/>
              <a:t>&lt;header&gt;</a:t>
            </a:r>
            <a:endParaRPr dirty="0"/>
          </a:p>
        </p:txBody>
      </p:sp>
      <p:sp>
        <p:nvSpPr>
          <p:cNvPr id="41" name="PlaceHolder 3"/>
          <p:cNvSpPr>
            <a:spLocks noGrp="1"/>
          </p:cNvSpPr>
          <p:nvPr>
            <p:ph type="dt"/>
          </p:nvPr>
        </p:nvSpPr>
        <p:spPr>
          <a:xfrm>
            <a:off x="4278960" y="0"/>
            <a:ext cx="3280680" cy="534240"/>
          </a:xfrm>
          <a:prstGeom prst="rect">
            <a:avLst/>
          </a:prstGeom>
        </p:spPr>
        <p:txBody>
          <a:bodyPr wrap="none" lIns="0" tIns="0" rIns="0" bIns="0"/>
          <a:lstStyle/>
          <a:p>
            <a:pPr algn="r"/>
            <a:r>
              <a:rPr lang="en-IN" dirty="0"/>
              <a:t>&lt;date/time&gt;</a:t>
            </a:r>
            <a:endParaRPr dirty="0"/>
          </a:p>
        </p:txBody>
      </p:sp>
      <p:sp>
        <p:nvSpPr>
          <p:cNvPr id="42" name="PlaceHolder 4"/>
          <p:cNvSpPr>
            <a:spLocks noGrp="1"/>
          </p:cNvSpPr>
          <p:nvPr>
            <p:ph type="ftr"/>
          </p:nvPr>
        </p:nvSpPr>
        <p:spPr>
          <a:xfrm>
            <a:off x="0" y="10157400"/>
            <a:ext cx="3280680" cy="534240"/>
          </a:xfrm>
          <a:prstGeom prst="rect">
            <a:avLst/>
          </a:prstGeom>
        </p:spPr>
        <p:txBody>
          <a:bodyPr wrap="none" lIns="0" tIns="0" rIns="0" bIns="0" anchor="b"/>
          <a:lstStyle/>
          <a:p>
            <a:r>
              <a:rPr lang="en-IN" dirty="0"/>
              <a:t>&lt;footer&gt;</a:t>
            </a:r>
            <a:endParaRPr dirty="0"/>
          </a:p>
        </p:txBody>
      </p:sp>
      <p:sp>
        <p:nvSpPr>
          <p:cNvPr id="43"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48A076E8-8F82-44E5-B293-B8BA7AF0C562}" type="slidenum">
              <a:rPr lang="en-IN"/>
              <a:pPr algn="r"/>
              <a:t>‹#›</a:t>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body"/>
          </p:nvPr>
        </p:nvSpPr>
        <p:spPr>
          <a:xfrm>
            <a:off x="685800" y="4343400"/>
            <a:ext cx="5485320" cy="4113720"/>
          </a:xfrm>
          <a:prstGeom prst="rect">
            <a:avLst/>
          </a:prstGeom>
        </p:spPr>
        <p:txBody>
          <a:bodyPr lIns="0" tIns="0" rIns="0" bIns="0"/>
          <a:lstStyle/>
          <a:p>
            <a:endParaRPr dirty="0"/>
          </a:p>
        </p:txBody>
      </p:sp>
      <p:sp>
        <p:nvSpPr>
          <p:cNvPr id="60"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6A8A98C0-0AFC-41F8-9386-15C3C6032008}" type="slidenum">
              <a:rPr lang="en-IN" sz="1200">
                <a:solidFill>
                  <a:srgbClr val="000000"/>
                </a:solidFill>
                <a:latin typeface="+mn-lt"/>
                <a:ea typeface="+mn-ea"/>
              </a:rPr>
              <a:pPr algn="r">
                <a:lnSpc>
                  <a:spcPct val="100000"/>
                </a:lnSpc>
              </a:pPr>
              <a:t>1</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260000" y="8425080"/>
            <a:ext cx="22682520" cy="9960480"/>
          </a:xfrm>
          <a:prstGeom prst="rect">
            <a:avLst/>
          </a:prstGeom>
        </p:spPr>
        <p:txBody>
          <a:bodyPr wrap="none" lIns="0" tIns="0" rIns="0" bIns="0"/>
          <a:lstStyle/>
          <a:p>
            <a:endParaRPr/>
          </a:p>
        </p:txBody>
      </p:sp>
      <p:sp>
        <p:nvSpPr>
          <p:cNvPr id="28" name="PlaceHolder 3"/>
          <p:cNvSpPr>
            <a:spLocks noGrp="1"/>
          </p:cNvSpPr>
          <p:nvPr>
            <p:ph type="body"/>
          </p:nvPr>
        </p:nvSpPr>
        <p:spPr>
          <a:xfrm>
            <a:off x="1260000" y="19332360"/>
            <a:ext cx="22682520" cy="9960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260000" y="8425080"/>
            <a:ext cx="11068920" cy="9960480"/>
          </a:xfrm>
          <a:prstGeom prst="rect">
            <a:avLst/>
          </a:prstGeom>
        </p:spPr>
        <p:txBody>
          <a:bodyPr wrap="none" lIns="0" tIns="0" rIns="0" bIns="0"/>
          <a:lstStyle/>
          <a:p>
            <a:endParaRPr/>
          </a:p>
        </p:txBody>
      </p:sp>
      <p:sp>
        <p:nvSpPr>
          <p:cNvPr id="31" name="PlaceHolder 3"/>
          <p:cNvSpPr>
            <a:spLocks noGrp="1"/>
          </p:cNvSpPr>
          <p:nvPr>
            <p:ph type="body"/>
          </p:nvPr>
        </p:nvSpPr>
        <p:spPr>
          <a:xfrm>
            <a:off x="12882600" y="8425080"/>
            <a:ext cx="11068920" cy="9960480"/>
          </a:xfrm>
          <a:prstGeom prst="rect">
            <a:avLst/>
          </a:prstGeom>
        </p:spPr>
        <p:txBody>
          <a:bodyPr wrap="none" lIns="0" tIns="0" rIns="0" bIns="0"/>
          <a:lstStyle/>
          <a:p>
            <a:endParaRPr/>
          </a:p>
        </p:txBody>
      </p:sp>
      <p:sp>
        <p:nvSpPr>
          <p:cNvPr id="32" name="PlaceHolder 4"/>
          <p:cNvSpPr>
            <a:spLocks noGrp="1"/>
          </p:cNvSpPr>
          <p:nvPr>
            <p:ph type="body"/>
          </p:nvPr>
        </p:nvSpPr>
        <p:spPr>
          <a:xfrm>
            <a:off x="12882600" y="19332360"/>
            <a:ext cx="11068920" cy="9960480"/>
          </a:xfrm>
          <a:prstGeom prst="rect">
            <a:avLst/>
          </a:prstGeom>
        </p:spPr>
        <p:txBody>
          <a:bodyPr wrap="none" lIns="0" tIns="0" rIns="0" bIns="0"/>
          <a:lstStyle/>
          <a:p>
            <a:endParaRPr/>
          </a:p>
        </p:txBody>
      </p:sp>
      <p:sp>
        <p:nvSpPr>
          <p:cNvPr id="33" name="PlaceHolder 5"/>
          <p:cNvSpPr>
            <a:spLocks noGrp="1"/>
          </p:cNvSpPr>
          <p:nvPr>
            <p:ph type="body"/>
          </p:nvPr>
        </p:nvSpPr>
        <p:spPr>
          <a:xfrm>
            <a:off x="1260000" y="19332360"/>
            <a:ext cx="11068920" cy="9960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260000" y="8425080"/>
            <a:ext cx="22682520" cy="20882160"/>
          </a:xfrm>
          <a:prstGeom prst="rect">
            <a:avLst/>
          </a:prstGeom>
        </p:spPr>
        <p:txBody>
          <a:bodyPr wrap="none" lIns="0" tIns="0" rIns="0" bIns="0"/>
          <a:lstStyle/>
          <a:p>
            <a:endParaRPr/>
          </a:p>
        </p:txBody>
      </p:sp>
      <p:sp>
        <p:nvSpPr>
          <p:cNvPr id="36" name="PlaceHolder 3"/>
          <p:cNvSpPr>
            <a:spLocks noGrp="1"/>
          </p:cNvSpPr>
          <p:nvPr>
            <p:ph type="body"/>
          </p:nvPr>
        </p:nvSpPr>
        <p:spPr>
          <a:xfrm>
            <a:off x="1260000" y="8425080"/>
            <a:ext cx="22682520" cy="20882160"/>
          </a:xfrm>
          <a:prstGeom prst="rect">
            <a:avLst/>
          </a:prstGeom>
        </p:spPr>
        <p:txBody>
          <a:bodyPr wrap="none" lIns="0" tIns="0" rIns="0" bIns="0"/>
          <a:lstStyle/>
          <a:p>
            <a:endParaRPr/>
          </a:p>
        </p:txBody>
      </p:sp>
      <p:pic>
        <p:nvPicPr>
          <p:cNvPr id="37" name="Picture 36"/>
          <p:cNvPicPr/>
          <p:nvPr/>
        </p:nvPicPr>
        <p:blipFill>
          <a:blip r:embed="rId2" cstate="print"/>
          <a:stretch>
            <a:fillRect/>
          </a:stretch>
        </p:blipFill>
        <p:spPr>
          <a:xfrm>
            <a:off x="1259640" y="9817200"/>
            <a:ext cx="22682520" cy="18097560"/>
          </a:xfrm>
          <a:prstGeom prst="rect">
            <a:avLst/>
          </a:prstGeom>
          <a:ln>
            <a:noFill/>
          </a:ln>
        </p:spPr>
      </p:pic>
      <p:pic>
        <p:nvPicPr>
          <p:cNvPr id="38" name="Picture 37"/>
          <p:cNvPicPr/>
          <p:nvPr/>
        </p:nvPicPr>
        <p:blipFill>
          <a:blip r:embed="rId2" cstate="print"/>
          <a:stretch>
            <a:fillRect/>
          </a:stretch>
        </p:blipFill>
        <p:spPr>
          <a:xfrm>
            <a:off x="1259640" y="9817200"/>
            <a:ext cx="22682520" cy="180975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260000" y="8425080"/>
            <a:ext cx="22682520" cy="2088252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260000" y="8425080"/>
            <a:ext cx="22682520" cy="208821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260000" y="8425080"/>
            <a:ext cx="11068920" cy="20882160"/>
          </a:xfrm>
          <a:prstGeom prst="rect">
            <a:avLst/>
          </a:prstGeom>
        </p:spPr>
        <p:txBody>
          <a:bodyPr wrap="none" lIns="0" tIns="0" rIns="0" bIns="0"/>
          <a:lstStyle/>
          <a:p>
            <a:endParaRPr/>
          </a:p>
        </p:txBody>
      </p:sp>
      <p:sp>
        <p:nvSpPr>
          <p:cNvPr id="11" name="PlaceHolder 3"/>
          <p:cNvSpPr>
            <a:spLocks noGrp="1"/>
          </p:cNvSpPr>
          <p:nvPr>
            <p:ph type="body"/>
          </p:nvPr>
        </p:nvSpPr>
        <p:spPr>
          <a:xfrm>
            <a:off x="12882600" y="8425080"/>
            <a:ext cx="11068920" cy="20882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260000" y="1436400"/>
            <a:ext cx="22682520" cy="27871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260000" y="8425080"/>
            <a:ext cx="11068920" cy="9960480"/>
          </a:xfrm>
          <a:prstGeom prst="rect">
            <a:avLst/>
          </a:prstGeom>
        </p:spPr>
        <p:txBody>
          <a:bodyPr wrap="none" lIns="0" tIns="0" rIns="0" bIns="0"/>
          <a:lstStyle/>
          <a:p>
            <a:endParaRPr/>
          </a:p>
        </p:txBody>
      </p:sp>
      <p:sp>
        <p:nvSpPr>
          <p:cNvPr id="16" name="PlaceHolder 3"/>
          <p:cNvSpPr>
            <a:spLocks noGrp="1"/>
          </p:cNvSpPr>
          <p:nvPr>
            <p:ph type="body"/>
          </p:nvPr>
        </p:nvSpPr>
        <p:spPr>
          <a:xfrm>
            <a:off x="1260000" y="19332360"/>
            <a:ext cx="11068920" cy="9960480"/>
          </a:xfrm>
          <a:prstGeom prst="rect">
            <a:avLst/>
          </a:prstGeom>
        </p:spPr>
        <p:txBody>
          <a:bodyPr wrap="none" lIns="0" tIns="0" rIns="0" bIns="0"/>
          <a:lstStyle/>
          <a:p>
            <a:endParaRPr/>
          </a:p>
        </p:txBody>
      </p:sp>
      <p:sp>
        <p:nvSpPr>
          <p:cNvPr id="17" name="PlaceHolder 4"/>
          <p:cNvSpPr>
            <a:spLocks noGrp="1"/>
          </p:cNvSpPr>
          <p:nvPr>
            <p:ph type="body"/>
          </p:nvPr>
        </p:nvSpPr>
        <p:spPr>
          <a:xfrm>
            <a:off x="12882600" y="8425080"/>
            <a:ext cx="11068920" cy="20882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260000" y="8425080"/>
            <a:ext cx="11068920" cy="20882160"/>
          </a:xfrm>
          <a:prstGeom prst="rect">
            <a:avLst/>
          </a:prstGeom>
        </p:spPr>
        <p:txBody>
          <a:bodyPr wrap="none" lIns="0" tIns="0" rIns="0" bIns="0"/>
          <a:lstStyle/>
          <a:p>
            <a:endParaRPr/>
          </a:p>
        </p:txBody>
      </p:sp>
      <p:sp>
        <p:nvSpPr>
          <p:cNvPr id="20" name="PlaceHolder 3"/>
          <p:cNvSpPr>
            <a:spLocks noGrp="1"/>
          </p:cNvSpPr>
          <p:nvPr>
            <p:ph type="body"/>
          </p:nvPr>
        </p:nvSpPr>
        <p:spPr>
          <a:xfrm>
            <a:off x="12882600" y="8425080"/>
            <a:ext cx="11068920" cy="9960480"/>
          </a:xfrm>
          <a:prstGeom prst="rect">
            <a:avLst/>
          </a:prstGeom>
        </p:spPr>
        <p:txBody>
          <a:bodyPr wrap="none" lIns="0" tIns="0" rIns="0" bIns="0"/>
          <a:lstStyle/>
          <a:p>
            <a:endParaRPr/>
          </a:p>
        </p:txBody>
      </p:sp>
      <p:sp>
        <p:nvSpPr>
          <p:cNvPr id="21" name="PlaceHolder 4"/>
          <p:cNvSpPr>
            <a:spLocks noGrp="1"/>
          </p:cNvSpPr>
          <p:nvPr>
            <p:ph type="body"/>
          </p:nvPr>
        </p:nvSpPr>
        <p:spPr>
          <a:xfrm>
            <a:off x="12882600" y="19332360"/>
            <a:ext cx="11068920" cy="9960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60000" y="1436400"/>
            <a:ext cx="22682520" cy="601272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260000" y="8425080"/>
            <a:ext cx="11068920" cy="9960480"/>
          </a:xfrm>
          <a:prstGeom prst="rect">
            <a:avLst/>
          </a:prstGeom>
        </p:spPr>
        <p:txBody>
          <a:bodyPr wrap="none" lIns="0" tIns="0" rIns="0" bIns="0"/>
          <a:lstStyle/>
          <a:p>
            <a:endParaRPr/>
          </a:p>
        </p:txBody>
      </p:sp>
      <p:sp>
        <p:nvSpPr>
          <p:cNvPr id="24" name="PlaceHolder 3"/>
          <p:cNvSpPr>
            <a:spLocks noGrp="1"/>
          </p:cNvSpPr>
          <p:nvPr>
            <p:ph type="body"/>
          </p:nvPr>
        </p:nvSpPr>
        <p:spPr>
          <a:xfrm>
            <a:off x="12882600" y="8425080"/>
            <a:ext cx="11068920" cy="9960480"/>
          </a:xfrm>
          <a:prstGeom prst="rect">
            <a:avLst/>
          </a:prstGeom>
        </p:spPr>
        <p:txBody>
          <a:bodyPr wrap="none" lIns="0" tIns="0" rIns="0" bIns="0"/>
          <a:lstStyle/>
          <a:p>
            <a:endParaRPr/>
          </a:p>
        </p:txBody>
      </p:sp>
      <p:sp>
        <p:nvSpPr>
          <p:cNvPr id="25" name="PlaceHolder 4"/>
          <p:cNvSpPr>
            <a:spLocks noGrp="1"/>
          </p:cNvSpPr>
          <p:nvPr>
            <p:ph type="body"/>
          </p:nvPr>
        </p:nvSpPr>
        <p:spPr>
          <a:xfrm>
            <a:off x="1260000" y="19332360"/>
            <a:ext cx="22682520" cy="9960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sp>
        <p:nvSpPr>
          <p:cNvPr id="5" name="Line 1"/>
          <p:cNvSpPr/>
          <p:nvPr/>
        </p:nvSpPr>
        <p:spPr>
          <a:xfrm>
            <a:off x="1417320" y="5517000"/>
            <a:ext cx="23785560" cy="12600"/>
          </a:xfrm>
          <a:prstGeom prst="line">
            <a:avLst/>
          </a:prstGeom>
          <a:ln w="9360">
            <a:solidFill>
              <a:srgbClr val="F0A22E"/>
            </a:solidFill>
            <a:round/>
          </a:ln>
        </p:spPr>
      </p:sp>
      <p:sp>
        <p:nvSpPr>
          <p:cNvPr id="6" name="Line 2"/>
          <p:cNvSpPr/>
          <p:nvPr/>
        </p:nvSpPr>
        <p:spPr>
          <a:xfrm>
            <a:off x="1417320" y="5517000"/>
            <a:ext cx="23785560" cy="12600"/>
          </a:xfrm>
          <a:prstGeom prst="line">
            <a:avLst/>
          </a:prstGeom>
          <a:ln w="9360">
            <a:solidFill>
              <a:srgbClr val="F0A22E"/>
            </a:solidFill>
            <a:round/>
          </a:ln>
        </p:spPr>
      </p:sp>
      <p:sp>
        <p:nvSpPr>
          <p:cNvPr id="2" name="Line 3"/>
          <p:cNvSpPr/>
          <p:nvPr/>
        </p:nvSpPr>
        <p:spPr>
          <a:xfrm>
            <a:off x="1417320" y="5554080"/>
            <a:ext cx="23785560" cy="12600"/>
          </a:xfrm>
          <a:prstGeom prst="line">
            <a:avLst/>
          </a:prstGeom>
          <a:ln w="9360">
            <a:solidFill>
              <a:srgbClr val="F0A22E"/>
            </a:solidFill>
            <a:round/>
          </a:ln>
        </p:spPr>
      </p:sp>
      <p:sp>
        <p:nvSpPr>
          <p:cNvPr id="3" name="PlaceHolder 4"/>
          <p:cNvSpPr>
            <a:spLocks noGrp="1"/>
          </p:cNvSpPr>
          <p:nvPr>
            <p:ph type="title"/>
          </p:nvPr>
        </p:nvSpPr>
        <p:spPr>
          <a:xfrm>
            <a:off x="1260000" y="1436400"/>
            <a:ext cx="22682520" cy="6012360"/>
          </a:xfrm>
          <a:prstGeom prst="rect">
            <a:avLst/>
          </a:prstGeom>
        </p:spPr>
        <p:txBody>
          <a:bodyPr wrap="none" lIns="0" tIns="0" rIns="0" bIns="0" anchor="ctr"/>
          <a:lstStyle/>
          <a:p>
            <a:pPr algn="ctr"/>
            <a:r>
              <a:rPr lang="en-IN"/>
              <a:t>Click to edit the title text format</a:t>
            </a:r>
            <a:endParaRPr/>
          </a:p>
        </p:txBody>
      </p:sp>
      <p:sp>
        <p:nvSpPr>
          <p:cNvPr id="4" name="PlaceHolder 5"/>
          <p:cNvSpPr>
            <a:spLocks noGrp="1"/>
          </p:cNvSpPr>
          <p:nvPr>
            <p:ph type="body"/>
          </p:nvPr>
        </p:nvSpPr>
        <p:spPr>
          <a:xfrm>
            <a:off x="1260000" y="8425080"/>
            <a:ext cx="22682520" cy="20882160"/>
          </a:xfrm>
          <a:prstGeom prst="rect">
            <a:avLst/>
          </a:prstGeom>
        </p:spPr>
        <p:txBody>
          <a:bodyPr wrap="none" lIns="0" tIns="0" rIns="0" bIns="0"/>
          <a:lstStyle/>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onkartanwde27@gmail.com" TargetMode="External"/><Relationship Id="rId5" Type="http://schemas.openxmlformats.org/officeDocument/2006/relationships/hyperlink" Target="mailto:a.kurhade621@gmail.com" TargetMode="External"/><Relationship Id="rId4" Type="http://schemas.openxmlformats.org/officeDocument/2006/relationships/hyperlink" Target="mailto:prachigore777@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p:cNvPicPr/>
          <p:nvPr/>
        </p:nvPicPr>
        <p:blipFill>
          <a:blip r:embed="rId3" cstate="print"/>
          <a:stretch>
            <a:fillRect/>
          </a:stretch>
        </p:blipFill>
        <p:spPr>
          <a:xfrm>
            <a:off x="0" y="0"/>
            <a:ext cx="7343775" cy="2684880"/>
          </a:xfrm>
          <a:prstGeom prst="rect">
            <a:avLst/>
          </a:prstGeom>
          <a:ln w="9360">
            <a:noFill/>
          </a:ln>
        </p:spPr>
      </p:pic>
      <p:sp>
        <p:nvSpPr>
          <p:cNvPr id="46" name="CustomShape 2"/>
          <p:cNvSpPr/>
          <p:nvPr/>
        </p:nvSpPr>
        <p:spPr>
          <a:xfrm>
            <a:off x="605880" y="6953400"/>
            <a:ext cx="16034295" cy="5636160"/>
          </a:xfrm>
          <a:prstGeom prst="roundRect">
            <a:avLst>
              <a:gd name="adj" fmla="val 16667"/>
            </a:avLst>
          </a:prstGeom>
          <a:solidFill>
            <a:srgbClr val="FFFFFF"/>
          </a:solidFill>
          <a:ln w="9360">
            <a:solidFill>
              <a:srgbClr val="F0A22E"/>
            </a:solidFill>
            <a:round/>
          </a:ln>
        </p:spPr>
        <p:txBody>
          <a:bodyPr lIns="90000" tIns="45000" rIns="90000" bIns="45000"/>
          <a:lstStyle/>
          <a:p>
            <a:pPr algn="ctr">
              <a:lnSpc>
                <a:spcPct val="100000"/>
              </a:lnSpc>
            </a:pPr>
            <a:r>
              <a:rPr lang="en-IN" sz="4000" b="1" dirty="0">
                <a:solidFill>
                  <a:srgbClr val="000000"/>
                </a:solidFill>
                <a:latin typeface="Times New Roman"/>
              </a:rPr>
              <a:t>INTRODUCTION</a:t>
            </a: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p:txBody>
      </p:sp>
      <p:sp>
        <p:nvSpPr>
          <p:cNvPr id="47" name="CustomShape 3"/>
          <p:cNvSpPr/>
          <p:nvPr/>
        </p:nvSpPr>
        <p:spPr>
          <a:xfrm>
            <a:off x="638175" y="13582650"/>
            <a:ext cx="17067600" cy="3733800"/>
          </a:xfrm>
          <a:prstGeom prst="roundRect">
            <a:avLst>
              <a:gd name="adj" fmla="val 16667"/>
            </a:avLst>
          </a:prstGeom>
          <a:ln/>
        </p:spPr>
        <p:style>
          <a:lnRef idx="1">
            <a:schemeClr val="dk1"/>
          </a:lnRef>
          <a:fillRef idx="2">
            <a:schemeClr val="dk1"/>
          </a:fillRef>
          <a:effectRef idx="1">
            <a:schemeClr val="dk1"/>
          </a:effectRef>
          <a:fontRef idx="minor">
            <a:schemeClr val="dk1"/>
          </a:fontRef>
        </p:style>
        <p:txBody>
          <a:bodyPr lIns="90000" tIns="45000" rIns="90000" bIns="45000"/>
          <a:lstStyle/>
          <a:p>
            <a:pPr algn="ctr">
              <a:lnSpc>
                <a:spcPct val="100000"/>
              </a:lnSpc>
            </a:pPr>
            <a:r>
              <a:rPr lang="en-IN" sz="4000" b="1" dirty="0" smtClean="0">
                <a:solidFill>
                  <a:schemeClr val="accent6">
                    <a:lumMod val="75000"/>
                  </a:schemeClr>
                </a:solidFill>
                <a:latin typeface="Times New Roman"/>
              </a:rPr>
              <a:t>AIMS &amp; OBJECTIVES</a:t>
            </a:r>
          </a:p>
          <a:p>
            <a:pPr algn="ctr">
              <a:lnSpc>
                <a:spcPct val="100000"/>
              </a:lnSpc>
            </a:pPr>
            <a:endParaRPr sz="2400" dirty="0" smtClean="0">
              <a:solidFill>
                <a:schemeClr val="accent6">
                  <a:lumMod val="75000"/>
                </a:schemeClr>
              </a:solidFill>
              <a:latin typeface="Imprint MT Shadow" pitchFamily="82" charset="0"/>
            </a:endParaRPr>
          </a:p>
          <a:p>
            <a:pPr algn="just">
              <a:lnSpc>
                <a:spcPct val="100000"/>
              </a:lnSpc>
            </a:pPr>
            <a:r>
              <a:rPr lang="en-US" sz="2400" dirty="0" smtClean="0">
                <a:latin typeface="Imprint MT Shadow" pitchFamily="82" charset="0"/>
              </a:rPr>
              <a:t>Aim - </a:t>
            </a:r>
            <a:r>
              <a:rPr lang="en-US" sz="2400" dirty="0" smtClean="0">
                <a:latin typeface="Imprint MT Shadow" pitchFamily="82" charset="0"/>
              </a:rPr>
              <a:t>the main aim of the project is to develop e a remotely controllable CNC setup that will simplify the prototyping a platform                                           for small-scale manufacturing to the user.</a:t>
            </a:r>
          </a:p>
          <a:p>
            <a:r>
              <a:rPr lang="en-US" sz="2400" dirty="0" smtClean="0">
                <a:latin typeface="Imprint MT Shadow" pitchFamily="82" charset="0"/>
              </a:rPr>
              <a:t>The </a:t>
            </a:r>
            <a:r>
              <a:rPr lang="en-US" sz="2400" dirty="0">
                <a:latin typeface="Imprint MT Shadow" pitchFamily="82" charset="0"/>
              </a:rPr>
              <a:t>objectives of the system </a:t>
            </a:r>
            <a:r>
              <a:rPr lang="en-US" sz="2400" dirty="0" smtClean="0">
                <a:latin typeface="Imprint MT Shadow" pitchFamily="82" charset="0"/>
              </a:rPr>
              <a:t>are -                                                                                                                                                                                                                                                                                                                                                                                       </a:t>
            </a:r>
            <a:endParaRPr lang="en-US" sz="2400" dirty="0">
              <a:latin typeface="Imprint MT Shadow" pitchFamily="82" charset="0"/>
            </a:endParaRPr>
          </a:p>
          <a:p>
            <a:pPr lvl="0"/>
            <a:r>
              <a:rPr lang="en-US" sz="2400" dirty="0" smtClean="0">
                <a:latin typeface="Imprint MT Shadow" pitchFamily="82" charset="0"/>
              </a:rPr>
              <a:t>                                                         To </a:t>
            </a:r>
            <a:r>
              <a:rPr lang="en-US" sz="2400" dirty="0">
                <a:latin typeface="Imprint MT Shadow" pitchFamily="82" charset="0"/>
              </a:rPr>
              <a:t>reduce the complexity involved in handling multiple machines.</a:t>
            </a:r>
          </a:p>
          <a:p>
            <a:pPr lvl="0"/>
            <a:r>
              <a:rPr lang="en-US" sz="2400" dirty="0" smtClean="0">
                <a:latin typeface="Imprint MT Shadow" pitchFamily="82" charset="0"/>
              </a:rPr>
              <a:t>                                                         To </a:t>
            </a:r>
            <a:r>
              <a:rPr lang="en-US" sz="2400" dirty="0">
                <a:latin typeface="Imprint MT Shadow" pitchFamily="82" charset="0"/>
              </a:rPr>
              <a:t>make efficient use of space.</a:t>
            </a:r>
          </a:p>
          <a:p>
            <a:pPr lvl="0"/>
            <a:r>
              <a:rPr lang="en-US" sz="2400" dirty="0" smtClean="0">
                <a:latin typeface="Imprint MT Shadow" pitchFamily="82" charset="0"/>
              </a:rPr>
              <a:t>                                                         To </a:t>
            </a:r>
            <a:r>
              <a:rPr lang="en-US" sz="2400" dirty="0">
                <a:latin typeface="Imprint MT Shadow" pitchFamily="82" charset="0"/>
              </a:rPr>
              <a:t>improve cost efficiency.</a:t>
            </a:r>
          </a:p>
          <a:p>
            <a:pPr lvl="0"/>
            <a:r>
              <a:rPr lang="en-US" sz="2400" dirty="0" smtClean="0">
                <a:latin typeface="Imprint MT Shadow" pitchFamily="82" charset="0"/>
              </a:rPr>
              <a:t>                                                         To </a:t>
            </a:r>
            <a:r>
              <a:rPr lang="en-US" sz="2400" dirty="0">
                <a:latin typeface="Imprint MT Shadow" pitchFamily="82" charset="0"/>
              </a:rPr>
              <a:t>conserve resources</a:t>
            </a:r>
            <a:r>
              <a:rPr lang="en-US" dirty="0">
                <a:latin typeface="Imprint MT Shadow" pitchFamily="82" charset="0"/>
              </a:rPr>
              <a:t>.</a:t>
            </a:r>
          </a:p>
          <a:p>
            <a:pPr algn="just">
              <a:lnSpc>
                <a:spcPct val="100000"/>
              </a:lnSpc>
            </a:pPr>
            <a:endParaRPr dirty="0" smtClean="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p:txBody>
      </p:sp>
      <p:sp>
        <p:nvSpPr>
          <p:cNvPr id="48" name="CustomShape 4"/>
          <p:cNvSpPr/>
          <p:nvPr/>
        </p:nvSpPr>
        <p:spPr>
          <a:xfrm>
            <a:off x="638175" y="17621250"/>
            <a:ext cx="23958720" cy="6781800"/>
          </a:xfrm>
          <a:prstGeom prst="roundRect">
            <a:avLst>
              <a:gd name="adj" fmla="val 16667"/>
            </a:avLst>
          </a:prstGeom>
          <a:ln/>
        </p:spPr>
        <p:style>
          <a:lnRef idx="1">
            <a:schemeClr val="dk1"/>
          </a:lnRef>
          <a:fillRef idx="2">
            <a:schemeClr val="dk1"/>
          </a:fillRef>
          <a:effectRef idx="1">
            <a:schemeClr val="dk1"/>
          </a:effectRef>
          <a:fontRef idx="minor">
            <a:schemeClr val="dk1"/>
          </a:fontRef>
        </p:style>
        <p:txBody>
          <a:bodyPr lIns="90000" tIns="45000" rIns="90000" bIns="45000"/>
          <a:lstStyle/>
          <a:p>
            <a:pPr algn="ctr">
              <a:lnSpc>
                <a:spcPct val="100000"/>
              </a:lnSpc>
            </a:pPr>
            <a:r>
              <a:rPr lang="en-IN" sz="4000" b="1" dirty="0">
                <a:solidFill>
                  <a:schemeClr val="accent6">
                    <a:lumMod val="75000"/>
                  </a:schemeClr>
                </a:solidFill>
                <a:latin typeface="Times New Roman"/>
              </a:rPr>
              <a:t>SIMULATION &amp; EXPERIMENTAL </a:t>
            </a:r>
            <a:r>
              <a:rPr lang="en-IN" sz="4000" b="1" dirty="0" smtClean="0">
                <a:solidFill>
                  <a:schemeClr val="accent6">
                    <a:lumMod val="75000"/>
                  </a:schemeClr>
                </a:solidFill>
                <a:latin typeface="Times New Roman"/>
              </a:rPr>
              <a:t>SETUP</a:t>
            </a:r>
          </a:p>
          <a:p>
            <a:pPr algn="ctr">
              <a:lnSpc>
                <a:spcPct val="100000"/>
              </a:lnSpc>
            </a:pPr>
            <a:endParaRPr dirty="0">
              <a:solidFill>
                <a:schemeClr val="accent6">
                  <a:lumMod val="75000"/>
                </a:schemeClr>
              </a:solidFill>
            </a:endParaRPr>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p:txBody>
      </p:sp>
      <p:sp>
        <p:nvSpPr>
          <p:cNvPr id="49" name="CustomShape 5"/>
          <p:cNvSpPr/>
          <p:nvPr/>
        </p:nvSpPr>
        <p:spPr>
          <a:xfrm>
            <a:off x="561975" y="29051250"/>
            <a:ext cx="24079200" cy="2971800"/>
          </a:xfrm>
          <a:prstGeom prst="roundRect">
            <a:avLst>
              <a:gd name="adj" fmla="val 16667"/>
            </a:avLst>
          </a:prstGeom>
          <a:solidFill>
            <a:schemeClr val="bg1">
              <a:lumMod val="85000"/>
            </a:schemeClr>
          </a:solidFill>
          <a:ln/>
        </p:spPr>
        <p:style>
          <a:lnRef idx="1">
            <a:schemeClr val="dk1"/>
          </a:lnRef>
          <a:fillRef idx="2">
            <a:schemeClr val="dk1"/>
          </a:fillRef>
          <a:effectRef idx="1">
            <a:schemeClr val="dk1"/>
          </a:effectRef>
          <a:fontRef idx="minor">
            <a:schemeClr val="dk1"/>
          </a:fontRef>
        </p:style>
        <p:txBody>
          <a:bodyPr lIns="90000" tIns="45000" rIns="90000" bIns="45000"/>
          <a:lstStyle/>
          <a:p>
            <a:pPr lvl="0"/>
            <a:r>
              <a:rPr lang="en-IN" sz="4000" b="1" dirty="0" smtClean="0">
                <a:solidFill>
                  <a:schemeClr val="accent6">
                    <a:lumMod val="75000"/>
                  </a:schemeClr>
                </a:solidFill>
                <a:latin typeface="Times New Roman"/>
              </a:rPr>
              <a:t>CONCLUSION  -</a:t>
            </a:r>
            <a:r>
              <a:rPr lang="en-US" sz="4000" dirty="0" smtClean="0">
                <a:solidFill>
                  <a:schemeClr val="bg1">
                    <a:lumMod val="85000"/>
                  </a:schemeClr>
                </a:solidFill>
              </a:rPr>
              <a:t>  </a:t>
            </a:r>
            <a:r>
              <a:rPr lang="en-US" sz="2400" dirty="0" smtClean="0">
                <a:solidFill>
                  <a:schemeClr val="tx1"/>
                </a:solidFill>
                <a:latin typeface="Imprint MT Shadow" pitchFamily="82" charset="0"/>
              </a:rPr>
              <a:t>1.There </a:t>
            </a:r>
            <a:r>
              <a:rPr lang="en-US" sz="2400" dirty="0">
                <a:solidFill>
                  <a:schemeClr val="tx1"/>
                </a:solidFill>
                <a:latin typeface="Imprint MT Shadow" pitchFamily="82" charset="0"/>
              </a:rPr>
              <a:t>is no need for purchasing and maintaining multiple CNC setups</a:t>
            </a:r>
          </a:p>
          <a:p>
            <a:pPr lvl="0"/>
            <a:r>
              <a:rPr lang="en-US" sz="2400" dirty="0" smtClean="0">
                <a:solidFill>
                  <a:schemeClr val="tx1"/>
                </a:solidFill>
                <a:latin typeface="Imprint MT Shadow" pitchFamily="82" charset="0"/>
              </a:rPr>
              <a:t>                                                 </a:t>
            </a:r>
            <a:r>
              <a:rPr lang="en-US" sz="2400" dirty="0" smtClean="0">
                <a:solidFill>
                  <a:schemeClr val="tx1"/>
                </a:solidFill>
                <a:latin typeface="Imprint MT Shadow" pitchFamily="82" charset="0"/>
              </a:rPr>
              <a:t>2.The </a:t>
            </a:r>
            <a:r>
              <a:rPr lang="en-US" sz="2400" dirty="0">
                <a:solidFill>
                  <a:schemeClr val="tx1"/>
                </a:solidFill>
                <a:latin typeface="Imprint MT Shadow" pitchFamily="82" charset="0"/>
              </a:rPr>
              <a:t>space constraints of any type will be eliminated</a:t>
            </a:r>
          </a:p>
          <a:p>
            <a:pPr lvl="0"/>
            <a:r>
              <a:rPr lang="en-US" sz="2400" dirty="0" smtClean="0">
                <a:solidFill>
                  <a:schemeClr val="tx1"/>
                </a:solidFill>
                <a:latin typeface="Imprint MT Shadow" pitchFamily="82" charset="0"/>
              </a:rPr>
              <a:t>                                                </a:t>
            </a:r>
            <a:r>
              <a:rPr lang="en-US" sz="2400" dirty="0" smtClean="0">
                <a:solidFill>
                  <a:schemeClr val="tx1"/>
                </a:solidFill>
                <a:latin typeface="Imprint MT Shadow" pitchFamily="82" charset="0"/>
              </a:rPr>
              <a:t> 3.The </a:t>
            </a:r>
            <a:r>
              <a:rPr lang="en-US" sz="2400" dirty="0">
                <a:solidFill>
                  <a:schemeClr val="tx1"/>
                </a:solidFill>
                <a:latin typeface="Imprint MT Shadow" pitchFamily="82" charset="0"/>
              </a:rPr>
              <a:t>user can reliably perform following </a:t>
            </a:r>
            <a:r>
              <a:rPr lang="en-US" sz="2400" dirty="0" smtClean="0">
                <a:solidFill>
                  <a:schemeClr val="tx1"/>
                </a:solidFill>
                <a:latin typeface="Imprint MT Shadow" pitchFamily="82" charset="0"/>
              </a:rPr>
              <a:t>operations:   3D printing</a:t>
            </a:r>
          </a:p>
          <a:p>
            <a:pPr lvl="0"/>
            <a:r>
              <a:rPr lang="en-US" sz="2400" dirty="0" smtClean="0">
                <a:solidFill>
                  <a:schemeClr val="tx1"/>
                </a:solidFill>
                <a:latin typeface="Imprint MT Shadow" pitchFamily="82" charset="0"/>
              </a:rPr>
              <a:t>                                                                                                                                        </a:t>
            </a:r>
            <a:r>
              <a:rPr lang="en-US" sz="2400" dirty="0" smtClean="0">
                <a:solidFill>
                  <a:schemeClr val="tx1"/>
                </a:solidFill>
                <a:latin typeface="Imprint MT Shadow" pitchFamily="82" charset="0"/>
              </a:rPr>
              <a:t> </a:t>
            </a:r>
            <a:r>
              <a:rPr lang="en-US" sz="2400" dirty="0" smtClean="0">
                <a:solidFill>
                  <a:schemeClr val="tx1"/>
                </a:solidFill>
                <a:latin typeface="Imprint MT Shadow" pitchFamily="82" charset="0"/>
              </a:rPr>
              <a:t>Vertical </a:t>
            </a:r>
            <a:r>
              <a:rPr lang="en-US" sz="2400" dirty="0">
                <a:solidFill>
                  <a:schemeClr val="tx1"/>
                </a:solidFill>
                <a:latin typeface="Imprint MT Shadow" pitchFamily="82" charset="0"/>
              </a:rPr>
              <a:t>Milling</a:t>
            </a:r>
          </a:p>
          <a:p>
            <a:pPr lvl="0"/>
            <a:r>
              <a:rPr lang="en-US" sz="2400" dirty="0" smtClean="0">
                <a:solidFill>
                  <a:schemeClr val="tx1"/>
                </a:solidFill>
                <a:latin typeface="Imprint MT Shadow" pitchFamily="82" charset="0"/>
              </a:rPr>
              <a:t>                                                                                                                                          </a:t>
            </a:r>
            <a:r>
              <a:rPr lang="en-US" sz="2400" dirty="0" smtClean="0">
                <a:solidFill>
                  <a:schemeClr val="tx1"/>
                </a:solidFill>
                <a:latin typeface="Imprint MT Shadow" pitchFamily="82" charset="0"/>
              </a:rPr>
              <a:t>Laser </a:t>
            </a:r>
            <a:r>
              <a:rPr lang="en-US" sz="2400" dirty="0">
                <a:solidFill>
                  <a:schemeClr val="tx1"/>
                </a:solidFill>
                <a:latin typeface="Imprint MT Shadow" pitchFamily="82" charset="0"/>
              </a:rPr>
              <a:t>Engraving.</a:t>
            </a:r>
          </a:p>
          <a:p>
            <a:pPr algn="just">
              <a:lnSpc>
                <a:spcPct val="100000"/>
              </a:lnSpc>
            </a:pPr>
            <a:r>
              <a:rPr lang="en-IN" sz="4000" b="1" dirty="0" smtClean="0">
                <a:solidFill>
                  <a:schemeClr val="bg1">
                    <a:lumMod val="85000"/>
                  </a:schemeClr>
                </a:solidFill>
                <a:latin typeface="Times New Roman"/>
              </a:rPr>
              <a:t> -</a:t>
            </a:r>
            <a:r>
              <a:rPr lang="en-IN" sz="3200" dirty="0" smtClean="0">
                <a:solidFill>
                  <a:schemeClr val="bg1">
                    <a:lumMod val="85000"/>
                  </a:schemeClr>
                </a:solidFill>
                <a:latin typeface="Times New Roman"/>
              </a:rPr>
              <a:t> </a:t>
            </a:r>
            <a:endParaRPr dirty="0" smtClean="0">
              <a:solidFill>
                <a:schemeClr val="bg1">
                  <a:lumMod val="85000"/>
                </a:schemeClr>
              </a:solidFill>
            </a:endParaRPr>
          </a:p>
          <a:p>
            <a:pPr algn="just">
              <a:lnSpc>
                <a:spcPct val="100000"/>
              </a:lnSpc>
            </a:pPr>
            <a:endParaRPr dirty="0">
              <a:solidFill>
                <a:schemeClr val="bg1">
                  <a:lumMod val="85000"/>
                </a:schemeClr>
              </a:solidFill>
            </a:endParaRPr>
          </a:p>
          <a:p>
            <a:pPr algn="just">
              <a:lnSpc>
                <a:spcPct val="100000"/>
              </a:lnSpc>
            </a:pPr>
            <a:endParaRPr dirty="0">
              <a:solidFill>
                <a:schemeClr val="bg1">
                  <a:lumMod val="85000"/>
                </a:schemeClr>
              </a:solidFill>
            </a:endParaRPr>
          </a:p>
          <a:p>
            <a:pPr algn="just">
              <a:lnSpc>
                <a:spcPct val="100000"/>
              </a:lnSpc>
            </a:pPr>
            <a:endParaRPr dirty="0">
              <a:solidFill>
                <a:schemeClr val="bg1">
                  <a:lumMod val="85000"/>
                </a:schemeClr>
              </a:solidFill>
            </a:endParaRPr>
          </a:p>
          <a:p>
            <a:pPr algn="just">
              <a:lnSpc>
                <a:spcPct val="100000"/>
              </a:lnSpc>
            </a:pPr>
            <a:endParaRPr dirty="0">
              <a:solidFill>
                <a:schemeClr val="bg1">
                  <a:lumMod val="85000"/>
                </a:schemeClr>
              </a:solidFill>
            </a:endParaRPr>
          </a:p>
        </p:txBody>
      </p:sp>
      <p:sp>
        <p:nvSpPr>
          <p:cNvPr id="50" name="CustomShape 6"/>
          <p:cNvSpPr/>
          <p:nvPr/>
        </p:nvSpPr>
        <p:spPr>
          <a:xfrm>
            <a:off x="638175" y="32251650"/>
            <a:ext cx="23925600" cy="3581400"/>
          </a:xfrm>
          <a:prstGeom prst="roundRect">
            <a:avLst>
              <a:gd name="adj" fmla="val 16667"/>
            </a:avLst>
          </a:prstGeom>
          <a:ln/>
        </p:spPr>
        <p:style>
          <a:lnRef idx="1">
            <a:schemeClr val="dk1"/>
          </a:lnRef>
          <a:fillRef idx="2">
            <a:schemeClr val="dk1"/>
          </a:fillRef>
          <a:effectRef idx="1">
            <a:schemeClr val="dk1"/>
          </a:effectRef>
          <a:fontRef idx="minor">
            <a:schemeClr val="dk1"/>
          </a:fontRef>
        </p:style>
        <p:txBody>
          <a:bodyPr lIns="90000" tIns="45000" rIns="90000" bIns="45000"/>
          <a:lstStyle/>
          <a:p>
            <a:pPr algn="ctr">
              <a:lnSpc>
                <a:spcPct val="100000"/>
              </a:lnSpc>
            </a:pPr>
            <a:r>
              <a:rPr lang="en-IN" sz="4000" b="1" dirty="0">
                <a:solidFill>
                  <a:schemeClr val="accent6">
                    <a:lumMod val="75000"/>
                  </a:schemeClr>
                </a:solidFill>
                <a:latin typeface="Times New Roman"/>
              </a:rPr>
              <a:t>IMPORTANT </a:t>
            </a:r>
            <a:r>
              <a:rPr lang="en-IN" sz="4000" b="1" dirty="0" smtClean="0">
                <a:solidFill>
                  <a:schemeClr val="accent6">
                    <a:lumMod val="75000"/>
                  </a:schemeClr>
                </a:solidFill>
                <a:latin typeface="Times New Roman"/>
              </a:rPr>
              <a:t>REFERENCES                         </a:t>
            </a:r>
            <a:endParaRPr sz="4000" dirty="0">
              <a:solidFill>
                <a:schemeClr val="accent6">
                  <a:lumMod val="75000"/>
                </a:schemeClr>
              </a:solidFill>
            </a:endParaRPr>
          </a:p>
          <a:p>
            <a:pPr lvl="0" algn="just"/>
            <a:r>
              <a:rPr lang="en-US" sz="2400" dirty="0" smtClean="0">
                <a:latin typeface="Imprint MT Shadow" pitchFamily="82" charset="0"/>
              </a:rPr>
              <a:t>[1] Cheng- </a:t>
            </a:r>
            <a:r>
              <a:rPr lang="en-US" sz="2400" dirty="0" err="1" smtClean="0">
                <a:latin typeface="Imprint MT Shadow" pitchFamily="82" charset="0"/>
              </a:rPr>
              <a:t>Tiao</a:t>
            </a:r>
            <a:r>
              <a:rPr lang="en-US" sz="2400" dirty="0" smtClean="0">
                <a:latin typeface="Imprint MT Shadow" pitchFamily="82" charset="0"/>
              </a:rPr>
              <a:t> </a:t>
            </a:r>
            <a:r>
              <a:rPr lang="en-US" sz="2400" dirty="0">
                <a:latin typeface="Imprint MT Shadow" pitchFamily="82" charset="0"/>
              </a:rPr>
              <a:t>Hsieh</a:t>
            </a:r>
            <a:r>
              <a:rPr lang="en-US" sz="2400" i="1" dirty="0">
                <a:latin typeface="Imprint MT Shadow" pitchFamily="82" charset="0"/>
              </a:rPr>
              <a:t> ,“Development of an integrated system of 3D printer and laser carving” ,</a:t>
            </a:r>
            <a:r>
              <a:rPr lang="en-US" sz="2400" dirty="0">
                <a:latin typeface="Imprint MT Shadow" pitchFamily="82" charset="0"/>
              </a:rPr>
              <a:t> Published in Microsystems, Packaging, Assembly and Circuits Technology Conference (IMPACT), 2016 11th International, </a:t>
            </a:r>
            <a:r>
              <a:rPr lang="en-US" sz="2400" dirty="0" smtClean="0">
                <a:latin typeface="Imprint MT Shadow" pitchFamily="82" charset="0"/>
              </a:rPr>
              <a:t>10.1109/IMPACT.2016.7800062</a:t>
            </a:r>
          </a:p>
          <a:p>
            <a:pPr lvl="0" algn="just"/>
            <a:endParaRPr lang="en-US" sz="2400" dirty="0">
              <a:latin typeface="Imprint MT Shadow" pitchFamily="82" charset="0"/>
            </a:endParaRPr>
          </a:p>
          <a:p>
            <a:r>
              <a:rPr lang="en-US" sz="2400" dirty="0" smtClean="0">
                <a:latin typeface="Imprint MT Shadow" pitchFamily="82" charset="0"/>
              </a:rPr>
              <a:t>[2] </a:t>
            </a:r>
            <a:r>
              <a:rPr lang="en-US" i="1" dirty="0">
                <a:latin typeface="Imprint MT Shadow" pitchFamily="82" charset="0"/>
              </a:rPr>
              <a:t> </a:t>
            </a:r>
            <a:r>
              <a:rPr lang="en-US" sz="2400" dirty="0" smtClean="0">
                <a:latin typeface="Imprint MT Shadow" pitchFamily="82" charset="0"/>
              </a:rPr>
              <a:t>E</a:t>
            </a:r>
            <a:r>
              <a:rPr lang="en-US" sz="2400" dirty="0">
                <a:latin typeface="Imprint MT Shadow" pitchFamily="82" charset="0"/>
              </a:rPr>
              <a:t>. Canessa, C. Fonda, and M. Zennaro, “</a:t>
            </a:r>
            <a:r>
              <a:rPr lang="en-US" sz="2400" i="1" dirty="0">
                <a:latin typeface="Imprint MT Shadow" pitchFamily="82" charset="0"/>
              </a:rPr>
              <a:t>Low-cost 3D Printing for Science, Education and Sustainable Development”,</a:t>
            </a:r>
            <a:r>
              <a:rPr lang="en-US" sz="2400" dirty="0">
                <a:latin typeface="Imprint MT Shadow" pitchFamily="82" charset="0"/>
              </a:rPr>
              <a:t> International Centre for Theoretical Physics, 2013</a:t>
            </a:r>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p:txBody>
      </p:sp>
      <p:sp>
        <p:nvSpPr>
          <p:cNvPr id="51" name="Line 7"/>
          <p:cNvSpPr/>
          <p:nvPr/>
        </p:nvSpPr>
        <p:spPr>
          <a:xfrm>
            <a:off x="28440" y="6798960"/>
            <a:ext cx="25203240" cy="1800"/>
          </a:xfrm>
          <a:prstGeom prst="line">
            <a:avLst/>
          </a:prstGeom>
          <a:ln w="10080">
            <a:solidFill>
              <a:srgbClr val="000000"/>
            </a:solidFill>
            <a:round/>
          </a:ln>
        </p:spPr>
      </p:sp>
      <p:sp>
        <p:nvSpPr>
          <p:cNvPr id="52" name="CustomShape 8"/>
          <p:cNvSpPr/>
          <p:nvPr/>
        </p:nvSpPr>
        <p:spPr>
          <a:xfrm>
            <a:off x="714375" y="24555450"/>
            <a:ext cx="8686800" cy="4267200"/>
          </a:xfrm>
          <a:prstGeom prst="roundRect">
            <a:avLst>
              <a:gd name="adj" fmla="val 16667"/>
            </a:avLst>
          </a:prstGeom>
          <a:ln/>
        </p:spPr>
        <p:style>
          <a:lnRef idx="1">
            <a:schemeClr val="dk1"/>
          </a:lnRef>
          <a:fillRef idx="2">
            <a:schemeClr val="dk1"/>
          </a:fillRef>
          <a:effectRef idx="1">
            <a:schemeClr val="dk1"/>
          </a:effectRef>
          <a:fontRef idx="minor">
            <a:schemeClr val="dk1"/>
          </a:fontRef>
        </p:style>
        <p:txBody>
          <a:bodyPr/>
          <a:lstStyle/>
          <a:p>
            <a:pPr lvl="0" algn="ctr"/>
            <a:r>
              <a:rPr lang="en-IN" sz="2400" b="1" dirty="0" smtClean="0">
                <a:solidFill>
                  <a:srgbClr val="000000"/>
                </a:solidFill>
                <a:latin typeface="Imprint MT Shadow" pitchFamily="82" charset="0"/>
              </a:rPr>
              <a:t>    </a:t>
            </a:r>
            <a:r>
              <a:rPr lang="en-IN" sz="4000" b="1" dirty="0" smtClean="0">
                <a:solidFill>
                  <a:schemeClr val="accent6">
                    <a:lumMod val="75000"/>
                  </a:schemeClr>
                </a:solidFill>
                <a:latin typeface="Times New Roman" pitchFamily="18" charset="0"/>
                <a:cs typeface="Times New Roman" pitchFamily="18" charset="0"/>
              </a:rPr>
              <a:t>ADVANTAGES</a:t>
            </a:r>
          </a:p>
          <a:p>
            <a:pPr lvl="0" algn="ctr"/>
            <a:endParaRPr lang="en-IN" sz="4000" b="1" dirty="0" smtClean="0">
              <a:solidFill>
                <a:schemeClr val="accent6">
                  <a:lumMod val="75000"/>
                </a:schemeClr>
              </a:solidFill>
              <a:latin typeface="Times New Roman" pitchFamily="18" charset="0"/>
              <a:cs typeface="Times New Roman" pitchFamily="18" charset="0"/>
            </a:endParaRPr>
          </a:p>
          <a:p>
            <a:pPr lvl="0" algn="ctr"/>
            <a:r>
              <a:rPr lang="en-IN" sz="4000" b="1" dirty="0" smtClean="0">
                <a:solidFill>
                  <a:schemeClr val="accent6">
                    <a:lumMod val="75000"/>
                  </a:schemeClr>
                </a:solidFill>
                <a:latin typeface="Times New Roman" pitchFamily="18" charset="0"/>
                <a:cs typeface="Times New Roman" pitchFamily="18" charset="0"/>
              </a:rPr>
              <a:t>                                              </a:t>
            </a:r>
            <a:endParaRPr lang="en-IN" sz="4000" b="1" dirty="0" smtClean="0">
              <a:solidFill>
                <a:schemeClr val="accent6">
                  <a:lumMod val="75000"/>
                </a:schemeClr>
              </a:solidFill>
              <a:latin typeface="Times New Roman" pitchFamily="18" charset="0"/>
              <a:cs typeface="Times New Roman" pitchFamily="18" charset="0"/>
            </a:endParaRPr>
          </a:p>
        </p:txBody>
      </p:sp>
      <p:sp>
        <p:nvSpPr>
          <p:cNvPr id="53" name="CustomShape 9"/>
          <p:cNvSpPr/>
          <p:nvPr/>
        </p:nvSpPr>
        <p:spPr>
          <a:xfrm>
            <a:off x="714240" y="20962170"/>
            <a:ext cx="23697000" cy="8012880"/>
          </a:xfrm>
          <a:prstGeom prst="rect">
            <a:avLst/>
          </a:prstGeom>
          <a:noFill/>
          <a:ln>
            <a:noFill/>
          </a:ln>
        </p:spPr>
        <p:txBody>
          <a:bodyPr lIns="90000" tIns="45000" rIns="90000" bIns="45000"/>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54" name="CustomShape 10"/>
          <p:cNvSpPr/>
          <p:nvPr/>
        </p:nvSpPr>
        <p:spPr>
          <a:xfrm>
            <a:off x="18011775" y="7029450"/>
            <a:ext cx="6626505" cy="10287000"/>
          </a:xfrm>
          <a:prstGeom prst="roundRect">
            <a:avLst>
              <a:gd name="adj" fmla="val 16667"/>
            </a:avLst>
          </a:prstGeom>
          <a:solidFill>
            <a:schemeClr val="bg1">
              <a:lumMod val="85000"/>
            </a:schemeClr>
          </a:solidFill>
          <a:ln/>
        </p:spPr>
        <p:style>
          <a:lnRef idx="1">
            <a:schemeClr val="dk1"/>
          </a:lnRef>
          <a:fillRef idx="2">
            <a:schemeClr val="dk1"/>
          </a:fillRef>
          <a:effectRef idx="1">
            <a:schemeClr val="dk1"/>
          </a:effectRef>
          <a:fontRef idx="minor">
            <a:schemeClr val="dk1"/>
          </a:fontRef>
        </p:style>
      </p:sp>
      <p:sp>
        <p:nvSpPr>
          <p:cNvPr id="55" name="CustomShape 11"/>
          <p:cNvSpPr/>
          <p:nvPr/>
        </p:nvSpPr>
        <p:spPr>
          <a:xfrm>
            <a:off x="18164175" y="7257960"/>
            <a:ext cx="6171105" cy="9296490"/>
          </a:xfrm>
          <a:prstGeom prst="rect">
            <a:avLst/>
          </a:prstGeom>
          <a:noFill/>
          <a:ln>
            <a:noFill/>
          </a:ln>
        </p:spPr>
        <p:txBody>
          <a:bodyPr lIns="90000" tIns="45000" rIns="90000" bIns="45000"/>
          <a:lstStyle/>
          <a:p>
            <a:pPr algn="ctr"/>
            <a:endParaRPr lang="en-IN" sz="4000" b="1" dirty="0" smtClean="0">
              <a:solidFill>
                <a:schemeClr val="accent6">
                  <a:lumMod val="75000"/>
                </a:schemeClr>
              </a:solidFill>
              <a:latin typeface="Times New Roman"/>
            </a:endParaRPr>
          </a:p>
          <a:p>
            <a:pPr algn="ctr"/>
            <a:endParaRPr lang="en-IN" sz="4000" b="1" dirty="0" smtClean="0">
              <a:solidFill>
                <a:schemeClr val="accent6">
                  <a:lumMod val="75000"/>
                </a:schemeClr>
              </a:solidFill>
              <a:latin typeface="Times New Roman"/>
            </a:endParaRPr>
          </a:p>
          <a:p>
            <a:pPr algn="just"/>
            <a:r>
              <a:rPr lang="en-US" sz="2400" dirty="0" smtClean="0">
                <a:latin typeface="Imprint MT Shadow" pitchFamily="82" charset="0"/>
                <a:cs typeface="Times New Roman" pitchFamily="18" charset="0"/>
              </a:rPr>
              <a:t>The multi tool setup consists of a modular head which helps in easily interchanging the modular tools specifically designed for the setup. The modular carriage is mounted on a 3-axis (cartesian) moving setup using NEMA 17 bipolar stepper motors. The whole setup is controlled using MKS GENv1.4 board. This is a general-purpose breakout board which is specially designed for 3d printers but can be configured for other applications too. A computer may or may not be connected to the setup. A computer can be used to directly print and monitor jobs although the setup can work even in the absence of a computer. A single board computer (raspberry pi) is used to provide the setup with its own computer rather than dedicating a laptop or pc for the job. Also, the raspberry pi can be connected to the local network for remoted control. The jobs can be monitored using the camera connected to the raspberry pi. The setup also has a smart LCD controller to control the system in real time.</a:t>
            </a:r>
          </a:p>
          <a:p>
            <a:pPr algn="ctr">
              <a:lnSpc>
                <a:spcPct val="100000"/>
              </a:lnSpc>
            </a:pPr>
            <a:endParaRPr dirty="0" smtClean="0">
              <a:solidFill>
                <a:schemeClr val="accent6">
                  <a:lumMod val="75000"/>
                </a:schemeClr>
              </a:solidFill>
            </a:endParaRPr>
          </a:p>
          <a:p>
            <a:pPr algn="ctr">
              <a:lnSpc>
                <a:spcPct val="100000"/>
              </a:lnSpc>
            </a:pPr>
            <a:endParaRPr dirty="0" smtClean="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56" name="CustomShape 12"/>
          <p:cNvSpPr/>
          <p:nvPr/>
        </p:nvSpPr>
        <p:spPr>
          <a:xfrm>
            <a:off x="0" y="2533680"/>
            <a:ext cx="25202160" cy="3657570"/>
          </a:xfrm>
          <a:prstGeom prst="rect">
            <a:avLst/>
          </a:prstGeom>
          <a:noFill/>
          <a:ln>
            <a:noFill/>
          </a:ln>
        </p:spPr>
        <p:txBody>
          <a:bodyPr lIns="90000" tIns="45000" rIns="90000" bIns="45000"/>
          <a:lstStyle/>
          <a:p>
            <a:pPr algn="ctr">
              <a:lnSpc>
                <a:spcPct val="100000"/>
              </a:lnSpc>
            </a:pPr>
            <a:r>
              <a:rPr lang="en-IN" sz="7000" b="1" dirty="0" smtClean="0">
                <a:solidFill>
                  <a:srgbClr val="000000"/>
                </a:solidFill>
                <a:latin typeface="Cambria"/>
              </a:rPr>
              <a:t>Multi tool </a:t>
            </a:r>
            <a:r>
              <a:rPr lang="en-IN" sz="7000" b="1" dirty="0" smtClean="0">
                <a:solidFill>
                  <a:srgbClr val="000000"/>
                </a:solidFill>
                <a:latin typeface="Cambria"/>
              </a:rPr>
              <a:t>CNC Station</a:t>
            </a:r>
            <a:endParaRPr dirty="0"/>
          </a:p>
          <a:p>
            <a:pPr algn="ctr">
              <a:lnSpc>
                <a:spcPct val="100000"/>
              </a:lnSpc>
            </a:pPr>
            <a:r>
              <a:rPr lang="en-IN" sz="4400" b="1" dirty="0" smtClean="0">
                <a:solidFill>
                  <a:srgbClr val="000000"/>
                </a:solidFill>
                <a:latin typeface="Cambria"/>
              </a:rPr>
              <a:t>Akshay kurhade,Prachi Gore,Onkar Tanade,Prof.R.D.Maknikar</a:t>
            </a:r>
            <a:endParaRPr dirty="0"/>
          </a:p>
          <a:p>
            <a:pPr algn="ctr">
              <a:lnSpc>
                <a:spcPct val="100000"/>
              </a:lnSpc>
            </a:pPr>
            <a:r>
              <a:rPr lang="en-IN" sz="4400" dirty="0">
                <a:solidFill>
                  <a:srgbClr val="000000"/>
                </a:solidFill>
                <a:latin typeface="Cambria"/>
              </a:rPr>
              <a:t>Dept. of Electronics &amp; Telecommunication, MESCOE,  Savitribai Phule Pune University, Pune, INDIA.</a:t>
            </a:r>
            <a:r>
              <a:rPr lang="en-IN" sz="4400" dirty="0">
                <a:solidFill>
                  <a:srgbClr val="000000"/>
                </a:solidFill>
                <a:latin typeface="Times New Roman"/>
              </a:rPr>
              <a:t> </a:t>
            </a:r>
            <a:endParaRPr dirty="0"/>
          </a:p>
          <a:p>
            <a:pPr algn="ctr">
              <a:lnSpc>
                <a:spcPct val="100000"/>
              </a:lnSpc>
            </a:pPr>
            <a:r>
              <a:rPr lang="en-IN" sz="3200" u="sng" dirty="0" smtClean="0">
                <a:solidFill>
                  <a:srgbClr val="5832F8"/>
                </a:solidFill>
                <a:latin typeface="Arial"/>
                <a:hlinkClick r:id="rId4"/>
              </a:rPr>
              <a:t>prachigore777@gmail.com</a:t>
            </a:r>
            <a:r>
              <a:rPr lang="en-IN" sz="3200" u="sng" dirty="0" smtClean="0">
                <a:solidFill>
                  <a:srgbClr val="5832F8"/>
                </a:solidFill>
                <a:latin typeface="Arial"/>
              </a:rPr>
              <a:t>, </a:t>
            </a:r>
            <a:r>
              <a:rPr lang="en-IN" sz="3200" u="sng" dirty="0" smtClean="0">
                <a:solidFill>
                  <a:srgbClr val="5832F8"/>
                </a:solidFill>
                <a:latin typeface="Arial"/>
                <a:hlinkClick r:id="rId5"/>
              </a:rPr>
              <a:t>a.kurhade621@gmail.com</a:t>
            </a:r>
            <a:r>
              <a:rPr lang="en-IN" sz="3200" u="sng" dirty="0" smtClean="0">
                <a:solidFill>
                  <a:srgbClr val="5832F8"/>
                </a:solidFill>
                <a:latin typeface="Arial"/>
              </a:rPr>
              <a:t>, </a:t>
            </a:r>
            <a:r>
              <a:rPr lang="en-IN" sz="3200" u="sng" dirty="0" smtClean="0">
                <a:solidFill>
                  <a:srgbClr val="002060"/>
                </a:solidFill>
                <a:latin typeface="Arial"/>
                <a:hlinkClick r:id="rId6"/>
              </a:rPr>
              <a:t>onkartanwde27@gmail.com</a:t>
            </a:r>
            <a:r>
              <a:rPr lang="en-IN" sz="3200" u="sng" dirty="0" smtClean="0">
                <a:solidFill>
                  <a:srgbClr val="5832F8"/>
                </a:solidFill>
                <a:latin typeface="Arial"/>
              </a:rPr>
              <a:t>,</a:t>
            </a:r>
          </a:p>
          <a:p>
            <a:pPr algn="ctr">
              <a:lnSpc>
                <a:spcPct val="100000"/>
              </a:lnSpc>
            </a:pPr>
            <a:r>
              <a:rPr lang="en-IN" sz="3200" u="sng" dirty="0" smtClean="0">
                <a:solidFill>
                  <a:srgbClr val="4840EA"/>
                </a:solidFill>
                <a:latin typeface="Arial"/>
              </a:rPr>
              <a:t>rushikesh.maknikar@mescoepune.org</a:t>
            </a:r>
            <a:endParaRPr sz="1600" dirty="0">
              <a:solidFill>
                <a:srgbClr val="4840EA"/>
              </a:solidFill>
            </a:endParaRPr>
          </a:p>
        </p:txBody>
      </p:sp>
      <p:pic>
        <p:nvPicPr>
          <p:cNvPr id="58" name="Picture 57"/>
          <p:cNvPicPr/>
          <p:nvPr/>
        </p:nvPicPr>
        <p:blipFill>
          <a:blip r:embed="rId7" cstate="print"/>
          <a:stretch>
            <a:fillRect/>
          </a:stretch>
        </p:blipFill>
        <p:spPr>
          <a:xfrm>
            <a:off x="18011774" y="0"/>
            <a:ext cx="7191375" cy="2609850"/>
          </a:xfrm>
          <a:prstGeom prst="rect">
            <a:avLst/>
          </a:prstGeom>
          <a:ln>
            <a:noFill/>
          </a:ln>
        </p:spPr>
      </p:pic>
      <p:sp>
        <p:nvSpPr>
          <p:cNvPr id="17" name="CustomShape 2"/>
          <p:cNvSpPr/>
          <p:nvPr/>
        </p:nvSpPr>
        <p:spPr>
          <a:xfrm>
            <a:off x="257175" y="6953250"/>
            <a:ext cx="17373600" cy="6400800"/>
          </a:xfrm>
          <a:prstGeom prst="roundRect">
            <a:avLst>
              <a:gd name="adj" fmla="val 16667"/>
            </a:avLst>
          </a:prstGeom>
          <a:ln/>
        </p:spPr>
        <p:style>
          <a:lnRef idx="1">
            <a:schemeClr val="dk1"/>
          </a:lnRef>
          <a:fillRef idx="2">
            <a:schemeClr val="dk1"/>
          </a:fillRef>
          <a:effectRef idx="1">
            <a:schemeClr val="dk1"/>
          </a:effectRef>
          <a:fontRef idx="minor">
            <a:schemeClr val="dk1"/>
          </a:fontRef>
        </p:style>
        <p:txBody>
          <a:bodyPr lIns="90000" tIns="45000" rIns="90000" bIns="45000"/>
          <a:lstStyle/>
          <a:p>
            <a:pPr algn="ctr"/>
            <a:r>
              <a:rPr lang="en-IN" sz="4000" b="1" dirty="0" smtClean="0">
                <a:solidFill>
                  <a:schemeClr val="accent6">
                    <a:lumMod val="75000"/>
                  </a:schemeClr>
                </a:solidFill>
                <a:latin typeface="Times New Roman"/>
              </a:rPr>
              <a:t>INTRODUCTION</a:t>
            </a:r>
            <a:r>
              <a:rPr lang="en-US" sz="2400" i="1" dirty="0" smtClean="0"/>
              <a:t> </a:t>
            </a:r>
          </a:p>
          <a:p>
            <a:pPr algn="ctr"/>
            <a:endParaRPr lang="en-US" sz="2800" i="1" dirty="0" smtClean="0"/>
          </a:p>
          <a:p>
            <a:pPr algn="just"/>
            <a:r>
              <a:rPr lang="en-US" sz="2800" i="1" dirty="0" smtClean="0">
                <a:latin typeface="Imprint MT Shadow" pitchFamily="82" charset="0"/>
                <a:cs typeface="Calibri" pitchFamily="34" charset="0"/>
              </a:rPr>
              <a:t>        Traditionally </a:t>
            </a:r>
            <a:r>
              <a:rPr lang="en-US" sz="2800" i="1" dirty="0">
                <a:latin typeface="Imprint MT Shadow" pitchFamily="82" charset="0"/>
                <a:cs typeface="Calibri" pitchFamily="34" charset="0"/>
              </a:rPr>
              <a:t>all CNC stations have been standalone systems i.e. a different setup for every specific operation (milling, drilling, extrusion, etc.) It’s becoming an increasing need to develop integrated systems that can-do multitasking. This is needed primarily due to two major reasons. Space constraints, CNC setups usually take up a huge space for single machining setup. Multiple machining processes require a huge space which becomes impossible for small manufacturing units or educational setups to afford. Cost constraints, </a:t>
            </a:r>
            <a:r>
              <a:rPr lang="en-US" sz="2800" i="1" dirty="0" smtClean="0">
                <a:latin typeface="Imprint MT Shadow" pitchFamily="82" charset="0"/>
                <a:cs typeface="Calibri" pitchFamily="34" charset="0"/>
              </a:rPr>
              <a:t>individual CNC </a:t>
            </a:r>
            <a:r>
              <a:rPr lang="en-US" sz="2800" i="1" dirty="0">
                <a:latin typeface="Imprint MT Shadow" pitchFamily="82" charset="0"/>
                <a:cs typeface="Calibri" pitchFamily="34" charset="0"/>
              </a:rPr>
              <a:t>setups cost a huge sum of money for different setups for every single operation. For example, a milling setup requires around a INR 1 lakh setup, a drilling setup the same amount, the 3d extrusion setup similar amount. Thus, making it a huge sum. These constraints make the traditional systems unusable for prototyping stages, where it is actually required but is unaffordable. Therefore, it’s becoming a need of the hour to develop multitasking systems, which can not only help in the space and cost constraints but also </a:t>
            </a:r>
            <a:r>
              <a:rPr lang="en-US" sz="2800" i="1" dirty="0" smtClean="0">
                <a:latin typeface="Imprint MT Shadow" pitchFamily="82" charset="0"/>
                <a:cs typeface="Calibri" pitchFamily="34" charset="0"/>
              </a:rPr>
              <a:t>save the </a:t>
            </a:r>
            <a:r>
              <a:rPr lang="en-US" sz="2800" i="1" dirty="0">
                <a:latin typeface="Imprint MT Shadow" pitchFamily="82" charset="0"/>
                <a:cs typeface="Calibri" pitchFamily="34" charset="0"/>
              </a:rPr>
              <a:t>valuable resources.</a:t>
            </a:r>
            <a:endParaRPr lang="en-US" sz="2800" dirty="0">
              <a:latin typeface="Imprint MT Shadow" pitchFamily="82" charset="0"/>
              <a:cs typeface="Calibri" pitchFamily="34" charset="0"/>
            </a:endParaRPr>
          </a:p>
          <a:p>
            <a:pPr algn="ctr">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a:p>
            <a:pPr algn="just">
              <a:lnSpc>
                <a:spcPct val="100000"/>
              </a:lnSpc>
            </a:pPr>
            <a:endParaRPr dirty="0"/>
          </a:p>
        </p:txBody>
      </p:sp>
      <p:pic>
        <p:nvPicPr>
          <p:cNvPr id="19" name="Picture 18" descr="C:\Users\AKSHAY\AppData\Local\Microsoft\Windows\INetCache\Content.Word\raasrendering-0d3a2e82-31ca-4719-b48a-e870488bd943-3500-3500.jpg"/>
          <p:cNvPicPr/>
          <p:nvPr/>
        </p:nvPicPr>
        <p:blipFill>
          <a:blip r:embed="rId8"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057775" y="18916650"/>
            <a:ext cx="14630400" cy="5334000"/>
          </a:xfrm>
          <a:prstGeom prst="rect">
            <a:avLst/>
          </a:prstGeom>
          <a:noFill/>
          <a:ln>
            <a:noFill/>
          </a:ln>
        </p:spPr>
      </p:pic>
      <p:sp>
        <p:nvSpPr>
          <p:cNvPr id="20" name="Rounded Rectangle 19"/>
          <p:cNvSpPr/>
          <p:nvPr/>
        </p:nvSpPr>
        <p:spPr>
          <a:xfrm>
            <a:off x="9934575" y="24555450"/>
            <a:ext cx="5943600" cy="419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1" name="TextBox 20"/>
          <p:cNvSpPr txBox="1"/>
          <p:nvPr/>
        </p:nvSpPr>
        <p:spPr>
          <a:xfrm>
            <a:off x="9858375" y="24860250"/>
            <a:ext cx="7010400" cy="707886"/>
          </a:xfrm>
          <a:prstGeom prst="rect">
            <a:avLst/>
          </a:prstGeom>
          <a:noFill/>
        </p:spPr>
        <p:txBody>
          <a:bodyPr wrap="square" rtlCol="0">
            <a:spAutoFit/>
          </a:bodyPr>
          <a:lstStyle/>
          <a:p>
            <a:r>
              <a:rPr lang="en-US" sz="3600" b="1" dirty="0" smtClean="0">
                <a:solidFill>
                  <a:schemeClr val="accent6">
                    <a:lumMod val="75000"/>
                  </a:schemeClr>
                </a:solidFill>
                <a:latin typeface="Times New Roman" pitchFamily="18" charset="0"/>
                <a:cs typeface="Times New Roman" pitchFamily="18" charset="0"/>
              </a:rPr>
              <a:t>         </a:t>
            </a:r>
            <a:r>
              <a:rPr lang="en-US" sz="4000" b="1" dirty="0" smtClean="0">
                <a:solidFill>
                  <a:schemeClr val="accent6">
                    <a:lumMod val="75000"/>
                  </a:schemeClr>
                </a:solidFill>
                <a:latin typeface="Times New Roman" pitchFamily="18" charset="0"/>
                <a:cs typeface="Times New Roman" pitchFamily="18" charset="0"/>
              </a:rPr>
              <a:t>DISADVANTGES</a:t>
            </a:r>
            <a:endParaRPr lang="en-US" sz="4000" b="1" dirty="0">
              <a:solidFill>
                <a:schemeClr val="accent6">
                  <a:lumMod val="75000"/>
                </a:schemeClr>
              </a:solidFill>
              <a:latin typeface="Times New Roman" pitchFamily="18" charset="0"/>
              <a:cs typeface="Times New Roman" pitchFamily="18" charset="0"/>
            </a:endParaRPr>
          </a:p>
        </p:txBody>
      </p:sp>
      <p:sp>
        <p:nvSpPr>
          <p:cNvPr id="22" name="TextBox 21"/>
          <p:cNvSpPr txBox="1"/>
          <p:nvPr/>
        </p:nvSpPr>
        <p:spPr>
          <a:xfrm>
            <a:off x="1095375" y="25469850"/>
            <a:ext cx="8077200" cy="2677656"/>
          </a:xfrm>
          <a:prstGeom prst="rect">
            <a:avLst/>
          </a:prstGeom>
          <a:noFill/>
        </p:spPr>
        <p:txBody>
          <a:bodyPr wrap="square" rtlCol="0">
            <a:spAutoFit/>
          </a:bodyPr>
          <a:lstStyle/>
          <a:p>
            <a:pPr marL="342900" indent="-342900">
              <a:buAutoNum type="arabicPeriod"/>
            </a:pPr>
            <a:r>
              <a:rPr lang="en-US" sz="2400" dirty="0" smtClean="0">
                <a:latin typeface="Imprint MT Shadow" pitchFamily="82" charset="0"/>
              </a:rPr>
              <a:t>Can perform multiple operation on the same </a:t>
            </a:r>
            <a:r>
              <a:rPr lang="en-US" sz="2400" dirty="0" smtClean="0">
                <a:latin typeface="Imprint MT Shadow" pitchFamily="82" charset="0"/>
              </a:rPr>
              <a:t>setup,for</a:t>
            </a:r>
            <a:r>
              <a:rPr lang="en-US" sz="2400" dirty="0" smtClean="0">
                <a:latin typeface="Imprint MT Shadow" pitchFamily="82" charset="0"/>
              </a:rPr>
              <a:t> example,3D printing, milling etc.</a:t>
            </a:r>
          </a:p>
          <a:p>
            <a:pPr marL="342900" indent="-342900">
              <a:buAutoNum type="arabicPeriod"/>
            </a:pPr>
            <a:r>
              <a:rPr lang="en-US" sz="2400" dirty="0" smtClean="0">
                <a:latin typeface="Imprint MT Shadow" pitchFamily="82" charset="0"/>
              </a:rPr>
              <a:t>Space requirement is less</a:t>
            </a:r>
          </a:p>
          <a:p>
            <a:pPr marL="342900" indent="-342900">
              <a:buAutoNum type="arabicPeriod"/>
            </a:pPr>
            <a:r>
              <a:rPr lang="en-US" sz="2400" dirty="0" smtClean="0">
                <a:latin typeface="Imprint MT Shadow" pitchFamily="82" charset="0"/>
              </a:rPr>
              <a:t>Suitable for small manufacturer or educational setup.</a:t>
            </a:r>
          </a:p>
          <a:p>
            <a:pPr marL="342900" indent="-342900">
              <a:buAutoNum type="arabicPeriod"/>
            </a:pPr>
            <a:r>
              <a:rPr lang="en-US" sz="2400" dirty="0" smtClean="0">
                <a:latin typeface="Imprint MT Shadow" pitchFamily="82" charset="0"/>
              </a:rPr>
              <a:t>Remote monitoring and control making it unnecessary to have an attendant to continuously monitor the job</a:t>
            </a:r>
          </a:p>
          <a:p>
            <a:pPr marL="342900" indent="-342900"/>
            <a:r>
              <a:rPr lang="en-US" sz="2400" dirty="0" smtClean="0"/>
              <a:t> </a:t>
            </a:r>
            <a:endParaRPr lang="en-US" sz="2400" dirty="0"/>
          </a:p>
        </p:txBody>
      </p:sp>
      <p:sp>
        <p:nvSpPr>
          <p:cNvPr id="23" name="TextBox 22"/>
          <p:cNvSpPr txBox="1"/>
          <p:nvPr/>
        </p:nvSpPr>
        <p:spPr>
          <a:xfrm>
            <a:off x="10772775" y="25774650"/>
            <a:ext cx="4419600" cy="1938992"/>
          </a:xfrm>
          <a:prstGeom prst="rect">
            <a:avLst/>
          </a:prstGeom>
          <a:noFill/>
        </p:spPr>
        <p:txBody>
          <a:bodyPr wrap="square" rtlCol="0">
            <a:spAutoFit/>
          </a:bodyPr>
          <a:lstStyle/>
          <a:p>
            <a:r>
              <a:rPr lang="en-US" sz="2400" dirty="0" smtClean="0">
                <a:latin typeface="Imprint MT Shadow" pitchFamily="82" charset="0"/>
              </a:rPr>
              <a:t>1.Skilled labors may face unemployment.</a:t>
            </a:r>
          </a:p>
          <a:p>
            <a:r>
              <a:rPr lang="en-US" sz="2400" dirty="0" smtClean="0">
                <a:latin typeface="Imprint MT Shadow" pitchFamily="82" charset="0"/>
              </a:rPr>
              <a:t>2.Modularity may decrease the precision.</a:t>
            </a:r>
          </a:p>
          <a:p>
            <a:r>
              <a:rPr lang="en-US" sz="2400" dirty="0" smtClean="0">
                <a:latin typeface="Imprint MT Shadow" pitchFamily="82" charset="0"/>
              </a:rPr>
              <a:t>3.FDM printing is slow</a:t>
            </a:r>
          </a:p>
        </p:txBody>
      </p:sp>
      <p:sp>
        <p:nvSpPr>
          <p:cNvPr id="24" name="Rounded Rectangle 23"/>
          <p:cNvSpPr/>
          <p:nvPr/>
        </p:nvSpPr>
        <p:spPr>
          <a:xfrm>
            <a:off x="16411575" y="24555450"/>
            <a:ext cx="8153400" cy="42672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7859375" y="25927050"/>
            <a:ext cx="304800" cy="369332"/>
          </a:xfrm>
          <a:prstGeom prst="rect">
            <a:avLst/>
          </a:prstGeom>
          <a:noFill/>
        </p:spPr>
        <p:txBody>
          <a:bodyPr wrap="square" rtlCol="0">
            <a:spAutoFit/>
          </a:bodyPr>
          <a:lstStyle/>
          <a:p>
            <a:endParaRPr lang="en-US" dirty="0"/>
          </a:p>
        </p:txBody>
      </p:sp>
      <p:sp>
        <p:nvSpPr>
          <p:cNvPr id="26" name="TextBox 25"/>
          <p:cNvSpPr txBox="1"/>
          <p:nvPr/>
        </p:nvSpPr>
        <p:spPr>
          <a:xfrm>
            <a:off x="17554575" y="24631650"/>
            <a:ext cx="5562600" cy="707886"/>
          </a:xfrm>
          <a:prstGeom prst="rect">
            <a:avLst/>
          </a:prstGeom>
          <a:noFill/>
        </p:spPr>
        <p:txBody>
          <a:bodyPr wrap="square" rtlCol="0">
            <a:spAutoFit/>
          </a:bodyPr>
          <a:lstStyle/>
          <a:p>
            <a:r>
              <a:rPr lang="en-US" sz="4000" b="1" dirty="0" smtClean="0">
                <a:solidFill>
                  <a:schemeClr val="accent6">
                    <a:lumMod val="75000"/>
                  </a:schemeClr>
                </a:solidFill>
                <a:latin typeface="Times New Roman" pitchFamily="18" charset="0"/>
                <a:cs typeface="Times New Roman" pitchFamily="18" charset="0"/>
              </a:rPr>
              <a:t>     FUTURE SCOPE</a:t>
            </a:r>
            <a:endParaRPr lang="en-US" sz="4000" b="1" dirty="0">
              <a:solidFill>
                <a:schemeClr val="accent6">
                  <a:lumMod val="75000"/>
                </a:schemeClr>
              </a:solidFill>
              <a:latin typeface="Times New Roman" pitchFamily="18" charset="0"/>
              <a:cs typeface="Times New Roman" pitchFamily="18" charset="0"/>
            </a:endParaRPr>
          </a:p>
        </p:txBody>
      </p:sp>
      <p:sp>
        <p:nvSpPr>
          <p:cNvPr id="29" name="TextBox 28"/>
          <p:cNvSpPr txBox="1"/>
          <p:nvPr/>
        </p:nvSpPr>
        <p:spPr>
          <a:xfrm>
            <a:off x="17325975" y="25774650"/>
            <a:ext cx="4572000" cy="369332"/>
          </a:xfrm>
          <a:prstGeom prst="rect">
            <a:avLst/>
          </a:prstGeom>
          <a:noFill/>
        </p:spPr>
        <p:txBody>
          <a:bodyPr wrap="square" rtlCol="0">
            <a:spAutoFit/>
          </a:bodyPr>
          <a:lstStyle/>
          <a:p>
            <a:endParaRPr lang="en-US" dirty="0"/>
          </a:p>
        </p:txBody>
      </p:sp>
      <p:sp>
        <p:nvSpPr>
          <p:cNvPr id="30" name="TextBox 29"/>
          <p:cNvSpPr txBox="1"/>
          <p:nvPr/>
        </p:nvSpPr>
        <p:spPr>
          <a:xfrm>
            <a:off x="17097375" y="25469850"/>
            <a:ext cx="4572000" cy="369332"/>
          </a:xfrm>
          <a:prstGeom prst="rect">
            <a:avLst/>
          </a:prstGeom>
          <a:noFill/>
        </p:spPr>
        <p:txBody>
          <a:bodyPr wrap="square" rtlCol="0">
            <a:spAutoFit/>
          </a:bodyPr>
          <a:lstStyle/>
          <a:p>
            <a:endParaRPr lang="en-US" dirty="0"/>
          </a:p>
        </p:txBody>
      </p:sp>
      <p:sp>
        <p:nvSpPr>
          <p:cNvPr id="31" name="TextBox 30"/>
          <p:cNvSpPr txBox="1"/>
          <p:nvPr/>
        </p:nvSpPr>
        <p:spPr>
          <a:xfrm>
            <a:off x="16868775" y="25393650"/>
            <a:ext cx="6629400" cy="2677656"/>
          </a:xfrm>
          <a:prstGeom prst="rect">
            <a:avLst/>
          </a:prstGeom>
          <a:noFill/>
        </p:spPr>
        <p:txBody>
          <a:bodyPr wrap="square" rtlCol="0">
            <a:spAutoFit/>
          </a:bodyPr>
          <a:lstStyle/>
          <a:p>
            <a:r>
              <a:rPr lang="en-US" sz="2400" dirty="0" smtClean="0">
                <a:latin typeface="Imprint MT Shadow" pitchFamily="82" charset="0"/>
              </a:rPr>
              <a:t>1.The future of multi tool CNC station product is that these system can be installed in the various locations such as schools, colleges, various institutes also in industries for prototyping and small-scale manufacturing .</a:t>
            </a:r>
          </a:p>
          <a:p>
            <a:r>
              <a:rPr lang="en-US" sz="2400" dirty="0" smtClean="0">
                <a:latin typeface="Imprint MT Shadow" pitchFamily="82" charset="0"/>
              </a:rPr>
              <a:t>2. These systems can be mass manufactured and can provide a market ready </a:t>
            </a:r>
          </a:p>
        </p:txBody>
      </p:sp>
      <p:sp>
        <p:nvSpPr>
          <p:cNvPr id="33" name="TextBox 32"/>
          <p:cNvSpPr txBox="1"/>
          <p:nvPr/>
        </p:nvSpPr>
        <p:spPr>
          <a:xfrm>
            <a:off x="7343775" y="628650"/>
            <a:ext cx="11049000" cy="830997"/>
          </a:xfrm>
          <a:prstGeom prst="rect">
            <a:avLst/>
          </a:prstGeom>
          <a:noFill/>
        </p:spPr>
        <p:txBody>
          <a:bodyPr wrap="square" rtlCol="0">
            <a:spAutoFit/>
          </a:bodyPr>
          <a:lstStyle/>
          <a:p>
            <a:r>
              <a:rPr lang="en-US" sz="4800" b="1" dirty="0" smtClean="0"/>
              <a:t>POSTER PRESENTATION EXIBITION</a:t>
            </a:r>
            <a:endParaRPr lang="en-US" sz="4800" b="1" dirty="0"/>
          </a:p>
        </p:txBody>
      </p:sp>
      <p:sp>
        <p:nvSpPr>
          <p:cNvPr id="35" name="TextBox 34"/>
          <p:cNvSpPr txBox="1"/>
          <p:nvPr/>
        </p:nvSpPr>
        <p:spPr>
          <a:xfrm>
            <a:off x="18926175" y="7410450"/>
            <a:ext cx="5181600" cy="707886"/>
          </a:xfrm>
          <a:prstGeom prst="rect">
            <a:avLst/>
          </a:prstGeom>
          <a:noFill/>
        </p:spPr>
        <p:txBody>
          <a:bodyPr wrap="square" rtlCol="0">
            <a:spAutoFit/>
          </a:bodyPr>
          <a:lstStyle/>
          <a:p>
            <a:pPr algn="ctr"/>
            <a:r>
              <a:rPr lang="en-US" sz="4000" b="1" dirty="0" smtClean="0">
                <a:solidFill>
                  <a:schemeClr val="accent6">
                    <a:lumMod val="75000"/>
                  </a:schemeClr>
                </a:solidFill>
                <a:latin typeface="Times New Roman" pitchFamily="18" charset="0"/>
                <a:cs typeface="Times New Roman" pitchFamily="18" charset="0"/>
              </a:rPr>
              <a:t>METHODOLOGY</a:t>
            </a:r>
            <a:endParaRPr lang="en-US" sz="4000" b="1" dirty="0">
              <a:solidFill>
                <a:schemeClr val="accent6">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699</Words>
  <Application>Microsoft Office PowerPoint</Application>
  <PresentationFormat>Custom</PresentationFormat>
  <Paragraphs>104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anita</dc:creator>
  <cp:lastModifiedBy>om</cp:lastModifiedBy>
  <cp:revision>39</cp:revision>
  <dcterms:modified xsi:type="dcterms:W3CDTF">2018-01-11T15:11:26Z</dcterms:modified>
</cp:coreProperties>
</file>