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306B5C-04DC-4249-BA14-7AE0B3D17607}" type="slidenum">
              <a:rPr lang="en-US" smtClean="0"/>
              <a:t>‹#›</a:t>
            </a:fld>
            <a:endParaRPr lang="en-US" dirty="0"/>
          </a:p>
        </p:txBody>
      </p:sp>
    </p:spTree>
    <p:extLst>
      <p:ext uri="{BB962C8B-B14F-4D97-AF65-F5344CB8AC3E}">
        <p14:creationId xmlns:p14="http://schemas.microsoft.com/office/powerpoint/2010/main" val="366521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306B5C-04DC-4249-BA14-7AE0B3D17607}" type="slidenum">
              <a:rPr lang="en-US" smtClean="0"/>
              <a:t>‹#›</a:t>
            </a:fld>
            <a:endParaRPr lang="en-US" dirty="0"/>
          </a:p>
        </p:txBody>
      </p:sp>
    </p:spTree>
    <p:extLst>
      <p:ext uri="{BB962C8B-B14F-4D97-AF65-F5344CB8AC3E}">
        <p14:creationId xmlns:p14="http://schemas.microsoft.com/office/powerpoint/2010/main" val="3933351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306B5C-04DC-4249-BA14-7AE0B3D17607}" type="slidenum">
              <a:rPr lang="en-US" smtClean="0"/>
              <a:t>‹#›</a:t>
            </a:fld>
            <a:endParaRPr lang="en-US" dirty="0"/>
          </a:p>
        </p:txBody>
      </p:sp>
    </p:spTree>
    <p:extLst>
      <p:ext uri="{BB962C8B-B14F-4D97-AF65-F5344CB8AC3E}">
        <p14:creationId xmlns:p14="http://schemas.microsoft.com/office/powerpoint/2010/main" val="1567687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306B5C-04DC-4249-BA14-7AE0B3D17607}"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70901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306B5C-04DC-4249-BA14-7AE0B3D17607}" type="slidenum">
              <a:rPr lang="en-US" smtClean="0"/>
              <a:t>‹#›</a:t>
            </a:fld>
            <a:endParaRPr lang="en-US" dirty="0"/>
          </a:p>
        </p:txBody>
      </p:sp>
    </p:spTree>
    <p:extLst>
      <p:ext uri="{BB962C8B-B14F-4D97-AF65-F5344CB8AC3E}">
        <p14:creationId xmlns:p14="http://schemas.microsoft.com/office/powerpoint/2010/main" val="1341477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306B5C-04DC-4249-BA14-7AE0B3D17607}" type="slidenum">
              <a:rPr lang="en-US" smtClean="0"/>
              <a:t>‹#›</a:t>
            </a:fld>
            <a:endParaRPr lang="en-US" dirty="0"/>
          </a:p>
        </p:txBody>
      </p:sp>
    </p:spTree>
    <p:extLst>
      <p:ext uri="{BB962C8B-B14F-4D97-AF65-F5344CB8AC3E}">
        <p14:creationId xmlns:p14="http://schemas.microsoft.com/office/powerpoint/2010/main" val="1933639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306B5C-04DC-4249-BA14-7AE0B3D17607}" type="slidenum">
              <a:rPr lang="en-US" smtClean="0"/>
              <a:t>‹#›</a:t>
            </a:fld>
            <a:endParaRPr lang="en-US" dirty="0"/>
          </a:p>
        </p:txBody>
      </p:sp>
    </p:spTree>
    <p:extLst>
      <p:ext uri="{BB962C8B-B14F-4D97-AF65-F5344CB8AC3E}">
        <p14:creationId xmlns:p14="http://schemas.microsoft.com/office/powerpoint/2010/main" val="2908358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306B5C-04DC-4249-BA14-7AE0B3D17607}" type="slidenum">
              <a:rPr lang="en-US" smtClean="0"/>
              <a:t>‹#›</a:t>
            </a:fld>
            <a:endParaRPr lang="en-US" dirty="0"/>
          </a:p>
        </p:txBody>
      </p:sp>
    </p:spTree>
    <p:extLst>
      <p:ext uri="{BB962C8B-B14F-4D97-AF65-F5344CB8AC3E}">
        <p14:creationId xmlns:p14="http://schemas.microsoft.com/office/powerpoint/2010/main" val="395095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306B5C-04DC-4249-BA14-7AE0B3D17607}" type="slidenum">
              <a:rPr lang="en-US" smtClean="0"/>
              <a:t>‹#›</a:t>
            </a:fld>
            <a:endParaRPr lang="en-US" dirty="0"/>
          </a:p>
        </p:txBody>
      </p:sp>
    </p:spTree>
    <p:extLst>
      <p:ext uri="{BB962C8B-B14F-4D97-AF65-F5344CB8AC3E}">
        <p14:creationId xmlns:p14="http://schemas.microsoft.com/office/powerpoint/2010/main" val="255623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306B5C-04DC-4249-BA14-7AE0B3D17607}" type="slidenum">
              <a:rPr lang="en-US" smtClean="0"/>
              <a:t>‹#›</a:t>
            </a:fld>
            <a:endParaRPr lang="en-US" dirty="0"/>
          </a:p>
        </p:txBody>
      </p:sp>
    </p:spTree>
    <p:extLst>
      <p:ext uri="{BB962C8B-B14F-4D97-AF65-F5344CB8AC3E}">
        <p14:creationId xmlns:p14="http://schemas.microsoft.com/office/powerpoint/2010/main" val="2559608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306B5C-04DC-4249-BA14-7AE0B3D17607}" type="slidenum">
              <a:rPr lang="en-US" smtClean="0"/>
              <a:t>‹#›</a:t>
            </a:fld>
            <a:endParaRPr lang="en-US" dirty="0"/>
          </a:p>
        </p:txBody>
      </p:sp>
    </p:spTree>
    <p:extLst>
      <p:ext uri="{BB962C8B-B14F-4D97-AF65-F5344CB8AC3E}">
        <p14:creationId xmlns:p14="http://schemas.microsoft.com/office/powerpoint/2010/main" val="3008973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306B5C-04DC-4249-BA14-7AE0B3D17607}" type="slidenum">
              <a:rPr lang="en-US" smtClean="0"/>
              <a:t>‹#›</a:t>
            </a:fld>
            <a:endParaRPr lang="en-US" dirty="0"/>
          </a:p>
        </p:txBody>
      </p:sp>
    </p:spTree>
    <p:extLst>
      <p:ext uri="{BB962C8B-B14F-4D97-AF65-F5344CB8AC3E}">
        <p14:creationId xmlns:p14="http://schemas.microsoft.com/office/powerpoint/2010/main" val="1613852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306B5C-04DC-4249-BA14-7AE0B3D17607}" type="slidenum">
              <a:rPr lang="en-US" smtClean="0"/>
              <a:t>‹#›</a:t>
            </a:fld>
            <a:endParaRPr lang="en-US" dirty="0"/>
          </a:p>
        </p:txBody>
      </p:sp>
    </p:spTree>
    <p:extLst>
      <p:ext uri="{BB962C8B-B14F-4D97-AF65-F5344CB8AC3E}">
        <p14:creationId xmlns:p14="http://schemas.microsoft.com/office/powerpoint/2010/main" val="58182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F9306B5C-04DC-4249-BA14-7AE0B3D17607}" type="slidenum">
              <a:rPr lang="en-US" smtClean="0"/>
              <a:t>‹#›</a:t>
            </a:fld>
            <a:endParaRPr lang="en-US" dirty="0"/>
          </a:p>
        </p:txBody>
      </p:sp>
    </p:spTree>
    <p:extLst>
      <p:ext uri="{BB962C8B-B14F-4D97-AF65-F5344CB8AC3E}">
        <p14:creationId xmlns:p14="http://schemas.microsoft.com/office/powerpoint/2010/main" val="260510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F9306B5C-04DC-4249-BA14-7AE0B3D17607}" type="slidenum">
              <a:rPr lang="en-US" smtClean="0"/>
              <a:t>‹#›</a:t>
            </a:fld>
            <a:endParaRPr lang="en-US" dirty="0"/>
          </a:p>
        </p:txBody>
      </p:sp>
    </p:spTree>
    <p:extLst>
      <p:ext uri="{BB962C8B-B14F-4D97-AF65-F5344CB8AC3E}">
        <p14:creationId xmlns:p14="http://schemas.microsoft.com/office/powerpoint/2010/main" val="4170192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F9306B5C-04DC-4249-BA14-7AE0B3D17607}" type="slidenum">
              <a:rPr lang="en-US" smtClean="0"/>
              <a:t>‹#›</a:t>
            </a:fld>
            <a:endParaRPr lang="en-US" dirty="0"/>
          </a:p>
        </p:txBody>
      </p:sp>
    </p:spTree>
    <p:extLst>
      <p:ext uri="{BB962C8B-B14F-4D97-AF65-F5344CB8AC3E}">
        <p14:creationId xmlns:p14="http://schemas.microsoft.com/office/powerpoint/2010/main" val="139385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AE74F7-D6EC-4B71-9ECE-794FFD24BDC3}" type="datetimeFigureOut">
              <a:rPr lang="en-US" smtClean="0"/>
              <a:t>9/23/2017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306B5C-04DC-4249-BA14-7AE0B3D17607}" type="slidenum">
              <a:rPr lang="en-US" smtClean="0"/>
              <a:t>‹#›</a:t>
            </a:fld>
            <a:endParaRPr lang="en-US" dirty="0"/>
          </a:p>
        </p:txBody>
      </p:sp>
    </p:spTree>
    <p:extLst>
      <p:ext uri="{BB962C8B-B14F-4D97-AF65-F5344CB8AC3E}">
        <p14:creationId xmlns:p14="http://schemas.microsoft.com/office/powerpoint/2010/main" val="188654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8AE74F7-D6EC-4B71-9ECE-794FFD24BDC3}" type="datetimeFigureOut">
              <a:rPr lang="en-US" smtClean="0"/>
              <a:t>9/23/2017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9306B5C-04DC-4249-BA14-7AE0B3D17607}" type="slidenum">
              <a:rPr lang="en-US" smtClean="0"/>
              <a:t>‹#›</a:t>
            </a:fld>
            <a:endParaRPr lang="en-US" dirty="0"/>
          </a:p>
        </p:txBody>
      </p:sp>
    </p:spTree>
    <p:extLst>
      <p:ext uri="{BB962C8B-B14F-4D97-AF65-F5344CB8AC3E}">
        <p14:creationId xmlns:p14="http://schemas.microsoft.com/office/powerpoint/2010/main" val="336008291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462-4DE4-4092-9E23-9EA3EAFCB2D1}"/>
              </a:ext>
            </a:extLst>
          </p:cNvPr>
          <p:cNvSpPr>
            <a:spLocks noGrp="1"/>
          </p:cNvSpPr>
          <p:nvPr>
            <p:ph type="ctrTitle"/>
          </p:nvPr>
        </p:nvSpPr>
        <p:spPr>
          <a:xfrm>
            <a:off x="821635" y="463826"/>
            <a:ext cx="10270435" cy="2299225"/>
          </a:xfrm>
        </p:spPr>
        <p:txBody>
          <a:bodyPr/>
          <a:lstStyle/>
          <a:p>
            <a:pPr algn="ctr"/>
            <a:r>
              <a:rPr lang="en-US" dirty="0"/>
              <a:t>Multi Tool CNC</a:t>
            </a:r>
            <a:br>
              <a:rPr lang="en-US" dirty="0"/>
            </a:br>
            <a:r>
              <a:rPr lang="en-US" dirty="0"/>
              <a:t> Station</a:t>
            </a:r>
          </a:p>
        </p:txBody>
      </p:sp>
      <p:sp>
        <p:nvSpPr>
          <p:cNvPr id="3" name="Subtitle 2">
            <a:extLst>
              <a:ext uri="{FF2B5EF4-FFF2-40B4-BE49-F238E27FC236}">
                <a16:creationId xmlns:a16="http://schemas.microsoft.com/office/drawing/2014/main" id="{AB6278E1-F3CB-429D-8748-13B840427105}"/>
              </a:ext>
            </a:extLst>
          </p:cNvPr>
          <p:cNvSpPr>
            <a:spLocks noGrp="1"/>
          </p:cNvSpPr>
          <p:nvPr>
            <p:ph type="subTitle" idx="1"/>
          </p:nvPr>
        </p:nvSpPr>
        <p:spPr>
          <a:xfrm>
            <a:off x="6891129" y="4306957"/>
            <a:ext cx="5037553" cy="2001078"/>
          </a:xfrm>
        </p:spPr>
        <p:txBody>
          <a:bodyPr/>
          <a:lstStyle/>
          <a:p>
            <a:r>
              <a:rPr lang="en-US" dirty="0"/>
              <a:t>A project by~</a:t>
            </a:r>
          </a:p>
          <a:p>
            <a:pPr marL="342900" indent="-342900">
              <a:buFont typeface="Wingdings" panose="05000000000000000000" pitchFamily="2" charset="2"/>
              <a:buChar char="Ø"/>
            </a:pPr>
            <a:r>
              <a:rPr lang="en-US" dirty="0"/>
              <a:t>Akshay Ganpat kurhade	be a </a:t>
            </a:r>
          </a:p>
          <a:p>
            <a:pPr marL="342900" indent="-342900">
              <a:buFont typeface="Wingdings" panose="05000000000000000000" pitchFamily="2" charset="2"/>
              <a:buChar char="Ø"/>
            </a:pPr>
            <a:r>
              <a:rPr lang="en-US" dirty="0"/>
              <a:t>Onkar sunil tanwade		be a</a:t>
            </a:r>
          </a:p>
          <a:p>
            <a:pPr marL="342900" indent="-342900">
              <a:buFont typeface="Wingdings" panose="05000000000000000000" pitchFamily="2" charset="2"/>
              <a:buChar char="Ø"/>
            </a:pPr>
            <a:r>
              <a:rPr lang="en-US" dirty="0"/>
              <a:t>Prachi Prakash gore		be a</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281602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77C9-6CEF-4527-87E3-1AE66BC69D50}"/>
              </a:ext>
            </a:extLst>
          </p:cNvPr>
          <p:cNvSpPr>
            <a:spLocks noGrp="1"/>
          </p:cNvSpPr>
          <p:nvPr>
            <p:ph type="title"/>
          </p:nvPr>
        </p:nvSpPr>
        <p:spPr/>
        <p:txBody>
          <a:bodyPr/>
          <a:lstStyle/>
          <a:p>
            <a:r>
              <a:rPr lang="en-US" dirty="0"/>
              <a:t>3d printing working</a:t>
            </a:r>
          </a:p>
        </p:txBody>
      </p:sp>
      <p:sp>
        <p:nvSpPr>
          <p:cNvPr id="3" name="Content Placeholder 2">
            <a:extLst>
              <a:ext uri="{FF2B5EF4-FFF2-40B4-BE49-F238E27FC236}">
                <a16:creationId xmlns:a16="http://schemas.microsoft.com/office/drawing/2014/main" id="{CA90D16F-8051-40EB-90BE-165B3E6A06D6}"/>
              </a:ext>
            </a:extLst>
          </p:cNvPr>
          <p:cNvSpPr>
            <a:spLocks noGrp="1"/>
          </p:cNvSpPr>
          <p:nvPr>
            <p:ph idx="1"/>
          </p:nvPr>
        </p:nvSpPr>
        <p:spPr>
          <a:xfrm>
            <a:off x="646111" y="2066171"/>
            <a:ext cx="8946541" cy="4195481"/>
          </a:xfrm>
        </p:spPr>
        <p:txBody>
          <a:bodyPr>
            <a:normAutofit/>
          </a:bodyPr>
          <a:lstStyle/>
          <a:p>
            <a:r>
              <a:rPr lang="en-US" sz="2400" dirty="0"/>
              <a:t>The 3d printer toolhead works on the </a:t>
            </a:r>
            <a:r>
              <a:rPr lang="en-US" sz="2400" b="1" dirty="0"/>
              <a:t>Fused Deposition Modelling(FDM) </a:t>
            </a:r>
            <a:r>
              <a:rPr lang="en-US" sz="2400" dirty="0"/>
              <a:t>principle.</a:t>
            </a:r>
          </a:p>
          <a:p>
            <a:r>
              <a:rPr lang="en-US" sz="2400" dirty="0"/>
              <a:t>What is FDM?</a:t>
            </a:r>
          </a:p>
          <a:p>
            <a:r>
              <a:rPr lang="en-US" sz="2400" dirty="0">
                <a:latin typeface="Times New Roman" panose="02020603050405020304" pitchFamily="18" charset="0"/>
                <a:cs typeface="Times New Roman" panose="02020603050405020304" pitchFamily="18" charset="0"/>
              </a:rPr>
              <a:t>FDM works on an "additive" principle by laying down material in layers i.e. a plastic filament or metal wire is unwound from a coil and supplies material to produce a part.</a:t>
            </a:r>
          </a:p>
          <a:p>
            <a:r>
              <a:rPr lang="en-US" sz="2400" dirty="0">
                <a:latin typeface="Times New Roman" panose="02020603050405020304" pitchFamily="18" charset="0"/>
                <a:cs typeface="Times New Roman" panose="02020603050405020304" pitchFamily="18" charset="0"/>
              </a:rPr>
              <a:t>Materials used in FDM 3d printing</a:t>
            </a:r>
          </a:p>
          <a:p>
            <a:pPr lvl="1"/>
            <a:r>
              <a:rPr lang="en-US" sz="2200" dirty="0">
                <a:latin typeface="Times New Roman" panose="02020603050405020304" pitchFamily="18" charset="0"/>
                <a:cs typeface="Times New Roman" panose="02020603050405020304" pitchFamily="18" charset="0"/>
              </a:rPr>
              <a:t>PLA(Poly Lactic Acid)    </a:t>
            </a:r>
          </a:p>
          <a:p>
            <a:pPr lvl="1"/>
            <a:r>
              <a:rPr lang="en-US" sz="2200" dirty="0">
                <a:latin typeface="Times New Roman" panose="02020603050405020304" pitchFamily="18" charset="0"/>
                <a:cs typeface="Times New Roman" panose="02020603050405020304" pitchFamily="18" charset="0"/>
              </a:rPr>
              <a:t>ABS (</a:t>
            </a:r>
            <a:r>
              <a:rPr lang="en-US" sz="2400" dirty="0"/>
              <a:t>Acrylonitrile butadiene styrene)</a:t>
            </a:r>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917B7C8-59D4-4D01-AE00-85D89CE4E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721" y="1623792"/>
            <a:ext cx="2656661" cy="2656661"/>
          </a:xfrm>
          <a:prstGeom prst="rect">
            <a:avLst/>
          </a:prstGeom>
        </p:spPr>
      </p:pic>
    </p:spTree>
    <p:extLst>
      <p:ext uri="{BB962C8B-B14F-4D97-AF65-F5344CB8AC3E}">
        <p14:creationId xmlns:p14="http://schemas.microsoft.com/office/powerpoint/2010/main" val="24818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73641-F498-48D6-A160-6BADC52FFD5E}"/>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2BFAD573-B287-4956-B60F-D21F356D1218}"/>
              </a:ext>
            </a:extLst>
          </p:cNvPr>
          <p:cNvSpPr>
            <a:spLocks noGrp="1"/>
          </p:cNvSpPr>
          <p:nvPr>
            <p:ph idx="1"/>
          </p:nvPr>
        </p:nvSpPr>
        <p:spPr/>
        <p:txBody>
          <a:bodyPr/>
          <a:lstStyle/>
          <a:p>
            <a:r>
              <a:rPr lang="en-US" dirty="0"/>
              <a:t>Steps involved in FDM-</a:t>
            </a:r>
          </a:p>
          <a:p>
            <a:pPr marL="457200" indent="-457200">
              <a:buFont typeface="+mj-lt"/>
              <a:buAutoNum type="arabicParenR"/>
            </a:pPr>
            <a:r>
              <a:rPr lang="en-US" dirty="0"/>
              <a:t>FDM begins with a software process which processes an STL file (stereolithography file format), mathematically slicing and orienting the model for the build process.</a:t>
            </a:r>
          </a:p>
          <a:p>
            <a:pPr marL="457200" indent="-457200">
              <a:buFont typeface="+mj-lt"/>
              <a:buAutoNum type="arabicParenR"/>
            </a:pPr>
            <a:r>
              <a:rPr lang="en-US" dirty="0"/>
              <a:t>A plastic filament or metal wire is unwound from a coil and supplies material to an extrusion nozzle which can turn the flow on and off.</a:t>
            </a:r>
          </a:p>
          <a:p>
            <a:pPr marL="457200" indent="-457200">
              <a:buFont typeface="+mj-lt"/>
              <a:buAutoNum type="arabicParenR"/>
            </a:pPr>
            <a:r>
              <a:rPr lang="en-US" dirty="0"/>
              <a:t>The nozzle is heated to melt the material</a:t>
            </a:r>
          </a:p>
          <a:p>
            <a:pPr marL="457200" indent="-457200">
              <a:buFont typeface="+mj-lt"/>
              <a:buAutoNum type="arabicParenR"/>
            </a:pPr>
            <a:r>
              <a:rPr lang="en-US" dirty="0"/>
              <a:t>The nozzle follows a tool-path controlled by a computer-aided manufacturing (CAM) software package, and the part is built from the bottom up, one layer at a time.</a:t>
            </a:r>
          </a:p>
        </p:txBody>
      </p:sp>
    </p:spTree>
    <p:extLst>
      <p:ext uri="{BB962C8B-B14F-4D97-AF65-F5344CB8AC3E}">
        <p14:creationId xmlns:p14="http://schemas.microsoft.com/office/powerpoint/2010/main" val="302279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4DDF-9500-4E78-8C5F-FF06383DA448}"/>
              </a:ext>
            </a:extLst>
          </p:cNvPr>
          <p:cNvSpPr>
            <a:spLocks noGrp="1"/>
          </p:cNvSpPr>
          <p:nvPr>
            <p:ph type="title"/>
          </p:nvPr>
        </p:nvSpPr>
        <p:spPr/>
        <p:txBody>
          <a:bodyPr/>
          <a:lstStyle/>
          <a:p>
            <a:r>
              <a:rPr lang="en-US" dirty="0"/>
              <a:t>3-axis CNC milling</a:t>
            </a:r>
          </a:p>
        </p:txBody>
      </p:sp>
      <p:sp>
        <p:nvSpPr>
          <p:cNvPr id="3" name="Content Placeholder 2">
            <a:extLst>
              <a:ext uri="{FF2B5EF4-FFF2-40B4-BE49-F238E27FC236}">
                <a16:creationId xmlns:a16="http://schemas.microsoft.com/office/drawing/2014/main" id="{18D1A637-2778-4028-8A4B-82446E854BFF}"/>
              </a:ext>
            </a:extLst>
          </p:cNvPr>
          <p:cNvSpPr>
            <a:spLocks noGrp="1"/>
          </p:cNvSpPr>
          <p:nvPr>
            <p:ph idx="1"/>
          </p:nvPr>
        </p:nvSpPr>
        <p:spPr>
          <a:xfrm>
            <a:off x="440704" y="2066170"/>
            <a:ext cx="8946541" cy="4195481"/>
          </a:xfrm>
        </p:spPr>
        <p:txBody>
          <a:bodyPr/>
          <a:lstStyle/>
          <a:p>
            <a:r>
              <a:rPr lang="en-US" dirty="0"/>
              <a:t>Milling is a cutting process that uses a milling cutter to remove material from the surface of a workpiece. The milling cutter is a rotary cutting tool.</a:t>
            </a:r>
          </a:p>
          <a:p>
            <a:r>
              <a:rPr lang="en-US" dirty="0"/>
              <a:t>The milling process removes material by performing many separate, small cuts. This is accomplished by using a cutter with many teeth, spinning the cutter at high speed.</a:t>
            </a:r>
          </a:p>
          <a:p>
            <a:r>
              <a:rPr lang="en-US" dirty="0"/>
              <a:t>We use a vertical mill arrangement.</a:t>
            </a:r>
          </a:p>
          <a:p>
            <a:r>
              <a:rPr lang="en-US" dirty="0"/>
              <a:t>In the </a:t>
            </a:r>
            <a:r>
              <a:rPr lang="en-US" b="1" dirty="0"/>
              <a:t>vertical mill</a:t>
            </a:r>
            <a:r>
              <a:rPr lang="en-US" dirty="0"/>
              <a:t> the spindle axis is vertically oriented. Milling cutters are held in the spindle and rotate on its axis.</a:t>
            </a:r>
          </a:p>
          <a:p>
            <a:r>
              <a:rPr lang="en-US" dirty="0"/>
              <a:t>Here in the proposed system the milling bed is stationary while the spindle rotates </a:t>
            </a:r>
            <a:r>
              <a:rPr lang="en-US"/>
              <a:t>on the axes.</a:t>
            </a:r>
            <a:endParaRPr lang="en-US" dirty="0"/>
          </a:p>
        </p:txBody>
      </p:sp>
      <p:pic>
        <p:nvPicPr>
          <p:cNvPr id="7" name="Picture 6">
            <a:extLst>
              <a:ext uri="{FF2B5EF4-FFF2-40B4-BE49-F238E27FC236}">
                <a16:creationId xmlns:a16="http://schemas.microsoft.com/office/drawing/2014/main" id="{862A0A06-9872-47E3-8E3C-B8EB8BE22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052" y="2066170"/>
            <a:ext cx="2095500" cy="1685925"/>
          </a:xfrm>
          <a:prstGeom prst="rect">
            <a:avLst/>
          </a:prstGeom>
        </p:spPr>
      </p:pic>
    </p:spTree>
    <p:extLst>
      <p:ext uri="{BB962C8B-B14F-4D97-AF65-F5344CB8AC3E}">
        <p14:creationId xmlns:p14="http://schemas.microsoft.com/office/powerpoint/2010/main" val="4053203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C3BE-43A9-4797-B417-4E41971FB0A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D3FC5DC-AACE-4600-9D0E-704DB6D1536B}"/>
              </a:ext>
            </a:extLst>
          </p:cNvPr>
          <p:cNvSpPr>
            <a:spLocks noGrp="1"/>
          </p:cNvSpPr>
          <p:nvPr>
            <p:ph idx="1"/>
          </p:nvPr>
        </p:nvSpPr>
        <p:spPr/>
        <p:txBody>
          <a:bodyPr>
            <a:normAutofit fontScale="92500" lnSpcReduction="10000"/>
          </a:bodyPr>
          <a:lstStyle/>
          <a:p>
            <a:pPr lvl="0"/>
            <a:r>
              <a:rPr lang="en-US" i="1" dirty="0"/>
              <a:t>“Development of an integrated system of 3D printer and laser carving” </a:t>
            </a:r>
            <a:r>
              <a:rPr lang="en-US" dirty="0"/>
              <a:t>by Cheng-Tiao Hsieh, Published in Microsystems, Packaging, Assembly and Circuits Technology Conference (IMPACT), 2016 11th International, 10.1109/IMPACT.2016.7800062</a:t>
            </a:r>
          </a:p>
          <a:p>
            <a:pPr marL="0" indent="0">
              <a:buNone/>
            </a:pPr>
            <a:r>
              <a:rPr lang="en-US" i="1" dirty="0"/>
              <a:t> </a:t>
            </a:r>
            <a:endParaRPr lang="en-US" dirty="0"/>
          </a:p>
          <a:p>
            <a:pPr lvl="0"/>
            <a:r>
              <a:rPr lang="en-US" dirty="0"/>
              <a:t>E. Canessa, C. Fonda, and M. Zennaro, “</a:t>
            </a:r>
            <a:r>
              <a:rPr lang="en-US" i="1" dirty="0"/>
              <a:t>Low-cost 3D Printing for Science, Education and Sustainable Development”,</a:t>
            </a:r>
            <a:r>
              <a:rPr lang="en-US" dirty="0"/>
              <a:t> International Centre for Theoretical Physics, 2013</a:t>
            </a:r>
          </a:p>
          <a:p>
            <a:pPr marL="0" indent="0">
              <a:buNone/>
            </a:pPr>
            <a:r>
              <a:rPr lang="en-US" dirty="0"/>
              <a:t> </a:t>
            </a:r>
          </a:p>
          <a:p>
            <a:pPr lvl="0"/>
            <a:r>
              <a:rPr lang="en-US" dirty="0"/>
              <a:t>“</a:t>
            </a:r>
            <a:r>
              <a:rPr lang="en-US" i="1" dirty="0"/>
              <a:t>THE THIRD DIMENSION OF PRINTING TECHNOLOGY USING 3DIMENTIONAL MODEL</a:t>
            </a:r>
            <a:r>
              <a:rPr lang="en-US" dirty="0"/>
              <a:t>”, by Dr. Bobby Lukose International Journal of Innovations in Scientific and Engineering Research(IJISER), ISSN:2347-971X, July 2016</a:t>
            </a:r>
          </a:p>
          <a:p>
            <a:endParaRPr lang="en-US" dirty="0"/>
          </a:p>
        </p:txBody>
      </p:sp>
    </p:spTree>
    <p:extLst>
      <p:ext uri="{BB962C8B-B14F-4D97-AF65-F5344CB8AC3E}">
        <p14:creationId xmlns:p14="http://schemas.microsoft.com/office/powerpoint/2010/main" val="246641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9834-AED5-46C4-A5F0-AD0C2582A87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CNC?</a:t>
            </a:r>
          </a:p>
        </p:txBody>
      </p:sp>
      <p:sp>
        <p:nvSpPr>
          <p:cNvPr id="3" name="Content Placeholder 2">
            <a:extLst>
              <a:ext uri="{FF2B5EF4-FFF2-40B4-BE49-F238E27FC236}">
                <a16:creationId xmlns:a16="http://schemas.microsoft.com/office/drawing/2014/main" id="{51F9FEA7-26FC-4757-AE38-58E10DA2CC2F}"/>
              </a:ext>
            </a:extLst>
          </p:cNvPr>
          <p:cNvSpPr>
            <a:spLocks noGrp="1"/>
          </p:cNvSpPr>
          <p:nvPr>
            <p:ph idx="1"/>
          </p:nvPr>
        </p:nvSpPr>
        <p:spPr>
          <a:xfrm>
            <a:off x="1103312" y="2052918"/>
            <a:ext cx="9909245" cy="4195481"/>
          </a:xfrm>
        </p:spPr>
        <p:txBody>
          <a:bodyPr/>
          <a:lstStyle/>
          <a:p>
            <a:r>
              <a:rPr lang="en-US" b="1" dirty="0">
                <a:latin typeface="Times New Roman" panose="02020603050405020304" pitchFamily="18" charset="0"/>
                <a:cs typeface="Times New Roman" panose="02020603050405020304" pitchFamily="18" charset="0"/>
              </a:rPr>
              <a:t>Computer numerical control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CNC</a:t>
            </a:r>
            <a:r>
              <a:rPr lang="en-US" dirty="0">
                <a:latin typeface="Times New Roman" panose="02020603050405020304" pitchFamily="18" charset="0"/>
                <a:cs typeface="Times New Roman" panose="02020603050405020304" pitchFamily="18" charset="0"/>
              </a:rPr>
              <a:t>) is the automation of machine tools by means of computers executing pre-programmed sequences of machine control commands. This is in contrast to machines that are manually controlled by hand wheels or levers, or mechanically automated by cams alone.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modern CNC systems, the design of a mechanical part and its manufacturing program is highly automated. The part's mechanical dimensions are defined using computer-aided design (CAD) software, and then translated into manufacturing directives by computer-aided manufacturing (CAM) software. The resulting directives are transformed  into the specific commands necessary for a particular machine to produce the component, and then loaded into the CNC machine.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940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3870-C709-45DD-B40A-2352E3CBBA21}"/>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C33FF397-6493-48AC-A551-DD8CFD071F71}"/>
              </a:ext>
            </a:extLst>
          </p:cNvPr>
          <p:cNvSpPr>
            <a:spLocks noGrp="1"/>
          </p:cNvSpPr>
          <p:nvPr>
            <p:ph idx="1"/>
          </p:nvPr>
        </p:nvSpPr>
        <p:spPr>
          <a:xfrm>
            <a:off x="646111" y="1853248"/>
            <a:ext cx="10260428" cy="4627065"/>
          </a:xfrm>
        </p:spPr>
        <p:txBody>
          <a:bodyPr/>
          <a:lstStyle/>
          <a:p>
            <a:pPr>
              <a:buFont typeface="Wingdings" panose="05000000000000000000" pitchFamily="2" charset="2"/>
              <a:buChar char="Ø"/>
            </a:pPr>
            <a:r>
              <a:rPr lang="en-US" dirty="0"/>
              <a:t>Traditionally all CNC stations have been standalone systems i.e. a different setup for every specific operation(milling, drilling, extrusion, etc.) </a:t>
            </a:r>
          </a:p>
          <a:p>
            <a:pPr>
              <a:buFont typeface="Wingdings" panose="05000000000000000000" pitchFamily="2" charset="2"/>
              <a:buChar char="Ø"/>
            </a:pPr>
            <a:r>
              <a:rPr lang="en-US" dirty="0"/>
              <a:t>Its becoming an increasing need to develop integrated systems that can do multitasking. This is needed primarily due to two major reasons.</a:t>
            </a:r>
          </a:p>
          <a:p>
            <a:pPr lvl="2">
              <a:buFont typeface="Wingdings" panose="05000000000000000000" pitchFamily="2" charset="2"/>
              <a:buChar char="Ø"/>
            </a:pPr>
            <a:r>
              <a:rPr lang="en-US" dirty="0"/>
              <a:t>Space constraints, CNC setups usually take up a huge space for single machining setup. Multiple machining processes require a huge space which becomes impossible for small manufacturing units or educational setups to afford.</a:t>
            </a:r>
          </a:p>
          <a:p>
            <a:pPr lvl="2">
              <a:buFont typeface="Wingdings" panose="05000000000000000000" pitchFamily="2" charset="2"/>
              <a:buChar char="Ø"/>
            </a:pPr>
            <a:r>
              <a:rPr lang="en-US" dirty="0"/>
              <a:t>Cost constraints, Individual CNC setups cost a huge sum of money for different setups for every single operation. For example, a milling setup requires around a INR 1 lakh setup, a drilling setup the same amount, the 3d extrusion setup similar amount. Thus making it a huge sum. </a:t>
            </a:r>
          </a:p>
          <a:p>
            <a:pPr marL="457200">
              <a:buFont typeface="Wingdings" panose="05000000000000000000" pitchFamily="2" charset="2"/>
              <a:buChar char="Ø"/>
            </a:pPr>
            <a:r>
              <a:rPr lang="en-US" dirty="0"/>
              <a:t>These constraints make the traditional systems unusable for prototyping stages, where it is actually required but is unaffordable .</a:t>
            </a:r>
          </a:p>
          <a:p>
            <a:pPr lvl="2">
              <a:buFont typeface="Wingdings" panose="05000000000000000000" pitchFamily="2" charset="2"/>
              <a:buChar char="Ø"/>
            </a:pPr>
            <a:endParaRPr lang="en-US" dirty="0"/>
          </a:p>
          <a:p>
            <a:pPr lvl="2">
              <a:buFont typeface="Wingdings" panose="05000000000000000000" pitchFamily="2" charset="2"/>
              <a:buChar char="Ø"/>
            </a:pPr>
            <a:endParaRPr lang="en-US" dirty="0"/>
          </a:p>
          <a:p>
            <a:pPr lvl="2">
              <a:buFont typeface="Wingdings" panose="05000000000000000000" pitchFamily="2" charset="2"/>
              <a:buChar char="Ø"/>
            </a:pPr>
            <a:endParaRPr lang="en-US" dirty="0"/>
          </a:p>
          <a:p>
            <a:pPr lvl="2">
              <a:buFont typeface="Wingdings" panose="05000000000000000000" pitchFamily="2" charset="2"/>
              <a:buChar char="Ø"/>
            </a:pPr>
            <a:endParaRPr lang="en-US" dirty="0"/>
          </a:p>
        </p:txBody>
      </p:sp>
    </p:spTree>
    <p:extLst>
      <p:ext uri="{BB962C8B-B14F-4D97-AF65-F5344CB8AC3E}">
        <p14:creationId xmlns:p14="http://schemas.microsoft.com/office/powerpoint/2010/main" val="276136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7559-336D-4244-A590-C788B496745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14F253F-9F45-48F8-91EC-A5D178A6BF77}"/>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Developing an integrated CNC system that can do multiple CNC operations on a single machining setup with minimum re-configuration.</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37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A845-86C5-4B1B-B71C-08564BD2B802}"/>
              </a:ext>
            </a:extLst>
          </p:cNvPr>
          <p:cNvSpPr>
            <a:spLocks noGrp="1"/>
          </p:cNvSpPr>
          <p:nvPr>
            <p:ph type="title"/>
          </p:nvPr>
        </p:nvSpPr>
        <p:spPr/>
        <p:txBody>
          <a:bodyPr/>
          <a:lstStyle/>
          <a:p>
            <a:r>
              <a:rPr lang="en-US" dirty="0"/>
              <a:t>Need of CNC</a:t>
            </a:r>
          </a:p>
        </p:txBody>
      </p:sp>
      <p:sp>
        <p:nvSpPr>
          <p:cNvPr id="3" name="Content Placeholder 2">
            <a:extLst>
              <a:ext uri="{FF2B5EF4-FFF2-40B4-BE49-F238E27FC236}">
                <a16:creationId xmlns:a16="http://schemas.microsoft.com/office/drawing/2014/main" id="{581198A7-A9EF-4D07-A872-667D2D7B8835}"/>
              </a:ext>
            </a:extLst>
          </p:cNvPr>
          <p:cNvSpPr>
            <a:spLocks noGrp="1"/>
          </p:cNvSpPr>
          <p:nvPr>
            <p:ph idx="1"/>
          </p:nvPr>
        </p:nvSpPr>
        <p:spPr/>
        <p:txBody>
          <a:bodyPr/>
          <a:lstStyle/>
          <a:p>
            <a:r>
              <a:rPr lang="en-US" dirty="0"/>
              <a:t>The traditional manufacturing involves skilled labor which puts in the human factor in picture. Which leads to uncontrollable errors. The new manufacturing industry requires accurate results. Also it requires the machine to produce the same results each time.</a:t>
            </a:r>
          </a:p>
          <a:p>
            <a:endParaRPr lang="en-US" dirty="0"/>
          </a:p>
          <a:p>
            <a:r>
              <a:rPr lang="en-US" dirty="0"/>
              <a:t>CNC uses numerically calculated commands and positions along with a reliable mechanism to implement it. </a:t>
            </a:r>
          </a:p>
          <a:p>
            <a:endParaRPr lang="en-US" dirty="0"/>
          </a:p>
          <a:p>
            <a:r>
              <a:rPr lang="en-US" dirty="0"/>
              <a:t>Also the traditional machining equipment's cannot be used 24*7 for 365 days, on the other hand a CNC setup can be run all the time with no or minimum maintenance period</a:t>
            </a:r>
          </a:p>
        </p:txBody>
      </p:sp>
    </p:spTree>
    <p:extLst>
      <p:ext uri="{BB962C8B-B14F-4D97-AF65-F5344CB8AC3E}">
        <p14:creationId xmlns:p14="http://schemas.microsoft.com/office/powerpoint/2010/main" val="86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E8F2-2594-41BC-8BFE-371A8AC3B1CA}"/>
              </a:ext>
            </a:extLst>
          </p:cNvPr>
          <p:cNvSpPr>
            <a:spLocks noGrp="1"/>
          </p:cNvSpPr>
          <p:nvPr>
            <p:ph type="title"/>
          </p:nvPr>
        </p:nvSpPr>
        <p:spPr/>
        <p:txBody>
          <a:bodyPr/>
          <a:lstStyle/>
          <a:p>
            <a:r>
              <a:rPr lang="en-US" dirty="0"/>
              <a:t>Why a multitool setup?</a:t>
            </a:r>
          </a:p>
        </p:txBody>
      </p:sp>
      <p:sp>
        <p:nvSpPr>
          <p:cNvPr id="3" name="Content Placeholder 2">
            <a:extLst>
              <a:ext uri="{FF2B5EF4-FFF2-40B4-BE49-F238E27FC236}">
                <a16:creationId xmlns:a16="http://schemas.microsoft.com/office/drawing/2014/main" id="{E71BF5A7-8663-42B5-8048-FF0A8C5386A0}"/>
              </a:ext>
            </a:extLst>
          </p:cNvPr>
          <p:cNvSpPr>
            <a:spLocks noGrp="1"/>
          </p:cNvSpPr>
          <p:nvPr>
            <p:ph idx="1"/>
          </p:nvPr>
        </p:nvSpPr>
        <p:spPr/>
        <p:txBody>
          <a:bodyPr/>
          <a:lstStyle/>
          <a:p>
            <a:r>
              <a:rPr lang="en-US" dirty="0"/>
              <a:t>Prototyping any product requires multiple machining processes which primarily involve 3d printing, milling, laser cutting, etc.</a:t>
            </a:r>
          </a:p>
          <a:p>
            <a:r>
              <a:rPr lang="en-US" dirty="0"/>
              <a:t>Prototyping may need fine tuning and getting this work done using industrial shops can get expensive as well as tiresome.</a:t>
            </a:r>
          </a:p>
          <a:p>
            <a:r>
              <a:rPr lang="en-US" dirty="0"/>
              <a:t>Also basically all CNC setups can share the same 3-axis (cartesian) setup which can save time, money as well as resources.</a:t>
            </a:r>
          </a:p>
          <a:p>
            <a:r>
              <a:rPr lang="en-US" dirty="0"/>
              <a:t>No need to program different setups, which may involve getting knowledge of each machine separately.</a:t>
            </a:r>
          </a:p>
          <a:p>
            <a:r>
              <a:rPr lang="en-US" dirty="0"/>
              <a:t>Compactness</a:t>
            </a:r>
          </a:p>
          <a:p>
            <a:endParaRPr lang="en-US" dirty="0"/>
          </a:p>
          <a:p>
            <a:endParaRPr lang="en-US" dirty="0"/>
          </a:p>
        </p:txBody>
      </p:sp>
    </p:spTree>
    <p:extLst>
      <p:ext uri="{BB962C8B-B14F-4D97-AF65-F5344CB8AC3E}">
        <p14:creationId xmlns:p14="http://schemas.microsoft.com/office/powerpoint/2010/main" val="271039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2F98-68E6-4796-A567-30E4D70B826D}"/>
              </a:ext>
            </a:extLst>
          </p:cNvPr>
          <p:cNvSpPr>
            <a:spLocks noGrp="1"/>
          </p:cNvSpPr>
          <p:nvPr>
            <p:ph type="title"/>
          </p:nvPr>
        </p:nvSpPr>
        <p:spPr/>
        <p:txBody>
          <a:bodyPr/>
          <a:lstStyle/>
          <a:p>
            <a:r>
              <a:rPr lang="en-US" dirty="0"/>
              <a:t>Block Diagram</a:t>
            </a:r>
          </a:p>
        </p:txBody>
      </p:sp>
      <p:grpSp>
        <p:nvGrpSpPr>
          <p:cNvPr id="22" name="Group 21">
            <a:extLst>
              <a:ext uri="{FF2B5EF4-FFF2-40B4-BE49-F238E27FC236}">
                <a16:creationId xmlns:a16="http://schemas.microsoft.com/office/drawing/2014/main" id="{AB3F03B9-9DB1-45B4-B8F4-E72C8AC941E7}"/>
              </a:ext>
            </a:extLst>
          </p:cNvPr>
          <p:cNvGrpSpPr/>
          <p:nvPr/>
        </p:nvGrpSpPr>
        <p:grpSpPr>
          <a:xfrm>
            <a:off x="1444488" y="894464"/>
            <a:ext cx="8476527" cy="5850893"/>
            <a:chOff x="1444488" y="894464"/>
            <a:chExt cx="8476527" cy="5850893"/>
          </a:xfrm>
        </p:grpSpPr>
        <p:grpSp>
          <p:nvGrpSpPr>
            <p:cNvPr id="19" name="Group 18">
              <a:extLst>
                <a:ext uri="{FF2B5EF4-FFF2-40B4-BE49-F238E27FC236}">
                  <a16:creationId xmlns:a16="http://schemas.microsoft.com/office/drawing/2014/main" id="{6136F38C-A1CF-457F-8551-4287986A9BE2}"/>
                </a:ext>
              </a:extLst>
            </p:cNvPr>
            <p:cNvGrpSpPr/>
            <p:nvPr/>
          </p:nvGrpSpPr>
          <p:grpSpPr>
            <a:xfrm>
              <a:off x="1444488" y="894464"/>
              <a:ext cx="8476527" cy="4618440"/>
              <a:chOff x="185532" y="947473"/>
              <a:chExt cx="8476527" cy="4711206"/>
            </a:xfrm>
          </p:grpSpPr>
          <p:sp>
            <p:nvSpPr>
              <p:cNvPr id="4" name="Rectangle 3">
                <a:extLst>
                  <a:ext uri="{FF2B5EF4-FFF2-40B4-BE49-F238E27FC236}">
                    <a16:creationId xmlns:a16="http://schemas.microsoft.com/office/drawing/2014/main" id="{0F7AEABC-78A8-4424-8B43-62B5913B3BE5}"/>
                  </a:ext>
                </a:extLst>
              </p:cNvPr>
              <p:cNvSpPr/>
              <p:nvPr/>
            </p:nvSpPr>
            <p:spPr>
              <a:xfrm>
                <a:off x="2662067" y="2087731"/>
                <a:ext cx="2835965" cy="143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axis frame </a:t>
                </a:r>
              </a:p>
              <a:p>
                <a:pPr algn="ctr"/>
                <a:r>
                  <a:rPr lang="en-US" dirty="0"/>
                  <a:t>(stepper motors and working bed)</a:t>
                </a:r>
              </a:p>
            </p:txBody>
          </p:sp>
          <p:sp>
            <p:nvSpPr>
              <p:cNvPr id="5" name="Rectangle 4">
                <a:extLst>
                  <a:ext uri="{FF2B5EF4-FFF2-40B4-BE49-F238E27FC236}">
                    <a16:creationId xmlns:a16="http://schemas.microsoft.com/office/drawing/2014/main" id="{6201F407-3AF3-4819-AEE1-07ADB135AADF}"/>
                  </a:ext>
                </a:extLst>
              </p:cNvPr>
              <p:cNvSpPr/>
              <p:nvPr/>
            </p:nvSpPr>
            <p:spPr>
              <a:xfrm>
                <a:off x="2078971" y="4215219"/>
                <a:ext cx="2001078" cy="118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a:p>
                <a:pPr algn="ctr"/>
                <a:r>
                  <a:rPr lang="en-US" dirty="0"/>
                  <a:t>(Atmega2560)</a:t>
                </a:r>
              </a:p>
            </p:txBody>
          </p:sp>
          <p:sp>
            <p:nvSpPr>
              <p:cNvPr id="7" name="Rectangle 6">
                <a:extLst>
                  <a:ext uri="{FF2B5EF4-FFF2-40B4-BE49-F238E27FC236}">
                    <a16:creationId xmlns:a16="http://schemas.microsoft.com/office/drawing/2014/main" id="{26FC5912-3734-4644-BA79-1B2B1E364979}"/>
                  </a:ext>
                </a:extLst>
              </p:cNvPr>
              <p:cNvSpPr/>
              <p:nvPr/>
            </p:nvSpPr>
            <p:spPr>
              <a:xfrm>
                <a:off x="5014326" y="4643786"/>
                <a:ext cx="2186609" cy="1014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8" name="Arrow: Left-Right 7">
                <a:extLst>
                  <a:ext uri="{FF2B5EF4-FFF2-40B4-BE49-F238E27FC236}">
                    <a16:creationId xmlns:a16="http://schemas.microsoft.com/office/drawing/2014/main" id="{59E25D3B-EDFF-46C7-AAF0-15D414389F7E}"/>
                  </a:ext>
                </a:extLst>
              </p:cNvPr>
              <p:cNvSpPr/>
              <p:nvPr/>
            </p:nvSpPr>
            <p:spPr>
              <a:xfrm>
                <a:off x="4123118" y="4981331"/>
                <a:ext cx="808382" cy="311521"/>
              </a:xfrm>
              <a:prstGeom prst="leftRight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0000"/>
                      <a:lumOff val="40000"/>
                    </a:schemeClr>
                  </a:solidFill>
                </a:endParaRPr>
              </a:p>
            </p:txBody>
          </p:sp>
          <p:sp>
            <p:nvSpPr>
              <p:cNvPr id="9" name="Arrow: Up 8">
                <a:extLst>
                  <a:ext uri="{FF2B5EF4-FFF2-40B4-BE49-F238E27FC236}">
                    <a16:creationId xmlns:a16="http://schemas.microsoft.com/office/drawing/2014/main" id="{1028EE9D-D25E-4D8C-A0E6-E6727201B47F}"/>
                  </a:ext>
                </a:extLst>
              </p:cNvPr>
              <p:cNvSpPr/>
              <p:nvPr/>
            </p:nvSpPr>
            <p:spPr>
              <a:xfrm>
                <a:off x="3079510" y="3518966"/>
                <a:ext cx="405812" cy="656496"/>
              </a:xfrm>
              <a:prstGeom prst="up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1C96D73-A0CC-4F8A-8A6B-6355E4E295C0}"/>
                  </a:ext>
                </a:extLst>
              </p:cNvPr>
              <p:cNvSpPr/>
              <p:nvPr/>
            </p:nvSpPr>
            <p:spPr>
              <a:xfrm>
                <a:off x="185532" y="2862469"/>
                <a:ext cx="1510748" cy="1312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Computer</a:t>
                </a:r>
              </a:p>
            </p:txBody>
          </p:sp>
          <p:sp>
            <p:nvSpPr>
              <p:cNvPr id="11" name="Arrow: Bent-Up 10">
                <a:extLst>
                  <a:ext uri="{FF2B5EF4-FFF2-40B4-BE49-F238E27FC236}">
                    <a16:creationId xmlns:a16="http://schemas.microsoft.com/office/drawing/2014/main" id="{53EB9CF9-1C23-49D9-9C2A-48273DD977F1}"/>
                  </a:ext>
                </a:extLst>
              </p:cNvPr>
              <p:cNvSpPr/>
              <p:nvPr/>
            </p:nvSpPr>
            <p:spPr>
              <a:xfrm rot="5400000">
                <a:off x="1047956" y="4036457"/>
                <a:ext cx="766111" cy="1123637"/>
              </a:xfrm>
              <a:prstGeom prst="bentUpArrow">
                <a:avLst>
                  <a:gd name="adj1" fmla="val 25000"/>
                  <a:gd name="adj2" fmla="val 28769"/>
                  <a:gd name="adj3" fmla="val 23235"/>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DDDA6B17-C082-4F45-A69A-19E76C8EEE70}"/>
                  </a:ext>
                </a:extLst>
              </p:cNvPr>
              <p:cNvSpPr/>
              <p:nvPr/>
            </p:nvSpPr>
            <p:spPr>
              <a:xfrm>
                <a:off x="6395937" y="1152983"/>
                <a:ext cx="2266122" cy="107689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3d printer</a:t>
                </a:r>
              </a:p>
              <a:p>
                <a:pPr algn="ctr"/>
                <a:r>
                  <a:rPr lang="en-US" dirty="0"/>
                  <a:t>(hotend and extruder)</a:t>
                </a:r>
              </a:p>
            </p:txBody>
          </p:sp>
          <p:sp>
            <p:nvSpPr>
              <p:cNvPr id="13" name="Oval 12">
                <a:extLst>
                  <a:ext uri="{FF2B5EF4-FFF2-40B4-BE49-F238E27FC236}">
                    <a16:creationId xmlns:a16="http://schemas.microsoft.com/office/drawing/2014/main" id="{BCE997CB-AFE6-4C6C-B807-3B9314981E3E}"/>
                  </a:ext>
                </a:extLst>
              </p:cNvPr>
              <p:cNvSpPr/>
              <p:nvPr/>
            </p:nvSpPr>
            <p:spPr>
              <a:xfrm>
                <a:off x="6067874" y="2751362"/>
                <a:ext cx="2266122" cy="967409"/>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Milling spindle</a:t>
                </a:r>
              </a:p>
            </p:txBody>
          </p:sp>
          <p:sp>
            <p:nvSpPr>
              <p:cNvPr id="15" name="Arrow: Curved Up 14">
                <a:extLst>
                  <a:ext uri="{FF2B5EF4-FFF2-40B4-BE49-F238E27FC236}">
                    <a16:creationId xmlns:a16="http://schemas.microsoft.com/office/drawing/2014/main" id="{CB8AE5B9-4F4E-4C6A-8278-FB157ACF56B2}"/>
                  </a:ext>
                </a:extLst>
              </p:cNvPr>
              <p:cNvSpPr/>
              <p:nvPr/>
            </p:nvSpPr>
            <p:spPr>
              <a:xfrm rot="9530303">
                <a:off x="4632343" y="947473"/>
                <a:ext cx="2174977" cy="723758"/>
              </a:xfrm>
              <a:prstGeom prst="curvedUpArrow">
                <a:avLst>
                  <a:gd name="adj1" fmla="val 25000"/>
                  <a:gd name="adj2" fmla="val 96707"/>
                  <a:gd name="adj3" fmla="val 25000"/>
                </a:avLst>
              </a:prstGeom>
              <a:solidFill>
                <a:schemeClr val="tx2">
                  <a:lumMod val="2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Arrow: Curved Down 15">
                <a:extLst>
                  <a:ext uri="{FF2B5EF4-FFF2-40B4-BE49-F238E27FC236}">
                    <a16:creationId xmlns:a16="http://schemas.microsoft.com/office/drawing/2014/main" id="{15D8B167-C5ED-43AB-A5D1-715E64BF6E35}"/>
                  </a:ext>
                </a:extLst>
              </p:cNvPr>
              <p:cNvSpPr/>
              <p:nvPr/>
            </p:nvSpPr>
            <p:spPr>
              <a:xfrm rot="11221348">
                <a:off x="4850708" y="3607080"/>
                <a:ext cx="2013917" cy="727721"/>
              </a:xfrm>
              <a:prstGeom prst="curvedDownArrow">
                <a:avLst/>
              </a:prstGeom>
              <a:solidFill>
                <a:schemeClr val="tx2">
                  <a:lumMod val="2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a:extLst>
                  <a:ext uri="{FF2B5EF4-FFF2-40B4-BE49-F238E27FC236}">
                    <a16:creationId xmlns:a16="http://schemas.microsoft.com/office/drawing/2014/main" id="{7C30854E-DD29-49F5-953E-B0EDC51E6697}"/>
                  </a:ext>
                </a:extLst>
              </p:cNvPr>
              <p:cNvSpPr txBox="1"/>
              <p:nvPr/>
            </p:nvSpPr>
            <p:spPr>
              <a:xfrm>
                <a:off x="5600264" y="2279697"/>
                <a:ext cx="2082621" cy="369332"/>
              </a:xfrm>
              <a:prstGeom prst="rect">
                <a:avLst/>
              </a:prstGeom>
              <a:noFill/>
            </p:spPr>
            <p:txBody>
              <a:bodyPr wrap="none" rtlCol="0">
                <a:spAutoFit/>
              </a:bodyPr>
              <a:lstStyle/>
              <a:p>
                <a:pPr algn="ctr"/>
                <a:r>
                  <a:rPr lang="en-US" dirty="0"/>
                  <a:t>Interchangeable</a:t>
                </a:r>
              </a:p>
            </p:txBody>
          </p:sp>
        </p:grpSp>
        <p:sp>
          <p:nvSpPr>
            <p:cNvPr id="20" name="Rectangle 19">
              <a:extLst>
                <a:ext uri="{FF2B5EF4-FFF2-40B4-BE49-F238E27FC236}">
                  <a16:creationId xmlns:a16="http://schemas.microsoft.com/office/drawing/2014/main" id="{63159876-99C9-4679-86A3-60F9AC033AA2}"/>
                </a:ext>
              </a:extLst>
            </p:cNvPr>
            <p:cNvSpPr/>
            <p:nvPr/>
          </p:nvSpPr>
          <p:spPr>
            <a:xfrm>
              <a:off x="2689968" y="5801141"/>
              <a:ext cx="3543557" cy="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LCD controller</a:t>
              </a:r>
            </a:p>
          </p:txBody>
        </p:sp>
        <p:sp>
          <p:nvSpPr>
            <p:cNvPr id="21" name="Arrow: Up-Down 20">
              <a:extLst>
                <a:ext uri="{FF2B5EF4-FFF2-40B4-BE49-F238E27FC236}">
                  <a16:creationId xmlns:a16="http://schemas.microsoft.com/office/drawing/2014/main" id="{F6EB2EEC-0770-4044-BB54-363A3BDC4B7A}"/>
                </a:ext>
              </a:extLst>
            </p:cNvPr>
            <p:cNvSpPr/>
            <p:nvPr/>
          </p:nvSpPr>
          <p:spPr>
            <a:xfrm>
              <a:off x="4338466" y="5256102"/>
              <a:ext cx="405812" cy="545039"/>
            </a:xfrm>
            <a:prstGeom prst="upDown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Oval 2">
            <a:extLst>
              <a:ext uri="{FF2B5EF4-FFF2-40B4-BE49-F238E27FC236}">
                <a16:creationId xmlns:a16="http://schemas.microsoft.com/office/drawing/2014/main" id="{CA2F47B0-D560-4837-8D58-494F5CA97120}"/>
              </a:ext>
            </a:extLst>
          </p:cNvPr>
          <p:cNvSpPr/>
          <p:nvPr/>
        </p:nvSpPr>
        <p:spPr>
          <a:xfrm>
            <a:off x="5032512" y="131452"/>
            <a:ext cx="2315888" cy="71561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Laser Engraver</a:t>
            </a:r>
          </a:p>
        </p:txBody>
      </p:sp>
      <p:sp>
        <p:nvSpPr>
          <p:cNvPr id="6" name="Arrow: Down 5">
            <a:extLst>
              <a:ext uri="{FF2B5EF4-FFF2-40B4-BE49-F238E27FC236}">
                <a16:creationId xmlns:a16="http://schemas.microsoft.com/office/drawing/2014/main" id="{DB407F33-5603-45D4-A6AC-FC9D2EE1FFE0}"/>
              </a:ext>
            </a:extLst>
          </p:cNvPr>
          <p:cNvSpPr/>
          <p:nvPr/>
        </p:nvSpPr>
        <p:spPr>
          <a:xfrm>
            <a:off x="5382074" y="834887"/>
            <a:ext cx="554900" cy="1018361"/>
          </a:xfrm>
          <a:prstGeom prst="down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6BEE4E-6D08-4CEC-AE2E-713F5E9BD2E0}"/>
              </a:ext>
            </a:extLst>
          </p:cNvPr>
          <p:cNvSpPr/>
          <p:nvPr/>
        </p:nvSpPr>
        <p:spPr>
          <a:xfrm>
            <a:off x="309803" y="4848893"/>
            <a:ext cx="2292403" cy="679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a:t>
            </a:r>
          </a:p>
        </p:txBody>
      </p:sp>
      <p:sp>
        <p:nvSpPr>
          <p:cNvPr id="18" name="Arrow: Left-Right 17">
            <a:extLst>
              <a:ext uri="{FF2B5EF4-FFF2-40B4-BE49-F238E27FC236}">
                <a16:creationId xmlns:a16="http://schemas.microsoft.com/office/drawing/2014/main" id="{145A34D4-62B0-4864-ACB7-8CC8B51AF2ED}"/>
              </a:ext>
            </a:extLst>
          </p:cNvPr>
          <p:cNvSpPr/>
          <p:nvPr/>
        </p:nvSpPr>
        <p:spPr>
          <a:xfrm>
            <a:off x="2645275" y="5015448"/>
            <a:ext cx="682489" cy="240653"/>
          </a:xfrm>
          <a:prstGeom prst="leftRight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E31B8BC-5C42-4645-A6FF-0A7BF4F84D72}"/>
              </a:ext>
            </a:extLst>
          </p:cNvPr>
          <p:cNvCxnSpPr>
            <a:cxnSpLocks/>
          </p:cNvCxnSpPr>
          <p:nvPr/>
        </p:nvCxnSpPr>
        <p:spPr>
          <a:xfrm flipV="1">
            <a:off x="795130" y="4335528"/>
            <a:ext cx="0" cy="513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1691507-6777-4B85-9787-BF2AC6B8EBB1}"/>
              </a:ext>
            </a:extLst>
          </p:cNvPr>
          <p:cNvSpPr txBox="1"/>
          <p:nvPr/>
        </p:nvSpPr>
        <p:spPr>
          <a:xfrm>
            <a:off x="20942" y="4056330"/>
            <a:ext cx="1463862" cy="461665"/>
          </a:xfrm>
          <a:prstGeom prst="rect">
            <a:avLst/>
          </a:prstGeom>
          <a:noFill/>
        </p:spPr>
        <p:txBody>
          <a:bodyPr wrap="none" rtlCol="0">
            <a:spAutoFit/>
          </a:bodyPr>
          <a:lstStyle/>
          <a:p>
            <a:r>
              <a:rPr lang="en-US" sz="1200" dirty="0"/>
              <a:t>To Local Network</a:t>
            </a:r>
          </a:p>
          <a:p>
            <a:r>
              <a:rPr lang="en-US" sz="1200" dirty="0"/>
              <a:t>Router</a:t>
            </a:r>
          </a:p>
        </p:txBody>
      </p:sp>
    </p:spTree>
    <p:extLst>
      <p:ext uri="{BB962C8B-B14F-4D97-AF65-F5344CB8AC3E}">
        <p14:creationId xmlns:p14="http://schemas.microsoft.com/office/powerpoint/2010/main" val="289136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A544-7A66-4989-A85E-CF466DAB06C5}"/>
              </a:ext>
            </a:extLst>
          </p:cNvPr>
          <p:cNvSpPr>
            <a:spLocks noGrp="1"/>
          </p:cNvSpPr>
          <p:nvPr>
            <p:ph type="title"/>
          </p:nvPr>
        </p:nvSpPr>
        <p:spPr/>
        <p:txBody>
          <a:bodyPr/>
          <a:lstStyle/>
          <a:p>
            <a:r>
              <a:rPr lang="en-US" dirty="0"/>
              <a:t>Proposed setup</a:t>
            </a:r>
          </a:p>
        </p:txBody>
      </p:sp>
      <p:sp>
        <p:nvSpPr>
          <p:cNvPr id="3" name="Content Placeholder 2">
            <a:extLst>
              <a:ext uri="{FF2B5EF4-FFF2-40B4-BE49-F238E27FC236}">
                <a16:creationId xmlns:a16="http://schemas.microsoft.com/office/drawing/2014/main" id="{F24CE91D-34FE-47AE-BCD7-E6EFFFAD1067}"/>
              </a:ext>
            </a:extLst>
          </p:cNvPr>
          <p:cNvSpPr>
            <a:spLocks noGrp="1"/>
          </p:cNvSpPr>
          <p:nvPr>
            <p:ph idx="1"/>
          </p:nvPr>
        </p:nvSpPr>
        <p:spPr/>
        <p:txBody>
          <a:bodyPr/>
          <a:lstStyle/>
          <a:p>
            <a:pPr>
              <a:buFont typeface="Wingdings" panose="05000000000000000000" pitchFamily="2" charset="2"/>
              <a:buChar char="Ø"/>
            </a:pPr>
            <a:r>
              <a:rPr lang="en-US" dirty="0"/>
              <a:t>The proposed setup will contain  easily interchangeable tool heads which include</a:t>
            </a:r>
          </a:p>
          <a:p>
            <a:pPr lvl="1">
              <a:buFont typeface="Wingdings" panose="05000000000000000000" pitchFamily="2" charset="2"/>
              <a:buChar char="Ø"/>
            </a:pPr>
            <a:r>
              <a:rPr lang="en-US" dirty="0"/>
              <a:t>A 3d printing head</a:t>
            </a:r>
          </a:p>
          <a:p>
            <a:pPr lvl="1">
              <a:buFont typeface="Wingdings" panose="05000000000000000000" pitchFamily="2" charset="2"/>
              <a:buChar char="Ø"/>
            </a:pPr>
            <a:r>
              <a:rPr lang="en-US" dirty="0"/>
              <a:t>A milling head</a:t>
            </a:r>
          </a:p>
          <a:p>
            <a:pPr marL="400050">
              <a:buFont typeface="Wingdings" panose="05000000000000000000" pitchFamily="2" charset="2"/>
              <a:buChar char="Ø"/>
            </a:pPr>
            <a:r>
              <a:rPr lang="en-US" dirty="0"/>
              <a:t>A heated bed setup for 3d printing</a:t>
            </a:r>
          </a:p>
          <a:p>
            <a:pPr marL="400050">
              <a:buFont typeface="Wingdings" panose="05000000000000000000" pitchFamily="2" charset="2"/>
              <a:buChar char="Ø"/>
            </a:pPr>
            <a:r>
              <a:rPr lang="en-US" dirty="0"/>
              <a:t>An wooden working base for milling</a:t>
            </a:r>
          </a:p>
          <a:p>
            <a:pPr marL="400050">
              <a:buFont typeface="Wingdings" panose="05000000000000000000" pitchFamily="2" charset="2"/>
              <a:buChar char="Ø"/>
            </a:pPr>
            <a:r>
              <a:rPr lang="en-US" dirty="0"/>
              <a:t>Single controller board(based on Atmega 2560)</a:t>
            </a:r>
          </a:p>
          <a:p>
            <a:pPr marL="400050">
              <a:buFont typeface="Wingdings" panose="05000000000000000000" pitchFamily="2" charset="2"/>
              <a:buChar char="Ø"/>
            </a:pPr>
            <a:r>
              <a:rPr lang="en-US" dirty="0"/>
              <a:t>LCD controller board for in system manual tweaking</a:t>
            </a:r>
          </a:p>
          <a:p>
            <a:pPr marL="400050">
              <a:buFont typeface="Wingdings" panose="05000000000000000000" pitchFamily="2" charset="2"/>
              <a:buChar char="Ø"/>
            </a:pPr>
            <a:r>
              <a:rPr lang="en-US" dirty="0"/>
              <a:t>A 3-axis(cartesian) i.e. X,Y,Z axis frame controlled using stepper motors</a:t>
            </a:r>
          </a:p>
          <a:p>
            <a:pPr marL="400050">
              <a:buFont typeface="Wingdings" panose="05000000000000000000" pitchFamily="2" charset="2"/>
              <a:buChar char="Ø"/>
            </a:pPr>
            <a:endParaRPr lang="en-US" dirty="0"/>
          </a:p>
        </p:txBody>
      </p:sp>
    </p:spTree>
    <p:extLst>
      <p:ext uri="{BB962C8B-B14F-4D97-AF65-F5344CB8AC3E}">
        <p14:creationId xmlns:p14="http://schemas.microsoft.com/office/powerpoint/2010/main" val="2949841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1207-7DC0-4FF5-9535-23C28DAAFFFA}"/>
              </a:ext>
            </a:extLst>
          </p:cNvPr>
          <p:cNvSpPr>
            <a:spLocks noGrp="1"/>
          </p:cNvSpPr>
          <p:nvPr>
            <p:ph type="title"/>
          </p:nvPr>
        </p:nvSpPr>
        <p:spPr/>
        <p:txBody>
          <a:bodyPr/>
          <a:lstStyle/>
          <a:p>
            <a:r>
              <a:rPr lang="en-US" dirty="0"/>
              <a:t>Working </a:t>
            </a:r>
          </a:p>
        </p:txBody>
      </p:sp>
      <p:sp>
        <p:nvSpPr>
          <p:cNvPr id="3" name="Content Placeholder 2">
            <a:extLst>
              <a:ext uri="{FF2B5EF4-FFF2-40B4-BE49-F238E27FC236}">
                <a16:creationId xmlns:a16="http://schemas.microsoft.com/office/drawing/2014/main" id="{AC81515B-0391-45FE-BC9D-AD5038DEA6C1}"/>
              </a:ext>
            </a:extLst>
          </p:cNvPr>
          <p:cNvSpPr>
            <a:spLocks noGrp="1"/>
          </p:cNvSpPr>
          <p:nvPr>
            <p:ph idx="1"/>
          </p:nvPr>
        </p:nvSpPr>
        <p:spPr/>
        <p:txBody>
          <a:bodyPr/>
          <a:lstStyle/>
          <a:p>
            <a:r>
              <a:rPr lang="en-US" dirty="0"/>
              <a:t>Working of the setup can be divided into two separate blocks depending on the tool head used.</a:t>
            </a:r>
          </a:p>
          <a:p>
            <a:r>
              <a:rPr lang="en-US" dirty="0"/>
              <a:t>The basic working is based on deciding the exact position of the toolhead by calculating its cartesian(x, y, z) co-ordinates using a cam software.</a:t>
            </a:r>
          </a:p>
          <a:p>
            <a:r>
              <a:rPr lang="en-US" dirty="0"/>
              <a:t>Stepper motors along with a tooth-belt pulley arrangement give an accurate displacement.</a:t>
            </a:r>
          </a:p>
        </p:txBody>
      </p:sp>
    </p:spTree>
    <p:extLst>
      <p:ext uri="{BB962C8B-B14F-4D97-AF65-F5344CB8AC3E}">
        <p14:creationId xmlns:p14="http://schemas.microsoft.com/office/powerpoint/2010/main" val="2457144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478</TotalTime>
  <Words>1003</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Times New Roman</vt:lpstr>
      <vt:lpstr>Wingdings</vt:lpstr>
      <vt:lpstr>Wingdings 3</vt:lpstr>
      <vt:lpstr>Ion</vt:lpstr>
      <vt:lpstr>Multi Tool CNC  Station</vt:lpstr>
      <vt:lpstr>What is CNC?</vt:lpstr>
      <vt:lpstr>Abstract</vt:lpstr>
      <vt:lpstr>Problem Statement</vt:lpstr>
      <vt:lpstr>Need of CNC</vt:lpstr>
      <vt:lpstr>Why a multitool setup?</vt:lpstr>
      <vt:lpstr>Block Diagram</vt:lpstr>
      <vt:lpstr>Proposed setup</vt:lpstr>
      <vt:lpstr>Working </vt:lpstr>
      <vt:lpstr>3d printing working</vt:lpstr>
      <vt:lpstr>..continued</vt:lpstr>
      <vt:lpstr>3-axis CNC milling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Tool CNC  Station</dc:title>
  <dc:creator>Akshay kurhade</dc:creator>
  <cp:lastModifiedBy>Akshay kurhade</cp:lastModifiedBy>
  <cp:revision>24</cp:revision>
  <dcterms:created xsi:type="dcterms:W3CDTF">2017-08-21T12:32:24Z</dcterms:created>
  <dcterms:modified xsi:type="dcterms:W3CDTF">2017-09-23T03:24:28Z</dcterms:modified>
</cp:coreProperties>
</file>