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46piLzNrnfbZB519z/8zeVSGc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1E671F-2359-4C50-AB6F-33E951373257}">
  <a:tblStyle styleId="{C41E671F-2359-4C50-AB6F-33E95137325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fill>
          <a:solidFill>
            <a:srgbClr val="E4CAD2"/>
          </a:solidFill>
        </a:fill>
      </a:tcStyle>
    </a:band1H>
    <a:band2H>
      <a:tcTxStyle/>
    </a:band2H>
    <a:band1V>
      <a:tcTxStyle/>
      <a:tcStyle>
        <a:fill>
          <a:solidFill>
            <a:srgbClr val="E4CAD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b7d6725f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b7d6725f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7b7d6725f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7d6725f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7d6725f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7b7d6725f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b7d6725f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b7d6725f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7b7d6725fa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14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23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24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25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4" name="Google Shape;174;p25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5" name="Google Shape;175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26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7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0" name="Google Shape;200;p27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1" name="Google Shape;201;p27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2" name="Google Shape;202;p27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3" name="Google Shape;203;p27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4" name="Google Shape;204;p27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2" name="Google Shape;212;p28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28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4" name="Google Shape;214;p28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5" name="Google Shape;215;p28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7" name="Google Shape;217;p28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8" name="Google Shape;218;p28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0" name="Google Shape;220;p28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8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30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Google Shape;51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9" name="Google Shape;59;p1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Google Shape;61;p17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18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21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22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ple tinted chalkboard" id="253" name="Google Shape;253;p1"/>
          <p:cNvPicPr preferRelativeResize="0"/>
          <p:nvPr/>
        </p:nvPicPr>
        <p:blipFill rotWithShape="1">
          <a:blip r:embed="rId3">
            <a:alphaModFix amt="55000"/>
          </a:blip>
          <a:srcRect b="21257" l="0" r="-1" t="0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"/>
          <p:cNvSpPr txBox="1"/>
          <p:nvPr>
            <p:ph type="ctrTitle"/>
          </p:nvPr>
        </p:nvSpPr>
        <p:spPr>
          <a:xfrm>
            <a:off x="1717661" y="1064120"/>
            <a:ext cx="8827245" cy="24752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Influencing Trends in NIPS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1"/>
          <p:cNvSpPr txBox="1"/>
          <p:nvPr>
            <p:ph idx="1" type="subTitle"/>
          </p:nvPr>
        </p:nvSpPr>
        <p:spPr>
          <a:xfrm>
            <a:off x="1154954" y="4125304"/>
            <a:ext cx="10410029" cy="2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 cap="none">
                <a:solidFill>
                  <a:srgbClr val="FFFFFF"/>
                </a:solidFill>
              </a:rPr>
              <a:t>Presented by,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 cap="none">
                <a:solidFill>
                  <a:srgbClr val="FFFFFF"/>
                </a:solidFill>
              </a:rPr>
              <a:t>Akshay M. Lunawat	04	TY-D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 cap="none">
                <a:solidFill>
                  <a:srgbClr val="FFFFFF"/>
                </a:solidFill>
              </a:rPr>
              <a:t>Shreyas D. Sawai		52	TY-D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 cap="none">
                <a:solidFill>
                  <a:srgbClr val="FFFFFF"/>
                </a:solidFill>
              </a:rPr>
              <a:t>Jhanvi M. Bhatia		07	TY-C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 cap="none">
                <a:solidFill>
                  <a:srgbClr val="FFFFFF"/>
                </a:solidFill>
              </a:rPr>
              <a:t>Sairaj V. Nanaware	17	TY-D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rPr lang="en-US" sz="1665" cap="none">
                <a:solidFill>
                  <a:srgbClr val="FFFFFF"/>
                </a:solidFill>
              </a:rPr>
              <a:t>Guided by: Prof. Swapnil Jawahire</a:t>
            </a:r>
            <a:endParaRPr sz="1665" cap="none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 cap="none">
              <a:solidFill>
                <a:srgbClr val="FFFFFF"/>
              </a:solidFill>
            </a:endParaRPr>
          </a:p>
        </p:txBody>
      </p:sp>
      <p:pic>
        <p:nvPicPr>
          <p:cNvPr descr="Image result for vit pune" id="256" name="Google Shape;2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133" y="478178"/>
            <a:ext cx="1350622" cy="135062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"/>
          <p:cNvSpPr txBox="1"/>
          <p:nvPr/>
        </p:nvSpPr>
        <p:spPr>
          <a:xfrm>
            <a:off x="2190205" y="1018804"/>
            <a:ext cx="78115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VISHWAKARMA INSTITUTE OF TECHNOLOGY</a:t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COMPONENTS REQUIRED</a:t>
            </a:r>
            <a:endParaRPr/>
          </a:p>
        </p:txBody>
      </p:sp>
      <p:sp>
        <p:nvSpPr>
          <p:cNvPr id="315" name="Google Shape;315;p8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Hardware Requirement: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/>
              <a:t>C.P.U – 2 cores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/>
              <a:t>RAM - 1,536 MB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/>
              <a:t>C.P.U frequency - 2.8GHz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/>
              <a:t>Space – 100GB   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Software Requirement: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/>
              <a:t>1. Python 3.5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❑"/>
            </a:pPr>
            <a:r>
              <a:rPr lang="en-US"/>
              <a:t>2. Jupiter Notebook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16" name="Google Shape;316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8395" y="2701925"/>
            <a:ext cx="4825365" cy="321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b7d6725fa_1_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23" name="Google Shape;323;g7b7d6725fa_1_0"/>
          <p:cNvSpPr txBox="1"/>
          <p:nvPr/>
        </p:nvSpPr>
        <p:spPr>
          <a:xfrm>
            <a:off x="1628775" y="2557475"/>
            <a:ext cx="9572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Topic #0: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optimization efficient variational brain kernels nonlinear model generalized adversarial estimating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Topic #1: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learning model visual probabilistic recognition structured using high multiple based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Topic #2: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inference markov algorithm functions regularization learning hidden submodular models regularized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Topic #3: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learning clustering image gradient using adaptive descent generative convolutional framework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Topic #4: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classification learning method graph convergence machine complexity propagation based matching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Topic #5: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stochastic analysis learning optimal online linear data algorithms robust approach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29" name="Google Shape;329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40386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We have developed a system which discovers future trends for NIPS using the title of a paper. </a:t>
            </a:r>
            <a:endParaRPr sz="2400"/>
          </a:p>
          <a:p>
            <a:pPr indent="-40386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To discover future trends, we removed stop words and have done tokenization. </a:t>
            </a:r>
            <a:endParaRPr sz="2400"/>
          </a:p>
          <a:p>
            <a:pPr indent="-40386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The tokenized data will then be given as input to the LDA model which is the best model for discovering the most frequently occurred words. </a:t>
            </a: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b7d6725fa_0_24"/>
          <p:cNvSpPr txBox="1"/>
          <p:nvPr>
            <p:ph type="title"/>
          </p:nvPr>
        </p:nvSpPr>
        <p:spPr>
          <a:xfrm>
            <a:off x="1154955" y="1295400"/>
            <a:ext cx="2793300" cy="160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</a:t>
            </a:r>
            <a:endParaRPr/>
          </a:p>
        </p:txBody>
      </p:sp>
      <p:sp>
        <p:nvSpPr>
          <p:cNvPr id="336" name="Google Shape;336;g7b7d6725fa_0_24"/>
          <p:cNvSpPr txBox="1"/>
          <p:nvPr>
            <p:ph idx="2" type="body"/>
          </p:nvPr>
        </p:nvSpPr>
        <p:spPr>
          <a:xfrm>
            <a:off x="1154954" y="3129280"/>
            <a:ext cx="2793300" cy="28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ANY DOUBTS ?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337" name="Google Shape;337;g7b7d6725f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150" y="1220225"/>
            <a:ext cx="6178374" cy="506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63" name="Google Shape;263;p2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VISION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LITERATURE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SURVEY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SYSTEM ARCHITECTURE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COMPONENTS REQUIRED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METHODOLOGIES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000"/>
              <a:t>Results</a:t>
            </a:r>
            <a:endParaRPr sz="2000"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/>
          </a:p>
        </p:txBody>
      </p:sp>
      <p:pic>
        <p:nvPicPr>
          <p:cNvPr id="264" name="Google Shape;264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105" y="2304415"/>
            <a:ext cx="4825365" cy="321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70" name="Google Shape;270;p3"/>
          <p:cNvSpPr txBox="1"/>
          <p:nvPr>
            <p:ph idx="1" type="body"/>
          </p:nvPr>
        </p:nvSpPr>
        <p:spPr>
          <a:xfrm>
            <a:off x="1000014" y="1424304"/>
            <a:ext cx="10192315" cy="5086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TO CREATE A SYSTEM WHICH FINDS OUT TRENDING TOPICS IN RESEARCH PAPERS PROVIDED BY NIPS AND PROVIDE RECOMMENDATIONS UPON USERS INTEREST.</a:t>
            </a:r>
            <a:endParaRPr sz="2400"/>
          </a:p>
        </p:txBody>
      </p:sp>
      <p:sp>
        <p:nvSpPr>
          <p:cNvPr id="271" name="Google Shape;271;p3"/>
          <p:cNvSpPr/>
          <p:nvPr/>
        </p:nvSpPr>
        <p:spPr>
          <a:xfrm>
            <a:off x="5762415" y="3244334"/>
            <a:ext cx="667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TY-D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VISION</a:t>
            </a:r>
            <a:endParaRPr/>
          </a:p>
        </p:txBody>
      </p:sp>
      <p:sp>
        <p:nvSpPr>
          <p:cNvPr id="277" name="Google Shape;277;p4"/>
          <p:cNvSpPr txBox="1"/>
          <p:nvPr>
            <p:ph idx="1" type="body"/>
          </p:nvPr>
        </p:nvSpPr>
        <p:spPr>
          <a:xfrm>
            <a:off x="1155065" y="1439545"/>
            <a:ext cx="10218420" cy="487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The vision of our project is to carry out a review of the papers accepted at NIPS in the 1987-2017 decade.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 Analyze and characterize the topics and trends in technology.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2400"/>
              <a:t>Identify challenges for the evolution of the area in the near future.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OBJECTIVES </a:t>
            </a:r>
            <a:endParaRPr/>
          </a:p>
        </p:txBody>
      </p:sp>
      <p:sp>
        <p:nvSpPr>
          <p:cNvPr id="283" name="Google Shape;283;p5"/>
          <p:cNvSpPr txBox="1"/>
          <p:nvPr>
            <p:ph idx="1" type="body"/>
          </p:nvPr>
        </p:nvSpPr>
        <p:spPr>
          <a:xfrm>
            <a:off x="1155700" y="2391410"/>
            <a:ext cx="6804025" cy="401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28"/>
              <a:buFont typeface="Noto Sans Symbols"/>
              <a:buChar char="✔"/>
            </a:pPr>
            <a:r>
              <a:rPr lang="en-US" sz="2160"/>
              <a:t>Loading the NIPS papers.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28"/>
              <a:buFont typeface="Noto Sans Symbols"/>
              <a:buChar char="✔"/>
            </a:pPr>
            <a:r>
              <a:rPr lang="en-US" sz="2160"/>
              <a:t>Preparing the data for analysis.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28"/>
              <a:buFont typeface="Noto Sans Symbols"/>
              <a:buChar char="✔"/>
            </a:pPr>
            <a:r>
              <a:rPr lang="en-US" sz="2160"/>
              <a:t>Preprocessing the text data.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28"/>
              <a:buFont typeface="Noto Sans Symbols"/>
              <a:buChar char="✔"/>
            </a:pPr>
            <a:r>
              <a:rPr lang="en-US" sz="2160"/>
              <a:t>A word cloud to visualize the preprocessed text data.</a:t>
            </a:r>
            <a:endParaRPr sz="2160"/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28"/>
              <a:buFont typeface="Noto Sans Symbols"/>
              <a:buChar char="✔"/>
            </a:pPr>
            <a:r>
              <a:rPr lang="en-US" sz="2160"/>
              <a:t> Prepare the text for LDA analysis.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28"/>
              <a:buFont typeface="Noto Sans Symbols"/>
              <a:buChar char="✔"/>
            </a:pPr>
            <a:r>
              <a:rPr lang="en-US" sz="2160"/>
              <a:t>Analysing trends with LDA</a:t>
            </a:r>
            <a:endParaRPr/>
          </a:p>
          <a:p>
            <a:pPr indent="-233172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728"/>
              <a:buFont typeface="Noto Sans Symbols"/>
              <a:buNone/>
            </a:pPr>
            <a:r>
              <a:t/>
            </a:r>
            <a:endParaRPr sz="2160"/>
          </a:p>
        </p:txBody>
      </p:sp>
      <p:pic>
        <p:nvPicPr>
          <p:cNvPr id="284" name="Google Shape;284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725" y="2391410"/>
            <a:ext cx="3841115" cy="278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LITERATURE SURVEY</a:t>
            </a:r>
            <a:endParaRPr/>
          </a:p>
        </p:txBody>
      </p:sp>
      <p:graphicFrame>
        <p:nvGraphicFramePr>
          <p:cNvPr id="290" name="Google Shape;290;p6"/>
          <p:cNvGraphicFramePr/>
          <p:nvPr/>
        </p:nvGraphicFramePr>
        <p:xfrm>
          <a:off x="1154954" y="251790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{C41E671F-2359-4C50-AB6F-33E951373257}</a:tableStyleId>
              </a:tblPr>
              <a:tblGrid>
                <a:gridCol w="726100"/>
                <a:gridCol w="3124400"/>
                <a:gridCol w="1020875"/>
                <a:gridCol w="1802675"/>
                <a:gridCol w="2952200"/>
              </a:tblGrid>
              <a:tr h="37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SR NO.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TITLE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YEAR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AUTHOR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DESCRIPTION 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</a:tr>
              <a:tr h="31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Sensing trending topics in Twitter.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2013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Luca Maria Aiello et.al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Novel techniques are best for heterogeneous and NLP are best for homogenous data.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</a:tr>
              <a:tr h="31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Popular Research Topics in Marketing Journals.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2014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Yung-Jan Cho et.al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Focus on quality of data to get more accurate result.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</a:tr>
              <a:tr h="62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Natural Language Processing – A solution for knowledge extraction from patent unstructured data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2014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Achille Souilia et.al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This paper analyzes dataset and maintain the count of keywords to predict the trending patent projects. 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</a:tr>
              <a:tr h="31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Topic discovery and future trend forecasting for texts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2016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Jose L. Hurtado et.al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This paper describes methods to find out future trends from a given set of document.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</a:tr>
              <a:tr h="108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Using NLP on news headlines to predict index trends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2018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Marc Velay et.al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This paper predicts  trends from news headlines by using Natural Language Processing</a:t>
                      </a:r>
                      <a:endParaRPr sz="11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0" marB="0" marR="65275" marL="652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SYSTEM ARCHITECTURE</a:t>
            </a:r>
            <a:endParaRPr/>
          </a:p>
        </p:txBody>
      </p:sp>
      <p:pic>
        <p:nvPicPr>
          <p:cNvPr id="296" name="Google Shape;29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2407920"/>
            <a:ext cx="10129520" cy="425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METHODOLOGIES</a:t>
            </a:r>
            <a:endParaRPr>
              <a:solidFill>
                <a:srgbClr val="EBEBEB"/>
              </a:solidFill>
            </a:endParaRPr>
          </a:p>
        </p:txBody>
      </p:sp>
      <p:sp>
        <p:nvSpPr>
          <p:cNvPr id="302" name="Google Shape;302;p9"/>
          <p:cNvSpPr txBox="1"/>
          <p:nvPr>
            <p:ph idx="1" type="body"/>
          </p:nvPr>
        </p:nvSpPr>
        <p:spPr>
          <a:xfrm>
            <a:off x="1155065" y="2603500"/>
            <a:ext cx="729488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Data Pre-processing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Machine Learning Model : Latent Dirichlet Allocation(LDA)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7d6725fa_0_1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Latent Dirichlet Allocation</a:t>
            </a:r>
            <a:endParaRPr/>
          </a:p>
        </p:txBody>
      </p:sp>
      <p:sp>
        <p:nvSpPr>
          <p:cNvPr id="309" name="Google Shape;309;g7b7d6725fa_0_13"/>
          <p:cNvSpPr txBox="1"/>
          <p:nvPr>
            <p:ph idx="1" type="body"/>
          </p:nvPr>
        </p:nvSpPr>
        <p:spPr>
          <a:xfrm>
            <a:off x="490775" y="2680725"/>
            <a:ext cx="106248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►"/>
            </a:pP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Latent Dirichlet allocation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b="1" lang="en-US" sz="2400">
                <a:solidFill>
                  <a:srgbClr val="222222"/>
                </a:solidFill>
                <a:highlight>
                  <a:srgbClr val="FFFFFF"/>
                </a:highlight>
              </a:rPr>
              <a:t>LDA</a:t>
            </a: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) is a generative statistical model that allows sets of observations to be explained why some parts of the data are similar.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>
                <a:solidFill>
                  <a:srgbClr val="222222"/>
                </a:solidFill>
                <a:highlight>
                  <a:srgbClr val="FFFFFF"/>
                </a:highlight>
              </a:rPr>
              <a:t>For example, if observations are words collected into documents, it posits that each document is a mixture of a small number of topics and that each word's presence is attributable to one of the document's topics.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2019-10-14T18:09:00Z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1033-11.2.0.8991</vt:lpwstr>
  </property>
</Properties>
</file>