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7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0D46F9AF-6A39-432F-B3AA-9124EFF04F1A}" type="datetimeFigureOut">
              <a:rPr lang="en-IN" smtClean="0"/>
              <a:t>11-07-2020</a:t>
            </a:fld>
            <a:endParaRPr lang="en-IN"/>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221BEEB0-A3A1-4FDB-B9FB-698F951F9BFF}" type="slidenum">
              <a:rPr lang="en-IN" smtClean="0"/>
              <a:t>‹#›</a:t>
            </a:fld>
            <a:endParaRPr lang="en-IN"/>
          </a:p>
        </p:txBody>
      </p:sp>
      <p:sp>
        <p:nvSpPr>
          <p:cNvPr id="15" name="Footer Placeholder 14"/>
          <p:cNvSpPr>
            <a:spLocks noGrp="1"/>
          </p:cNvSpPr>
          <p:nvPr>
            <p:ph type="ftr" sz="quarter" idx="12"/>
          </p:nvPr>
        </p:nvSpPr>
        <p:spPr>
          <a:xfrm>
            <a:off x="3581400" y="6296248"/>
            <a:ext cx="2820987" cy="152400"/>
          </a:xfrm>
        </p:spPr>
        <p:txBody>
          <a:bodyPr/>
          <a:lstStyle/>
          <a:p>
            <a:endParaRPr lang="en-I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0D46F9AF-6A39-432F-B3AA-9124EFF04F1A}" type="datetimeFigureOut">
              <a:rPr lang="en-IN" smtClean="0"/>
              <a:t>11-07-2020</a:t>
            </a:fld>
            <a:endParaRPr lang="en-IN"/>
          </a:p>
        </p:txBody>
      </p:sp>
      <p:sp>
        <p:nvSpPr>
          <p:cNvPr id="14" name="Slide Number Placeholder 13"/>
          <p:cNvSpPr>
            <a:spLocks noGrp="1"/>
          </p:cNvSpPr>
          <p:nvPr>
            <p:ph type="sldNum" sz="quarter" idx="11"/>
          </p:nvPr>
        </p:nvSpPr>
        <p:spPr/>
        <p:txBody>
          <a:bodyPr/>
          <a:lstStyle/>
          <a:p>
            <a:fld id="{221BEEB0-A3A1-4FDB-B9FB-698F951F9BFF}"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0D46F9AF-6A39-432F-B3AA-9124EFF04F1A}" type="datetimeFigureOut">
              <a:rPr lang="en-IN" smtClean="0"/>
              <a:t>11-07-2020</a:t>
            </a:fld>
            <a:endParaRPr lang="en-IN"/>
          </a:p>
        </p:txBody>
      </p:sp>
      <p:sp>
        <p:nvSpPr>
          <p:cNvPr id="14" name="Slide Number Placeholder 13"/>
          <p:cNvSpPr>
            <a:spLocks noGrp="1"/>
          </p:cNvSpPr>
          <p:nvPr>
            <p:ph type="sldNum" sz="quarter" idx="11"/>
          </p:nvPr>
        </p:nvSpPr>
        <p:spPr/>
        <p:txBody>
          <a:bodyPr/>
          <a:lstStyle/>
          <a:p>
            <a:fld id="{221BEEB0-A3A1-4FDB-B9FB-698F951F9BFF}"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0D46F9AF-6A39-432F-B3AA-9124EFF04F1A}" type="datetimeFigureOut">
              <a:rPr lang="en-IN" smtClean="0"/>
              <a:t>11-07-2020</a:t>
            </a:fld>
            <a:endParaRPr lang="en-IN"/>
          </a:p>
        </p:txBody>
      </p:sp>
      <p:sp>
        <p:nvSpPr>
          <p:cNvPr id="11" name="Slide Number Placeholder 10"/>
          <p:cNvSpPr>
            <a:spLocks noGrp="1"/>
          </p:cNvSpPr>
          <p:nvPr>
            <p:ph type="sldNum" sz="quarter" idx="11"/>
          </p:nvPr>
        </p:nvSpPr>
        <p:spPr/>
        <p:txBody>
          <a:bodyPr/>
          <a:lstStyle/>
          <a:p>
            <a:fld id="{221BEEB0-A3A1-4FDB-B9FB-698F951F9BFF}" type="slidenum">
              <a:rPr lang="en-IN" smtClean="0"/>
              <a:t>‹#›</a:t>
            </a:fld>
            <a:endParaRPr lang="en-IN"/>
          </a:p>
        </p:txBody>
      </p:sp>
      <p:sp>
        <p:nvSpPr>
          <p:cNvPr id="12" name="Footer Placeholder 11"/>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0D46F9AF-6A39-432F-B3AA-9124EFF04F1A}" type="datetimeFigureOut">
              <a:rPr lang="en-IN" smtClean="0"/>
              <a:t>11-07-2020</a:t>
            </a:fld>
            <a:endParaRPr lang="en-IN"/>
          </a:p>
        </p:txBody>
      </p:sp>
      <p:sp>
        <p:nvSpPr>
          <p:cNvPr id="13" name="Slide Number Placeholder 12"/>
          <p:cNvSpPr>
            <a:spLocks noGrp="1"/>
          </p:cNvSpPr>
          <p:nvPr>
            <p:ph type="sldNum" sz="quarter" idx="11"/>
          </p:nvPr>
        </p:nvSpPr>
        <p:spPr>
          <a:xfrm>
            <a:off x="4116388" y="6400800"/>
            <a:ext cx="533400" cy="152400"/>
          </a:xfrm>
        </p:spPr>
        <p:txBody>
          <a:bodyPr/>
          <a:lstStyle/>
          <a:p>
            <a:fld id="{221BEEB0-A3A1-4FDB-B9FB-698F951F9BFF}" type="slidenum">
              <a:rPr lang="en-IN" smtClean="0"/>
              <a:t>‹#›</a:t>
            </a:fld>
            <a:endParaRPr lang="en-IN"/>
          </a:p>
        </p:txBody>
      </p:sp>
      <p:sp>
        <p:nvSpPr>
          <p:cNvPr id="14" name="Footer Placeholder 13"/>
          <p:cNvSpPr>
            <a:spLocks noGrp="1"/>
          </p:cNvSpPr>
          <p:nvPr>
            <p:ph type="ftr" sz="quarter" idx="12"/>
          </p:nvPr>
        </p:nvSpPr>
        <p:spPr>
          <a:xfrm>
            <a:off x="838200" y="6296248"/>
            <a:ext cx="2820987" cy="152400"/>
          </a:xfrm>
        </p:spPr>
        <p:txBody>
          <a:bodyPr/>
          <a:lstStyle/>
          <a:p>
            <a:endParaRPr lang="en-IN"/>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0D46F9AF-6A39-432F-B3AA-9124EFF04F1A}" type="datetimeFigureOut">
              <a:rPr lang="en-IN" smtClean="0"/>
              <a:t>11-07-2020</a:t>
            </a:fld>
            <a:endParaRPr lang="en-IN"/>
          </a:p>
        </p:txBody>
      </p:sp>
      <p:sp>
        <p:nvSpPr>
          <p:cNvPr id="13" name="Slide Number Placeholder 12"/>
          <p:cNvSpPr>
            <a:spLocks noGrp="1"/>
          </p:cNvSpPr>
          <p:nvPr>
            <p:ph type="sldNum" sz="quarter" idx="11"/>
          </p:nvPr>
        </p:nvSpPr>
        <p:spPr/>
        <p:txBody>
          <a:bodyPr/>
          <a:lstStyle/>
          <a:p>
            <a:fld id="{221BEEB0-A3A1-4FDB-B9FB-698F951F9BFF}"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0D46F9AF-6A39-432F-B3AA-9124EFF04F1A}" type="datetimeFigureOut">
              <a:rPr lang="en-IN" smtClean="0"/>
              <a:t>11-07-2020</a:t>
            </a:fld>
            <a:endParaRPr lang="en-IN"/>
          </a:p>
        </p:txBody>
      </p:sp>
      <p:sp>
        <p:nvSpPr>
          <p:cNvPr id="14" name="Slide Number Placeholder 13"/>
          <p:cNvSpPr>
            <a:spLocks noGrp="1"/>
          </p:cNvSpPr>
          <p:nvPr>
            <p:ph type="sldNum" sz="quarter" idx="11"/>
          </p:nvPr>
        </p:nvSpPr>
        <p:spPr/>
        <p:txBody>
          <a:bodyPr/>
          <a:lstStyle/>
          <a:p>
            <a:fld id="{221BEEB0-A3A1-4FDB-B9FB-698F951F9BFF}"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0D46F9AF-6A39-432F-B3AA-9124EFF04F1A}" type="datetimeFigureOut">
              <a:rPr lang="en-IN" smtClean="0"/>
              <a:t>11-07-2020</a:t>
            </a:fld>
            <a:endParaRPr lang="en-IN"/>
          </a:p>
        </p:txBody>
      </p:sp>
      <p:sp>
        <p:nvSpPr>
          <p:cNvPr id="10" name="Slide Number Placeholder 9"/>
          <p:cNvSpPr>
            <a:spLocks noGrp="1"/>
          </p:cNvSpPr>
          <p:nvPr>
            <p:ph type="sldNum" sz="quarter" idx="11"/>
          </p:nvPr>
        </p:nvSpPr>
        <p:spPr/>
        <p:txBody>
          <a:bodyPr/>
          <a:lstStyle/>
          <a:p>
            <a:fld id="{221BEEB0-A3A1-4FDB-B9FB-698F951F9BFF}" type="slidenum">
              <a:rPr lang="en-IN" smtClean="0"/>
              <a:t>‹#›</a:t>
            </a:fld>
            <a:endParaRPr lang="en-IN"/>
          </a:p>
        </p:txBody>
      </p:sp>
      <p:sp>
        <p:nvSpPr>
          <p:cNvPr id="11" name="Footer Placeholder 10"/>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0D46F9AF-6A39-432F-B3AA-9124EFF04F1A}" type="datetimeFigureOut">
              <a:rPr lang="en-IN" smtClean="0"/>
              <a:t>11-07-2020</a:t>
            </a:fld>
            <a:endParaRPr lang="en-IN"/>
          </a:p>
        </p:txBody>
      </p:sp>
      <p:sp>
        <p:nvSpPr>
          <p:cNvPr id="9" name="Slide Number Placeholder 8"/>
          <p:cNvSpPr>
            <a:spLocks noGrp="1"/>
          </p:cNvSpPr>
          <p:nvPr>
            <p:ph type="sldNum" sz="quarter" idx="11"/>
          </p:nvPr>
        </p:nvSpPr>
        <p:spPr/>
        <p:txBody>
          <a:bodyPr/>
          <a:lstStyle/>
          <a:p>
            <a:fld id="{221BEEB0-A3A1-4FDB-B9FB-698F951F9BFF}"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0D46F9AF-6A39-432F-B3AA-9124EFF04F1A}" type="datetimeFigureOut">
              <a:rPr lang="en-IN" smtClean="0"/>
              <a:t>11-07-2020</a:t>
            </a:fld>
            <a:endParaRPr lang="en-IN"/>
          </a:p>
        </p:txBody>
      </p:sp>
      <p:sp>
        <p:nvSpPr>
          <p:cNvPr id="16" name="Slide Number Placeholder 15"/>
          <p:cNvSpPr>
            <a:spLocks noGrp="1"/>
          </p:cNvSpPr>
          <p:nvPr>
            <p:ph type="sldNum" sz="quarter" idx="11"/>
          </p:nvPr>
        </p:nvSpPr>
        <p:spPr/>
        <p:txBody>
          <a:bodyPr/>
          <a:lstStyle/>
          <a:p>
            <a:fld id="{221BEEB0-A3A1-4FDB-B9FB-698F951F9BFF}"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0D46F9AF-6A39-432F-B3AA-9124EFF04F1A}" type="datetimeFigureOut">
              <a:rPr lang="en-IN" smtClean="0"/>
              <a:t>11-07-2020</a:t>
            </a:fld>
            <a:endParaRPr lang="en-IN"/>
          </a:p>
        </p:txBody>
      </p:sp>
      <p:sp>
        <p:nvSpPr>
          <p:cNvPr id="17" name="Slide Number Placeholder 16"/>
          <p:cNvSpPr>
            <a:spLocks noGrp="1"/>
          </p:cNvSpPr>
          <p:nvPr>
            <p:ph type="sldNum" sz="quarter" idx="11"/>
          </p:nvPr>
        </p:nvSpPr>
        <p:spPr/>
        <p:txBody>
          <a:bodyPr/>
          <a:lstStyle/>
          <a:p>
            <a:fld id="{221BEEB0-A3A1-4FDB-B9FB-698F951F9BFF}" type="slidenum">
              <a:rPr lang="en-IN" smtClean="0"/>
              <a:t>‹#›</a:t>
            </a:fld>
            <a:endParaRPr lang="en-IN"/>
          </a:p>
        </p:txBody>
      </p:sp>
      <p:sp>
        <p:nvSpPr>
          <p:cNvPr id="18" name="Footer Placeholder 17"/>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221BEEB0-A3A1-4FDB-B9FB-698F951F9BFF}" type="slidenum">
              <a:rPr lang="en-IN" smtClean="0"/>
              <a:t>‹#›</a:t>
            </a:fld>
            <a:endParaRPr lang="en-IN"/>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0D46F9AF-6A39-432F-B3AA-9124EFF04F1A}" type="datetimeFigureOut">
              <a:rPr lang="en-IN" smtClean="0"/>
              <a:t>11-07-2020</a:t>
            </a:fld>
            <a:endParaRPr lang="en-IN"/>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57200"/>
            <a:ext cx="3657600" cy="5996136"/>
          </a:xfrm>
        </p:spPr>
        <p:txBody>
          <a:bodyPr>
            <a:normAutofit fontScale="92500" lnSpcReduction="20000"/>
          </a:bodyPr>
          <a:lstStyle/>
          <a:p>
            <a:pPr marL="0" indent="0">
              <a:buNone/>
            </a:pPr>
            <a:r>
              <a:rPr lang="en-IN" sz="6600" dirty="0">
                <a:solidFill>
                  <a:schemeClr val="tx1"/>
                </a:solidFill>
                <a:effectLst>
                  <a:outerShdw blurRad="38100" dist="38100" dir="2700000" algn="tl">
                    <a:srgbClr val="000000">
                      <a:alpha val="43137"/>
                    </a:srgbClr>
                  </a:outerShdw>
                </a:effectLst>
                <a:latin typeface="Bahnschrift SemiBold Condensed" pitchFamily="34" charset="0"/>
              </a:rPr>
              <a:t>Detecting </a:t>
            </a:r>
            <a:r>
              <a:rPr lang="en-IN" sz="6600" dirty="0">
                <a:solidFill>
                  <a:srgbClr val="00B050"/>
                </a:solidFill>
                <a:effectLst>
                  <a:outerShdw blurRad="38100" dist="38100" dir="2700000" algn="tl">
                    <a:srgbClr val="000000">
                      <a:alpha val="43137"/>
                    </a:srgbClr>
                  </a:outerShdw>
                </a:effectLst>
                <a:latin typeface="Bahnschrift SemiBold Condensed" pitchFamily="34" charset="0"/>
              </a:rPr>
              <a:t>INFLUENZA </a:t>
            </a:r>
            <a:r>
              <a:rPr lang="en-IN" sz="6600" dirty="0">
                <a:solidFill>
                  <a:schemeClr val="tx1"/>
                </a:solidFill>
                <a:effectLst>
                  <a:outerShdw blurRad="38100" dist="38100" dir="2700000" algn="tl">
                    <a:srgbClr val="000000">
                      <a:alpha val="43137"/>
                    </a:srgbClr>
                  </a:outerShdw>
                </a:effectLst>
                <a:latin typeface="Bahnschrift SemiBold Condensed" pitchFamily="34" charset="0"/>
              </a:rPr>
              <a:t>epidemics using </a:t>
            </a:r>
            <a:r>
              <a:rPr lang="en-IN" sz="6600" dirty="0">
                <a:solidFill>
                  <a:srgbClr val="FFC000"/>
                </a:solidFill>
                <a:effectLst>
                  <a:outerShdw blurRad="38100" dist="38100" dir="2700000" algn="tl">
                    <a:srgbClr val="000000">
                      <a:alpha val="43137"/>
                    </a:srgbClr>
                  </a:outerShdw>
                </a:effectLst>
                <a:latin typeface="Bahnschrift SemiBold Condensed" pitchFamily="34" charset="0"/>
              </a:rPr>
              <a:t>SEARCH ENGINE QUERY DATA</a:t>
            </a:r>
            <a:r>
              <a:rPr lang="en-IN" dirty="0">
                <a:solidFill>
                  <a:srgbClr val="FFC000"/>
                </a:solidFill>
                <a:effectLst>
                  <a:outerShdw blurRad="38100" dist="38100" dir="2700000" algn="tl">
                    <a:srgbClr val="000000">
                      <a:alpha val="43137"/>
                    </a:srgbClr>
                  </a:outerShdw>
                </a:effectLst>
                <a:latin typeface="Bahnschrift SemiBold Condensed" pitchFamily="34" charset="0"/>
              </a:rPr>
              <a:t/>
            </a:r>
            <a:br>
              <a:rPr lang="en-IN" dirty="0">
                <a:solidFill>
                  <a:srgbClr val="FFC000"/>
                </a:solidFill>
                <a:effectLst>
                  <a:outerShdw blurRad="38100" dist="38100" dir="2700000" algn="tl">
                    <a:srgbClr val="000000">
                      <a:alpha val="43137"/>
                    </a:srgbClr>
                  </a:outerShdw>
                </a:effectLst>
                <a:latin typeface="Bahnschrift SemiBold Condensed" pitchFamily="34" charset="0"/>
              </a:rPr>
            </a:br>
            <a:r>
              <a:rPr lang="en-IN" dirty="0">
                <a:solidFill>
                  <a:srgbClr val="FFC000"/>
                </a:solidFill>
                <a:effectLst>
                  <a:outerShdw blurRad="38100" dist="38100" dir="2700000" algn="tl">
                    <a:srgbClr val="000000">
                      <a:alpha val="43137"/>
                    </a:srgbClr>
                  </a:outerShdw>
                </a:effectLst>
                <a:latin typeface="Bahnschrift SemiBold Condensed" pitchFamily="34" charset="0"/>
              </a:rPr>
              <a:t/>
            </a:r>
            <a:br>
              <a:rPr lang="en-IN" dirty="0">
                <a:solidFill>
                  <a:srgbClr val="FFC000"/>
                </a:solidFill>
                <a:effectLst>
                  <a:outerShdw blurRad="38100" dist="38100" dir="2700000" algn="tl">
                    <a:srgbClr val="000000">
                      <a:alpha val="43137"/>
                    </a:srgbClr>
                  </a:outerShdw>
                </a:effectLst>
                <a:latin typeface="Bahnschrift SemiBold Condensed" pitchFamily="34" charset="0"/>
              </a:rPr>
            </a:br>
            <a:endParaRPr lang="en-IN" dirty="0"/>
          </a:p>
        </p:txBody>
      </p:sp>
      <p:sp>
        <p:nvSpPr>
          <p:cNvPr id="3" name="Title 2"/>
          <p:cNvSpPr>
            <a:spLocks noGrp="1"/>
          </p:cNvSpPr>
          <p:nvPr>
            <p:ph type="title"/>
          </p:nvPr>
        </p:nvSpPr>
        <p:spPr/>
        <p:txBody>
          <a:bodyPr>
            <a:normAutofit/>
          </a:bodyPr>
          <a:lstStyle/>
          <a:p>
            <a:pPr algn="l"/>
            <a:r>
              <a:rPr lang="en-IN" sz="3200" dirty="0" smtClean="0">
                <a:solidFill>
                  <a:srgbClr val="00B050"/>
                </a:solidFill>
                <a:latin typeface="Bahnschrift SemiBold Condensed" pitchFamily="34" charset="0"/>
              </a:rPr>
              <a:t>Paper </a:t>
            </a:r>
            <a:r>
              <a:rPr lang="en-IN" sz="3200" dirty="0">
                <a:solidFill>
                  <a:srgbClr val="00B050"/>
                </a:solidFill>
                <a:latin typeface="Bahnschrift SemiBold Condensed" pitchFamily="34" charset="0"/>
              </a:rPr>
              <a:t>by</a:t>
            </a:r>
            <a:r>
              <a:rPr lang="en-IN" dirty="0"/>
              <a:t/>
            </a:r>
            <a:br>
              <a:rPr lang="en-IN" dirty="0"/>
            </a:br>
            <a:r>
              <a:rPr lang="en-IN" sz="2000" dirty="0">
                <a:solidFill>
                  <a:srgbClr val="7030A0"/>
                </a:solidFill>
                <a:latin typeface="Bahnschrift SemiBold Condensed" pitchFamily="34" charset="0"/>
              </a:rPr>
              <a:t>Jeremy Ginsberg </a:t>
            </a:r>
            <a:br>
              <a:rPr lang="en-IN" sz="2000" dirty="0">
                <a:solidFill>
                  <a:srgbClr val="7030A0"/>
                </a:solidFill>
                <a:latin typeface="Bahnschrift SemiBold Condensed" pitchFamily="34" charset="0"/>
              </a:rPr>
            </a:br>
            <a:r>
              <a:rPr lang="en-IN" sz="2000" dirty="0">
                <a:solidFill>
                  <a:srgbClr val="7030A0"/>
                </a:solidFill>
                <a:latin typeface="Bahnschrift SemiBold Condensed" pitchFamily="34" charset="0"/>
              </a:rPr>
              <a:t>Matthew H. </a:t>
            </a:r>
            <a:r>
              <a:rPr lang="en-IN" sz="2000" dirty="0" err="1">
                <a:solidFill>
                  <a:srgbClr val="7030A0"/>
                </a:solidFill>
                <a:latin typeface="Bahnschrift SemiBold Condensed" pitchFamily="34" charset="0"/>
              </a:rPr>
              <a:t>Mohebbi</a:t>
            </a:r>
            <a:r>
              <a:rPr lang="en-IN" sz="2000" baseline="30000" dirty="0">
                <a:solidFill>
                  <a:srgbClr val="7030A0"/>
                </a:solidFill>
                <a:latin typeface="Bahnschrift SemiBold Condensed" pitchFamily="34" charset="0"/>
              </a:rPr>
              <a:t/>
            </a:r>
            <a:br>
              <a:rPr lang="en-IN" sz="2000" baseline="30000" dirty="0">
                <a:solidFill>
                  <a:srgbClr val="7030A0"/>
                </a:solidFill>
                <a:latin typeface="Bahnschrift SemiBold Condensed" pitchFamily="34" charset="0"/>
              </a:rPr>
            </a:br>
            <a:r>
              <a:rPr lang="en-IN" sz="2000" dirty="0" err="1">
                <a:solidFill>
                  <a:srgbClr val="7030A0"/>
                </a:solidFill>
                <a:latin typeface="Bahnschrift SemiBold Condensed" pitchFamily="34" charset="0"/>
              </a:rPr>
              <a:t>Rajan</a:t>
            </a:r>
            <a:r>
              <a:rPr lang="en-IN" sz="2000" dirty="0">
                <a:solidFill>
                  <a:srgbClr val="7030A0"/>
                </a:solidFill>
                <a:latin typeface="Bahnschrift SemiBold Condensed" pitchFamily="34" charset="0"/>
              </a:rPr>
              <a:t> S. Patel</a:t>
            </a:r>
            <a:r>
              <a:rPr lang="en-IN" sz="2000" baseline="30000" dirty="0">
                <a:solidFill>
                  <a:srgbClr val="7030A0"/>
                </a:solidFill>
                <a:latin typeface="Bahnschrift SemiBold Condensed" pitchFamily="34" charset="0"/>
              </a:rPr>
              <a:t/>
            </a:r>
            <a:br>
              <a:rPr lang="en-IN" sz="2000" baseline="30000" dirty="0">
                <a:solidFill>
                  <a:srgbClr val="7030A0"/>
                </a:solidFill>
                <a:latin typeface="Bahnschrift SemiBold Condensed" pitchFamily="34" charset="0"/>
              </a:rPr>
            </a:br>
            <a:r>
              <a:rPr lang="en-IN" sz="2000" dirty="0">
                <a:solidFill>
                  <a:srgbClr val="7030A0"/>
                </a:solidFill>
                <a:latin typeface="Bahnschrift SemiBold Condensed" pitchFamily="34" charset="0"/>
              </a:rPr>
              <a:t>Lynnette </a:t>
            </a:r>
            <a:r>
              <a:rPr lang="en-IN" sz="2000" dirty="0" err="1">
                <a:solidFill>
                  <a:srgbClr val="7030A0"/>
                </a:solidFill>
                <a:latin typeface="Bahnschrift SemiBold Condensed" pitchFamily="34" charset="0"/>
              </a:rPr>
              <a:t>Brammer</a:t>
            </a:r>
            <a:r>
              <a:rPr lang="en-IN" sz="2000" baseline="30000" dirty="0">
                <a:solidFill>
                  <a:srgbClr val="7030A0"/>
                </a:solidFill>
                <a:latin typeface="Bahnschrift SemiBold Condensed" pitchFamily="34" charset="0"/>
              </a:rPr>
              <a:t/>
            </a:r>
            <a:br>
              <a:rPr lang="en-IN" sz="2000" baseline="30000" dirty="0">
                <a:solidFill>
                  <a:srgbClr val="7030A0"/>
                </a:solidFill>
                <a:latin typeface="Bahnschrift SemiBold Condensed" pitchFamily="34" charset="0"/>
              </a:rPr>
            </a:br>
            <a:r>
              <a:rPr lang="en-IN" sz="2000" dirty="0">
                <a:solidFill>
                  <a:srgbClr val="7030A0"/>
                </a:solidFill>
                <a:latin typeface="Bahnschrift SemiBold Condensed" pitchFamily="34" charset="0"/>
              </a:rPr>
              <a:t>Mark S. </a:t>
            </a:r>
            <a:r>
              <a:rPr lang="en-IN" sz="2000" dirty="0" err="1">
                <a:solidFill>
                  <a:srgbClr val="7030A0"/>
                </a:solidFill>
                <a:latin typeface="Bahnschrift SemiBold Condensed" pitchFamily="34" charset="0"/>
              </a:rPr>
              <a:t>Smolinski</a:t>
            </a:r>
            <a:r>
              <a:rPr lang="en-IN" sz="2000" baseline="30000" dirty="0">
                <a:solidFill>
                  <a:srgbClr val="7030A0"/>
                </a:solidFill>
                <a:latin typeface="Bahnschrift SemiBold Condensed" pitchFamily="34" charset="0"/>
              </a:rPr>
              <a:t/>
            </a:r>
            <a:br>
              <a:rPr lang="en-IN" sz="2000" baseline="30000" dirty="0">
                <a:solidFill>
                  <a:srgbClr val="7030A0"/>
                </a:solidFill>
                <a:latin typeface="Bahnschrift SemiBold Condensed" pitchFamily="34" charset="0"/>
              </a:rPr>
            </a:br>
            <a:r>
              <a:rPr lang="en-IN" sz="2000" dirty="0">
                <a:solidFill>
                  <a:srgbClr val="7030A0"/>
                </a:solidFill>
                <a:latin typeface="Bahnschrift SemiBold Condensed" pitchFamily="34" charset="0"/>
              </a:rPr>
              <a:t>&amp; Larry Brilliant</a:t>
            </a:r>
            <a:r>
              <a:rPr lang="en-IN" dirty="0">
                <a:solidFill>
                  <a:srgbClr val="7030A0"/>
                </a:solidFill>
                <a:latin typeface="Bahnschrift SemiBold Condensed" pitchFamily="34" charset="0"/>
              </a:rPr>
              <a:t/>
            </a:r>
            <a:br>
              <a:rPr lang="en-IN" dirty="0">
                <a:solidFill>
                  <a:srgbClr val="7030A0"/>
                </a:solidFill>
                <a:latin typeface="Bahnschrift SemiBold Condensed" pitchFamily="34" charset="0"/>
              </a:rPr>
            </a:br>
            <a:r>
              <a:rPr lang="en-IN" dirty="0">
                <a:solidFill>
                  <a:srgbClr val="7030A0"/>
                </a:solidFill>
                <a:latin typeface="Bahnschrift SemiBold Condensed" pitchFamily="34" charset="0"/>
              </a:rPr>
              <a:t/>
            </a:r>
            <a:br>
              <a:rPr lang="en-IN" dirty="0">
                <a:solidFill>
                  <a:srgbClr val="7030A0"/>
                </a:solidFill>
                <a:latin typeface="Bahnschrift SemiBold Condensed" pitchFamily="34" charset="0"/>
              </a:rPr>
            </a:br>
            <a:r>
              <a:rPr lang="en-IN" dirty="0" smtClean="0">
                <a:solidFill>
                  <a:srgbClr val="7030A0"/>
                </a:solidFill>
                <a:latin typeface="Bahnschrift SemiBold Condensed" pitchFamily="34" charset="0"/>
              </a:rPr>
              <a:t/>
            </a:r>
            <a:br>
              <a:rPr lang="en-IN" dirty="0" smtClean="0">
                <a:solidFill>
                  <a:srgbClr val="7030A0"/>
                </a:solidFill>
                <a:latin typeface="Bahnschrift SemiBold Condensed" pitchFamily="34" charset="0"/>
              </a:rPr>
            </a:br>
            <a:r>
              <a:rPr lang="en-IN" sz="3200" dirty="0">
                <a:latin typeface="Bahnschrift SemiBold Condensed" pitchFamily="34" charset="0"/>
              </a:rPr>
              <a:t/>
            </a:r>
            <a:br>
              <a:rPr lang="en-IN" sz="3200" dirty="0">
                <a:latin typeface="Bahnschrift SemiBold Condensed" pitchFamily="34" charset="0"/>
              </a:rPr>
            </a:br>
            <a:r>
              <a:rPr lang="en-IN" sz="3200" dirty="0">
                <a:solidFill>
                  <a:srgbClr val="00B050"/>
                </a:solidFill>
                <a:latin typeface="Bahnschrift SemiBold Condensed" pitchFamily="34" charset="0"/>
              </a:rPr>
              <a:t>P</a:t>
            </a:r>
            <a:r>
              <a:rPr lang="en-IN" sz="3200" dirty="0" smtClean="0">
                <a:solidFill>
                  <a:srgbClr val="00B050"/>
                </a:solidFill>
                <a:latin typeface="Bahnschrift SemiBold Condensed" pitchFamily="34" charset="0"/>
              </a:rPr>
              <a:t>resentation </a:t>
            </a:r>
            <a:r>
              <a:rPr lang="en-IN" sz="3200" dirty="0">
                <a:solidFill>
                  <a:srgbClr val="00B050"/>
                </a:solidFill>
                <a:latin typeface="Bahnschrift SemiBold Condensed" pitchFamily="34" charset="0"/>
              </a:rPr>
              <a:t>by</a:t>
            </a:r>
            <a:r>
              <a:rPr lang="en-IN" sz="3200" dirty="0">
                <a:latin typeface="Bahnschrift SemiBold Condensed" pitchFamily="34" charset="0"/>
              </a:rPr>
              <a:t/>
            </a:r>
            <a:br>
              <a:rPr lang="en-IN" sz="3200" dirty="0">
                <a:latin typeface="Bahnschrift SemiBold Condensed" pitchFamily="34" charset="0"/>
              </a:rPr>
            </a:br>
            <a:r>
              <a:rPr lang="en-IN" sz="4000" dirty="0">
                <a:solidFill>
                  <a:srgbClr val="002060"/>
                </a:solidFill>
                <a:latin typeface="Bahnschrift SemiBold Condensed" pitchFamily="34" charset="0"/>
              </a:rPr>
              <a:t>Umesh Manjare</a:t>
            </a:r>
            <a:endParaRPr lang="en-IN" dirty="0"/>
          </a:p>
        </p:txBody>
      </p:sp>
    </p:spTree>
    <p:extLst>
      <p:ext uri="{BB962C8B-B14F-4D97-AF65-F5344CB8AC3E}">
        <p14:creationId xmlns:p14="http://schemas.microsoft.com/office/powerpoint/2010/main" val="1593997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548680"/>
            <a:ext cx="2819400" cy="5715000"/>
          </a:xfrm>
        </p:spPr>
        <p:txBody>
          <a:bodyPr>
            <a:normAutofit/>
          </a:bodyPr>
          <a:lstStyle/>
          <a:p>
            <a:pPr algn="l"/>
            <a:r>
              <a:rPr lang="en-IN" sz="6000" b="1" u="sng" dirty="0" smtClean="0">
                <a:solidFill>
                  <a:srgbClr val="00B050"/>
                </a:solidFill>
                <a:latin typeface="Bahnschrift SemiBold Condensed" pitchFamily="34" charset="0"/>
              </a:rPr>
              <a:t>THE END</a:t>
            </a:r>
            <a:br>
              <a:rPr lang="en-IN" sz="6000" b="1" u="sng" dirty="0" smtClean="0">
                <a:solidFill>
                  <a:srgbClr val="00B050"/>
                </a:solidFill>
                <a:latin typeface="Bahnschrift SemiBold Condensed" pitchFamily="34" charset="0"/>
              </a:rPr>
            </a:br>
            <a:r>
              <a:rPr lang="en-IN" sz="6000" b="1" u="sng" dirty="0">
                <a:solidFill>
                  <a:srgbClr val="00B050"/>
                </a:solidFill>
                <a:latin typeface="Bahnschrift SemiBold Condensed" pitchFamily="34" charset="0"/>
              </a:rPr>
              <a:t/>
            </a:r>
            <a:br>
              <a:rPr lang="en-IN" sz="6000" b="1" u="sng" dirty="0">
                <a:solidFill>
                  <a:srgbClr val="00B050"/>
                </a:solidFill>
                <a:latin typeface="Bahnschrift SemiBold Condensed" pitchFamily="34" charset="0"/>
              </a:rPr>
            </a:br>
            <a:r>
              <a:rPr lang="en-IN" sz="1800" b="1" dirty="0" smtClean="0">
                <a:solidFill>
                  <a:schemeClr val="tx1"/>
                </a:solidFill>
                <a:effectLst>
                  <a:outerShdw blurRad="38100" dist="38100" dir="2700000" algn="tl">
                    <a:srgbClr val="000000">
                      <a:alpha val="43137"/>
                    </a:srgbClr>
                  </a:outerShdw>
                </a:effectLst>
                <a:latin typeface="Bahnschrift SemiBold Condensed" pitchFamily="34" charset="0"/>
              </a:rPr>
              <a:t>created by</a:t>
            </a:r>
            <a:br>
              <a:rPr lang="en-IN" sz="1800" b="1" dirty="0" smtClean="0">
                <a:solidFill>
                  <a:schemeClr val="tx1"/>
                </a:solidFill>
                <a:effectLst>
                  <a:outerShdw blurRad="38100" dist="38100" dir="2700000" algn="tl">
                    <a:srgbClr val="000000">
                      <a:alpha val="43137"/>
                    </a:srgbClr>
                  </a:outerShdw>
                </a:effectLst>
                <a:latin typeface="Bahnschrift SemiBold Condensed" pitchFamily="34" charset="0"/>
              </a:rPr>
            </a:br>
            <a:r>
              <a:rPr lang="en-IN" sz="1800" b="1" u="sng" dirty="0" smtClean="0">
                <a:solidFill>
                  <a:schemeClr val="tx1"/>
                </a:solidFill>
                <a:latin typeface="Bahnschrift SemiBold Condensed" pitchFamily="34" charset="0"/>
              </a:rPr>
              <a:t/>
            </a:r>
            <a:br>
              <a:rPr lang="en-IN" sz="1800" b="1" u="sng" dirty="0" smtClean="0">
                <a:solidFill>
                  <a:schemeClr val="tx1"/>
                </a:solidFill>
                <a:latin typeface="Bahnschrift SemiBold Condensed" pitchFamily="34" charset="0"/>
              </a:rPr>
            </a:br>
            <a:r>
              <a:rPr lang="en-IN" sz="4800" dirty="0" smtClean="0">
                <a:solidFill>
                  <a:srgbClr val="002060"/>
                </a:solidFill>
                <a:latin typeface="Bauhaus 93" pitchFamily="82" charset="0"/>
              </a:rPr>
              <a:t>UMESH MANJARE</a:t>
            </a:r>
            <a:r>
              <a:rPr lang="en-IN" sz="3600" b="1" u="sng" dirty="0" smtClean="0">
                <a:solidFill>
                  <a:srgbClr val="7030A0"/>
                </a:solidFill>
                <a:latin typeface="Bahnschrift SemiBold Condensed" pitchFamily="34" charset="0"/>
              </a:rPr>
              <a:t/>
            </a:r>
            <a:br>
              <a:rPr lang="en-IN" sz="3600" b="1" u="sng" dirty="0" smtClean="0">
                <a:solidFill>
                  <a:srgbClr val="7030A0"/>
                </a:solidFill>
                <a:latin typeface="Bahnschrift SemiBold Condensed" pitchFamily="34" charset="0"/>
              </a:rPr>
            </a:br>
            <a:r>
              <a:rPr lang="en-IN" sz="1800" b="1" u="sng" dirty="0" smtClean="0">
                <a:solidFill>
                  <a:schemeClr val="tx1"/>
                </a:solidFill>
                <a:latin typeface="Bahnschrift SemiBold Condensed" pitchFamily="34" charset="0"/>
              </a:rPr>
              <a:t/>
            </a:r>
            <a:br>
              <a:rPr lang="en-IN" sz="1800" b="1" u="sng" dirty="0" smtClean="0">
                <a:solidFill>
                  <a:schemeClr val="tx1"/>
                </a:solidFill>
                <a:latin typeface="Bahnschrift SemiBold Condensed" pitchFamily="34" charset="0"/>
              </a:rPr>
            </a:br>
            <a:r>
              <a:rPr lang="en-IN" sz="2000" b="1" u="sng" dirty="0" smtClean="0">
                <a:solidFill>
                  <a:srgbClr val="002060"/>
                </a:solidFill>
                <a:latin typeface="Bahnschrift SemiBold Condensed" pitchFamily="34" charset="0"/>
              </a:rPr>
              <a:t>200240520110</a:t>
            </a:r>
            <a:br>
              <a:rPr lang="en-IN" sz="2000" b="1" u="sng" dirty="0" smtClean="0">
                <a:solidFill>
                  <a:srgbClr val="002060"/>
                </a:solidFill>
                <a:latin typeface="Bahnschrift SemiBold Condensed" pitchFamily="34" charset="0"/>
              </a:rPr>
            </a:br>
            <a:r>
              <a:rPr lang="en-IN" sz="2000" b="1" u="sng" dirty="0" smtClean="0">
                <a:solidFill>
                  <a:srgbClr val="00B050"/>
                </a:solidFill>
                <a:latin typeface="Bahnschrift SemiBold Condensed" pitchFamily="34" charset="0"/>
              </a:rPr>
              <a:t>JUHU</a:t>
            </a:r>
            <a:endParaRPr lang="en-IN" sz="2000" b="1" u="sng" dirty="0">
              <a:solidFill>
                <a:srgbClr val="00B050"/>
              </a:solidFill>
              <a:latin typeface="Bahnschrift SemiBold Condensed" pitchFamily="34" charset="0"/>
            </a:endParaRPr>
          </a:p>
        </p:txBody>
      </p:sp>
      <p:pic>
        <p:nvPicPr>
          <p:cNvPr id="4098" name="Picture 2" descr="C:\Users\umesh\Desktop\images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249188"/>
            <a:ext cx="2232248" cy="4700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85459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0" y="548680"/>
            <a:ext cx="3657600" cy="5714999"/>
          </a:xfrm>
        </p:spPr>
        <p:txBody>
          <a:bodyPr>
            <a:normAutofit/>
          </a:bodyPr>
          <a:lstStyle/>
          <a:p>
            <a:r>
              <a:rPr lang="en-US" dirty="0">
                <a:solidFill>
                  <a:schemeClr val="tx1">
                    <a:lumMod val="95000"/>
                    <a:lumOff val="5000"/>
                  </a:schemeClr>
                </a:solidFill>
                <a:latin typeface="Bahnschrift SemiBold Condensed" pitchFamily="34" charset="0"/>
              </a:rPr>
              <a:t>A common viral infection that can be deadly, especially in high-risk groups</a:t>
            </a:r>
            <a:r>
              <a:rPr lang="en-US" dirty="0" smtClean="0">
                <a:solidFill>
                  <a:schemeClr val="tx1">
                    <a:lumMod val="95000"/>
                    <a:lumOff val="5000"/>
                  </a:schemeClr>
                </a:solidFill>
                <a:latin typeface="Bahnschrift SemiBold Condensed" pitchFamily="34" charset="0"/>
              </a:rPr>
              <a:t>.</a:t>
            </a:r>
          </a:p>
          <a:p>
            <a:r>
              <a:rPr lang="en-US" dirty="0">
                <a:solidFill>
                  <a:schemeClr val="tx1">
                    <a:lumMod val="95000"/>
                    <a:lumOff val="5000"/>
                  </a:schemeClr>
                </a:solidFill>
                <a:latin typeface="Bahnschrift SemiBold Condensed" pitchFamily="34" charset="0"/>
              </a:rPr>
              <a:t>The flu attacks the lungs, nose and throat. Young children, older adults, pregnant women and people with chronic disease or weak immune systems are at high risk</a:t>
            </a:r>
            <a:r>
              <a:rPr lang="en-US" dirty="0" smtClean="0">
                <a:solidFill>
                  <a:schemeClr val="tx1">
                    <a:lumMod val="95000"/>
                    <a:lumOff val="5000"/>
                  </a:schemeClr>
                </a:solidFill>
                <a:latin typeface="Bahnschrift SemiBold Condensed" pitchFamily="34" charset="0"/>
              </a:rPr>
              <a:t>.</a:t>
            </a:r>
          </a:p>
          <a:p>
            <a:r>
              <a:rPr lang="en-US" dirty="0">
                <a:solidFill>
                  <a:schemeClr val="tx1">
                    <a:lumMod val="95000"/>
                    <a:lumOff val="5000"/>
                  </a:schemeClr>
                </a:solidFill>
                <a:latin typeface="Bahnschrift SemiBold Condensed" pitchFamily="34" charset="0"/>
              </a:rPr>
              <a:t>Symptoms include fever, chills, muscle aches, cough, congestion, runny nose, headaches and fatigue.</a:t>
            </a:r>
          </a:p>
          <a:p>
            <a:r>
              <a:rPr lang="en-US" dirty="0">
                <a:solidFill>
                  <a:schemeClr val="tx1">
                    <a:lumMod val="95000"/>
                    <a:lumOff val="5000"/>
                  </a:schemeClr>
                </a:solidFill>
                <a:latin typeface="Bahnschrift SemiBold Condensed" pitchFamily="34" charset="0"/>
              </a:rPr>
              <a:t>Flu is primarily treated with rest and fluid intake to allow the body to fight the infection on its own.</a:t>
            </a:r>
          </a:p>
          <a:p>
            <a:pPr marL="137160" indent="0">
              <a:buNone/>
            </a:pPr>
            <a:endParaRPr lang="en-IN" dirty="0">
              <a:solidFill>
                <a:schemeClr val="tx1">
                  <a:lumMod val="95000"/>
                  <a:lumOff val="5000"/>
                </a:schemeClr>
              </a:solidFill>
              <a:latin typeface="Bahnschrift SemiBold Condensed" pitchFamily="34" charset="0"/>
            </a:endParaRPr>
          </a:p>
        </p:txBody>
      </p:sp>
      <p:sp>
        <p:nvSpPr>
          <p:cNvPr id="2" name="Title 1"/>
          <p:cNvSpPr>
            <a:spLocks noGrp="1"/>
          </p:cNvSpPr>
          <p:nvPr>
            <p:ph type="title"/>
          </p:nvPr>
        </p:nvSpPr>
        <p:spPr>
          <a:xfrm>
            <a:off x="611560" y="404664"/>
            <a:ext cx="2819400" cy="5715000"/>
          </a:xfrm>
        </p:spPr>
        <p:txBody>
          <a:bodyPr>
            <a:noAutofit/>
          </a:bodyPr>
          <a:lstStyle/>
          <a:p>
            <a:pPr algn="l"/>
            <a:r>
              <a:rPr lang="en-US" sz="6000" u="sng" dirty="0" smtClean="0">
                <a:solidFill>
                  <a:srgbClr val="00B050"/>
                </a:solidFill>
                <a:latin typeface="Bahnschrift SemiBold Condensed" pitchFamily="34" charset="0"/>
              </a:rPr>
              <a:t>What is influenza?</a:t>
            </a:r>
            <a:endParaRPr lang="en-IN" sz="6000" u="sng" dirty="0">
              <a:solidFill>
                <a:srgbClr val="00B050"/>
              </a:solidFill>
              <a:latin typeface="Bahnschrift SemiBold Condensed" pitchFamily="34" charset="0"/>
            </a:endParaRPr>
          </a:p>
        </p:txBody>
      </p:sp>
    </p:spTree>
    <p:extLst>
      <p:ext uri="{BB962C8B-B14F-4D97-AF65-F5344CB8AC3E}">
        <p14:creationId xmlns:p14="http://schemas.microsoft.com/office/powerpoint/2010/main" val="31488448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wipe(down)">
                                      <p:cBhvr>
                                        <p:cTn id="18" dur="500"/>
                                        <p:tgtEl>
                                          <p:spTgt spid="5">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wipe(down)">
                                      <p:cBhvr>
                                        <p:cTn id="21"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mesh\Desktop\ThinkstockPhotos-52120513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3645024"/>
            <a:ext cx="3744416" cy="30963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716016" y="548680"/>
            <a:ext cx="3657600" cy="5714999"/>
          </a:xfrm>
        </p:spPr>
        <p:txBody>
          <a:bodyPr/>
          <a:lstStyle/>
          <a:p>
            <a:endParaRPr lang="en-US" dirty="0" smtClean="0">
              <a:latin typeface="Bahnschrift SemiBold Condensed" pitchFamily="34" charset="0"/>
            </a:endParaRPr>
          </a:p>
          <a:p>
            <a:endParaRPr lang="en-US" dirty="0">
              <a:latin typeface="Bahnschrift SemiBold Condensed" pitchFamily="34" charset="0"/>
            </a:endParaRPr>
          </a:p>
          <a:p>
            <a:endParaRPr lang="en-US" dirty="0" smtClean="0">
              <a:latin typeface="Bahnschrift SemiBold Condensed" pitchFamily="34" charset="0"/>
            </a:endParaRPr>
          </a:p>
          <a:p>
            <a:endParaRPr lang="en-US" dirty="0">
              <a:latin typeface="Bahnschrift SemiBold Condensed" pitchFamily="34" charset="0"/>
            </a:endParaRPr>
          </a:p>
          <a:p>
            <a:endParaRPr lang="en-US" dirty="0" smtClean="0">
              <a:latin typeface="Bahnschrift SemiBold Condensed" pitchFamily="34" charset="0"/>
            </a:endParaRPr>
          </a:p>
          <a:p>
            <a:endParaRPr lang="en-US" dirty="0">
              <a:latin typeface="Bahnschrift SemiBold Condensed" pitchFamily="34" charset="0"/>
            </a:endParaRPr>
          </a:p>
          <a:p>
            <a:endParaRPr lang="en-US" dirty="0" smtClean="0">
              <a:latin typeface="Bahnschrift SemiBold Condensed" pitchFamily="34" charset="0"/>
            </a:endParaRPr>
          </a:p>
          <a:p>
            <a:endParaRPr lang="en-US" dirty="0">
              <a:latin typeface="Bahnschrift SemiBold Condensed" pitchFamily="34" charset="0"/>
            </a:endParaRPr>
          </a:p>
          <a:p>
            <a:pPr marL="0" indent="0">
              <a:buNone/>
            </a:pPr>
            <a:r>
              <a:rPr lang="en-US" dirty="0" smtClean="0">
                <a:latin typeface="Bahnschrift SemiBold Condensed" pitchFamily="34" charset="0"/>
              </a:rPr>
              <a:t>There </a:t>
            </a:r>
            <a:r>
              <a:rPr lang="en-US" dirty="0">
                <a:latin typeface="Bahnschrift SemiBold Condensed" pitchFamily="34" charset="0"/>
              </a:rPr>
              <a:t>are four </a:t>
            </a:r>
            <a:r>
              <a:rPr lang="en-US" dirty="0" smtClean="0">
                <a:latin typeface="Bahnschrift SemiBold Condensed" pitchFamily="34" charset="0"/>
              </a:rPr>
              <a:t>types </a:t>
            </a:r>
            <a:r>
              <a:rPr lang="en-US" dirty="0">
                <a:latin typeface="Bahnschrift SemiBold Condensed" pitchFamily="34" charset="0"/>
              </a:rPr>
              <a:t>of influenza viruses: A, B, </a:t>
            </a:r>
            <a:r>
              <a:rPr lang="en-US" b="1" dirty="0">
                <a:latin typeface="Bahnschrift SemiBold Condensed" pitchFamily="34" charset="0"/>
              </a:rPr>
              <a:t>C</a:t>
            </a:r>
            <a:r>
              <a:rPr lang="en-US" dirty="0">
                <a:latin typeface="Bahnschrift SemiBold Condensed" pitchFamily="34" charset="0"/>
              </a:rPr>
              <a:t> and D. Human influenza A and B viruses cause seasonal epidemics of disease (known as the flu season) almost every winter in the United States.</a:t>
            </a:r>
            <a:endParaRPr lang="en-IN" dirty="0">
              <a:latin typeface="Bahnschrift SemiBold Condensed" pitchFamily="34" charset="0"/>
            </a:endParaRPr>
          </a:p>
        </p:txBody>
      </p:sp>
      <p:sp>
        <p:nvSpPr>
          <p:cNvPr id="2" name="Title 1"/>
          <p:cNvSpPr>
            <a:spLocks noGrp="1"/>
          </p:cNvSpPr>
          <p:nvPr>
            <p:ph type="title"/>
          </p:nvPr>
        </p:nvSpPr>
        <p:spPr>
          <a:xfrm>
            <a:off x="323528" y="548680"/>
            <a:ext cx="2819400" cy="2088232"/>
          </a:xfrm>
        </p:spPr>
        <p:txBody>
          <a:bodyPr>
            <a:normAutofit/>
          </a:bodyPr>
          <a:lstStyle/>
          <a:p>
            <a:pPr algn="l"/>
            <a:r>
              <a:rPr lang="en-IN" sz="6000" u="sng" dirty="0" smtClean="0">
                <a:solidFill>
                  <a:srgbClr val="00B050"/>
                </a:solidFill>
                <a:latin typeface="Bahnschrift SemiBold Condensed" pitchFamily="34" charset="0"/>
              </a:rPr>
              <a:t>Influenza types</a:t>
            </a:r>
            <a:endParaRPr lang="en-IN" sz="6000" u="sng" dirty="0">
              <a:solidFill>
                <a:srgbClr val="00B050"/>
              </a:solidFill>
              <a:latin typeface="Bahnschrift SemiBold Condensed"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02328"/>
            <a:ext cx="3522561" cy="30243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297896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wipe(down)">
                                      <p:cBhvr>
                                        <p:cTn id="14" dur="500"/>
                                        <p:tgtEl>
                                          <p:spTgt spid="1026"/>
                                        </p:tgtEl>
                                      </p:cBhvr>
                                    </p:animEffect>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000"/>
                                        <p:tgtEl>
                                          <p:spTgt spid="4"/>
                                        </p:tgtEl>
                                      </p:cBhvr>
                                    </p:animEffect>
                                    <p:anim calcmode="lin" valueType="num">
                                      <p:cBhvr>
                                        <p:cTn id="20" dur="2000" fill="hold"/>
                                        <p:tgtEl>
                                          <p:spTgt spid="4"/>
                                        </p:tgtEl>
                                        <p:attrNameLst>
                                          <p:attrName>ppt_w</p:attrName>
                                        </p:attrNameLst>
                                      </p:cBhvr>
                                      <p:tavLst>
                                        <p:tav tm="0" fmla="#ppt_w*sin(2.5*pi*$)">
                                          <p:val>
                                            <p:fltVal val="0"/>
                                          </p:val>
                                        </p:tav>
                                        <p:tav tm="100000">
                                          <p:val>
                                            <p:fltVal val="1"/>
                                          </p:val>
                                        </p:tav>
                                      </p:tavLst>
                                    </p:anim>
                                    <p:anim calcmode="lin" valueType="num">
                                      <p:cBhvr>
                                        <p:cTn id="21"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 calcmode="lin" valueType="num">
                                      <p:cBhvr additive="base">
                                        <p:cTn id="2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44008" y="548680"/>
            <a:ext cx="3657600" cy="5714999"/>
          </a:xfrm>
        </p:spPr>
        <p:txBody>
          <a:bodyPr/>
          <a:lstStyle/>
          <a:p>
            <a:r>
              <a:rPr lang="en-IN" dirty="0">
                <a:latin typeface="Bahnschrift SemiBold Condensed" pitchFamily="34" charset="0"/>
              </a:rPr>
              <a:t>Traditional surveillance systems, including those employed by the U.S. </a:t>
            </a:r>
            <a:r>
              <a:rPr lang="en-IN" dirty="0" err="1">
                <a:latin typeface="Bahnschrift SemiBold Condensed" pitchFamily="34" charset="0"/>
              </a:rPr>
              <a:t>Centers</a:t>
            </a:r>
            <a:r>
              <a:rPr lang="en-IN" dirty="0">
                <a:latin typeface="Bahnschrift SemiBold Condensed" pitchFamily="34" charset="0"/>
              </a:rPr>
              <a:t> for Disease Control and Prevention (CDC) and the European Influenza Surveillance Scheme (EISS), rely on both </a:t>
            </a:r>
            <a:r>
              <a:rPr lang="en-IN" dirty="0" err="1">
                <a:latin typeface="Bahnschrift SemiBold Condensed" pitchFamily="34" charset="0"/>
              </a:rPr>
              <a:t>virologic</a:t>
            </a:r>
            <a:r>
              <a:rPr lang="en-IN" dirty="0">
                <a:latin typeface="Bahnschrift SemiBold Condensed" pitchFamily="34" charset="0"/>
              </a:rPr>
              <a:t> and clinical data, including influenza-like </a:t>
            </a:r>
            <a:r>
              <a:rPr lang="en-IN" dirty="0" smtClean="0">
                <a:latin typeface="Bahnschrift SemiBold Condensed" pitchFamily="34" charset="0"/>
              </a:rPr>
              <a:t>illness </a:t>
            </a:r>
            <a:r>
              <a:rPr lang="en-IN" dirty="0">
                <a:latin typeface="Bahnschrift SemiBold Condensed" pitchFamily="34" charset="0"/>
              </a:rPr>
              <a:t>(ILI) physician visits</a:t>
            </a:r>
            <a:r>
              <a:rPr lang="en-IN" dirty="0" smtClean="0">
                <a:latin typeface="Bahnschrift SemiBold Condensed" pitchFamily="34" charset="0"/>
              </a:rPr>
              <a:t>.</a:t>
            </a:r>
          </a:p>
          <a:p>
            <a:r>
              <a:rPr lang="en-IN" dirty="0">
                <a:latin typeface="Bahnschrift SemiBold Condensed" pitchFamily="34" charset="0"/>
              </a:rPr>
              <a:t>CDC publishes national and regional data from these surveillance systems on a weekly basis, typically with a 1-2 week reporting </a:t>
            </a:r>
            <a:r>
              <a:rPr lang="en-IN" dirty="0" smtClean="0">
                <a:latin typeface="Bahnschrift SemiBold Condensed" pitchFamily="34" charset="0"/>
              </a:rPr>
              <a:t>lag. </a:t>
            </a:r>
            <a:endParaRPr lang="en-IN" dirty="0">
              <a:latin typeface="Bahnschrift SemiBold Condensed" pitchFamily="34" charset="0"/>
            </a:endParaRPr>
          </a:p>
          <a:p>
            <a:endParaRPr lang="en-IN" dirty="0">
              <a:latin typeface="Bahnschrift SemiBold Condensed" pitchFamily="34" charset="0"/>
            </a:endParaRPr>
          </a:p>
        </p:txBody>
      </p:sp>
      <p:sp>
        <p:nvSpPr>
          <p:cNvPr id="3" name="Title 2"/>
          <p:cNvSpPr>
            <a:spLocks noGrp="1"/>
          </p:cNvSpPr>
          <p:nvPr>
            <p:ph type="title"/>
          </p:nvPr>
        </p:nvSpPr>
        <p:spPr>
          <a:xfrm>
            <a:off x="611560" y="620688"/>
            <a:ext cx="2819400" cy="5715000"/>
          </a:xfrm>
        </p:spPr>
        <p:txBody>
          <a:bodyPr>
            <a:noAutofit/>
          </a:bodyPr>
          <a:lstStyle/>
          <a:p>
            <a:pPr algn="l"/>
            <a:r>
              <a:rPr lang="en-IN" sz="4800" u="sng" dirty="0" smtClean="0">
                <a:solidFill>
                  <a:srgbClr val="00B050"/>
                </a:solidFill>
                <a:latin typeface="Bahnschrift SemiBold Condensed" pitchFamily="34" charset="0"/>
              </a:rPr>
              <a:t>Traditional </a:t>
            </a:r>
            <a:r>
              <a:rPr lang="en-IN" sz="4800" u="sng" dirty="0">
                <a:solidFill>
                  <a:srgbClr val="00B050"/>
                </a:solidFill>
                <a:latin typeface="Bahnschrift SemiBold Condensed" pitchFamily="34" charset="0"/>
              </a:rPr>
              <a:t>methods for collecting DATA</a:t>
            </a:r>
            <a:r>
              <a:rPr lang="en-IN" sz="6000" dirty="0">
                <a:solidFill>
                  <a:srgbClr val="00B050"/>
                </a:solidFill>
                <a:effectLst>
                  <a:outerShdw blurRad="38100" dist="38100" dir="2700000" algn="tl">
                    <a:srgbClr val="000000">
                      <a:alpha val="43137"/>
                    </a:srgbClr>
                  </a:outerShdw>
                </a:effectLst>
                <a:latin typeface="Bahnschrift SemiBold Condensed" pitchFamily="34" charset="0"/>
              </a:rPr>
              <a:t/>
            </a:r>
            <a:br>
              <a:rPr lang="en-IN" sz="6000" dirty="0">
                <a:solidFill>
                  <a:srgbClr val="00B050"/>
                </a:solidFill>
                <a:effectLst>
                  <a:outerShdw blurRad="38100" dist="38100" dir="2700000" algn="tl">
                    <a:srgbClr val="000000">
                      <a:alpha val="43137"/>
                    </a:srgbClr>
                  </a:outerShdw>
                </a:effectLst>
                <a:latin typeface="Bahnschrift SemiBold Condensed" pitchFamily="34" charset="0"/>
              </a:rPr>
            </a:br>
            <a:endParaRPr lang="en-IN" sz="6000" dirty="0">
              <a:solidFill>
                <a:srgbClr val="00B050"/>
              </a:solidFill>
              <a:effectLst>
                <a:outerShdw blurRad="38100" dist="38100" dir="2700000" algn="tl">
                  <a:srgbClr val="000000">
                    <a:alpha val="43137"/>
                  </a:srgbClr>
                </a:outerShdw>
              </a:effectLst>
              <a:latin typeface="Bahnschrift SemiBold Condensed" pitchFamily="34" charset="0"/>
            </a:endParaRPr>
          </a:p>
        </p:txBody>
      </p:sp>
    </p:spTree>
    <p:extLst>
      <p:ext uri="{BB962C8B-B14F-4D97-AF65-F5344CB8AC3E}">
        <p14:creationId xmlns:p14="http://schemas.microsoft.com/office/powerpoint/2010/main" val="20565702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circle(in)">
                                      <p:cBhvr>
                                        <p:cTn id="14" dur="2000"/>
                                        <p:tgtEl>
                                          <p:spTgt spid="2">
                                            <p:txEl>
                                              <p:pRg st="0" end="0"/>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circle(in)">
                                      <p:cBhvr>
                                        <p:cTn id="17"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476672"/>
            <a:ext cx="2819400" cy="5715000"/>
          </a:xfrm>
        </p:spPr>
        <p:txBody>
          <a:bodyPr>
            <a:normAutofit/>
          </a:bodyPr>
          <a:lstStyle/>
          <a:p>
            <a:pPr algn="l"/>
            <a:r>
              <a:rPr lang="en-IN" sz="4400" u="sng" dirty="0" smtClean="0">
                <a:solidFill>
                  <a:srgbClr val="00B050"/>
                </a:solidFill>
                <a:latin typeface="Bahnschrift SemiBold Condensed" pitchFamily="34" charset="0"/>
              </a:rPr>
              <a:t>New GEN</a:t>
            </a:r>
            <a:br>
              <a:rPr lang="en-IN" sz="4400" u="sng" dirty="0" smtClean="0">
                <a:solidFill>
                  <a:srgbClr val="00B050"/>
                </a:solidFill>
                <a:latin typeface="Bahnschrift SemiBold Condensed" pitchFamily="34" charset="0"/>
              </a:rPr>
            </a:br>
            <a:r>
              <a:rPr lang="en-IN" sz="4400" u="sng" dirty="0" smtClean="0">
                <a:solidFill>
                  <a:srgbClr val="7030A0"/>
                </a:solidFill>
                <a:latin typeface="Bahnschrift SemiBold Condensed" pitchFamily="34" charset="0"/>
              </a:rPr>
              <a:t>Search Queries</a:t>
            </a:r>
            <a:endParaRPr lang="en-IN" sz="4400" u="sng" dirty="0">
              <a:solidFill>
                <a:srgbClr val="7030A0"/>
              </a:solidFill>
              <a:latin typeface="Bahnschrift SemiBold Condensed" pitchFamily="34" charset="0"/>
            </a:endParaRPr>
          </a:p>
        </p:txBody>
      </p:sp>
      <p:sp>
        <p:nvSpPr>
          <p:cNvPr id="5" name="Content Placeholder 4"/>
          <p:cNvSpPr>
            <a:spLocks noGrp="1"/>
          </p:cNvSpPr>
          <p:nvPr>
            <p:ph idx="1"/>
          </p:nvPr>
        </p:nvSpPr>
        <p:spPr>
          <a:xfrm>
            <a:off x="4716016" y="476672"/>
            <a:ext cx="3657600" cy="5714999"/>
          </a:xfrm>
        </p:spPr>
        <p:txBody>
          <a:bodyPr>
            <a:normAutofit lnSpcReduction="10000"/>
          </a:bodyPr>
          <a:lstStyle/>
          <a:p>
            <a:r>
              <a:rPr lang="en-IN" dirty="0">
                <a:latin typeface="Bahnschrift SemiBold Condensed" pitchFamily="34" charset="0"/>
              </a:rPr>
              <a:t>Our proposed system builds on these earlier works by utilizing an automated method of discovering influenza-related search queries. By processing hundreds of billions of individual searches from five years of Google web search logs, our system generates more comprehensive models for use in influenza surveillance, with regional and state-level estimates of influenza-like illness (ILI) activity in the United States. Widespread global usage of online search engines may enable models to eventually be developed in international settings. </a:t>
            </a:r>
          </a:p>
          <a:p>
            <a:r>
              <a:rPr lang="en-IN" dirty="0">
                <a:latin typeface="Bahnschrift SemiBold Condensed" pitchFamily="34" charset="0"/>
              </a:rPr>
              <a:t>By aggregating historical logs of online web search queries submitted between 2003 and 2008, we computed time series of weekly counts for 50 million of the most common search queries in the United States. Separate aggregate weekly counts were kept for every query in each state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071" y="260649"/>
            <a:ext cx="1638657" cy="1676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descr="C:\Users\umesh\Desktop\uc1yxcrar5kkywol0oo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061" y="4509120"/>
            <a:ext cx="2003574" cy="20035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3488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16016" y="404664"/>
            <a:ext cx="3657600" cy="5714999"/>
          </a:xfrm>
        </p:spPr>
        <p:txBody>
          <a:bodyPr/>
          <a:lstStyle/>
          <a:p>
            <a:r>
              <a:rPr lang="en-IN" dirty="0">
                <a:latin typeface="Bahnschrift SemiBold Condensed" pitchFamily="34" charset="0"/>
              </a:rPr>
              <a:t>T</a:t>
            </a:r>
            <a:r>
              <a:rPr lang="en-IN" dirty="0" smtClean="0">
                <a:latin typeface="Bahnschrift SemiBold Condensed" pitchFamily="34" charset="0"/>
              </a:rPr>
              <a:t>he </a:t>
            </a:r>
            <a:r>
              <a:rPr lang="en-IN" dirty="0">
                <a:latin typeface="Bahnschrift SemiBold Condensed" pitchFamily="34" charset="0"/>
              </a:rPr>
              <a:t>probability that a random search query submitted from the same region is ILI-related, as determined by an automated method described below. We fit a linear model using the log-odds of an ILI physician visit and the log-odds of an ILI-related search query: </a:t>
            </a:r>
          </a:p>
          <a:p>
            <a:pPr marL="0" indent="0">
              <a:buNone/>
            </a:pPr>
            <a:endParaRPr lang="en-IN" sz="3200" i="1" dirty="0" smtClean="0">
              <a:solidFill>
                <a:srgbClr val="0070C0"/>
              </a:solidFill>
              <a:latin typeface="Bahnschrift SemiBold Condensed" pitchFamily="34" charset="0"/>
            </a:endParaRPr>
          </a:p>
          <a:p>
            <a:pPr marL="0" indent="0">
              <a:buNone/>
            </a:pPr>
            <a:r>
              <a:rPr lang="en-IN" sz="3200" i="1" dirty="0" smtClean="0">
                <a:solidFill>
                  <a:srgbClr val="0070C0"/>
                </a:solidFill>
                <a:latin typeface="Bahnschrift SemiBold Condensed" pitchFamily="34" charset="0"/>
              </a:rPr>
              <a:t> </a:t>
            </a:r>
            <a:r>
              <a:rPr lang="en-IN" sz="3200" i="1" dirty="0" err="1" smtClean="0">
                <a:solidFill>
                  <a:srgbClr val="0070C0"/>
                </a:solidFill>
                <a:latin typeface="Bahnschrift SemiBold Condensed" pitchFamily="34" charset="0"/>
              </a:rPr>
              <a:t>logit</a:t>
            </a:r>
            <a:r>
              <a:rPr lang="en-IN" sz="3200" i="1" dirty="0" smtClean="0">
                <a:solidFill>
                  <a:srgbClr val="0070C0"/>
                </a:solidFill>
                <a:latin typeface="Bahnschrift SemiBold Condensed" pitchFamily="34" charset="0"/>
              </a:rPr>
              <a:t>(P</a:t>
            </a:r>
            <a:r>
              <a:rPr lang="en-IN" sz="3200" i="1" dirty="0">
                <a:solidFill>
                  <a:srgbClr val="0070C0"/>
                </a:solidFill>
                <a:latin typeface="Bahnschrift SemiBold Condensed" pitchFamily="34" charset="0"/>
              </a:rPr>
              <a:t>) </a:t>
            </a:r>
            <a:r>
              <a:rPr lang="en-IN" sz="3200" dirty="0">
                <a:solidFill>
                  <a:srgbClr val="0070C0"/>
                </a:solidFill>
                <a:latin typeface="Bahnschrift SemiBold Condensed" pitchFamily="34" charset="0"/>
              </a:rPr>
              <a:t>= </a:t>
            </a:r>
            <a:r>
              <a:rPr lang="en-IN" sz="3200" b="1" i="1" dirty="0">
                <a:solidFill>
                  <a:srgbClr val="0070C0"/>
                </a:solidFill>
                <a:latin typeface="Bahnschrift SemiBold Condensed" pitchFamily="34" charset="0"/>
              </a:rPr>
              <a:t>β</a:t>
            </a:r>
            <a:r>
              <a:rPr lang="en-IN" sz="3200" b="1" i="1" baseline="-25000" dirty="0">
                <a:solidFill>
                  <a:srgbClr val="0070C0"/>
                </a:solidFill>
                <a:latin typeface="Bahnschrift SemiBold Condensed" pitchFamily="34" charset="0"/>
              </a:rPr>
              <a:t>0 </a:t>
            </a:r>
            <a:r>
              <a:rPr lang="en-IN" sz="3200" baseline="-25000" dirty="0">
                <a:solidFill>
                  <a:srgbClr val="0070C0"/>
                </a:solidFill>
                <a:latin typeface="Bahnschrift SemiBold Condensed" pitchFamily="34" charset="0"/>
              </a:rPr>
              <a:t>+ </a:t>
            </a:r>
            <a:r>
              <a:rPr lang="en-IN" sz="3200" b="1" i="1" baseline="-25000" dirty="0">
                <a:solidFill>
                  <a:srgbClr val="0070C0"/>
                </a:solidFill>
                <a:latin typeface="Bahnschrift SemiBold Condensed" pitchFamily="34" charset="0"/>
              </a:rPr>
              <a:t>β1 </a:t>
            </a:r>
            <a:r>
              <a:rPr lang="en-IN" sz="3200" baseline="-25000" dirty="0">
                <a:solidFill>
                  <a:srgbClr val="0070C0"/>
                </a:solidFill>
                <a:latin typeface="Bahnschrift SemiBold Condensed" pitchFamily="34" charset="0"/>
              </a:rPr>
              <a:t>× </a:t>
            </a:r>
            <a:r>
              <a:rPr lang="en-IN" sz="3200" i="1" baseline="-25000" dirty="0" err="1">
                <a:solidFill>
                  <a:srgbClr val="0070C0"/>
                </a:solidFill>
                <a:latin typeface="Bahnschrift SemiBold Condensed" pitchFamily="34" charset="0"/>
              </a:rPr>
              <a:t>logit</a:t>
            </a:r>
            <a:r>
              <a:rPr lang="en-IN" sz="3200" i="1" baseline="-25000" dirty="0">
                <a:solidFill>
                  <a:srgbClr val="0070C0"/>
                </a:solidFill>
                <a:latin typeface="Bahnschrift SemiBold Condensed" pitchFamily="34" charset="0"/>
              </a:rPr>
              <a:t>(Q) </a:t>
            </a:r>
            <a:r>
              <a:rPr lang="en-IN" sz="3200" baseline="-25000" dirty="0">
                <a:solidFill>
                  <a:srgbClr val="0070C0"/>
                </a:solidFill>
                <a:latin typeface="Bahnschrift SemiBold Condensed" pitchFamily="34" charset="0"/>
              </a:rPr>
              <a:t>+ </a:t>
            </a:r>
            <a:r>
              <a:rPr lang="en-IN" sz="3200" b="1" i="1" baseline="-25000" dirty="0">
                <a:solidFill>
                  <a:srgbClr val="0070C0"/>
                </a:solidFill>
                <a:latin typeface="Bahnschrift SemiBold Condensed" pitchFamily="34" charset="0"/>
              </a:rPr>
              <a:t>ε </a:t>
            </a:r>
          </a:p>
          <a:p>
            <a:endParaRPr lang="en-IN" sz="3200" dirty="0">
              <a:solidFill>
                <a:srgbClr val="0070C0"/>
              </a:solidFill>
              <a:latin typeface="Bahnschrift SemiBold Condensed" pitchFamily="34" charset="0"/>
            </a:endParaRPr>
          </a:p>
          <a:p>
            <a:r>
              <a:rPr lang="en-IN" sz="2000" dirty="0">
                <a:latin typeface="Bahnschrift SemiBold Condensed" pitchFamily="34" charset="0"/>
              </a:rPr>
              <a:t>where </a:t>
            </a:r>
            <a:r>
              <a:rPr lang="en-IN" sz="2000" i="1" dirty="0">
                <a:solidFill>
                  <a:srgbClr val="7030A0"/>
                </a:solidFill>
                <a:latin typeface="Bahnschrift SemiBold Condensed" pitchFamily="34" charset="0"/>
              </a:rPr>
              <a:t>P</a:t>
            </a:r>
            <a:r>
              <a:rPr lang="en-IN" sz="2000" i="1" dirty="0">
                <a:latin typeface="Bahnschrift SemiBold Condensed" pitchFamily="34" charset="0"/>
              </a:rPr>
              <a:t> </a:t>
            </a:r>
            <a:r>
              <a:rPr lang="en-IN" sz="2000" dirty="0">
                <a:latin typeface="Bahnschrift SemiBold Condensed" pitchFamily="34" charset="0"/>
              </a:rPr>
              <a:t>is the percentage of ILI physician visits, </a:t>
            </a:r>
            <a:r>
              <a:rPr lang="en-IN" sz="2000" i="1" dirty="0">
                <a:solidFill>
                  <a:srgbClr val="7030A0"/>
                </a:solidFill>
                <a:latin typeface="Bahnschrift SemiBold Condensed" pitchFamily="34" charset="0"/>
              </a:rPr>
              <a:t>Q</a:t>
            </a:r>
            <a:r>
              <a:rPr lang="en-IN" sz="2000" i="1" dirty="0">
                <a:latin typeface="Bahnschrift SemiBold Condensed" pitchFamily="34" charset="0"/>
              </a:rPr>
              <a:t> </a:t>
            </a:r>
            <a:r>
              <a:rPr lang="en-IN" sz="2000" dirty="0">
                <a:latin typeface="Bahnschrift SemiBold Condensed" pitchFamily="34" charset="0"/>
              </a:rPr>
              <a:t>is the ILI-related query fraction, </a:t>
            </a:r>
            <a:r>
              <a:rPr lang="en-IN" sz="2000" b="1" i="1" dirty="0">
                <a:solidFill>
                  <a:srgbClr val="7030A0"/>
                </a:solidFill>
                <a:latin typeface="Bahnschrift SemiBold Condensed" pitchFamily="34" charset="0"/>
              </a:rPr>
              <a:t>β</a:t>
            </a:r>
            <a:r>
              <a:rPr lang="en-IN" sz="2000" b="1" i="1" baseline="-25000" dirty="0">
                <a:solidFill>
                  <a:srgbClr val="7030A0"/>
                </a:solidFill>
                <a:latin typeface="Bahnschrift SemiBold Condensed" pitchFamily="34" charset="0"/>
              </a:rPr>
              <a:t>0</a:t>
            </a:r>
            <a:r>
              <a:rPr lang="en-IN" sz="2000" b="1" i="1" baseline="-25000" dirty="0">
                <a:latin typeface="Bahnschrift SemiBold Condensed" pitchFamily="34" charset="0"/>
              </a:rPr>
              <a:t> </a:t>
            </a:r>
            <a:r>
              <a:rPr lang="en-IN" sz="2000" baseline="-25000" dirty="0">
                <a:latin typeface="Bahnschrift SemiBold Condensed" pitchFamily="34" charset="0"/>
              </a:rPr>
              <a:t>is the intercept, </a:t>
            </a:r>
            <a:endParaRPr lang="en-IN" sz="2000" dirty="0">
              <a:latin typeface="Bahnschrift SemiBold Condensed" pitchFamily="34" charset="0"/>
            </a:endParaRPr>
          </a:p>
          <a:p>
            <a:r>
              <a:rPr lang="en-IN" sz="2000" b="1" i="1" dirty="0">
                <a:solidFill>
                  <a:srgbClr val="7030A0"/>
                </a:solidFill>
                <a:latin typeface="Bahnschrift SemiBold Condensed" pitchFamily="34" charset="0"/>
              </a:rPr>
              <a:t>β</a:t>
            </a:r>
            <a:r>
              <a:rPr lang="en-IN" sz="2000" b="1" i="1" baseline="-25000" dirty="0">
                <a:solidFill>
                  <a:srgbClr val="7030A0"/>
                </a:solidFill>
                <a:latin typeface="Bahnschrift SemiBold Condensed" pitchFamily="34" charset="0"/>
              </a:rPr>
              <a:t>1</a:t>
            </a:r>
            <a:r>
              <a:rPr lang="en-IN" sz="2000" b="1" i="1" baseline="-25000" dirty="0">
                <a:latin typeface="Bahnschrift SemiBold Condensed" pitchFamily="34" charset="0"/>
              </a:rPr>
              <a:t> </a:t>
            </a:r>
            <a:r>
              <a:rPr lang="en-IN" sz="2000" baseline="-25000" dirty="0">
                <a:latin typeface="Bahnschrift SemiBold Condensed" pitchFamily="34" charset="0"/>
              </a:rPr>
              <a:t>is the multiplicative coefficient, and </a:t>
            </a:r>
            <a:r>
              <a:rPr lang="en-IN" sz="2000" b="1" i="1" baseline="-25000" dirty="0">
                <a:latin typeface="Bahnschrift SemiBold Condensed" pitchFamily="34" charset="0"/>
              </a:rPr>
              <a:t>ε </a:t>
            </a:r>
            <a:r>
              <a:rPr lang="en-IN" sz="2000" baseline="-25000" dirty="0">
                <a:latin typeface="Bahnschrift SemiBold Condensed" pitchFamily="34" charset="0"/>
              </a:rPr>
              <a:t>is the error term. </a:t>
            </a:r>
            <a:r>
              <a:rPr lang="en-IN" sz="2000" i="1" dirty="0" err="1">
                <a:solidFill>
                  <a:srgbClr val="7030A0"/>
                </a:solidFill>
                <a:latin typeface="Bahnschrift SemiBold Condensed" pitchFamily="34" charset="0"/>
              </a:rPr>
              <a:t>logit</a:t>
            </a:r>
            <a:r>
              <a:rPr lang="en-IN" sz="2000" i="1" dirty="0">
                <a:solidFill>
                  <a:srgbClr val="7030A0"/>
                </a:solidFill>
                <a:latin typeface="Bahnschrift SemiBold Condensed" pitchFamily="34" charset="0"/>
              </a:rPr>
              <a:t>(P)</a:t>
            </a:r>
            <a:r>
              <a:rPr lang="en-IN" sz="2000" i="1" dirty="0">
                <a:latin typeface="Bahnschrift SemiBold Condensed" pitchFamily="34" charset="0"/>
              </a:rPr>
              <a:t> </a:t>
            </a:r>
            <a:r>
              <a:rPr lang="en-IN" sz="2000" dirty="0">
                <a:latin typeface="Bahnschrift SemiBold Condensed" pitchFamily="34" charset="0"/>
              </a:rPr>
              <a:t>is the natural </a:t>
            </a:r>
            <a:r>
              <a:rPr lang="en-IN" sz="2000" dirty="0">
                <a:solidFill>
                  <a:srgbClr val="7030A0"/>
                </a:solidFill>
                <a:latin typeface="Bahnschrift SemiBold Condensed" pitchFamily="34" charset="0"/>
              </a:rPr>
              <a:t>log of </a:t>
            </a:r>
            <a:r>
              <a:rPr lang="en-IN" sz="2000" i="1" dirty="0">
                <a:solidFill>
                  <a:srgbClr val="7030A0"/>
                </a:solidFill>
                <a:latin typeface="Bahnschrift SemiBold Condensed" pitchFamily="34" charset="0"/>
              </a:rPr>
              <a:t>P/(1-P)</a:t>
            </a:r>
            <a:r>
              <a:rPr lang="en-IN" sz="2000" dirty="0">
                <a:solidFill>
                  <a:srgbClr val="7030A0"/>
                </a:solidFill>
                <a:latin typeface="Bahnschrift SemiBold Condensed" pitchFamily="34" charset="0"/>
              </a:rPr>
              <a:t>. </a:t>
            </a:r>
          </a:p>
          <a:p>
            <a:endParaRPr lang="en-IN" dirty="0"/>
          </a:p>
        </p:txBody>
      </p:sp>
      <p:sp>
        <p:nvSpPr>
          <p:cNvPr id="3" name="Title 2"/>
          <p:cNvSpPr>
            <a:spLocks noGrp="1"/>
          </p:cNvSpPr>
          <p:nvPr>
            <p:ph type="title"/>
          </p:nvPr>
        </p:nvSpPr>
        <p:spPr>
          <a:xfrm>
            <a:off x="251520" y="404664"/>
            <a:ext cx="2819400" cy="5715000"/>
          </a:xfrm>
        </p:spPr>
        <p:txBody>
          <a:bodyPr>
            <a:normAutofit/>
          </a:bodyPr>
          <a:lstStyle/>
          <a:p>
            <a:pPr algn="l"/>
            <a:r>
              <a:rPr lang="en-IN" sz="6000" u="sng" dirty="0" smtClean="0">
                <a:solidFill>
                  <a:srgbClr val="00B050"/>
                </a:solidFill>
                <a:latin typeface="Bahnschrift SemiBold Condensed" pitchFamily="34" charset="0"/>
              </a:rPr>
              <a:t>Algorithm</a:t>
            </a:r>
            <a:r>
              <a:rPr lang="en-IN" sz="5400" u="sng" dirty="0" smtClean="0">
                <a:solidFill>
                  <a:srgbClr val="00B050"/>
                </a:solidFill>
                <a:latin typeface="Bahnschrift SemiBold Condensed" pitchFamily="34" charset="0"/>
              </a:rPr>
              <a:t> </a:t>
            </a:r>
            <a:endParaRPr lang="en-IN" sz="5400" u="sng" dirty="0">
              <a:solidFill>
                <a:srgbClr val="00B050"/>
              </a:solidFill>
              <a:latin typeface="Bahnschrift SemiBold Condensed" pitchFamily="34" charset="0"/>
            </a:endParaRPr>
          </a:p>
        </p:txBody>
      </p:sp>
    </p:spTree>
    <p:extLst>
      <p:ext uri="{BB962C8B-B14F-4D97-AF65-F5344CB8AC3E}">
        <p14:creationId xmlns:p14="http://schemas.microsoft.com/office/powerpoint/2010/main" val="87365886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60032" y="476672"/>
            <a:ext cx="3657600" cy="5714999"/>
          </a:xfrm>
        </p:spPr>
        <p:txBody>
          <a:bodyPr>
            <a:normAutofit/>
          </a:bodyPr>
          <a:lstStyle/>
          <a:p>
            <a:r>
              <a:rPr lang="en-IN" sz="3200" dirty="0" smtClean="0">
                <a:latin typeface="Bahnschrift SemiBold Condensed" pitchFamily="34" charset="0"/>
              </a:rPr>
              <a:t>Privacy</a:t>
            </a:r>
          </a:p>
          <a:p>
            <a:r>
              <a:rPr lang="en-IN" sz="3200" dirty="0">
                <a:latin typeface="Bahnschrift SemiBold Condensed" pitchFamily="34" charset="0"/>
              </a:rPr>
              <a:t>Model </a:t>
            </a:r>
            <a:r>
              <a:rPr lang="en-IN" sz="3200" dirty="0" smtClean="0">
                <a:latin typeface="Bahnschrift SemiBold Condensed" pitchFamily="34" charset="0"/>
              </a:rPr>
              <a:t>data</a:t>
            </a:r>
          </a:p>
          <a:p>
            <a:r>
              <a:rPr lang="en-IN" sz="3200" dirty="0">
                <a:latin typeface="Bahnschrift SemiBold Condensed" pitchFamily="34" charset="0"/>
              </a:rPr>
              <a:t>Computation and pre-filtering. </a:t>
            </a:r>
            <a:endParaRPr lang="en-IN" sz="3200" dirty="0" smtClean="0">
              <a:latin typeface="Bahnschrift SemiBold Condensed" pitchFamily="34" charset="0"/>
            </a:endParaRPr>
          </a:p>
          <a:p>
            <a:r>
              <a:rPr lang="en-IN" sz="3200" dirty="0">
                <a:latin typeface="Bahnschrift SemiBold Condensed" pitchFamily="34" charset="0"/>
              </a:rPr>
              <a:t>State-level model validation. </a:t>
            </a:r>
          </a:p>
        </p:txBody>
      </p:sp>
      <p:sp>
        <p:nvSpPr>
          <p:cNvPr id="3" name="Title 2"/>
          <p:cNvSpPr>
            <a:spLocks noGrp="1"/>
          </p:cNvSpPr>
          <p:nvPr>
            <p:ph type="title"/>
          </p:nvPr>
        </p:nvSpPr>
        <p:spPr>
          <a:xfrm>
            <a:off x="467544" y="404664"/>
            <a:ext cx="2819400" cy="5715000"/>
          </a:xfrm>
        </p:spPr>
        <p:txBody>
          <a:bodyPr>
            <a:normAutofit/>
          </a:bodyPr>
          <a:lstStyle/>
          <a:p>
            <a:pPr algn="l"/>
            <a:r>
              <a:rPr lang="en-IN" sz="6600" u="sng" dirty="0" smtClean="0">
                <a:solidFill>
                  <a:srgbClr val="00B050"/>
                </a:solidFill>
                <a:latin typeface="Bahnschrift SemiBold Condensed" pitchFamily="34" charset="0"/>
              </a:rPr>
              <a:t>Methods</a:t>
            </a:r>
            <a:endParaRPr lang="en-IN" sz="6600" u="sng" dirty="0">
              <a:solidFill>
                <a:srgbClr val="00B050"/>
              </a:solidFill>
              <a:latin typeface="Bahnschrift SemiBold Condensed" pitchFamily="34" charset="0"/>
            </a:endParaRPr>
          </a:p>
        </p:txBody>
      </p:sp>
      <p:pic>
        <p:nvPicPr>
          <p:cNvPr id="3074" name="Picture 2" descr="C:\Users\umesh\Desktop\46-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38" y="116632"/>
            <a:ext cx="2664296" cy="266429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umesh\Desktop\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110401"/>
            <a:ext cx="4444044" cy="25202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umesh\Desktop\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64" y="188640"/>
            <a:ext cx="1774056" cy="177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224438"/>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88024" y="404664"/>
            <a:ext cx="3657600" cy="5714999"/>
          </a:xfrm>
        </p:spPr>
        <p:txBody>
          <a:bodyPr/>
          <a:lstStyle/>
          <a:p>
            <a:r>
              <a:rPr lang="en-IN" dirty="0">
                <a:latin typeface="Bahnschrift SemiBold Condensed" pitchFamily="34" charset="0"/>
              </a:rPr>
              <a:t>Constructing the ILI-related query fraction. We concluded the query selection process by choosing to keep the search queries whose models obtained the highest mean </a:t>
            </a:r>
          </a:p>
          <a:p>
            <a:r>
              <a:rPr lang="en-IN" dirty="0">
                <a:latin typeface="Bahnschrift SemiBold Condensed" pitchFamily="34" charset="0"/>
              </a:rPr>
              <a:t>This </a:t>
            </a:r>
            <a:r>
              <a:rPr lang="en-IN" dirty="0" smtClean="0">
                <a:latin typeface="Bahnschrift SemiBold Condensed" pitchFamily="34" charset="0"/>
              </a:rPr>
              <a:t>can be then </a:t>
            </a:r>
            <a:r>
              <a:rPr lang="en-IN" dirty="0">
                <a:latin typeface="Bahnschrift SemiBold Condensed" pitchFamily="34" charset="0"/>
              </a:rPr>
              <a:t>used by WHO </a:t>
            </a:r>
            <a:r>
              <a:rPr lang="en-IN" dirty="0" err="1">
                <a:latin typeface="Bahnschrift SemiBold Condensed" pitchFamily="34" charset="0"/>
              </a:rPr>
              <a:t>who</a:t>
            </a:r>
            <a:r>
              <a:rPr lang="en-IN" dirty="0">
                <a:latin typeface="Bahnschrift SemiBold Condensed" pitchFamily="34" charset="0"/>
              </a:rPr>
              <a:t> had surveillance cases definitions for ILI which was used for research and ready to take actions if necessary.</a:t>
            </a:r>
          </a:p>
          <a:p>
            <a:endParaRPr lang="en-IN" dirty="0">
              <a:latin typeface="Bahnschrift SemiBold Condensed" pitchFamily="34" charset="0"/>
            </a:endParaRPr>
          </a:p>
          <a:p>
            <a:pPr marL="0" indent="0">
              <a:buNone/>
            </a:pPr>
            <a:endParaRPr lang="en-IN" dirty="0">
              <a:latin typeface="Bahnschrift SemiBold Condensed" pitchFamily="34" charset="0"/>
            </a:endParaRPr>
          </a:p>
        </p:txBody>
      </p:sp>
      <p:sp>
        <p:nvSpPr>
          <p:cNvPr id="3" name="Title 2"/>
          <p:cNvSpPr>
            <a:spLocks noGrp="1"/>
          </p:cNvSpPr>
          <p:nvPr>
            <p:ph type="title"/>
          </p:nvPr>
        </p:nvSpPr>
        <p:spPr>
          <a:xfrm>
            <a:off x="683568" y="260648"/>
            <a:ext cx="2819400" cy="5715000"/>
          </a:xfrm>
        </p:spPr>
        <p:txBody>
          <a:bodyPr/>
          <a:lstStyle/>
          <a:p>
            <a:pPr algn="l"/>
            <a:r>
              <a:rPr lang="en-IN" sz="5400" u="sng" dirty="0" smtClean="0">
                <a:solidFill>
                  <a:srgbClr val="00B050"/>
                </a:solidFill>
                <a:latin typeface="Bahnschrift SemiBold Condensed" pitchFamily="34" charset="0"/>
              </a:rPr>
              <a:t>Conclusion</a:t>
            </a:r>
            <a:endParaRPr lang="en-IN" sz="6600" u="sng" dirty="0">
              <a:solidFill>
                <a:srgbClr val="00B050"/>
              </a:solidFill>
              <a:latin typeface="Bahnschrift SemiBold Condensed" pitchFamily="34" charset="0"/>
            </a:endParaRPr>
          </a:p>
        </p:txBody>
      </p:sp>
    </p:spTree>
    <p:extLst>
      <p:ext uri="{BB962C8B-B14F-4D97-AF65-F5344CB8AC3E}">
        <p14:creationId xmlns:p14="http://schemas.microsoft.com/office/powerpoint/2010/main" val="35306458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7984" y="476672"/>
            <a:ext cx="3873624" cy="5714999"/>
          </a:xfrm>
        </p:spPr>
        <p:txBody>
          <a:bodyPr>
            <a:normAutofit/>
          </a:bodyPr>
          <a:lstStyle/>
          <a:p>
            <a:r>
              <a:rPr lang="en-IN" dirty="0">
                <a:latin typeface="Bahnschrift SemiBold Condensed" pitchFamily="34" charset="0"/>
              </a:rPr>
              <a:t>We thank Lyn </a:t>
            </a:r>
            <a:r>
              <a:rPr lang="en-IN" dirty="0" err="1">
                <a:latin typeface="Bahnschrift SemiBold Condensed" pitchFamily="34" charset="0"/>
              </a:rPr>
              <a:t>Finelli</a:t>
            </a:r>
            <a:r>
              <a:rPr lang="en-IN" dirty="0">
                <a:latin typeface="Bahnschrift SemiBold Condensed" pitchFamily="34" charset="0"/>
              </a:rPr>
              <a:t> at the CDC Influenza Division for her </a:t>
            </a:r>
            <a:r>
              <a:rPr lang="en-IN" dirty="0" smtClean="0">
                <a:latin typeface="Bahnschrift SemiBold Condensed" pitchFamily="34" charset="0"/>
              </a:rPr>
              <a:t>on-going </a:t>
            </a:r>
            <a:r>
              <a:rPr lang="en-IN" dirty="0">
                <a:latin typeface="Bahnschrift SemiBold Condensed" pitchFamily="34" charset="0"/>
              </a:rPr>
              <a:t>support and comments on this manuscript. We are grateful to </a:t>
            </a:r>
            <a:r>
              <a:rPr lang="en-IN" dirty="0" err="1">
                <a:latin typeface="Bahnschrift SemiBold Condensed" pitchFamily="34" charset="0"/>
              </a:rPr>
              <a:t>Dr.</a:t>
            </a:r>
            <a:r>
              <a:rPr lang="en-IN" dirty="0">
                <a:latin typeface="Bahnschrift SemiBold Condensed" pitchFamily="34" charset="0"/>
              </a:rPr>
              <a:t> Robert Rolfs and Lisa Wyman at the Utah Department of Health and Monica Patton at the CDC Influenza Division for providing ILI data. We thank </a:t>
            </a:r>
            <a:r>
              <a:rPr lang="en-IN" dirty="0" err="1">
                <a:latin typeface="Bahnschrift SemiBold Condensed" pitchFamily="34" charset="0"/>
              </a:rPr>
              <a:t>Vikram</a:t>
            </a:r>
            <a:r>
              <a:rPr lang="en-IN" dirty="0">
                <a:latin typeface="Bahnschrift SemiBold Condensed" pitchFamily="34" charset="0"/>
              </a:rPr>
              <a:t> </a:t>
            </a:r>
            <a:r>
              <a:rPr lang="en-IN" dirty="0" err="1">
                <a:latin typeface="Bahnschrift SemiBold Condensed" pitchFamily="34" charset="0"/>
              </a:rPr>
              <a:t>Sahai</a:t>
            </a:r>
            <a:r>
              <a:rPr lang="en-IN" dirty="0">
                <a:latin typeface="Bahnschrift SemiBold Condensed" pitchFamily="34" charset="0"/>
              </a:rPr>
              <a:t> for his contributions to data collection and processing, and Craig </a:t>
            </a:r>
            <a:r>
              <a:rPr lang="en-IN" dirty="0" err="1" smtClean="0">
                <a:latin typeface="Bahnschrift SemiBold Condensed" pitchFamily="34" charset="0"/>
              </a:rPr>
              <a:t>Nevill</a:t>
            </a:r>
            <a:r>
              <a:rPr lang="en-IN" dirty="0" smtClean="0">
                <a:latin typeface="Bahnschrift SemiBold Condensed" pitchFamily="34" charset="0"/>
              </a:rPr>
              <a:t>-Manning</a:t>
            </a:r>
          </a:p>
          <a:p>
            <a:endParaRPr lang="en-IN" dirty="0" smtClean="0">
              <a:latin typeface="Bahnschrift SemiBold Condensed" pitchFamily="34" charset="0"/>
            </a:endParaRPr>
          </a:p>
          <a:p>
            <a:r>
              <a:rPr lang="en-IN" sz="1400" i="1" dirty="0" smtClean="0">
                <a:latin typeface="Bahnschrift SemiBold Condensed" pitchFamily="34" charset="0"/>
              </a:rPr>
              <a:t>http</a:t>
            </a:r>
            <a:r>
              <a:rPr lang="en-IN" sz="1400" i="1" dirty="0">
                <a:latin typeface="Bahnschrift SemiBold Condensed" pitchFamily="34" charset="0"/>
              </a:rPr>
              <a:t>://www.who.int/mediacentre/factsheets/2003/fs211/ en/ </a:t>
            </a:r>
            <a:r>
              <a:rPr lang="en-IN" sz="1400" dirty="0">
                <a:latin typeface="Bahnschrift SemiBold Condensed" pitchFamily="34" charset="0"/>
              </a:rPr>
              <a:t>(2003). </a:t>
            </a:r>
          </a:p>
          <a:p>
            <a:r>
              <a:rPr lang="en-IN" sz="1400" dirty="0" smtClean="0">
                <a:latin typeface="Bahnschrift SemiBold Condensed" pitchFamily="34" charset="0"/>
              </a:rPr>
              <a:t>World </a:t>
            </a:r>
            <a:r>
              <a:rPr lang="en-IN" sz="1400" dirty="0">
                <a:latin typeface="Bahnschrift SemiBold Condensed" pitchFamily="34" charset="0"/>
              </a:rPr>
              <a:t>Health Organization. WHO consultation on priority </a:t>
            </a:r>
          </a:p>
          <a:p>
            <a:r>
              <a:rPr lang="en-IN" sz="1400" dirty="0">
                <a:latin typeface="Bahnschrift SemiBold Condensed" pitchFamily="34" charset="0"/>
              </a:rPr>
              <a:t>public health interventions before and during an influenza pandemic. </a:t>
            </a:r>
            <a:r>
              <a:rPr lang="en-IN" sz="1400" i="1" dirty="0">
                <a:latin typeface="Bahnschrift SemiBold Condensed" pitchFamily="34" charset="0"/>
              </a:rPr>
              <a:t>http://www.who.int/csr/disease/avian_ influenza/consultation/en/ </a:t>
            </a:r>
            <a:r>
              <a:rPr lang="en-IN" sz="1400" dirty="0">
                <a:latin typeface="Bahnschrift SemiBold Condensed" pitchFamily="34" charset="0"/>
              </a:rPr>
              <a:t>(2004). </a:t>
            </a:r>
          </a:p>
          <a:p>
            <a:r>
              <a:rPr lang="en-IN" sz="1400" dirty="0" smtClean="0">
                <a:latin typeface="Bahnschrift SemiBold Condensed" pitchFamily="34" charset="0"/>
              </a:rPr>
              <a:t>Ferguson</a:t>
            </a:r>
            <a:r>
              <a:rPr lang="en-IN" sz="1400" dirty="0">
                <a:latin typeface="Bahnschrift SemiBold Condensed" pitchFamily="34" charset="0"/>
              </a:rPr>
              <a:t>, N. M. </a:t>
            </a:r>
            <a:r>
              <a:rPr lang="en-IN" sz="1400" i="1" dirty="0">
                <a:latin typeface="Bahnschrift SemiBold Condensed" pitchFamily="34" charset="0"/>
              </a:rPr>
              <a:t>et al. </a:t>
            </a:r>
            <a:r>
              <a:rPr lang="en-IN" sz="1400" dirty="0">
                <a:latin typeface="Bahnschrift SemiBold Condensed" pitchFamily="34" charset="0"/>
              </a:rPr>
              <a:t>Strategies for containing an emerging </a:t>
            </a:r>
          </a:p>
          <a:p>
            <a:r>
              <a:rPr lang="en-IN" sz="1400" dirty="0">
                <a:latin typeface="Bahnschrift SemiBold Condensed" pitchFamily="34" charset="0"/>
              </a:rPr>
              <a:t>influenza pandemic in Southeast Asia. </a:t>
            </a:r>
            <a:r>
              <a:rPr lang="en-IN" sz="1400" i="1" dirty="0">
                <a:latin typeface="Bahnschrift SemiBold Condensed" pitchFamily="34" charset="0"/>
              </a:rPr>
              <a:t>Nature </a:t>
            </a:r>
            <a:r>
              <a:rPr lang="en-IN" sz="1400" dirty="0">
                <a:latin typeface="Bahnschrift SemiBold Condensed" pitchFamily="34" charset="0"/>
              </a:rPr>
              <a:t>437, 209–214 (2005). </a:t>
            </a:r>
          </a:p>
          <a:p>
            <a:pPr marL="0" indent="0">
              <a:buNone/>
            </a:pPr>
            <a:endParaRPr lang="en-IN" dirty="0">
              <a:latin typeface="Bahnschrift SemiBold Condensed" pitchFamily="34" charset="0"/>
            </a:endParaRPr>
          </a:p>
        </p:txBody>
      </p:sp>
      <p:sp>
        <p:nvSpPr>
          <p:cNvPr id="3" name="Title 2"/>
          <p:cNvSpPr>
            <a:spLocks noGrp="1"/>
          </p:cNvSpPr>
          <p:nvPr>
            <p:ph type="title"/>
          </p:nvPr>
        </p:nvSpPr>
        <p:spPr>
          <a:xfrm>
            <a:off x="251520" y="404664"/>
            <a:ext cx="2819400" cy="5715000"/>
          </a:xfrm>
        </p:spPr>
        <p:txBody>
          <a:bodyPr>
            <a:noAutofit/>
          </a:bodyPr>
          <a:lstStyle/>
          <a:p>
            <a:pPr algn="l"/>
            <a:r>
              <a:rPr lang="en-IN" sz="5400" u="sng" dirty="0" smtClean="0">
                <a:solidFill>
                  <a:srgbClr val="00B050"/>
                </a:solidFill>
                <a:latin typeface="Bahnschrift SemiBold Condensed" pitchFamily="34" charset="0"/>
              </a:rPr>
              <a:t>REFRENCES AND ACKNOWLEGEMENTS</a:t>
            </a:r>
            <a:endParaRPr lang="en-IN" sz="5400" u="sng" dirty="0">
              <a:solidFill>
                <a:srgbClr val="00B050"/>
              </a:solidFill>
              <a:latin typeface="Bahnschrift SemiBold Condensed" pitchFamily="34" charset="0"/>
            </a:endParaRPr>
          </a:p>
        </p:txBody>
      </p:sp>
    </p:spTree>
    <p:extLst>
      <p:ext uri="{BB962C8B-B14F-4D97-AF65-F5344CB8AC3E}">
        <p14:creationId xmlns:p14="http://schemas.microsoft.com/office/powerpoint/2010/main" val="3873917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106</TotalTime>
  <Words>625</Words>
  <Application>Microsoft Office PowerPoint</Application>
  <PresentationFormat>On-screen Show (4:3)</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Composite</vt:lpstr>
      <vt:lpstr>Paper by Jeremy Ginsberg  Matthew H. Mohebbi Rajan S. Patel Lynnette Brammer Mark S. Smolinski &amp; Larry Brilliant    Presentation by Umesh Manjare</vt:lpstr>
      <vt:lpstr>What is influenza?</vt:lpstr>
      <vt:lpstr>Influenza types</vt:lpstr>
      <vt:lpstr>Traditional methods for collecting DATA </vt:lpstr>
      <vt:lpstr>New GEN Search Queries</vt:lpstr>
      <vt:lpstr>Algorithm </vt:lpstr>
      <vt:lpstr>Methods</vt:lpstr>
      <vt:lpstr>Conclusion</vt:lpstr>
      <vt:lpstr>REFRENCES AND ACKNOWLEGEMENTS</vt:lpstr>
      <vt:lpstr>THE END  created by  UMESH MANJARE  200240520110 JUHU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INFLUENZA epidemics using SEARCH ENGINE QUERY DATA</dc:title>
  <dc:creator>Umesh Manjare</dc:creator>
  <cp:lastModifiedBy>Umesh Manjare</cp:lastModifiedBy>
  <cp:revision>13</cp:revision>
  <dcterms:created xsi:type="dcterms:W3CDTF">2020-07-11T07:46:24Z</dcterms:created>
  <dcterms:modified xsi:type="dcterms:W3CDTF">2020-07-11T14:55:23Z</dcterms:modified>
</cp:coreProperties>
</file>