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1" r:id="rId2"/>
    <p:sldId id="256"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2778F006-0B7F-4739-B340-6C7EE3DEF9C6}"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8F006-0B7F-4739-B340-6C7EE3DEF9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8F006-0B7F-4739-B340-6C7EE3DEF9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8F006-0B7F-4739-B340-6C7EE3DEF9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8F006-0B7F-4739-B340-6C7EE3DEF9C6}"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78F006-0B7F-4739-B340-6C7EE3DEF9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778F006-0B7F-4739-B340-6C7EE3DEF9C6}"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778F006-0B7F-4739-B340-6C7EE3DEF9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778F006-0B7F-4739-B340-6C7EE3DEF9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EDB4DC-CAA3-412F-A4D3-9513A01CB83A}" type="datetimeFigureOut">
              <a:rPr lang="en-US" smtClean="0"/>
              <a:pPr/>
              <a:t>11/07/2020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78F006-0B7F-4739-B340-6C7EE3DEF9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0EDB4DC-CAA3-412F-A4D3-9513A01CB83A}" type="datetimeFigureOut">
              <a:rPr lang="en-US" smtClean="0"/>
              <a:pPr/>
              <a:t>11/07/2020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2778F006-0B7F-4739-B340-6C7EE3DEF9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0EDB4DC-CAA3-412F-A4D3-9513A01CB83A}" type="datetimeFigureOut">
              <a:rPr lang="en-US" smtClean="0"/>
              <a:pPr/>
              <a:t>11/07/2020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778F006-0B7F-4739-B340-6C7EE3DEF9C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hbase.apache.or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cloud.google.com/bigtable/docs/overview"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igvita.com/2012/02/06/sstable-and-log-structured-storage-leveldb/"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0"/>
            <a:ext cx="7772400" cy="2514600"/>
          </a:xfrm>
        </p:spPr>
        <p:txBody>
          <a:bodyPr/>
          <a:lstStyle/>
          <a:p>
            <a:r>
              <a:rPr lang="en-US" dirty="0" smtClean="0">
                <a:latin typeface="Adobe Garamond Pro Bold" pitchFamily="18" charset="0"/>
              </a:rPr>
              <a:t>Big Table </a:t>
            </a:r>
            <a:r>
              <a:rPr lang="en-US" dirty="0" smtClean="0">
                <a:latin typeface="Adobe Garamond Pro Bold" pitchFamily="18" charset="0"/>
              </a:rPr>
              <a:t>: </a:t>
            </a:r>
            <a:r>
              <a:rPr lang="en-US" dirty="0" smtClean="0">
                <a:latin typeface="Adobe Garamond Pro Bold" pitchFamily="18" charset="0"/>
              </a:rPr>
              <a:t>A Distributed </a:t>
            </a:r>
            <a:r>
              <a:rPr lang="en-US" dirty="0" smtClean="0">
                <a:latin typeface="Adobe Garamond Pro Bold" pitchFamily="18" charset="0"/>
              </a:rPr>
              <a:t>Storage</a:t>
            </a:r>
            <a:r>
              <a:rPr lang="en-US" dirty="0" smtClean="0">
                <a:latin typeface="Adobe Garamond Pro Bold" pitchFamily="18" charset="0"/>
              </a:rPr>
              <a:t/>
            </a:r>
            <a:br>
              <a:rPr lang="en-US" dirty="0" smtClean="0">
                <a:latin typeface="Adobe Garamond Pro Bold" pitchFamily="18" charset="0"/>
              </a:rPr>
            </a:br>
            <a:r>
              <a:rPr lang="en-US" dirty="0" smtClean="0">
                <a:latin typeface="Adobe Garamond Pro Bold" pitchFamily="18" charset="0"/>
              </a:rPr>
              <a:t>                    System </a:t>
            </a:r>
            <a:r>
              <a:rPr lang="en-US" dirty="0" smtClean="0">
                <a:latin typeface="Adobe Garamond Pro Bold" pitchFamily="18" charset="0"/>
              </a:rPr>
              <a:t>for Structured </a:t>
            </a:r>
            <a:r>
              <a:rPr lang="en-US" dirty="0" smtClean="0">
                <a:latin typeface="Adobe Garamond Pro Bold" pitchFamily="18" charset="0"/>
              </a:rPr>
              <a:t>Data</a:t>
            </a:r>
            <a:r>
              <a:rPr lang="en-US" dirty="0" smtClean="0">
                <a:latin typeface="Adobe Garamond Pro Bold" pitchFamily="18" charset="0"/>
              </a:rPr>
              <a:t/>
            </a:r>
            <a:br>
              <a:rPr lang="en-US" dirty="0" smtClean="0">
                <a:latin typeface="Adobe Garamond Pro Bold" pitchFamily="18" charset="0"/>
              </a:rPr>
            </a:br>
            <a:r>
              <a:rPr lang="en-US" dirty="0" smtClean="0">
                <a:latin typeface="Adobe Garamond Pro Bold" pitchFamily="18" charset="0"/>
              </a:rPr>
              <a:t/>
            </a:r>
            <a:br>
              <a:rPr lang="en-US" dirty="0" smtClean="0">
                <a:latin typeface="Adobe Garamond Pro Bold" pitchFamily="18" charset="0"/>
              </a:rPr>
            </a:br>
            <a:r>
              <a:rPr lang="en-US" dirty="0" smtClean="0">
                <a:latin typeface="Adobe Garamond Pro Bold" pitchFamily="18" charset="0"/>
              </a:rPr>
              <a:t>                                          </a:t>
            </a:r>
            <a:r>
              <a:rPr lang="en-US" sz="2000" dirty="0" smtClean="0">
                <a:latin typeface="Adobe Kaiti Std R" pitchFamily="18" charset="-128"/>
                <a:ea typeface="Adobe Kaiti Std R" pitchFamily="18" charset="-128"/>
              </a:rPr>
              <a:t>Presented by: </a:t>
            </a:r>
            <a:r>
              <a:rPr lang="en-US" sz="2000" dirty="0" err="1" smtClean="0">
                <a:latin typeface="Adobe Kaiti Std R" pitchFamily="18" charset="-128"/>
                <a:ea typeface="Adobe Kaiti Std R" pitchFamily="18" charset="-128"/>
              </a:rPr>
              <a:t>Tushar</a:t>
            </a:r>
            <a:r>
              <a:rPr lang="en-US" sz="2000" dirty="0" smtClean="0">
                <a:latin typeface="Adobe Kaiti Std R" pitchFamily="18" charset="-128"/>
                <a:ea typeface="Adobe Kaiti Std R" pitchFamily="18" charset="-128"/>
              </a:rPr>
              <a:t> </a:t>
            </a:r>
            <a:r>
              <a:rPr lang="en-US" sz="2000" dirty="0" err="1" smtClean="0">
                <a:latin typeface="Adobe Kaiti Std R" pitchFamily="18" charset="-128"/>
                <a:ea typeface="Adobe Kaiti Std R" pitchFamily="18" charset="-128"/>
              </a:rPr>
              <a:t>Rane</a:t>
            </a:r>
            <a:r>
              <a:rPr lang="en-US" sz="2000" dirty="0" smtClean="0">
                <a:latin typeface="Adobe Kaiti Std R" pitchFamily="18" charset="-128"/>
                <a:ea typeface="Adobe Kaiti Std R" pitchFamily="18" charset="-128"/>
              </a:rPr>
              <a:t/>
            </a:r>
            <a:br>
              <a:rPr lang="en-US" sz="2000" dirty="0" smtClean="0">
                <a:latin typeface="Adobe Kaiti Std R" pitchFamily="18" charset="-128"/>
                <a:ea typeface="Adobe Kaiti Std R" pitchFamily="18" charset="-128"/>
              </a:rPr>
            </a:br>
            <a:r>
              <a:rPr lang="en-US" sz="2000" dirty="0" smtClean="0">
                <a:latin typeface="Adobe Kaiti Std R" pitchFamily="18" charset="-128"/>
                <a:ea typeface="Adobe Kaiti Std R" pitchFamily="18" charset="-128"/>
              </a:rPr>
              <a:t>                                                                                Roll No:200240520109</a:t>
            </a:r>
            <a:br>
              <a:rPr lang="en-US" sz="2000" dirty="0" smtClean="0">
                <a:latin typeface="Adobe Kaiti Std R" pitchFamily="18" charset="-128"/>
                <a:ea typeface="Adobe Kaiti Std R" pitchFamily="18" charset="-128"/>
              </a:rPr>
            </a:br>
            <a:r>
              <a:rPr lang="en-US" sz="2000" dirty="0" smtClean="0">
                <a:latin typeface="Adobe Kaiti Std R" pitchFamily="18" charset="-128"/>
                <a:ea typeface="Adobe Kaiti Std R" pitchFamily="18" charset="-128"/>
              </a:rPr>
              <a:t> </a:t>
            </a:r>
            <a:r>
              <a:rPr lang="en-US" sz="2000" dirty="0" smtClean="0">
                <a:latin typeface="Adobe Kaiti Std R" pitchFamily="18" charset="-128"/>
                <a:ea typeface="Adobe Kaiti Std R" pitchFamily="18" charset="-128"/>
              </a:rPr>
              <a:t>                                </a:t>
            </a:r>
            <a:endParaRPr lang="en-US" sz="2000" dirty="0">
              <a:latin typeface="Adobe Kaiti Std R" pitchFamily="18" charset="-128"/>
              <a:ea typeface="Adobe Kaiti Std R"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txBody>
          <a:bodyPr/>
          <a:lstStyle/>
          <a:p>
            <a:r>
              <a:rPr lang="en-US" dirty="0" smtClean="0">
                <a:latin typeface="Adobe Garamond Pro Bold" pitchFamily="18" charset="0"/>
              </a:rPr>
              <a:t>                       Big Table</a:t>
            </a:r>
            <a:r>
              <a:rPr lang="en-US" sz="2400" dirty="0" smtClean="0">
                <a:latin typeface="Adobe Garamond Pro Bold" pitchFamily="18" charset="0"/>
              </a:rPr>
              <a:t/>
            </a:r>
            <a:br>
              <a:rPr lang="en-US" sz="2400" dirty="0" smtClean="0">
                <a:latin typeface="Adobe Garamond Pro Bold" pitchFamily="18" charset="0"/>
              </a:rPr>
            </a:br>
            <a:r>
              <a:rPr lang="en-US" sz="2400" dirty="0" smtClean="0">
                <a:latin typeface="Adobe Garamond Pro Bold" pitchFamily="18" charset="0"/>
              </a:rPr>
              <a:t>Google Big Table is a columnar database and good for sparse data.</a:t>
            </a:r>
            <a:br>
              <a:rPr lang="en-US" sz="2400" dirty="0" smtClean="0">
                <a:latin typeface="Adobe Garamond Pro Bold" pitchFamily="18" charset="0"/>
              </a:rPr>
            </a:br>
            <a:r>
              <a:rPr lang="en-US" sz="2400" dirty="0" smtClean="0">
                <a:latin typeface="Adobe Garamond Pro Bold" pitchFamily="18" charset="0"/>
              </a:rPr>
              <a:t>Google Big Table contains row key, column key and time stamps.</a:t>
            </a:r>
            <a:br>
              <a:rPr lang="en-US" sz="2400" dirty="0" smtClean="0">
                <a:latin typeface="Adobe Garamond Pro Bold" pitchFamily="18" charset="0"/>
              </a:rPr>
            </a:br>
            <a:r>
              <a:rPr lang="en-US" sz="2400" dirty="0" smtClean="0">
                <a:latin typeface="Adobe Garamond Pro Bold" pitchFamily="18" charset="0"/>
              </a:rPr>
              <a:t>Each table has only one index, row key.</a:t>
            </a:r>
            <a:br>
              <a:rPr lang="en-US" sz="2400" dirty="0" smtClean="0">
                <a:latin typeface="Adobe Garamond Pro Bold" pitchFamily="18" charset="0"/>
              </a:rPr>
            </a:br>
            <a:r>
              <a:rPr lang="en-US" sz="2400" dirty="0" smtClean="0">
                <a:latin typeface="Adobe Garamond Pro Bold" pitchFamily="18" charset="0"/>
              </a:rPr>
              <a:t>Cloud </a:t>
            </a:r>
            <a:r>
              <a:rPr lang="en-US" sz="2400" dirty="0" err="1" smtClean="0">
                <a:latin typeface="Adobe Garamond Pro Bold" pitchFamily="18" charset="0"/>
              </a:rPr>
              <a:t>Bigtable</a:t>
            </a:r>
            <a:r>
              <a:rPr lang="en-US" sz="2400" dirty="0" smtClean="0">
                <a:latin typeface="Adobe Garamond Pro Bold" pitchFamily="18" charset="0"/>
              </a:rPr>
              <a:t> is a sparsely populated table that can scale to billions of rows and thousands of columns, enabling you to store terabytes or even </a:t>
            </a:r>
            <a:r>
              <a:rPr lang="en-US" sz="2400" dirty="0" err="1" smtClean="0">
                <a:latin typeface="Adobe Garamond Pro Bold" pitchFamily="18" charset="0"/>
              </a:rPr>
              <a:t>petabytes</a:t>
            </a:r>
            <a:r>
              <a:rPr lang="en-US" sz="2400" dirty="0" smtClean="0">
                <a:latin typeface="Adobe Garamond Pro Bold" pitchFamily="18" charset="0"/>
              </a:rPr>
              <a:t> of data.</a:t>
            </a:r>
            <a:br>
              <a:rPr lang="en-US" sz="2400" dirty="0" smtClean="0">
                <a:latin typeface="Adobe Garamond Pro Bold" pitchFamily="18" charset="0"/>
              </a:rPr>
            </a:br>
            <a:r>
              <a:rPr lang="en-US" sz="2400" dirty="0" smtClean="0">
                <a:latin typeface="Adobe Garamond Pro Bold" pitchFamily="18" charset="0"/>
              </a:rPr>
              <a:t> A single value in each row is indexed; this value is known as the row key. Cloud </a:t>
            </a:r>
            <a:r>
              <a:rPr lang="en-US" sz="2400" dirty="0" err="1" smtClean="0">
                <a:latin typeface="Adobe Garamond Pro Bold" pitchFamily="18" charset="0"/>
              </a:rPr>
              <a:t>Bigtable</a:t>
            </a:r>
            <a:r>
              <a:rPr lang="en-US" sz="2400" dirty="0" smtClean="0">
                <a:latin typeface="Adobe Garamond Pro Bold" pitchFamily="18" charset="0"/>
              </a:rPr>
              <a:t> is ideal for storing very large amounts of single-keyed data with very low latency. It supports high read and write throughput at low latency, and it is an ideal data source for </a:t>
            </a:r>
            <a:r>
              <a:rPr lang="en-US" sz="2400" dirty="0" err="1" smtClean="0">
                <a:latin typeface="Adobe Garamond Pro Bold" pitchFamily="18" charset="0"/>
              </a:rPr>
              <a:t>MapReduce</a:t>
            </a:r>
            <a:r>
              <a:rPr lang="en-US" sz="2400" dirty="0" smtClean="0">
                <a:latin typeface="Adobe Garamond Pro Bold" pitchFamily="18" charset="0"/>
              </a:rPr>
              <a:t> operations.</a:t>
            </a:r>
            <a:br>
              <a:rPr lang="en-US" sz="2400" dirty="0" smtClean="0">
                <a:latin typeface="Adobe Garamond Pro Bold" pitchFamily="18" charset="0"/>
              </a:rPr>
            </a:br>
            <a:r>
              <a:rPr lang="en-US" sz="2400" dirty="0" smtClean="0">
                <a:latin typeface="Adobe Garamond Pro Bold" pitchFamily="18" charset="0"/>
              </a:rPr>
              <a:t>Cloud </a:t>
            </a:r>
            <a:r>
              <a:rPr lang="en-US" sz="2400" dirty="0" err="1" smtClean="0">
                <a:latin typeface="Adobe Garamond Pro Bold" pitchFamily="18" charset="0"/>
              </a:rPr>
              <a:t>Bigtable</a:t>
            </a:r>
            <a:r>
              <a:rPr lang="en-US" sz="2400" dirty="0" smtClean="0">
                <a:latin typeface="Adobe Garamond Pro Bold" pitchFamily="18" charset="0"/>
              </a:rPr>
              <a:t> is exposed to applications through multiple client libraries, including a supported extension to the </a:t>
            </a:r>
            <a:r>
              <a:rPr lang="en-US" sz="2400" dirty="0" smtClean="0">
                <a:latin typeface="Adobe Garamond Pro Bold" pitchFamily="18" charset="0"/>
                <a:hlinkClick r:id="rId2"/>
              </a:rPr>
              <a:t>Apache </a:t>
            </a:r>
            <a:r>
              <a:rPr lang="en-US" sz="2400" dirty="0" err="1" smtClean="0">
                <a:latin typeface="Adobe Garamond Pro Bold" pitchFamily="18" charset="0"/>
                <a:hlinkClick r:id="rId2"/>
              </a:rPr>
              <a:t>HBase</a:t>
            </a:r>
            <a:r>
              <a:rPr lang="en-US" sz="2400" dirty="0" smtClean="0">
                <a:latin typeface="Adobe Garamond Pro Bold" pitchFamily="18" charset="0"/>
                <a:hlinkClick r:id="rId2"/>
              </a:rPr>
              <a:t> library for Java</a:t>
            </a:r>
            <a:r>
              <a:rPr lang="en-US" sz="2400" dirty="0" smtClean="0">
                <a:latin typeface="Adobe Garamond Pro Bold" pitchFamily="18" charset="0"/>
              </a:rPr>
              <a:t>.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endParaRPr lang="en-US" sz="2400" dirty="0">
              <a:latin typeface="Adobe Garamond Pro Bold" pitchFamily="18" charset="0"/>
            </a:endParaRPr>
          </a:p>
        </p:txBody>
      </p:sp>
      <p:sp>
        <p:nvSpPr>
          <p:cNvPr id="3" name="Action Button: Custom 2">
            <a:hlinkClick r:id="" action="ppaction://noaction" highlightClick="1"/>
          </p:cNvPr>
          <p:cNvSpPr/>
          <p:nvPr/>
        </p:nvSpPr>
        <p:spPr>
          <a:xfrm flipH="1" flipV="1">
            <a:off x="-228600" y="1493519"/>
            <a:ext cx="228600" cy="45719"/>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685800"/>
          </a:xfrm>
        </p:spPr>
        <p:txBody>
          <a:bodyPr/>
          <a:lstStyle/>
          <a:p>
            <a:r>
              <a:rPr lang="en-US" sz="3600" dirty="0" smtClean="0">
                <a:latin typeface="Adobe Garamond Pro Bold" pitchFamily="18" charset="0"/>
              </a:rPr>
              <a:t>                            Advantages</a:t>
            </a:r>
            <a:r>
              <a:rPr lang="en-US" sz="2000" dirty="0" smtClean="0">
                <a:latin typeface="Adobe Garamond Pro Bold" pitchFamily="18" charset="0"/>
              </a:rPr>
              <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dirty="0" smtClean="0">
                <a:latin typeface="Adobe Garamond Pro Bold" pitchFamily="18" charset="0"/>
              </a:rPr>
              <a:t>Cloud </a:t>
            </a:r>
            <a:r>
              <a:rPr lang="en-US" sz="2000" dirty="0" err="1" smtClean="0">
                <a:latin typeface="Adobe Garamond Pro Bold" pitchFamily="18" charset="0"/>
              </a:rPr>
              <a:t>Bigtable's</a:t>
            </a:r>
            <a:r>
              <a:rPr lang="en-US" sz="2000" dirty="0" smtClean="0">
                <a:latin typeface="Adobe Garamond Pro Bold" pitchFamily="18" charset="0"/>
              </a:rPr>
              <a:t> powerful back-end servers offer several key advantages over a self-managed </a:t>
            </a:r>
            <a:r>
              <a:rPr lang="en-US" sz="2000" dirty="0" err="1" smtClean="0">
                <a:latin typeface="Adobe Garamond Pro Bold" pitchFamily="18" charset="0"/>
              </a:rPr>
              <a:t>HBase</a:t>
            </a:r>
            <a:r>
              <a:rPr lang="en-US" sz="2000" dirty="0" smtClean="0">
                <a:latin typeface="Adobe Garamond Pro Bold" pitchFamily="18" charset="0"/>
              </a:rPr>
              <a:t> installation:</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b="1" dirty="0" smtClean="0">
                <a:latin typeface="Adobe Garamond Pro Bold" pitchFamily="18" charset="0"/>
              </a:rPr>
              <a:t>Incredible scalability.</a:t>
            </a:r>
            <a:r>
              <a:rPr lang="en-US" sz="2000" dirty="0" smtClean="0">
                <a:latin typeface="Adobe Garamond Pro Bold" pitchFamily="18" charset="0"/>
              </a:rPr>
              <a:t> Cloud </a:t>
            </a:r>
            <a:r>
              <a:rPr lang="en-US" sz="2000" dirty="0" err="1" smtClean="0">
                <a:latin typeface="Adobe Garamond Pro Bold" pitchFamily="18" charset="0"/>
              </a:rPr>
              <a:t>Bigtable</a:t>
            </a:r>
            <a:r>
              <a:rPr lang="en-US" sz="2000" dirty="0" smtClean="0">
                <a:latin typeface="Adobe Garamond Pro Bold" pitchFamily="18" charset="0"/>
              </a:rPr>
              <a:t> scales in direct proportion to the number of machines in your cluster. A self-managed </a:t>
            </a:r>
            <a:r>
              <a:rPr lang="en-US" sz="2000" dirty="0" err="1" smtClean="0">
                <a:latin typeface="Adobe Garamond Pro Bold" pitchFamily="18" charset="0"/>
              </a:rPr>
              <a:t>HBase</a:t>
            </a:r>
            <a:r>
              <a:rPr lang="en-US" sz="2000" dirty="0" smtClean="0">
                <a:latin typeface="Adobe Garamond Pro Bold" pitchFamily="18" charset="0"/>
              </a:rPr>
              <a:t> installation has a design bottleneck that limits the performance after a certain threshold is reached.</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b="1" dirty="0" smtClean="0">
                <a:latin typeface="Adobe Garamond Pro Bold" pitchFamily="18" charset="0"/>
              </a:rPr>
              <a:t>Simple administration.</a:t>
            </a:r>
            <a:r>
              <a:rPr lang="en-US" sz="2000" dirty="0" smtClean="0">
                <a:latin typeface="Adobe Garamond Pro Bold" pitchFamily="18" charset="0"/>
              </a:rPr>
              <a:t> Cloud </a:t>
            </a:r>
            <a:r>
              <a:rPr lang="en-US" sz="2000" dirty="0" err="1" smtClean="0">
                <a:latin typeface="Adobe Garamond Pro Bold" pitchFamily="18" charset="0"/>
              </a:rPr>
              <a:t>Bigtable</a:t>
            </a:r>
            <a:r>
              <a:rPr lang="en-US" sz="2000" dirty="0" smtClean="0">
                <a:latin typeface="Adobe Garamond Pro Bold" pitchFamily="18" charset="0"/>
              </a:rPr>
              <a:t> handles upgrades and restarts transparently, and it automatically maintains high </a:t>
            </a:r>
            <a:r>
              <a:rPr lang="en-US" sz="2000" dirty="0" smtClean="0">
                <a:latin typeface="Adobe Garamond Pro Bold" pitchFamily="18" charset="0"/>
                <a:hlinkClick r:id="rId2"/>
              </a:rPr>
              <a:t>data durability</a:t>
            </a:r>
            <a:r>
              <a:rPr lang="en-US" sz="2000" dirty="0" smtClean="0">
                <a:latin typeface="Adobe Garamond Pro Bold" pitchFamily="18" charset="0"/>
              </a:rPr>
              <a:t>. To replicate your data, simply add a second cluster to your instance, and replication starts automatically. No more managing replicas or regions; just design your table schemas, and Cloud </a:t>
            </a:r>
            <a:r>
              <a:rPr lang="en-US" sz="2000" dirty="0" err="1" smtClean="0">
                <a:latin typeface="Adobe Garamond Pro Bold" pitchFamily="18" charset="0"/>
              </a:rPr>
              <a:t>Bigtable</a:t>
            </a:r>
            <a:r>
              <a:rPr lang="en-US" sz="2000" dirty="0" smtClean="0">
                <a:latin typeface="Adobe Garamond Pro Bold" pitchFamily="18" charset="0"/>
              </a:rPr>
              <a:t> will handle the rest for you.</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b="1" dirty="0" smtClean="0">
                <a:latin typeface="Adobe Garamond Pro Bold" pitchFamily="18" charset="0"/>
              </a:rPr>
              <a:t>Cluster resizing without downtime.</a:t>
            </a:r>
            <a:r>
              <a:rPr lang="en-US" sz="2000" dirty="0" smtClean="0">
                <a:latin typeface="Adobe Garamond Pro Bold" pitchFamily="18" charset="0"/>
              </a:rPr>
              <a:t> You can increase the size of a Cloud </a:t>
            </a:r>
            <a:r>
              <a:rPr lang="en-US" sz="2000" dirty="0" err="1" smtClean="0">
                <a:latin typeface="Adobe Garamond Pro Bold" pitchFamily="18" charset="0"/>
              </a:rPr>
              <a:t>Bigtable</a:t>
            </a:r>
            <a:r>
              <a:rPr lang="en-US" sz="2000" dirty="0" smtClean="0">
                <a:latin typeface="Adobe Garamond Pro Bold" pitchFamily="18" charset="0"/>
              </a:rPr>
              <a:t> cluster for a few hours to handle a large load, then reduce the cluster's size again—all without any downtime. After you change a cluster's size, it typically takes just a few minutes under load for Cloud </a:t>
            </a:r>
            <a:r>
              <a:rPr lang="en-US" sz="2000" dirty="0" err="1" smtClean="0">
                <a:latin typeface="Adobe Garamond Pro Bold" pitchFamily="18" charset="0"/>
              </a:rPr>
              <a:t>Bigtable</a:t>
            </a:r>
            <a:r>
              <a:rPr lang="en-US" sz="2000" dirty="0" smtClean="0">
                <a:latin typeface="Adobe Garamond Pro Bold" pitchFamily="18" charset="0"/>
              </a:rPr>
              <a:t> to balance performance across all of the nodes in your cluster.</a:t>
            </a:r>
            <a:r>
              <a:rPr lang="en-US" sz="2000" dirty="0" smtClean="0"/>
              <a:t/>
            </a:r>
            <a:br>
              <a:rPr lang="en-US" sz="2000" dirty="0" smtClean="0"/>
            </a:b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latin typeface="Adobe Garamond Pro Bold" pitchFamily="18" charset="0"/>
              </a:rPr>
              <a:t>Applications</a:t>
            </a:r>
            <a:r>
              <a:rPr lang="en-US" sz="2400" dirty="0" smtClean="0"/>
              <a:t/>
            </a:r>
            <a:br>
              <a:rPr lang="en-US" sz="2400" dirty="0" smtClean="0"/>
            </a:br>
            <a:r>
              <a:rPr lang="en-US" sz="2400" dirty="0" smtClean="0"/>
              <a:t/>
            </a:r>
            <a:br>
              <a:rPr lang="en-US" sz="2400" dirty="0" smtClean="0"/>
            </a:br>
            <a:r>
              <a:rPr lang="en-US" sz="2400" dirty="0" smtClean="0">
                <a:latin typeface="Adobe Garamond Pro Bold" pitchFamily="18" charset="0"/>
              </a:rPr>
              <a:t>We can use Cloud </a:t>
            </a:r>
            <a:r>
              <a:rPr lang="en-US" sz="2400" dirty="0" err="1" smtClean="0">
                <a:latin typeface="Adobe Garamond Pro Bold" pitchFamily="18" charset="0"/>
              </a:rPr>
              <a:t>Bigtable</a:t>
            </a:r>
            <a:r>
              <a:rPr lang="en-US" sz="2400" dirty="0" smtClean="0">
                <a:latin typeface="Adobe Garamond Pro Bold" pitchFamily="18" charset="0"/>
              </a:rPr>
              <a:t> to store and query all of the following types of data:</a:t>
            </a:r>
            <a:br>
              <a:rPr lang="en-US" sz="2400" dirty="0" smtClean="0">
                <a:latin typeface="Adobe Garamond Pro Bold" pitchFamily="18" charset="0"/>
              </a:rPr>
            </a:br>
            <a:r>
              <a:rPr lang="en-US" sz="2400" dirty="0" smtClean="0">
                <a:latin typeface="Adobe Garamond Pro Bold" pitchFamily="18" charset="0"/>
              </a:rPr>
              <a:t/>
            </a:r>
            <a:br>
              <a:rPr lang="en-US" sz="2400" dirty="0" smtClean="0">
                <a:latin typeface="Adobe Garamond Pro Bold" pitchFamily="18" charset="0"/>
              </a:rPr>
            </a:br>
            <a:r>
              <a:rPr lang="en-US" sz="2400" b="1" dirty="0" smtClean="0">
                <a:latin typeface="Adobe Garamond Pro Bold" pitchFamily="18" charset="0"/>
              </a:rPr>
              <a:t>Time-series data:</a:t>
            </a:r>
            <a:r>
              <a:rPr lang="en-US" sz="2400" dirty="0" smtClean="0">
                <a:latin typeface="Adobe Garamond Pro Bold" pitchFamily="18" charset="0"/>
              </a:rPr>
              <a:t> such as CPU and memory usage over time for multiple servers.</a:t>
            </a:r>
            <a:br>
              <a:rPr lang="en-US" sz="2400" dirty="0" smtClean="0">
                <a:latin typeface="Adobe Garamond Pro Bold" pitchFamily="18" charset="0"/>
              </a:rPr>
            </a:br>
            <a:r>
              <a:rPr lang="en-US" sz="2400" b="1" dirty="0" smtClean="0">
                <a:latin typeface="Adobe Garamond Pro Bold" pitchFamily="18" charset="0"/>
              </a:rPr>
              <a:t>Marketing data,</a:t>
            </a:r>
            <a:r>
              <a:rPr lang="en-US" sz="2400" dirty="0" smtClean="0">
                <a:latin typeface="Adobe Garamond Pro Bold" pitchFamily="18" charset="0"/>
              </a:rPr>
              <a:t> such as purchase histories and customer preferences.</a:t>
            </a:r>
            <a:br>
              <a:rPr lang="en-US" sz="2400" dirty="0" smtClean="0">
                <a:latin typeface="Adobe Garamond Pro Bold" pitchFamily="18" charset="0"/>
              </a:rPr>
            </a:br>
            <a:r>
              <a:rPr lang="en-US" sz="2400" b="1" dirty="0" smtClean="0">
                <a:latin typeface="Adobe Garamond Pro Bold" pitchFamily="18" charset="0"/>
              </a:rPr>
              <a:t>Financial data:</a:t>
            </a:r>
            <a:r>
              <a:rPr lang="en-US" sz="2400" dirty="0" smtClean="0">
                <a:latin typeface="Adobe Garamond Pro Bold" pitchFamily="18" charset="0"/>
              </a:rPr>
              <a:t> such as transaction histories, stock prices, and currency exchange rates.</a:t>
            </a:r>
            <a:br>
              <a:rPr lang="en-US" sz="2400" dirty="0" smtClean="0">
                <a:latin typeface="Adobe Garamond Pro Bold" pitchFamily="18" charset="0"/>
              </a:rPr>
            </a:br>
            <a:r>
              <a:rPr lang="en-US" sz="2400" b="1" dirty="0" smtClean="0">
                <a:latin typeface="Adobe Garamond Pro Bold" pitchFamily="18" charset="0"/>
              </a:rPr>
              <a:t>Internet of Things data:</a:t>
            </a:r>
            <a:r>
              <a:rPr lang="en-US" sz="2400" dirty="0" smtClean="0">
                <a:latin typeface="Adobe Garamond Pro Bold" pitchFamily="18" charset="0"/>
              </a:rPr>
              <a:t> such as usage reports from energy meters and home appliances.</a:t>
            </a:r>
            <a:br>
              <a:rPr lang="en-US" sz="2400" dirty="0" smtClean="0">
                <a:latin typeface="Adobe Garamond Pro Bold" pitchFamily="18" charset="0"/>
              </a:rPr>
            </a:br>
            <a:r>
              <a:rPr lang="en-US" sz="2400" b="1" dirty="0" smtClean="0">
                <a:latin typeface="Adobe Garamond Pro Bold" pitchFamily="18" charset="0"/>
              </a:rPr>
              <a:t>Graph data:</a:t>
            </a:r>
            <a:r>
              <a:rPr lang="en-US" sz="2400" dirty="0" smtClean="0">
                <a:latin typeface="Adobe Garamond Pro Bold" pitchFamily="18" charset="0"/>
              </a:rPr>
              <a:t> such as information about how users are connected to one another</a:t>
            </a:r>
            <a:r>
              <a:rPr lang="en-US" sz="2400" dirty="0" smtClean="0"/>
              <a:t>.</a:t>
            </a:r>
            <a:br>
              <a:rPr lang="en-US" sz="2400" dirty="0" smtClean="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Cloud Bigtable Performance 101. When it comes to performance at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lide-127-1024.jpg"/>
          <p:cNvPicPr>
            <a:picLocks noChangeAspect="1"/>
          </p:cNvPicPr>
          <p:nvPr/>
        </p:nvPicPr>
        <p:blipFill>
          <a:blip r:embed="rId2"/>
          <a:stretch>
            <a:fillRect/>
          </a:stretch>
        </p:blipFill>
        <p:spPr>
          <a:xfrm>
            <a:off x="508000" y="381000"/>
            <a:ext cx="8331200" cy="624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762000"/>
          </a:xfrm>
        </p:spPr>
        <p:txBody>
          <a:bodyPr/>
          <a:lstStyle/>
          <a:p>
            <a:r>
              <a:rPr lang="en-US" sz="1600" dirty="0" smtClean="0">
                <a:latin typeface="Adobe Garamond Pro Bold" pitchFamily="18" charset="0"/>
              </a:rPr>
              <a:t>                                    </a:t>
            </a:r>
            <a:r>
              <a:rPr lang="en-US" dirty="0" err="1" smtClean="0">
                <a:latin typeface="Adobe Garamond Pro Bold" pitchFamily="18" charset="0"/>
              </a:rPr>
              <a:t>Bigtable</a:t>
            </a:r>
            <a:r>
              <a:rPr lang="en-US" dirty="0" smtClean="0">
                <a:latin typeface="Adobe Garamond Pro Bold" pitchFamily="18" charset="0"/>
              </a:rPr>
              <a:t> Architecture</a:t>
            </a:r>
            <a:br>
              <a:rPr lang="en-US" dirty="0" smtClean="0">
                <a:latin typeface="Adobe Garamond Pro Bold" pitchFamily="18" charset="0"/>
              </a:rPr>
            </a:br>
            <a:r>
              <a:rPr lang="en-US" sz="1800" dirty="0" smtClean="0">
                <a:latin typeface="Adobe Garamond Pro Bold" pitchFamily="18" charset="0"/>
              </a:rPr>
              <a:t/>
            </a:r>
            <a:br>
              <a:rPr lang="en-US" sz="1800" dirty="0" smtClean="0">
                <a:latin typeface="Adobe Garamond Pro Bold" pitchFamily="18" charset="0"/>
              </a:rPr>
            </a:br>
            <a:r>
              <a:rPr lang="en-US" sz="2000" dirty="0" smtClean="0">
                <a:latin typeface="Adobe Garamond Pro Bold" pitchFamily="18" charset="0"/>
              </a:rPr>
              <a:t>As the diagram illustrates, all client requests go through a front-end server before they are sent to a Cloud </a:t>
            </a:r>
            <a:r>
              <a:rPr lang="en-US" sz="2000" dirty="0" err="1" smtClean="0">
                <a:latin typeface="Adobe Garamond Pro Bold" pitchFamily="18" charset="0"/>
              </a:rPr>
              <a:t>Bigtable</a:t>
            </a:r>
            <a:r>
              <a:rPr lang="en-US" sz="2000" dirty="0" smtClean="0">
                <a:latin typeface="Adobe Garamond Pro Bold" pitchFamily="18" charset="0"/>
              </a:rPr>
              <a:t> node.  The nodes are organized into a Cloud </a:t>
            </a:r>
            <a:r>
              <a:rPr lang="en-US" sz="2000" dirty="0" err="1" smtClean="0">
                <a:latin typeface="Adobe Garamond Pro Bold" pitchFamily="18" charset="0"/>
              </a:rPr>
              <a:t>Bigtable</a:t>
            </a:r>
            <a:r>
              <a:rPr lang="en-US" sz="2000" dirty="0" smtClean="0">
                <a:latin typeface="Adobe Garamond Pro Bold" pitchFamily="18" charset="0"/>
              </a:rPr>
              <a:t> cluster, which belongs to a Cloud </a:t>
            </a:r>
            <a:r>
              <a:rPr lang="en-US" sz="2000" dirty="0" err="1" smtClean="0">
                <a:latin typeface="Adobe Garamond Pro Bold" pitchFamily="18" charset="0"/>
              </a:rPr>
              <a:t>Bigtable</a:t>
            </a:r>
            <a:r>
              <a:rPr lang="en-US" sz="2000" dirty="0" smtClean="0">
                <a:latin typeface="Adobe Garamond Pro Bold" pitchFamily="18" charset="0"/>
              </a:rPr>
              <a:t> instance, a container for the cluster.</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dirty="0" smtClean="0">
                <a:latin typeface="Adobe Garamond Pro Bold" pitchFamily="18" charset="0"/>
              </a:rPr>
              <a:t>Each node in the cluster handles a subset of the requests to the cluster. By adding nodes to a cluster, you can increase the number of simultaneous requests that the cluster can handle, as well as the maximum throughput for the entire cluster. If you enable replication by adding a second cluster, you can also send different types of traffic to different clusters, and you can fail over to one cluster if the other cluster becomes unavailable.</a:t>
            </a:r>
            <a:br>
              <a:rPr lang="en-US" sz="2000" dirty="0" smtClean="0">
                <a:latin typeface="Adobe Garamond Pro Bold" pitchFamily="18" charset="0"/>
              </a:rPr>
            </a:br>
            <a:r>
              <a:rPr lang="en-US" sz="2000" dirty="0" smtClean="0">
                <a:latin typeface="Adobe Garamond Pro Bold" pitchFamily="18" charset="0"/>
              </a:rPr>
              <a:t/>
            </a:r>
            <a:br>
              <a:rPr lang="en-US" sz="2000" dirty="0" smtClean="0">
                <a:latin typeface="Adobe Garamond Pro Bold" pitchFamily="18" charset="0"/>
              </a:rPr>
            </a:br>
            <a:r>
              <a:rPr lang="en-US" sz="2000" dirty="0" smtClean="0">
                <a:latin typeface="Adobe Garamond Pro Bold" pitchFamily="18" charset="0"/>
              </a:rPr>
              <a:t>A Cloud </a:t>
            </a:r>
            <a:r>
              <a:rPr lang="en-US" sz="2000" dirty="0" err="1" smtClean="0">
                <a:latin typeface="Adobe Garamond Pro Bold" pitchFamily="18" charset="0"/>
              </a:rPr>
              <a:t>Bigtable</a:t>
            </a:r>
            <a:r>
              <a:rPr lang="en-US" sz="2000" dirty="0" smtClean="0">
                <a:latin typeface="Adobe Garamond Pro Bold" pitchFamily="18" charset="0"/>
              </a:rPr>
              <a:t> table is </a:t>
            </a:r>
            <a:r>
              <a:rPr lang="en-US" sz="2000" dirty="0" err="1" smtClean="0">
                <a:latin typeface="Adobe Garamond Pro Bold" pitchFamily="18" charset="0"/>
              </a:rPr>
              <a:t>sharded</a:t>
            </a:r>
            <a:r>
              <a:rPr lang="en-US" sz="2000" dirty="0" smtClean="0">
                <a:latin typeface="Adobe Garamond Pro Bold" pitchFamily="18" charset="0"/>
              </a:rPr>
              <a:t> into blocks of contiguous rows, called </a:t>
            </a:r>
            <a:r>
              <a:rPr lang="en-US" sz="2000" i="1" dirty="0" smtClean="0">
                <a:latin typeface="Adobe Garamond Pro Bold" pitchFamily="18" charset="0"/>
              </a:rPr>
              <a:t>tablets</a:t>
            </a:r>
            <a:r>
              <a:rPr lang="en-US" sz="2000" dirty="0" smtClean="0">
                <a:latin typeface="Adobe Garamond Pro Bold" pitchFamily="18" charset="0"/>
              </a:rPr>
              <a:t>, to help balance the workload of queries. (Tablets are similar to </a:t>
            </a:r>
            <a:r>
              <a:rPr lang="en-US" sz="2000" dirty="0" err="1" smtClean="0">
                <a:latin typeface="Adobe Garamond Pro Bold" pitchFamily="18" charset="0"/>
              </a:rPr>
              <a:t>HBase</a:t>
            </a:r>
            <a:r>
              <a:rPr lang="en-US" sz="2000" dirty="0" smtClean="0">
                <a:latin typeface="Adobe Garamond Pro Bold" pitchFamily="18" charset="0"/>
              </a:rPr>
              <a:t> regions.) Tablets are stored on Colossus, Google's file system, in </a:t>
            </a:r>
            <a:r>
              <a:rPr lang="en-US" sz="2000" dirty="0" err="1" smtClean="0">
                <a:latin typeface="Adobe Garamond Pro Bold" pitchFamily="18" charset="0"/>
                <a:hlinkClick r:id="rId2"/>
              </a:rPr>
              <a:t>SSTable</a:t>
            </a:r>
            <a:r>
              <a:rPr lang="en-US" sz="2000" dirty="0" smtClean="0">
                <a:latin typeface="Adobe Garamond Pro Bold" pitchFamily="18" charset="0"/>
              </a:rPr>
              <a:t> format. An </a:t>
            </a:r>
            <a:r>
              <a:rPr lang="en-US" sz="2000" dirty="0" err="1" smtClean="0">
                <a:latin typeface="Adobe Garamond Pro Bold" pitchFamily="18" charset="0"/>
              </a:rPr>
              <a:t>SSTable</a:t>
            </a:r>
            <a:r>
              <a:rPr lang="en-US" sz="2000" dirty="0" smtClean="0">
                <a:latin typeface="Adobe Garamond Pro Bold" pitchFamily="18" charset="0"/>
              </a:rPr>
              <a:t> provides a persistent, ordered immutable map from keys to values, where both keys and values are arbitrary byte strings. </a:t>
            </a:r>
            <a:r>
              <a:rPr lang="en-US" sz="1800" dirty="0" smtClean="0"/>
              <a:t/>
            </a:r>
            <a:br>
              <a:rPr lang="en-US" sz="1800" dirty="0" smtClean="0"/>
            </a:br>
            <a:r>
              <a:rPr lang="en-US" sz="1800" dirty="0" smtClean="0">
                <a:latin typeface="Adobe Garamond Pro Bold" pitchFamily="18" charset="0"/>
              </a:rPr>
              <a:t/>
            </a:r>
            <a:br>
              <a:rPr lang="en-US" sz="1800" dirty="0" smtClean="0">
                <a:latin typeface="Adobe Garamond Pro Bold" pitchFamily="18" charset="0"/>
              </a:rPr>
            </a:br>
            <a:r>
              <a:rPr lang="en-US" sz="1600" dirty="0" smtClean="0">
                <a:latin typeface="Adobe Garamond Pro Bold" pitchFamily="18" charset="0"/>
              </a:rPr>
              <a:t/>
            </a:r>
            <a:br>
              <a:rPr lang="en-US" sz="1600" dirty="0" smtClean="0">
                <a:latin typeface="Adobe Garamond Pro Bold" pitchFamily="18" charset="0"/>
              </a:rPr>
            </a:br>
            <a:endParaRPr lang="en-US" sz="1600" dirty="0">
              <a:latin typeface="Adobe Garamond Pro Bold"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355</TotalTime>
  <Words>16</Words>
  <Application>Microsoft Office PowerPoint</Application>
  <PresentationFormat>On-screen Show (4:3)</PresentationFormat>
  <Paragraphs>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Metro</vt:lpstr>
      <vt:lpstr>Big Table : A Distributed Storage                     System for Structured Data                                            Presented by: Tushar Rane                                                                                 Roll No:200240520109                                  </vt:lpstr>
      <vt:lpstr>                       Big Table Google Big Table is a columnar database and good for sparse data. Google Big Table contains row key, column key and time stamps. Each table has only one index, row key. Cloud Bigtable is a sparsely populated table that can scale to billions of rows and thousands of columns, enabling you to store terabytes or even petabytes of data.  A single value in each row is indexed; this value is known as the row key. Cloud Bigtable is ideal for storing very large amounts of single-keyed data with very low latency. It supports high read and write throughput at low latency, and it is an ideal data source for MapReduce operations. Cloud Bigtable is exposed to applications through multiple client libraries, including a supported extension to the Apache HBase library for Java.       </vt:lpstr>
      <vt:lpstr>                            Advantages  Cloud Bigtable's powerful back-end servers offer several key advantages over a self-managed HBase installation:  Incredible scalability. Cloud Bigtable scales in direct proportion to the number of machines in your cluster. A self-managed HBase installation has a design bottleneck that limits the performance after a certain threshold is reached.  Simple administration. Cloud Bigtable handles upgrades and restarts transparently, and it automatically maintains high data durability. To replicate your data, simply add a second cluster to your instance, and replication starts automatically. No more managing replicas or regions; just design your table schemas, and Cloud Bigtable will handle the rest for you.  Cluster resizing without downtime. You can increase the size of a Cloud Bigtable cluster for a few hours to handle a large load, then reduce the cluster's size again—all without any downtime. After you change a cluster's size, it typically takes just a few minutes under load for Cloud Bigtable to balance performance across all of the nodes in your cluster. </vt:lpstr>
      <vt:lpstr>          Applications  We can use Cloud Bigtable to store and query all of the following types of data:  Time-series data: such as CPU and memory usage over time for multiple servers. Marketing data, such as purchase histories and customer preferences. Financial data: such as transaction histories, stock prices, and currency exchange rates. Internet of Things data: such as usage reports from energy meters and home appliances. Graph data: such as information about how users are connected to one another. </vt:lpstr>
      <vt:lpstr>Slide 5</vt:lpstr>
      <vt:lpstr>                                    Bigtable Architecture  As the diagram illustrates, all client requests go through a front-end server before they are sent to a Cloud Bigtable node.  The nodes are organized into a Cloud Bigtable cluster, which belongs to a Cloud Bigtable instance, a container for the cluster.  Each node in the cluster handles a subset of the requests to the cluster. By adding nodes to a cluster, you can increase the number of simultaneous requests that the cluster can handle, as well as the maximum throughput for the entire cluster. If you enable replication by adding a second cluster, you can also send different types of traffic to different clusters, and you can fail over to one cluster if the other cluster becomes unavailable.  A Cloud Bigtable table is sharded into blocks of contiguous rows, called tablets, to help balance the workload of queries. (Tablets are similar to HBase regions.) Tablets are stored on Colossus, Google's file system, in SSTable format. An SSTable provides a persistent, ordered immutable map from keys to values, where both keys and values are arbitrary byte strings.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Table  Google Big Table is a columnar database and good for sparse data. Google Big Table contains roe key, column key and time stamps. Each tabble has only one index, row key. Rows are sorted lexographically by row key, from the lowest to the heighest byte of string.</dc:title>
  <dc:creator>a</dc:creator>
  <cp:lastModifiedBy>a</cp:lastModifiedBy>
  <cp:revision>25</cp:revision>
  <dcterms:created xsi:type="dcterms:W3CDTF">2020-07-10T10:46:43Z</dcterms:created>
  <dcterms:modified xsi:type="dcterms:W3CDTF">2020-07-11T12:10:11Z</dcterms:modified>
</cp:coreProperties>
</file>