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31" r:id="rId10"/>
    <p:sldId id="314" r:id="rId11"/>
    <p:sldId id="319" r:id="rId12"/>
    <p:sldId id="317" r:id="rId13"/>
    <p:sldId id="323" r:id="rId14"/>
    <p:sldId id="320" r:id="rId15"/>
    <p:sldId id="322" r:id="rId16"/>
    <p:sldId id="324" r:id="rId17"/>
    <p:sldId id="325" r:id="rId18"/>
    <p:sldId id="326" r:id="rId19"/>
    <p:sldId id="327" r:id="rId20"/>
    <p:sldId id="328" r:id="rId21"/>
    <p:sldId id="329"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5" r:id="rId35"/>
    <p:sldId id="34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0" y="177015"/>
            <a:ext cx="12191979" cy="6857990"/>
          </a:xfrm>
          <a:prstGeom prst="rect">
            <a:avLst/>
          </a:prstGeom>
          <a:solidFill>
            <a:srgbClr val="00B0F0"/>
          </a:solidFill>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3" y="1975104"/>
            <a:ext cx="4775075" cy="1630906"/>
          </a:xfrm>
        </p:spPr>
        <p:txBody>
          <a:bodyPr>
            <a:normAutofit/>
          </a:bodyPr>
          <a:lstStyle/>
          <a:p>
            <a:r>
              <a:rPr lang="en-US" sz="3600" b="1" dirty="0">
                <a:solidFill>
                  <a:schemeClr val="tx1"/>
                </a:solidFill>
              </a:rPr>
              <a:t>Book Recommendation system</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606010"/>
            <a:ext cx="4775075" cy="559656"/>
          </a:xfrm>
        </p:spPr>
        <p:txBody>
          <a:bodyPr>
            <a:noAutofit/>
          </a:bodyPr>
          <a:lstStyle/>
          <a:p>
            <a:r>
              <a:rPr lang="en-US" dirty="0">
                <a:solidFill>
                  <a:schemeClr val="tx1"/>
                </a:solidFill>
              </a:rPr>
              <a:t>Group-V</a:t>
            </a:r>
          </a:p>
          <a:p>
            <a:r>
              <a:rPr lang="en-US" dirty="0">
                <a:solidFill>
                  <a:schemeClr val="tx1"/>
                </a:solidFill>
              </a:rPr>
              <a:t>Mentors-Karthik &amp; Dhanya</a:t>
            </a:r>
          </a:p>
          <a:p>
            <a:r>
              <a:rPr lang="en-US" dirty="0">
                <a:solidFill>
                  <a:schemeClr val="tx1"/>
                </a:solidFill>
              </a:rPr>
              <a:t>08-05-2023</a:t>
            </a:r>
          </a:p>
        </p:txBody>
      </p:sp>
      <p:pic>
        <p:nvPicPr>
          <p:cNvPr id="10" name="Graphic 9" descr="Books on shelf with solid fill">
            <a:extLst>
              <a:ext uri="{FF2B5EF4-FFF2-40B4-BE49-F238E27FC236}">
                <a16:creationId xmlns:a16="http://schemas.microsoft.com/office/drawing/2014/main" id="{7362068D-1A57-87F9-4302-2C46A0ABEA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9851" y="2107163"/>
            <a:ext cx="1259960" cy="1000789"/>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36DDD4-5EE4-4F9C-A7B7-F70EF868EB49}"/>
              </a:ext>
            </a:extLst>
          </p:cNvPr>
          <p:cNvSpPr>
            <a:spLocks noGrp="1"/>
          </p:cNvSpPr>
          <p:nvPr>
            <p:ph type="body" sz="half" idx="2"/>
          </p:nvPr>
        </p:nvSpPr>
        <p:spPr>
          <a:xfrm>
            <a:off x="8456884" y="441318"/>
            <a:ext cx="3144774" cy="1560737"/>
          </a:xfrm>
        </p:spPr>
        <p:txBody>
          <a:bodyPr>
            <a:normAutofit/>
          </a:bodyPr>
          <a:lstStyle/>
          <a:p>
            <a:r>
              <a:rPr lang="en-US" sz="2800" b="1" dirty="0">
                <a:latin typeface="+mj-lt"/>
              </a:rPr>
              <a:t>Segregating Explicit &amp; Implicit Ratings</a:t>
            </a:r>
            <a:endParaRPr lang="en-IN" sz="2800" b="1" dirty="0">
              <a:latin typeface="+mj-lt"/>
            </a:endParaRPr>
          </a:p>
        </p:txBody>
      </p:sp>
      <p:pic>
        <p:nvPicPr>
          <p:cNvPr id="7" name="Picture Placeholder 6">
            <a:extLst>
              <a:ext uri="{FF2B5EF4-FFF2-40B4-BE49-F238E27FC236}">
                <a16:creationId xmlns:a16="http://schemas.microsoft.com/office/drawing/2014/main" id="{2AA1D61B-7786-4956-BB5B-63C63ED41843}"/>
              </a:ext>
            </a:extLst>
          </p:cNvPr>
          <p:cNvPicPr>
            <a:picLocks noGrp="1" noChangeAspect="1"/>
          </p:cNvPicPr>
          <p:nvPr>
            <p:ph type="pic" idx="1"/>
          </p:nvPr>
        </p:nvPicPr>
        <p:blipFill rotWithShape="1">
          <a:blip r:embed="rId2"/>
          <a:srcRect l="23775" t="25967" r="19251" b="7799"/>
          <a:stretch/>
        </p:blipFill>
        <p:spPr>
          <a:xfrm>
            <a:off x="304800" y="238538"/>
            <a:ext cx="7460974" cy="6400801"/>
          </a:xfrm>
          <a:prstGeom prst="rect">
            <a:avLst/>
          </a:prstGeom>
        </p:spPr>
      </p:pic>
      <p:sp>
        <p:nvSpPr>
          <p:cNvPr id="2" name="TextBox 1">
            <a:extLst>
              <a:ext uri="{FF2B5EF4-FFF2-40B4-BE49-F238E27FC236}">
                <a16:creationId xmlns:a16="http://schemas.microsoft.com/office/drawing/2014/main" id="{577C8D80-5C63-085F-9E02-6F53D84C314D}"/>
              </a:ext>
            </a:extLst>
          </p:cNvPr>
          <p:cNvSpPr txBox="1"/>
          <p:nvPr/>
        </p:nvSpPr>
        <p:spPr>
          <a:xfrm>
            <a:off x="8456883" y="2284776"/>
            <a:ext cx="2949053" cy="2862322"/>
          </a:xfrm>
          <a:prstGeom prst="rect">
            <a:avLst/>
          </a:prstGeom>
          <a:noFill/>
        </p:spPr>
        <p:txBody>
          <a:bodyPr wrap="square" rtlCol="0">
            <a:spAutoFit/>
          </a:bodyPr>
          <a:lstStyle/>
          <a:p>
            <a:pPr marL="285750" indent="-285750">
              <a:buFont typeface="Arial" panose="020B0604020202020204" pitchFamily="34" charset="0"/>
              <a:buChar char="•"/>
            </a:pPr>
            <a:r>
              <a:rPr lang="en-IN" dirty="0"/>
              <a:t>Rating “8” is highest.</a:t>
            </a:r>
          </a:p>
          <a:p>
            <a:pPr marL="285750" indent="-285750">
              <a:buFont typeface="Arial" panose="020B0604020202020204" pitchFamily="34" charset="0"/>
              <a:buChar char="•"/>
            </a:pPr>
            <a:r>
              <a:rPr lang="en-IN" dirty="0"/>
              <a:t>Rating “10” is highest after “8”.</a:t>
            </a:r>
          </a:p>
          <a:p>
            <a:pPr marL="285750" indent="-285750">
              <a:buFont typeface="Arial" panose="020B0604020202020204" pitchFamily="34" charset="0"/>
              <a:buChar char="•"/>
            </a:pPr>
            <a:r>
              <a:rPr lang="en-IN" dirty="0"/>
              <a:t>Majority of the Books got good rating between 7 &amp; 10.</a:t>
            </a:r>
          </a:p>
          <a:p>
            <a:pPr marL="285750" indent="-285750">
              <a:buFont typeface="Arial" panose="020B0604020202020204" pitchFamily="34" charset="0"/>
              <a:buChar char="•"/>
            </a:pPr>
            <a:r>
              <a:rPr lang="en-IN" dirty="0"/>
              <a:t>And many books got rating “5” which kind of neutral, neither good nor bad.</a:t>
            </a:r>
          </a:p>
        </p:txBody>
      </p:sp>
    </p:spTree>
    <p:extLst>
      <p:ext uri="{BB962C8B-B14F-4D97-AF65-F5344CB8AC3E}">
        <p14:creationId xmlns:p14="http://schemas.microsoft.com/office/powerpoint/2010/main" val="103441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D7AE-33E1-D40E-B28E-DD5511FA017B}"/>
              </a:ext>
            </a:extLst>
          </p:cNvPr>
          <p:cNvSpPr>
            <a:spLocks noGrp="1"/>
          </p:cNvSpPr>
          <p:nvPr>
            <p:ph type="title"/>
          </p:nvPr>
        </p:nvSpPr>
        <p:spPr>
          <a:xfrm>
            <a:off x="8330305" y="426530"/>
            <a:ext cx="3383640" cy="1883533"/>
          </a:xfrm>
        </p:spPr>
        <p:txBody>
          <a:bodyPr>
            <a:normAutofit fontScale="90000"/>
          </a:bodyPr>
          <a:lstStyle/>
          <a:p>
            <a:pPr algn="ctr"/>
            <a:r>
              <a:rPr lang="en-IN" b="1" dirty="0"/>
              <a:t>Most popular Authors according to ratings in percentage.</a:t>
            </a:r>
          </a:p>
        </p:txBody>
      </p:sp>
      <p:pic>
        <p:nvPicPr>
          <p:cNvPr id="6" name="Content Placeholder 5">
            <a:extLst>
              <a:ext uri="{FF2B5EF4-FFF2-40B4-BE49-F238E27FC236}">
                <a16:creationId xmlns:a16="http://schemas.microsoft.com/office/drawing/2014/main" id="{6E8F07CF-49D1-C24E-0202-4FC9D56D8646}"/>
              </a:ext>
            </a:extLst>
          </p:cNvPr>
          <p:cNvPicPr>
            <a:picLocks noGrp="1" noChangeAspect="1"/>
          </p:cNvPicPr>
          <p:nvPr>
            <p:ph idx="1"/>
          </p:nvPr>
        </p:nvPicPr>
        <p:blipFill>
          <a:blip r:embed="rId2"/>
          <a:stretch>
            <a:fillRect/>
          </a:stretch>
        </p:blipFill>
        <p:spPr>
          <a:xfrm>
            <a:off x="632355" y="744280"/>
            <a:ext cx="7047745" cy="5124892"/>
          </a:xfrm>
        </p:spPr>
      </p:pic>
      <p:sp>
        <p:nvSpPr>
          <p:cNvPr id="3" name="TextBox 2">
            <a:extLst>
              <a:ext uri="{FF2B5EF4-FFF2-40B4-BE49-F238E27FC236}">
                <a16:creationId xmlns:a16="http://schemas.microsoft.com/office/drawing/2014/main" id="{3E65A27C-D69B-2E1A-2BB0-72EAEBDA4573}"/>
              </a:ext>
            </a:extLst>
          </p:cNvPr>
          <p:cNvSpPr txBox="1"/>
          <p:nvPr/>
        </p:nvSpPr>
        <p:spPr>
          <a:xfrm>
            <a:off x="8592773" y="2793612"/>
            <a:ext cx="2858703" cy="1754326"/>
          </a:xfrm>
          <a:prstGeom prst="rect">
            <a:avLst/>
          </a:prstGeom>
          <a:noFill/>
        </p:spPr>
        <p:txBody>
          <a:bodyPr wrap="square" rtlCol="0">
            <a:spAutoFit/>
          </a:bodyPr>
          <a:lstStyle/>
          <a:p>
            <a:pPr marL="285750" indent="-285750">
              <a:buFont typeface="Arial" panose="020B0604020202020204" pitchFamily="34" charset="0"/>
              <a:buChar char="•"/>
            </a:pPr>
            <a:r>
              <a:rPr lang="en-IN" dirty="0"/>
              <a:t>Stephen King got 18.4% of total ratings in Top 10.</a:t>
            </a:r>
          </a:p>
          <a:p>
            <a:pPr marL="285750" indent="-285750">
              <a:buFont typeface="Arial" panose="020B0604020202020204" pitchFamily="34" charset="0"/>
              <a:buChar char="•"/>
            </a:pPr>
            <a:r>
              <a:rPr lang="en-IN" dirty="0"/>
              <a:t>Janet Evanovich as least 6.4% ratings in Top 10.</a:t>
            </a:r>
          </a:p>
        </p:txBody>
      </p:sp>
    </p:spTree>
    <p:extLst>
      <p:ext uri="{BB962C8B-B14F-4D97-AF65-F5344CB8AC3E}">
        <p14:creationId xmlns:p14="http://schemas.microsoft.com/office/powerpoint/2010/main" val="334021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C535BE-5FFC-4C99-A448-63174D6B7832}"/>
              </a:ext>
            </a:extLst>
          </p:cNvPr>
          <p:cNvSpPr>
            <a:spLocks noGrp="1"/>
          </p:cNvSpPr>
          <p:nvPr>
            <p:ph type="body" sz="half" idx="2"/>
          </p:nvPr>
        </p:nvSpPr>
        <p:spPr>
          <a:xfrm>
            <a:off x="8448374" y="317634"/>
            <a:ext cx="3144774" cy="1733029"/>
          </a:xfrm>
        </p:spPr>
        <p:txBody>
          <a:bodyPr>
            <a:normAutofit/>
          </a:bodyPr>
          <a:lstStyle/>
          <a:p>
            <a:pPr algn="ctr"/>
            <a:r>
              <a:rPr lang="en-US" sz="3600" dirty="0"/>
              <a:t>Top</a:t>
            </a:r>
            <a:r>
              <a:rPr lang="en-US" sz="4800" dirty="0"/>
              <a:t> 10 Publisher</a:t>
            </a:r>
            <a:endParaRPr lang="en-IN" sz="4800" dirty="0"/>
          </a:p>
        </p:txBody>
      </p:sp>
      <p:pic>
        <p:nvPicPr>
          <p:cNvPr id="9" name="Picture Placeholder 8">
            <a:extLst>
              <a:ext uri="{FF2B5EF4-FFF2-40B4-BE49-F238E27FC236}">
                <a16:creationId xmlns:a16="http://schemas.microsoft.com/office/drawing/2014/main" id="{94A1650C-AABC-4870-A412-B4F936B60C85}"/>
              </a:ext>
            </a:extLst>
          </p:cNvPr>
          <p:cNvPicPr>
            <a:picLocks noGrp="1" noChangeAspect="1"/>
          </p:cNvPicPr>
          <p:nvPr>
            <p:ph type="pic" idx="1"/>
          </p:nvPr>
        </p:nvPicPr>
        <p:blipFill rotWithShape="1">
          <a:blip r:embed="rId2"/>
          <a:srcRect l="20506" t="38840" r="16332" b="11318"/>
          <a:stretch/>
        </p:blipFill>
        <p:spPr>
          <a:xfrm>
            <a:off x="132522" y="212035"/>
            <a:ext cx="7765774" cy="6645965"/>
          </a:xfrm>
          <a:prstGeom prst="rect">
            <a:avLst/>
          </a:prstGeom>
        </p:spPr>
      </p:pic>
      <p:sp>
        <p:nvSpPr>
          <p:cNvPr id="2" name="TextBox 1">
            <a:extLst>
              <a:ext uri="{FF2B5EF4-FFF2-40B4-BE49-F238E27FC236}">
                <a16:creationId xmlns:a16="http://schemas.microsoft.com/office/drawing/2014/main" id="{ED049029-F3A5-5A8E-4A6F-566687626248}"/>
              </a:ext>
            </a:extLst>
          </p:cNvPr>
          <p:cNvSpPr txBox="1"/>
          <p:nvPr/>
        </p:nvSpPr>
        <p:spPr>
          <a:xfrm>
            <a:off x="8448374" y="2415940"/>
            <a:ext cx="290682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Ballantine Books publication is #1 publisher among all having highest books published so far.</a:t>
            </a:r>
          </a:p>
          <a:p>
            <a:pPr marL="285750" indent="-285750">
              <a:buFont typeface="Arial" panose="020B0604020202020204" pitchFamily="34" charset="0"/>
              <a:buChar char="•"/>
            </a:pPr>
            <a:r>
              <a:rPr lang="en-IN" dirty="0"/>
              <a:t>Pocket is #2.</a:t>
            </a:r>
          </a:p>
          <a:p>
            <a:pPr marL="285750" indent="-285750">
              <a:buFont typeface="Arial" panose="020B0604020202020204" pitchFamily="34" charset="0"/>
              <a:buChar char="•"/>
            </a:pPr>
            <a:r>
              <a:rPr lang="en-IN" dirty="0"/>
              <a:t>Berkley Publishing group is 3</a:t>
            </a:r>
            <a:r>
              <a:rPr lang="en-IN" baseline="30000" dirty="0"/>
              <a:t>rd</a:t>
            </a:r>
            <a:r>
              <a:rPr lang="en-IN" dirty="0"/>
              <a:t>.</a:t>
            </a:r>
          </a:p>
        </p:txBody>
      </p:sp>
    </p:spTree>
    <p:extLst>
      <p:ext uri="{BB962C8B-B14F-4D97-AF65-F5344CB8AC3E}">
        <p14:creationId xmlns:p14="http://schemas.microsoft.com/office/powerpoint/2010/main" val="79459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ECDE31D-552F-4849-AB09-B8CA771FE5DE}"/>
              </a:ext>
            </a:extLst>
          </p:cNvPr>
          <p:cNvSpPr>
            <a:spLocks noGrp="1"/>
          </p:cNvSpPr>
          <p:nvPr>
            <p:ph type="body" sz="half" idx="2"/>
          </p:nvPr>
        </p:nvSpPr>
        <p:spPr>
          <a:xfrm>
            <a:off x="8486875" y="403780"/>
            <a:ext cx="3144774" cy="2522300"/>
          </a:xfrm>
        </p:spPr>
        <p:txBody>
          <a:bodyPr>
            <a:normAutofit/>
          </a:bodyPr>
          <a:lstStyle/>
          <a:p>
            <a:pPr algn="ctr"/>
            <a:r>
              <a:rPr lang="en-US" sz="3600" dirty="0"/>
              <a:t>Distribution of Ratings in Young Readers</a:t>
            </a:r>
            <a:endParaRPr lang="en-IN" sz="3600" dirty="0"/>
          </a:p>
        </p:txBody>
      </p:sp>
      <p:pic>
        <p:nvPicPr>
          <p:cNvPr id="9" name="Picture Placeholder 8">
            <a:extLst>
              <a:ext uri="{FF2B5EF4-FFF2-40B4-BE49-F238E27FC236}">
                <a16:creationId xmlns:a16="http://schemas.microsoft.com/office/drawing/2014/main" id="{DF23EEE7-1796-445E-B0E3-17613D0F03D1}"/>
              </a:ext>
            </a:extLst>
          </p:cNvPr>
          <p:cNvPicPr>
            <a:picLocks noGrp="1" noChangeAspect="1"/>
          </p:cNvPicPr>
          <p:nvPr>
            <p:ph type="pic" idx="1"/>
          </p:nvPr>
        </p:nvPicPr>
        <p:blipFill rotWithShape="1">
          <a:blip r:embed="rId2"/>
          <a:srcRect l="20389" t="29911" r="36180" b="11318"/>
          <a:stretch/>
        </p:blipFill>
        <p:spPr>
          <a:xfrm>
            <a:off x="357809" y="238539"/>
            <a:ext cx="7460974" cy="6467061"/>
          </a:xfrm>
          <a:prstGeom prst="rect">
            <a:avLst/>
          </a:prstGeom>
        </p:spPr>
      </p:pic>
      <p:sp>
        <p:nvSpPr>
          <p:cNvPr id="3" name="TextBox 2">
            <a:extLst>
              <a:ext uri="{FF2B5EF4-FFF2-40B4-BE49-F238E27FC236}">
                <a16:creationId xmlns:a16="http://schemas.microsoft.com/office/drawing/2014/main" id="{FB612211-5597-6F8E-4827-072FED77E560}"/>
              </a:ext>
            </a:extLst>
          </p:cNvPr>
          <p:cNvSpPr txBox="1"/>
          <p:nvPr/>
        </p:nvSpPr>
        <p:spPr>
          <a:xfrm>
            <a:off x="8787865" y="3330341"/>
            <a:ext cx="257957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Here majority of  the young readers rated 8 for the books.</a:t>
            </a:r>
          </a:p>
          <a:p>
            <a:pPr marL="285750" indent="-285750">
              <a:buFont typeface="Arial" panose="020B0604020202020204" pitchFamily="34" charset="0"/>
              <a:buChar char="•"/>
            </a:pPr>
            <a:r>
              <a:rPr lang="en-IN" dirty="0"/>
              <a:t>And 10 after that.</a:t>
            </a:r>
          </a:p>
        </p:txBody>
      </p:sp>
    </p:spTree>
    <p:extLst>
      <p:ext uri="{BB962C8B-B14F-4D97-AF65-F5344CB8AC3E}">
        <p14:creationId xmlns:p14="http://schemas.microsoft.com/office/powerpoint/2010/main" val="1544016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47FE380-77B5-4D8B-BF19-D57867D6C692}"/>
              </a:ext>
            </a:extLst>
          </p:cNvPr>
          <p:cNvPicPr>
            <a:picLocks noGrp="1" noChangeAspect="1"/>
          </p:cNvPicPr>
          <p:nvPr>
            <p:ph type="pic" idx="1"/>
          </p:nvPr>
        </p:nvPicPr>
        <p:blipFill rotWithShape="1">
          <a:blip r:embed="rId2"/>
          <a:srcRect l="20506" t="30327" r="34545" b="11318"/>
          <a:stretch/>
        </p:blipFill>
        <p:spPr>
          <a:xfrm>
            <a:off x="291548" y="238539"/>
            <a:ext cx="7580243" cy="6414052"/>
          </a:xfrm>
          <a:prstGeom prst="rect">
            <a:avLst/>
          </a:prstGeom>
        </p:spPr>
      </p:pic>
      <p:sp>
        <p:nvSpPr>
          <p:cNvPr id="4" name="Text Placeholder 3">
            <a:extLst>
              <a:ext uri="{FF2B5EF4-FFF2-40B4-BE49-F238E27FC236}">
                <a16:creationId xmlns:a16="http://schemas.microsoft.com/office/drawing/2014/main" id="{8D45AA14-8D77-45AE-8419-576F80C7029A}"/>
              </a:ext>
            </a:extLst>
          </p:cNvPr>
          <p:cNvSpPr>
            <a:spLocks noGrp="1"/>
          </p:cNvSpPr>
          <p:nvPr>
            <p:ph type="body" sz="half" idx="2"/>
          </p:nvPr>
        </p:nvSpPr>
        <p:spPr>
          <a:xfrm>
            <a:off x="8448375" y="617942"/>
            <a:ext cx="3144774" cy="2512675"/>
          </a:xfrm>
        </p:spPr>
        <p:txBody>
          <a:bodyPr>
            <a:normAutofit/>
          </a:bodyPr>
          <a:lstStyle/>
          <a:p>
            <a:pPr algn="ctr"/>
            <a:r>
              <a:rPr lang="en-US" sz="3600" dirty="0"/>
              <a:t>Distribution of Ratings in Matured Readers</a:t>
            </a:r>
            <a:endParaRPr lang="en-IN" sz="3600" dirty="0"/>
          </a:p>
        </p:txBody>
      </p:sp>
      <p:sp>
        <p:nvSpPr>
          <p:cNvPr id="3" name="TextBox 2">
            <a:extLst>
              <a:ext uri="{FF2B5EF4-FFF2-40B4-BE49-F238E27FC236}">
                <a16:creationId xmlns:a16="http://schemas.microsoft.com/office/drawing/2014/main" id="{70B58F1D-E2D2-D38B-111F-511C88BEC5A0}"/>
              </a:ext>
            </a:extLst>
          </p:cNvPr>
          <p:cNvSpPr txBox="1"/>
          <p:nvPr/>
        </p:nvSpPr>
        <p:spPr>
          <a:xfrm>
            <a:off x="8633861" y="3429000"/>
            <a:ext cx="2415941" cy="2308324"/>
          </a:xfrm>
          <a:prstGeom prst="rect">
            <a:avLst/>
          </a:prstGeom>
          <a:noFill/>
        </p:spPr>
        <p:txBody>
          <a:bodyPr wrap="square" rtlCol="0">
            <a:spAutoFit/>
          </a:bodyPr>
          <a:lstStyle/>
          <a:p>
            <a:pPr marL="285750" indent="-285750">
              <a:buFont typeface="Arial" panose="020B0604020202020204" pitchFamily="34" charset="0"/>
              <a:buChar char="•"/>
            </a:pPr>
            <a:r>
              <a:rPr lang="en-IN" dirty="0"/>
              <a:t>Here also we can observe that majority of  the Matured readers rated 8 for the books.</a:t>
            </a:r>
          </a:p>
          <a:p>
            <a:pPr marL="285750" indent="-285750">
              <a:buFont typeface="Arial" panose="020B0604020202020204" pitchFamily="34" charset="0"/>
              <a:buChar char="•"/>
            </a:pPr>
            <a:r>
              <a:rPr lang="en-IN" dirty="0"/>
              <a:t>And 10 after that.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1511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565E062-ADF6-401D-AF73-668E131F288B}"/>
              </a:ext>
            </a:extLst>
          </p:cNvPr>
          <p:cNvPicPr>
            <a:picLocks noGrp="1" noChangeAspect="1"/>
          </p:cNvPicPr>
          <p:nvPr>
            <p:ph type="pic" idx="1"/>
          </p:nvPr>
        </p:nvPicPr>
        <p:blipFill rotWithShape="1">
          <a:blip r:embed="rId2"/>
          <a:srcRect l="20623" t="29704" r="35479" b="12989"/>
          <a:stretch/>
        </p:blipFill>
        <p:spPr>
          <a:xfrm>
            <a:off x="318052" y="185531"/>
            <a:ext cx="7566991" cy="6467060"/>
          </a:xfrm>
          <a:prstGeom prst="rect">
            <a:avLst/>
          </a:prstGeom>
        </p:spPr>
      </p:pic>
      <p:sp>
        <p:nvSpPr>
          <p:cNvPr id="4" name="Text Placeholder 3">
            <a:extLst>
              <a:ext uri="{FF2B5EF4-FFF2-40B4-BE49-F238E27FC236}">
                <a16:creationId xmlns:a16="http://schemas.microsoft.com/office/drawing/2014/main" id="{B5F828DA-C298-4E74-931B-A6AAEFC4B930}"/>
              </a:ext>
            </a:extLst>
          </p:cNvPr>
          <p:cNvSpPr>
            <a:spLocks noGrp="1"/>
          </p:cNvSpPr>
          <p:nvPr>
            <p:ph type="body" sz="half" idx="2"/>
          </p:nvPr>
        </p:nvSpPr>
        <p:spPr>
          <a:xfrm>
            <a:off x="8438749" y="692538"/>
            <a:ext cx="3144774" cy="2736462"/>
          </a:xfrm>
        </p:spPr>
        <p:txBody>
          <a:bodyPr>
            <a:normAutofit/>
          </a:bodyPr>
          <a:lstStyle/>
          <a:p>
            <a:pPr algn="ctr"/>
            <a:r>
              <a:rPr lang="en-US" sz="3600" dirty="0"/>
              <a:t>Distribution of Ratings in Senior Readers</a:t>
            </a:r>
            <a:endParaRPr lang="en-IN" sz="3600" dirty="0"/>
          </a:p>
        </p:txBody>
      </p:sp>
      <p:sp>
        <p:nvSpPr>
          <p:cNvPr id="2" name="TextBox 1">
            <a:extLst>
              <a:ext uri="{FF2B5EF4-FFF2-40B4-BE49-F238E27FC236}">
                <a16:creationId xmlns:a16="http://schemas.microsoft.com/office/drawing/2014/main" id="{307FEBAC-A24B-2D65-7E6C-79F17A3B3271}"/>
              </a:ext>
            </a:extLst>
          </p:cNvPr>
          <p:cNvSpPr txBox="1"/>
          <p:nvPr/>
        </p:nvSpPr>
        <p:spPr>
          <a:xfrm>
            <a:off x="8438749" y="3652473"/>
            <a:ext cx="306083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Same as Young and Matured readers, Senior readers also gave ratings “8” more.</a:t>
            </a:r>
          </a:p>
        </p:txBody>
      </p:sp>
    </p:spTree>
    <p:extLst>
      <p:ext uri="{BB962C8B-B14F-4D97-AF65-F5344CB8AC3E}">
        <p14:creationId xmlns:p14="http://schemas.microsoft.com/office/powerpoint/2010/main" val="181706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F11B-313B-4A26-A03B-18F8F71358AE}"/>
              </a:ext>
            </a:extLst>
          </p:cNvPr>
          <p:cNvSpPr>
            <a:spLocks noGrp="1"/>
          </p:cNvSpPr>
          <p:nvPr>
            <p:ph type="title"/>
          </p:nvPr>
        </p:nvSpPr>
        <p:spPr>
          <a:xfrm>
            <a:off x="636103" y="642594"/>
            <a:ext cx="10972799" cy="1371600"/>
          </a:xfrm>
        </p:spPr>
        <p:txBody>
          <a:bodyPr>
            <a:normAutofit/>
          </a:bodyPr>
          <a:lstStyle/>
          <a:p>
            <a:pPr algn="ctr"/>
            <a:r>
              <a:rPr lang="en-US" sz="2800" b="1" dirty="0"/>
              <a:t>Top 5 Author’s Book Ratings  distribution among Young Readers</a:t>
            </a:r>
            <a:endParaRPr lang="en-IN" sz="2800" b="1" dirty="0"/>
          </a:p>
        </p:txBody>
      </p:sp>
      <p:pic>
        <p:nvPicPr>
          <p:cNvPr id="3" name="Picture 2">
            <a:extLst>
              <a:ext uri="{FF2B5EF4-FFF2-40B4-BE49-F238E27FC236}">
                <a16:creationId xmlns:a16="http://schemas.microsoft.com/office/drawing/2014/main" id="{7679FD3B-8D8C-4A14-938F-3FCA28652F71}"/>
              </a:ext>
            </a:extLst>
          </p:cNvPr>
          <p:cNvPicPr>
            <a:picLocks noChangeAspect="1"/>
          </p:cNvPicPr>
          <p:nvPr/>
        </p:nvPicPr>
        <p:blipFill rotWithShape="1">
          <a:blip r:embed="rId2"/>
          <a:srcRect l="11956" t="34792" r="8804" b="35065"/>
          <a:stretch/>
        </p:blipFill>
        <p:spPr>
          <a:xfrm>
            <a:off x="385847" y="2529631"/>
            <a:ext cx="8507896" cy="3936032"/>
          </a:xfrm>
          <a:prstGeom prst="rect">
            <a:avLst/>
          </a:prstGeom>
        </p:spPr>
      </p:pic>
      <p:sp>
        <p:nvSpPr>
          <p:cNvPr id="4" name="TextBox 3">
            <a:extLst>
              <a:ext uri="{FF2B5EF4-FFF2-40B4-BE49-F238E27FC236}">
                <a16:creationId xmlns:a16="http://schemas.microsoft.com/office/drawing/2014/main" id="{7917E70F-8337-4F72-F7A3-4E1E5BD07EDA}"/>
              </a:ext>
            </a:extLst>
          </p:cNvPr>
          <p:cNvSpPr txBox="1"/>
          <p:nvPr/>
        </p:nvSpPr>
        <p:spPr>
          <a:xfrm>
            <a:off x="9124749" y="2512488"/>
            <a:ext cx="2204185" cy="3970318"/>
          </a:xfrm>
          <a:prstGeom prst="rect">
            <a:avLst/>
          </a:prstGeom>
          <a:noFill/>
        </p:spPr>
        <p:txBody>
          <a:bodyPr wrap="square" rtlCol="0">
            <a:spAutoFit/>
          </a:bodyPr>
          <a:lstStyle/>
          <a:p>
            <a:pPr marL="285750" indent="-285750">
              <a:buFont typeface="Arial" panose="020B0604020202020204" pitchFamily="34" charset="0"/>
              <a:buChar char="•"/>
            </a:pPr>
            <a:r>
              <a:rPr lang="en-IN" dirty="0"/>
              <a:t>Our fav. (Harry Potter) Author J. K. Rowling got more ratings of “10” and “7” is the least.</a:t>
            </a:r>
          </a:p>
          <a:p>
            <a:pPr marL="285750" indent="-285750">
              <a:buFont typeface="Arial" panose="020B0604020202020204" pitchFamily="34" charset="0"/>
              <a:buChar char="•"/>
            </a:pPr>
            <a:r>
              <a:rPr lang="en-IN" dirty="0"/>
              <a:t>J. K. Rowling’s books are famous among Young Readers.</a:t>
            </a:r>
          </a:p>
          <a:p>
            <a:pPr marL="285750" indent="-285750">
              <a:buFont typeface="Arial" panose="020B0604020202020204" pitchFamily="34" charset="0"/>
              <a:buChar char="•"/>
            </a:pPr>
            <a:r>
              <a:rPr lang="en-IN" dirty="0"/>
              <a:t>All her Harry Potter series is famous.</a:t>
            </a:r>
          </a:p>
        </p:txBody>
      </p:sp>
    </p:spTree>
    <p:extLst>
      <p:ext uri="{BB962C8B-B14F-4D97-AF65-F5344CB8AC3E}">
        <p14:creationId xmlns:p14="http://schemas.microsoft.com/office/powerpoint/2010/main" val="384375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2270-9677-4BF7-9863-D0877D25452C}"/>
              </a:ext>
            </a:extLst>
          </p:cNvPr>
          <p:cNvSpPr>
            <a:spLocks noGrp="1"/>
          </p:cNvSpPr>
          <p:nvPr>
            <p:ph type="title"/>
          </p:nvPr>
        </p:nvSpPr>
        <p:spPr>
          <a:xfrm>
            <a:off x="609599" y="642594"/>
            <a:ext cx="10946297" cy="1371600"/>
          </a:xfrm>
        </p:spPr>
        <p:txBody>
          <a:bodyPr>
            <a:normAutofit/>
          </a:bodyPr>
          <a:lstStyle/>
          <a:p>
            <a:pPr algn="ctr"/>
            <a:r>
              <a:rPr lang="en-US" sz="2800" b="1" dirty="0"/>
              <a:t>Top 5 Author’s Book Ratings  distribution among Matured Readers</a:t>
            </a:r>
            <a:endParaRPr lang="en-IN" sz="2800" b="1" dirty="0"/>
          </a:p>
        </p:txBody>
      </p:sp>
      <p:pic>
        <p:nvPicPr>
          <p:cNvPr id="3" name="Picture 2">
            <a:extLst>
              <a:ext uri="{FF2B5EF4-FFF2-40B4-BE49-F238E27FC236}">
                <a16:creationId xmlns:a16="http://schemas.microsoft.com/office/drawing/2014/main" id="{53D023C9-7536-4FB8-8581-D0F8321B1BBD}"/>
              </a:ext>
            </a:extLst>
          </p:cNvPr>
          <p:cNvPicPr>
            <a:picLocks noChangeAspect="1"/>
          </p:cNvPicPr>
          <p:nvPr/>
        </p:nvPicPr>
        <p:blipFill rotWithShape="1">
          <a:blip r:embed="rId2"/>
          <a:srcRect l="11956" t="38741" r="8750" b="29648"/>
          <a:stretch/>
        </p:blipFill>
        <p:spPr>
          <a:xfrm>
            <a:off x="388219" y="2473693"/>
            <a:ext cx="8601777" cy="4001596"/>
          </a:xfrm>
          <a:prstGeom prst="rect">
            <a:avLst/>
          </a:prstGeom>
        </p:spPr>
      </p:pic>
      <p:sp>
        <p:nvSpPr>
          <p:cNvPr id="4" name="TextBox 3">
            <a:extLst>
              <a:ext uri="{FF2B5EF4-FFF2-40B4-BE49-F238E27FC236}">
                <a16:creationId xmlns:a16="http://schemas.microsoft.com/office/drawing/2014/main" id="{15DE66B8-7843-4B54-DABA-A3CAC3984B33}"/>
              </a:ext>
            </a:extLst>
          </p:cNvPr>
          <p:cNvSpPr txBox="1"/>
          <p:nvPr/>
        </p:nvSpPr>
        <p:spPr>
          <a:xfrm>
            <a:off x="8989996" y="2473693"/>
            <a:ext cx="2194560" cy="4247317"/>
          </a:xfrm>
          <a:prstGeom prst="rect">
            <a:avLst/>
          </a:prstGeom>
          <a:noFill/>
        </p:spPr>
        <p:txBody>
          <a:bodyPr wrap="square" rtlCol="0">
            <a:spAutoFit/>
          </a:bodyPr>
          <a:lstStyle/>
          <a:p>
            <a:pPr marL="285750" indent="-285750">
              <a:buFont typeface="Arial" panose="020B0604020202020204" pitchFamily="34" charset="0"/>
              <a:buChar char="•"/>
            </a:pPr>
            <a:r>
              <a:rPr lang="en-IN" dirty="0"/>
              <a:t>Stephen King got Best ratings “10” &amp; “8” from Matured readers beating all other Authors.</a:t>
            </a:r>
          </a:p>
          <a:p>
            <a:pPr marL="285750" indent="-285750">
              <a:buFont typeface="Arial" panose="020B0604020202020204" pitchFamily="34" charset="0"/>
              <a:buChar char="•"/>
            </a:pPr>
            <a:r>
              <a:rPr lang="en-IN" dirty="0"/>
              <a:t>Our fav. (Harry Potter) Author J. K. Rowling got more ratings of “10” and “7” is the least.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6334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0917-EBAD-411D-B81E-A6CE8B6207ED}"/>
              </a:ext>
            </a:extLst>
          </p:cNvPr>
          <p:cNvSpPr>
            <a:spLocks noGrp="1"/>
          </p:cNvSpPr>
          <p:nvPr>
            <p:ph type="title"/>
          </p:nvPr>
        </p:nvSpPr>
        <p:spPr>
          <a:xfrm>
            <a:off x="1191928" y="459714"/>
            <a:ext cx="9289983" cy="1118829"/>
          </a:xfrm>
        </p:spPr>
        <p:txBody>
          <a:bodyPr>
            <a:normAutofit/>
          </a:bodyPr>
          <a:lstStyle/>
          <a:p>
            <a:pPr algn="ctr"/>
            <a:r>
              <a:rPr lang="en-US" sz="2800" b="1" dirty="0"/>
              <a:t>Top 5 Author’s Book Ratings  distribution among Senior Readers</a:t>
            </a:r>
            <a:endParaRPr lang="en-IN" sz="2800" b="1" dirty="0"/>
          </a:p>
        </p:txBody>
      </p:sp>
      <p:pic>
        <p:nvPicPr>
          <p:cNvPr id="3" name="Picture 2">
            <a:extLst>
              <a:ext uri="{FF2B5EF4-FFF2-40B4-BE49-F238E27FC236}">
                <a16:creationId xmlns:a16="http://schemas.microsoft.com/office/drawing/2014/main" id="{FB807FA0-02D5-455D-B98D-124B71F66449}"/>
              </a:ext>
            </a:extLst>
          </p:cNvPr>
          <p:cNvPicPr>
            <a:picLocks noChangeAspect="1"/>
          </p:cNvPicPr>
          <p:nvPr/>
        </p:nvPicPr>
        <p:blipFill rotWithShape="1">
          <a:blip r:embed="rId2"/>
          <a:srcRect l="12065" t="53335" r="8750" b="17085"/>
          <a:stretch/>
        </p:blipFill>
        <p:spPr>
          <a:xfrm>
            <a:off x="384731" y="2175309"/>
            <a:ext cx="8557138" cy="4299979"/>
          </a:xfrm>
          <a:prstGeom prst="rect">
            <a:avLst/>
          </a:prstGeom>
        </p:spPr>
      </p:pic>
      <p:sp>
        <p:nvSpPr>
          <p:cNvPr id="4" name="TextBox 3">
            <a:extLst>
              <a:ext uri="{FF2B5EF4-FFF2-40B4-BE49-F238E27FC236}">
                <a16:creationId xmlns:a16="http://schemas.microsoft.com/office/drawing/2014/main" id="{3478C0DD-120A-8D48-31E6-D9FB14A7591E}"/>
              </a:ext>
            </a:extLst>
          </p:cNvPr>
          <p:cNvSpPr txBox="1"/>
          <p:nvPr/>
        </p:nvSpPr>
        <p:spPr>
          <a:xfrm>
            <a:off x="8941870" y="2040554"/>
            <a:ext cx="2415942" cy="4154984"/>
          </a:xfrm>
          <a:prstGeom prst="rect">
            <a:avLst/>
          </a:prstGeom>
          <a:noFill/>
        </p:spPr>
        <p:txBody>
          <a:bodyPr wrap="square" rtlCol="0">
            <a:spAutoFit/>
          </a:bodyPr>
          <a:lstStyle/>
          <a:p>
            <a:pPr marL="285750" indent="-285750">
              <a:buFont typeface="Arial" panose="020B0604020202020204" pitchFamily="34" charset="0"/>
              <a:buChar char="•"/>
            </a:pPr>
            <a:r>
              <a:rPr lang="en-IN" sz="2200" dirty="0"/>
              <a:t>Stephen King got Best ratings “10” from Senior readers.</a:t>
            </a:r>
          </a:p>
          <a:p>
            <a:pPr marL="285750" indent="-285750">
              <a:buFont typeface="Arial" panose="020B0604020202020204" pitchFamily="34" charset="0"/>
              <a:buChar char="•"/>
            </a:pPr>
            <a:r>
              <a:rPr lang="en-IN" sz="2200" dirty="0"/>
              <a:t>Janet Evanovich got less good ratings.</a:t>
            </a:r>
          </a:p>
          <a:p>
            <a:pPr marL="285750" indent="-285750">
              <a:buFont typeface="Arial" panose="020B0604020202020204" pitchFamily="34" charset="0"/>
              <a:buChar char="•"/>
            </a:pPr>
            <a:r>
              <a:rPr lang="en-IN" sz="2200" dirty="0"/>
              <a:t>John Grisham got more rating “8”.</a:t>
            </a:r>
          </a:p>
        </p:txBody>
      </p:sp>
    </p:spTree>
    <p:extLst>
      <p:ext uri="{BB962C8B-B14F-4D97-AF65-F5344CB8AC3E}">
        <p14:creationId xmlns:p14="http://schemas.microsoft.com/office/powerpoint/2010/main" val="205648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86C3-DA7A-611D-876F-01C0187C7EA7}"/>
              </a:ext>
            </a:extLst>
          </p:cNvPr>
          <p:cNvSpPr>
            <a:spLocks noGrp="1"/>
          </p:cNvSpPr>
          <p:nvPr>
            <p:ph type="title"/>
          </p:nvPr>
        </p:nvSpPr>
        <p:spPr/>
        <p:txBody>
          <a:bodyPr>
            <a:normAutofit/>
          </a:bodyPr>
          <a:lstStyle/>
          <a:p>
            <a:pPr algn="ctr"/>
            <a:r>
              <a:rPr lang="en-IN" sz="4800" b="1" dirty="0"/>
              <a:t>Recommender Systems </a:t>
            </a:r>
          </a:p>
        </p:txBody>
      </p:sp>
      <p:sp>
        <p:nvSpPr>
          <p:cNvPr id="3" name="Content Placeholder 2">
            <a:extLst>
              <a:ext uri="{FF2B5EF4-FFF2-40B4-BE49-F238E27FC236}">
                <a16:creationId xmlns:a16="http://schemas.microsoft.com/office/drawing/2014/main" id="{B8A59144-ACFF-8455-C780-4D0D5D0EF00D}"/>
              </a:ext>
            </a:extLst>
          </p:cNvPr>
          <p:cNvSpPr>
            <a:spLocks noGrp="1"/>
          </p:cNvSpPr>
          <p:nvPr>
            <p:ph idx="1"/>
          </p:nvPr>
        </p:nvSpPr>
        <p:spPr/>
        <p:txBody>
          <a:bodyPr>
            <a:normAutofit fontScale="92500" lnSpcReduction="10000"/>
          </a:bodyPr>
          <a:lstStyle/>
          <a:p>
            <a:r>
              <a:rPr lang="en-IN" sz="3200" dirty="0"/>
              <a:t>Cosine similarity.</a:t>
            </a:r>
          </a:p>
          <a:p>
            <a:r>
              <a:rPr lang="en-IN" sz="3200" dirty="0"/>
              <a:t>Popularity based (Top in the whole collection).</a:t>
            </a:r>
          </a:p>
          <a:p>
            <a:r>
              <a:rPr lang="en-IN" sz="3200" dirty="0"/>
              <a:t>Popularity based (Top in given place).</a:t>
            </a:r>
          </a:p>
          <a:p>
            <a:r>
              <a:rPr lang="en-IN" sz="3200" dirty="0"/>
              <a:t>Books based on same author and publisher.</a:t>
            </a:r>
          </a:p>
          <a:p>
            <a:r>
              <a:rPr lang="en-US" sz="3100" dirty="0">
                <a:solidFill>
                  <a:schemeClr val="tx1"/>
                </a:solidFill>
                <a:effectLst/>
              </a:rPr>
              <a:t>Content based Collaborative Filtering system.</a:t>
            </a:r>
          </a:p>
          <a:p>
            <a:r>
              <a:rPr lang="en-IN" sz="3500" dirty="0"/>
              <a:t>Using NearestNeighbors.</a:t>
            </a:r>
            <a:endParaRPr lang="en-US" sz="3500" dirty="0">
              <a:solidFill>
                <a:schemeClr val="tx1"/>
              </a:solidFill>
              <a:effectLst/>
            </a:endParaRPr>
          </a:p>
          <a:p>
            <a:endParaRPr lang="en-IN" sz="3100" dirty="0"/>
          </a:p>
        </p:txBody>
      </p:sp>
    </p:spTree>
    <p:extLst>
      <p:ext uri="{BB962C8B-B14F-4D97-AF65-F5344CB8AC3E}">
        <p14:creationId xmlns:p14="http://schemas.microsoft.com/office/powerpoint/2010/main" val="327022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93BC-AFCE-F694-FCEA-C27676F0FD30}"/>
              </a:ext>
            </a:extLst>
          </p:cNvPr>
          <p:cNvSpPr>
            <a:spLocks noGrp="1"/>
          </p:cNvSpPr>
          <p:nvPr>
            <p:ph type="title"/>
          </p:nvPr>
        </p:nvSpPr>
        <p:spPr/>
        <p:txBody>
          <a:bodyPr>
            <a:normAutofit/>
          </a:bodyPr>
          <a:lstStyle/>
          <a:p>
            <a:r>
              <a:rPr lang="en-IN" sz="4400" b="1" dirty="0"/>
              <a:t>Team:</a:t>
            </a:r>
          </a:p>
        </p:txBody>
      </p:sp>
      <p:sp>
        <p:nvSpPr>
          <p:cNvPr id="3" name="Content Placeholder 2">
            <a:extLst>
              <a:ext uri="{FF2B5EF4-FFF2-40B4-BE49-F238E27FC236}">
                <a16:creationId xmlns:a16="http://schemas.microsoft.com/office/drawing/2014/main" id="{6EF7BAC0-DC12-5C03-2F16-C90D92A78319}"/>
              </a:ext>
            </a:extLst>
          </p:cNvPr>
          <p:cNvSpPr>
            <a:spLocks noGrp="1"/>
          </p:cNvSpPr>
          <p:nvPr>
            <p:ph idx="1"/>
          </p:nvPr>
        </p:nvSpPr>
        <p:spPr>
          <a:xfrm>
            <a:off x="1066800" y="2103120"/>
            <a:ext cx="10058400" cy="3840480"/>
          </a:xfrm>
        </p:spPr>
        <p:txBody>
          <a:bodyPr>
            <a:normAutofit/>
          </a:bodyPr>
          <a:lstStyle/>
          <a:p>
            <a:r>
              <a:rPr lang="en-US" sz="2800" dirty="0"/>
              <a:t>Mr. Rohith S</a:t>
            </a:r>
          </a:p>
          <a:p>
            <a:r>
              <a:rPr lang="en-US" sz="2800" dirty="0"/>
              <a:t>Mr. Akshay N R</a:t>
            </a:r>
          </a:p>
          <a:p>
            <a:r>
              <a:rPr lang="en-IN" sz="2800" b="0" i="0" dirty="0">
                <a:solidFill>
                  <a:srgbClr val="1F1F1F"/>
                </a:solidFill>
                <a:effectLst/>
              </a:rPr>
              <a:t>Mr. Aniruddha Bharat Dhokate</a:t>
            </a:r>
            <a:endParaRPr lang="en-IN" sz="2800" dirty="0">
              <a:solidFill>
                <a:srgbClr val="1F1F1F"/>
              </a:solidFill>
            </a:endParaRPr>
          </a:p>
          <a:p>
            <a:r>
              <a:rPr lang="en-IN" sz="2800" b="0" i="0" dirty="0">
                <a:solidFill>
                  <a:srgbClr val="1F1F1F"/>
                </a:solidFill>
                <a:effectLst/>
              </a:rPr>
              <a:t>Ms. Gayatri Gaonkar</a:t>
            </a:r>
          </a:p>
        </p:txBody>
      </p:sp>
    </p:spTree>
    <p:extLst>
      <p:ext uri="{BB962C8B-B14F-4D97-AF65-F5344CB8AC3E}">
        <p14:creationId xmlns:p14="http://schemas.microsoft.com/office/powerpoint/2010/main" val="347296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FF42-2C72-E514-790C-515F4464AE4C}"/>
              </a:ext>
            </a:extLst>
          </p:cNvPr>
          <p:cNvSpPr>
            <a:spLocks noGrp="1"/>
          </p:cNvSpPr>
          <p:nvPr>
            <p:ph type="title"/>
          </p:nvPr>
        </p:nvSpPr>
        <p:spPr>
          <a:xfrm>
            <a:off x="549350" y="515003"/>
            <a:ext cx="10058400" cy="1371600"/>
          </a:xfrm>
        </p:spPr>
        <p:txBody>
          <a:bodyPr/>
          <a:lstStyle/>
          <a:p>
            <a:pPr algn="ctr"/>
            <a:r>
              <a:rPr lang="en-IN" b="1" dirty="0"/>
              <a:t>Pivot table:</a:t>
            </a:r>
          </a:p>
        </p:txBody>
      </p:sp>
      <p:pic>
        <p:nvPicPr>
          <p:cNvPr id="5" name="Content Placeholder 4">
            <a:extLst>
              <a:ext uri="{FF2B5EF4-FFF2-40B4-BE49-F238E27FC236}">
                <a16:creationId xmlns:a16="http://schemas.microsoft.com/office/drawing/2014/main" id="{92A55672-B1C8-DC3F-18F4-D984AE4B03AE}"/>
              </a:ext>
            </a:extLst>
          </p:cNvPr>
          <p:cNvPicPr>
            <a:picLocks noGrp="1" noChangeAspect="1"/>
          </p:cNvPicPr>
          <p:nvPr>
            <p:ph idx="1"/>
          </p:nvPr>
        </p:nvPicPr>
        <p:blipFill>
          <a:blip r:embed="rId2"/>
          <a:stretch>
            <a:fillRect/>
          </a:stretch>
        </p:blipFill>
        <p:spPr>
          <a:xfrm>
            <a:off x="552893" y="1690576"/>
            <a:ext cx="11089757" cy="4524830"/>
          </a:xfrm>
        </p:spPr>
      </p:pic>
    </p:spTree>
    <p:extLst>
      <p:ext uri="{BB962C8B-B14F-4D97-AF65-F5344CB8AC3E}">
        <p14:creationId xmlns:p14="http://schemas.microsoft.com/office/powerpoint/2010/main" val="313551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0926-0783-ECEB-3311-4183842867C7}"/>
              </a:ext>
            </a:extLst>
          </p:cNvPr>
          <p:cNvSpPr>
            <a:spLocks noGrp="1"/>
          </p:cNvSpPr>
          <p:nvPr>
            <p:ph type="title"/>
          </p:nvPr>
        </p:nvSpPr>
        <p:spPr/>
        <p:txBody>
          <a:bodyPr/>
          <a:lstStyle/>
          <a:p>
            <a:pPr algn="ctr"/>
            <a:r>
              <a:rPr lang="en-IN" b="1" dirty="0"/>
              <a:t>Cosine similarity:</a:t>
            </a:r>
          </a:p>
        </p:txBody>
      </p:sp>
      <p:pic>
        <p:nvPicPr>
          <p:cNvPr id="5" name="Content Placeholder 4">
            <a:extLst>
              <a:ext uri="{FF2B5EF4-FFF2-40B4-BE49-F238E27FC236}">
                <a16:creationId xmlns:a16="http://schemas.microsoft.com/office/drawing/2014/main" id="{5B709339-3B85-41DC-C9AA-52DAA4EDB4A9}"/>
              </a:ext>
            </a:extLst>
          </p:cNvPr>
          <p:cNvPicPr>
            <a:picLocks noGrp="1" noChangeAspect="1"/>
          </p:cNvPicPr>
          <p:nvPr>
            <p:ph idx="1"/>
          </p:nvPr>
        </p:nvPicPr>
        <p:blipFill>
          <a:blip r:embed="rId2"/>
          <a:stretch>
            <a:fillRect/>
          </a:stretch>
        </p:blipFill>
        <p:spPr>
          <a:xfrm>
            <a:off x="386318" y="2014194"/>
            <a:ext cx="5610446" cy="4471666"/>
          </a:xfrm>
        </p:spPr>
      </p:pic>
      <p:pic>
        <p:nvPicPr>
          <p:cNvPr id="7" name="Picture 6">
            <a:extLst>
              <a:ext uri="{FF2B5EF4-FFF2-40B4-BE49-F238E27FC236}">
                <a16:creationId xmlns:a16="http://schemas.microsoft.com/office/drawing/2014/main" id="{B2533B30-5762-C0E1-0959-8BEC26E5E059}"/>
              </a:ext>
            </a:extLst>
          </p:cNvPr>
          <p:cNvPicPr>
            <a:picLocks noChangeAspect="1"/>
          </p:cNvPicPr>
          <p:nvPr/>
        </p:nvPicPr>
        <p:blipFill>
          <a:blip r:embed="rId3"/>
          <a:stretch>
            <a:fillRect/>
          </a:stretch>
        </p:blipFill>
        <p:spPr>
          <a:xfrm>
            <a:off x="5996764" y="2014194"/>
            <a:ext cx="5808918" cy="4471666"/>
          </a:xfrm>
          <a:prstGeom prst="rect">
            <a:avLst/>
          </a:prstGeom>
        </p:spPr>
      </p:pic>
    </p:spTree>
    <p:extLst>
      <p:ext uri="{BB962C8B-B14F-4D97-AF65-F5344CB8AC3E}">
        <p14:creationId xmlns:p14="http://schemas.microsoft.com/office/powerpoint/2010/main" val="78201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6C2B-5A5F-85B9-7F02-89504B20638E}"/>
              </a:ext>
            </a:extLst>
          </p:cNvPr>
          <p:cNvSpPr>
            <a:spLocks noGrp="1"/>
          </p:cNvSpPr>
          <p:nvPr>
            <p:ph type="title"/>
          </p:nvPr>
        </p:nvSpPr>
        <p:spPr/>
        <p:txBody>
          <a:bodyPr/>
          <a:lstStyle/>
          <a:p>
            <a:pPr algn="ctr"/>
            <a:r>
              <a:rPr lang="en-IN" b="1" dirty="0"/>
              <a:t>Comparing our model with google recommendations</a:t>
            </a:r>
          </a:p>
        </p:txBody>
      </p:sp>
      <p:pic>
        <p:nvPicPr>
          <p:cNvPr id="5" name="Content Placeholder 4">
            <a:extLst>
              <a:ext uri="{FF2B5EF4-FFF2-40B4-BE49-F238E27FC236}">
                <a16:creationId xmlns:a16="http://schemas.microsoft.com/office/drawing/2014/main" id="{E1E52C18-A0A4-DD5A-56D1-989ACFF47398}"/>
              </a:ext>
            </a:extLst>
          </p:cNvPr>
          <p:cNvPicPr>
            <a:picLocks noGrp="1" noChangeAspect="1"/>
          </p:cNvPicPr>
          <p:nvPr>
            <p:ph idx="1"/>
          </p:nvPr>
        </p:nvPicPr>
        <p:blipFill>
          <a:blip r:embed="rId2"/>
          <a:stretch>
            <a:fillRect/>
          </a:stretch>
        </p:blipFill>
        <p:spPr>
          <a:xfrm>
            <a:off x="397608" y="2129556"/>
            <a:ext cx="3060857" cy="4345671"/>
          </a:xfrm>
        </p:spPr>
      </p:pic>
      <p:pic>
        <p:nvPicPr>
          <p:cNvPr id="7" name="Picture 6">
            <a:extLst>
              <a:ext uri="{FF2B5EF4-FFF2-40B4-BE49-F238E27FC236}">
                <a16:creationId xmlns:a16="http://schemas.microsoft.com/office/drawing/2014/main" id="{99071B57-862F-5B0E-89A6-301EA35013AC}"/>
              </a:ext>
            </a:extLst>
          </p:cNvPr>
          <p:cNvPicPr>
            <a:picLocks noChangeAspect="1"/>
          </p:cNvPicPr>
          <p:nvPr/>
        </p:nvPicPr>
        <p:blipFill>
          <a:blip r:embed="rId3"/>
          <a:stretch>
            <a:fillRect/>
          </a:stretch>
        </p:blipFill>
        <p:spPr>
          <a:xfrm>
            <a:off x="3458465" y="2129557"/>
            <a:ext cx="8335927" cy="4335624"/>
          </a:xfrm>
          <a:prstGeom prst="rect">
            <a:avLst/>
          </a:prstGeom>
        </p:spPr>
      </p:pic>
    </p:spTree>
    <p:extLst>
      <p:ext uri="{BB962C8B-B14F-4D97-AF65-F5344CB8AC3E}">
        <p14:creationId xmlns:p14="http://schemas.microsoft.com/office/powerpoint/2010/main" val="366224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D67D-CC9A-6A6A-C807-E5EFC6B9658C}"/>
              </a:ext>
            </a:extLst>
          </p:cNvPr>
          <p:cNvSpPr>
            <a:spLocks noGrp="1"/>
          </p:cNvSpPr>
          <p:nvPr>
            <p:ph type="title"/>
          </p:nvPr>
        </p:nvSpPr>
        <p:spPr/>
        <p:txBody>
          <a:bodyPr/>
          <a:lstStyle/>
          <a:p>
            <a:pPr algn="ctr"/>
            <a:r>
              <a:rPr lang="en-IN" sz="3600" b="1" dirty="0"/>
              <a:t>Popularity based (Top in the whole collection).</a:t>
            </a:r>
            <a:br>
              <a:rPr lang="en-IN" sz="3600" b="1" dirty="0"/>
            </a:br>
            <a:endParaRPr lang="en-IN" b="1" dirty="0"/>
          </a:p>
        </p:txBody>
      </p:sp>
      <p:pic>
        <p:nvPicPr>
          <p:cNvPr id="5" name="Content Placeholder 4">
            <a:extLst>
              <a:ext uri="{FF2B5EF4-FFF2-40B4-BE49-F238E27FC236}">
                <a16:creationId xmlns:a16="http://schemas.microsoft.com/office/drawing/2014/main" id="{0526E9E0-3ED0-9854-6CD5-1B23E7B9F7B1}"/>
              </a:ext>
            </a:extLst>
          </p:cNvPr>
          <p:cNvPicPr>
            <a:picLocks noGrp="1" noChangeAspect="1"/>
          </p:cNvPicPr>
          <p:nvPr>
            <p:ph idx="1"/>
          </p:nvPr>
        </p:nvPicPr>
        <p:blipFill>
          <a:blip r:embed="rId2"/>
          <a:stretch>
            <a:fillRect/>
          </a:stretch>
        </p:blipFill>
        <p:spPr>
          <a:xfrm>
            <a:off x="390471" y="1731431"/>
            <a:ext cx="11401036" cy="4754429"/>
          </a:xfrm>
        </p:spPr>
      </p:pic>
    </p:spTree>
    <p:extLst>
      <p:ext uri="{BB962C8B-B14F-4D97-AF65-F5344CB8AC3E}">
        <p14:creationId xmlns:p14="http://schemas.microsoft.com/office/powerpoint/2010/main" val="1621348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B1AA-0787-A620-84C0-E4A5553CEB99}"/>
              </a:ext>
            </a:extLst>
          </p:cNvPr>
          <p:cNvSpPr>
            <a:spLocks noGrp="1"/>
          </p:cNvSpPr>
          <p:nvPr>
            <p:ph type="title"/>
          </p:nvPr>
        </p:nvSpPr>
        <p:spPr>
          <a:xfrm>
            <a:off x="1084522" y="704263"/>
            <a:ext cx="10058400" cy="1371600"/>
          </a:xfrm>
        </p:spPr>
        <p:txBody>
          <a:bodyPr/>
          <a:lstStyle/>
          <a:p>
            <a:pPr algn="ctr"/>
            <a:r>
              <a:rPr lang="en-IN" sz="3600" b="1" dirty="0"/>
              <a:t>Popularity based (Top in given place)</a:t>
            </a:r>
            <a:br>
              <a:rPr lang="en-IN" sz="3600" b="1" dirty="0"/>
            </a:br>
            <a:endParaRPr lang="en-IN" b="1" dirty="0"/>
          </a:p>
        </p:txBody>
      </p:sp>
      <p:pic>
        <p:nvPicPr>
          <p:cNvPr id="5" name="Content Placeholder 4">
            <a:extLst>
              <a:ext uri="{FF2B5EF4-FFF2-40B4-BE49-F238E27FC236}">
                <a16:creationId xmlns:a16="http://schemas.microsoft.com/office/drawing/2014/main" id="{D159D562-1D07-BADD-9192-D553EB84E91E}"/>
              </a:ext>
            </a:extLst>
          </p:cNvPr>
          <p:cNvPicPr>
            <a:picLocks noGrp="1" noChangeAspect="1"/>
          </p:cNvPicPr>
          <p:nvPr>
            <p:ph idx="1"/>
          </p:nvPr>
        </p:nvPicPr>
        <p:blipFill>
          <a:blip r:embed="rId2"/>
          <a:stretch>
            <a:fillRect/>
          </a:stretch>
        </p:blipFill>
        <p:spPr>
          <a:xfrm>
            <a:off x="404038" y="1733106"/>
            <a:ext cx="11419368" cy="4742121"/>
          </a:xfrm>
        </p:spPr>
      </p:pic>
    </p:spTree>
    <p:extLst>
      <p:ext uri="{BB962C8B-B14F-4D97-AF65-F5344CB8AC3E}">
        <p14:creationId xmlns:p14="http://schemas.microsoft.com/office/powerpoint/2010/main" val="337263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AACD-E896-F15E-F95D-66C8A5112188}"/>
              </a:ext>
            </a:extLst>
          </p:cNvPr>
          <p:cNvSpPr>
            <a:spLocks noGrp="1"/>
          </p:cNvSpPr>
          <p:nvPr>
            <p:ph type="title"/>
          </p:nvPr>
        </p:nvSpPr>
        <p:spPr>
          <a:xfrm>
            <a:off x="923550" y="107333"/>
            <a:ext cx="10058400" cy="1371600"/>
          </a:xfrm>
        </p:spPr>
        <p:txBody>
          <a:bodyPr/>
          <a:lstStyle/>
          <a:p>
            <a:pPr algn="ctr"/>
            <a:r>
              <a:rPr lang="en-IN" sz="3600" b="1" dirty="0"/>
              <a:t>Books based on same author and publisher</a:t>
            </a:r>
            <a:endParaRPr lang="en-IN" b="1" dirty="0"/>
          </a:p>
        </p:txBody>
      </p:sp>
      <p:pic>
        <p:nvPicPr>
          <p:cNvPr id="5" name="Content Placeholder 4">
            <a:extLst>
              <a:ext uri="{FF2B5EF4-FFF2-40B4-BE49-F238E27FC236}">
                <a16:creationId xmlns:a16="http://schemas.microsoft.com/office/drawing/2014/main" id="{45E3F83C-BB2F-DC80-90E8-BC60B2AC8389}"/>
              </a:ext>
            </a:extLst>
          </p:cNvPr>
          <p:cNvPicPr>
            <a:picLocks noGrp="1" noChangeAspect="1"/>
          </p:cNvPicPr>
          <p:nvPr>
            <p:ph idx="1"/>
          </p:nvPr>
        </p:nvPicPr>
        <p:blipFill>
          <a:blip r:embed="rId2"/>
          <a:stretch>
            <a:fillRect/>
          </a:stretch>
        </p:blipFill>
        <p:spPr>
          <a:xfrm>
            <a:off x="373703" y="1839434"/>
            <a:ext cx="11444593" cy="4647994"/>
          </a:xfrm>
        </p:spPr>
      </p:pic>
      <p:sp>
        <p:nvSpPr>
          <p:cNvPr id="3" name="TextBox 2">
            <a:extLst>
              <a:ext uri="{FF2B5EF4-FFF2-40B4-BE49-F238E27FC236}">
                <a16:creationId xmlns:a16="http://schemas.microsoft.com/office/drawing/2014/main" id="{2E0E93A8-BF46-ED51-8AB6-7142A43BC18B}"/>
              </a:ext>
            </a:extLst>
          </p:cNvPr>
          <p:cNvSpPr txBox="1"/>
          <p:nvPr/>
        </p:nvSpPr>
        <p:spPr>
          <a:xfrm>
            <a:off x="817672" y="1340831"/>
            <a:ext cx="9555821" cy="646331"/>
          </a:xfrm>
          <a:prstGeom prst="rect">
            <a:avLst/>
          </a:prstGeom>
          <a:noFill/>
        </p:spPr>
        <p:txBody>
          <a:bodyPr wrap="none" rtlCol="0">
            <a:spAutoFit/>
          </a:bodyPr>
          <a:lstStyle/>
          <a:p>
            <a:r>
              <a:rPr lang="en-US" b="0" dirty="0">
                <a:effectLst/>
                <a:latin typeface="Consolas" panose="020B0609020204030204" pitchFamily="49" charset="0"/>
              </a:rPr>
              <a:t>BookName: Harry Potter and the Sorcerer's Stone (Harry Potter (Paperback))</a:t>
            </a:r>
          </a:p>
          <a:p>
            <a:endParaRPr lang="en-IN" dirty="0"/>
          </a:p>
        </p:txBody>
      </p:sp>
    </p:spTree>
    <p:extLst>
      <p:ext uri="{BB962C8B-B14F-4D97-AF65-F5344CB8AC3E}">
        <p14:creationId xmlns:p14="http://schemas.microsoft.com/office/powerpoint/2010/main" val="662242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444A-779A-8984-2DBF-45DA9FE613B0}"/>
              </a:ext>
            </a:extLst>
          </p:cNvPr>
          <p:cNvSpPr>
            <a:spLocks noGrp="1"/>
          </p:cNvSpPr>
          <p:nvPr>
            <p:ph type="title"/>
          </p:nvPr>
        </p:nvSpPr>
        <p:spPr>
          <a:xfrm>
            <a:off x="1066800" y="780818"/>
            <a:ext cx="10058400" cy="441927"/>
          </a:xfrm>
        </p:spPr>
        <p:txBody>
          <a:bodyPr>
            <a:noAutofit/>
          </a:bodyPr>
          <a:lstStyle/>
          <a:p>
            <a:r>
              <a:rPr lang="en-US" b="1" dirty="0">
                <a:solidFill>
                  <a:schemeClr val="tx1"/>
                </a:solidFill>
                <a:effectLst/>
              </a:rPr>
              <a:t>Content based Collaborative Filtering system</a:t>
            </a:r>
            <a:br>
              <a:rPr lang="en-US" b="1" dirty="0">
                <a:solidFill>
                  <a:schemeClr val="tx1"/>
                </a:solidFill>
                <a:effectLst/>
                <a:latin typeface="Consolas" panose="020B0609020204030204" pitchFamily="49" charset="0"/>
              </a:rPr>
            </a:br>
            <a:endParaRPr lang="en-IN" b="1" dirty="0">
              <a:solidFill>
                <a:schemeClr val="tx1"/>
              </a:solidFill>
            </a:endParaRPr>
          </a:p>
        </p:txBody>
      </p:sp>
      <p:pic>
        <p:nvPicPr>
          <p:cNvPr id="6" name="Content Placeholder 5">
            <a:extLst>
              <a:ext uri="{FF2B5EF4-FFF2-40B4-BE49-F238E27FC236}">
                <a16:creationId xmlns:a16="http://schemas.microsoft.com/office/drawing/2014/main" id="{64525BF9-6AAE-2E61-7DA8-9B9BF50DEE52}"/>
              </a:ext>
            </a:extLst>
          </p:cNvPr>
          <p:cNvPicPr>
            <a:picLocks noGrp="1" noChangeAspect="1"/>
          </p:cNvPicPr>
          <p:nvPr>
            <p:ph idx="1"/>
          </p:nvPr>
        </p:nvPicPr>
        <p:blipFill>
          <a:blip r:embed="rId2"/>
          <a:stretch>
            <a:fillRect/>
          </a:stretch>
        </p:blipFill>
        <p:spPr>
          <a:xfrm>
            <a:off x="394085" y="1924493"/>
            <a:ext cx="3386882" cy="4550735"/>
          </a:xfrm>
        </p:spPr>
      </p:pic>
      <p:sp>
        <p:nvSpPr>
          <p:cNvPr id="4" name="TextBox 3">
            <a:extLst>
              <a:ext uri="{FF2B5EF4-FFF2-40B4-BE49-F238E27FC236}">
                <a16:creationId xmlns:a16="http://schemas.microsoft.com/office/drawing/2014/main" id="{E42910FB-1EAD-4390-067A-4202A18EB294}"/>
              </a:ext>
            </a:extLst>
          </p:cNvPr>
          <p:cNvSpPr txBox="1"/>
          <p:nvPr/>
        </p:nvSpPr>
        <p:spPr>
          <a:xfrm>
            <a:off x="1066800" y="1001781"/>
            <a:ext cx="9714614" cy="1200329"/>
          </a:xfrm>
          <a:prstGeom prst="rect">
            <a:avLst/>
          </a:prstGeom>
          <a:noFill/>
        </p:spPr>
        <p:txBody>
          <a:bodyPr wrap="square" rtlCol="0">
            <a:spAutoFit/>
          </a:bodyPr>
          <a:lstStyle/>
          <a:p>
            <a:r>
              <a:rPr lang="en-US" b="0" dirty="0">
                <a:solidFill>
                  <a:srgbClr val="000000"/>
                </a:solidFill>
                <a:effectLst/>
              </a:rPr>
              <a:t>In this recommender system the content of the book (Title, Author, Publisher) is used to find its similarity with other books. Then the books that are most likely to be similar are recommended.</a:t>
            </a:r>
          </a:p>
          <a:p>
            <a:endParaRPr lang="en-IN" dirty="0"/>
          </a:p>
        </p:txBody>
      </p:sp>
      <p:pic>
        <p:nvPicPr>
          <p:cNvPr id="8" name="Picture 7">
            <a:extLst>
              <a:ext uri="{FF2B5EF4-FFF2-40B4-BE49-F238E27FC236}">
                <a16:creationId xmlns:a16="http://schemas.microsoft.com/office/drawing/2014/main" id="{90E11E17-A1D9-7A13-A6E7-D98094A53575}"/>
              </a:ext>
            </a:extLst>
          </p:cNvPr>
          <p:cNvPicPr>
            <a:picLocks noChangeAspect="1"/>
          </p:cNvPicPr>
          <p:nvPr/>
        </p:nvPicPr>
        <p:blipFill>
          <a:blip r:embed="rId3"/>
          <a:stretch>
            <a:fillRect/>
          </a:stretch>
        </p:blipFill>
        <p:spPr>
          <a:xfrm>
            <a:off x="3780967" y="1924493"/>
            <a:ext cx="8016948" cy="4550735"/>
          </a:xfrm>
          <a:prstGeom prst="rect">
            <a:avLst/>
          </a:prstGeom>
        </p:spPr>
      </p:pic>
    </p:spTree>
    <p:extLst>
      <p:ext uri="{BB962C8B-B14F-4D97-AF65-F5344CB8AC3E}">
        <p14:creationId xmlns:p14="http://schemas.microsoft.com/office/powerpoint/2010/main" val="3136056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8116-8F04-3C00-5E40-41DF7041F2A1}"/>
              </a:ext>
            </a:extLst>
          </p:cNvPr>
          <p:cNvSpPr>
            <a:spLocks noGrp="1"/>
          </p:cNvSpPr>
          <p:nvPr>
            <p:ph type="title"/>
          </p:nvPr>
        </p:nvSpPr>
        <p:spPr>
          <a:xfrm>
            <a:off x="1066800" y="419180"/>
            <a:ext cx="10058400" cy="972152"/>
          </a:xfrm>
        </p:spPr>
        <p:txBody>
          <a:bodyPr>
            <a:normAutofit/>
          </a:bodyPr>
          <a:lstStyle/>
          <a:p>
            <a:pPr algn="ctr"/>
            <a:r>
              <a:rPr lang="en-IN" sz="4000" b="1" dirty="0"/>
              <a:t>Using NearestNeighbors</a:t>
            </a:r>
          </a:p>
        </p:txBody>
      </p:sp>
      <p:pic>
        <p:nvPicPr>
          <p:cNvPr id="5" name="Content Placeholder 4">
            <a:extLst>
              <a:ext uri="{FF2B5EF4-FFF2-40B4-BE49-F238E27FC236}">
                <a16:creationId xmlns:a16="http://schemas.microsoft.com/office/drawing/2014/main" id="{9C653A93-E670-8159-55CF-10376BDE9341}"/>
              </a:ext>
            </a:extLst>
          </p:cNvPr>
          <p:cNvPicPr>
            <a:picLocks noGrp="1" noChangeAspect="1"/>
          </p:cNvPicPr>
          <p:nvPr>
            <p:ph idx="1"/>
          </p:nvPr>
        </p:nvPicPr>
        <p:blipFill>
          <a:blip r:embed="rId2"/>
          <a:stretch>
            <a:fillRect/>
          </a:stretch>
        </p:blipFill>
        <p:spPr>
          <a:xfrm>
            <a:off x="516835" y="2011680"/>
            <a:ext cx="7308504" cy="4427140"/>
          </a:xfrm>
        </p:spPr>
      </p:pic>
      <p:sp>
        <p:nvSpPr>
          <p:cNvPr id="8" name="TextBox 7">
            <a:extLst>
              <a:ext uri="{FF2B5EF4-FFF2-40B4-BE49-F238E27FC236}">
                <a16:creationId xmlns:a16="http://schemas.microsoft.com/office/drawing/2014/main" id="{EBCCEA5A-3CBC-F7ED-2261-8CB43AD0B185}"/>
              </a:ext>
            </a:extLst>
          </p:cNvPr>
          <p:cNvSpPr txBox="1"/>
          <p:nvPr/>
        </p:nvSpPr>
        <p:spPr>
          <a:xfrm>
            <a:off x="7833359" y="2011680"/>
            <a:ext cx="3291841" cy="2031325"/>
          </a:xfrm>
          <a:prstGeom prst="rect">
            <a:avLst/>
          </a:prstGeom>
          <a:noFill/>
        </p:spPr>
        <p:txBody>
          <a:bodyPr wrap="square" rtlCol="0">
            <a:spAutoFit/>
          </a:bodyPr>
          <a:lstStyle/>
          <a:p>
            <a:pPr marL="285750" indent="-285750">
              <a:buFont typeface="Arial" panose="020B0604020202020204" pitchFamily="34" charset="0"/>
              <a:buChar char="•"/>
            </a:pPr>
            <a:r>
              <a:rPr lang="en-IN" dirty="0"/>
              <a:t>Here we searched for recommendation of the book “Harry Potter and the Prisoner of Azkaban” and we got all other Harry Potter book series as suggestions to read. </a:t>
            </a:r>
          </a:p>
        </p:txBody>
      </p:sp>
    </p:spTree>
    <p:extLst>
      <p:ext uri="{BB962C8B-B14F-4D97-AF65-F5344CB8AC3E}">
        <p14:creationId xmlns:p14="http://schemas.microsoft.com/office/powerpoint/2010/main" val="378078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88D7-45DC-4034-9757-D916578C8E4B}"/>
              </a:ext>
            </a:extLst>
          </p:cNvPr>
          <p:cNvSpPr>
            <a:spLocks noGrp="1"/>
          </p:cNvSpPr>
          <p:nvPr>
            <p:ph type="title"/>
          </p:nvPr>
        </p:nvSpPr>
        <p:spPr>
          <a:xfrm>
            <a:off x="718457" y="620823"/>
            <a:ext cx="10058400" cy="1159702"/>
          </a:xfrm>
        </p:spPr>
        <p:txBody>
          <a:bodyPr>
            <a:normAutofit/>
          </a:bodyPr>
          <a:lstStyle/>
          <a:p>
            <a:pPr algn="ctr"/>
            <a:r>
              <a:rPr lang="en-US" sz="6000" b="1" dirty="0"/>
              <a:t>Deployment</a:t>
            </a:r>
            <a:endParaRPr lang="en-IN" sz="6000" b="1" dirty="0"/>
          </a:p>
        </p:txBody>
      </p:sp>
      <p:sp>
        <p:nvSpPr>
          <p:cNvPr id="4" name="TextBox 3">
            <a:extLst>
              <a:ext uri="{FF2B5EF4-FFF2-40B4-BE49-F238E27FC236}">
                <a16:creationId xmlns:a16="http://schemas.microsoft.com/office/drawing/2014/main" id="{5F9B4052-27E2-46F0-A350-692686D66A85}"/>
              </a:ext>
            </a:extLst>
          </p:cNvPr>
          <p:cNvSpPr txBox="1"/>
          <p:nvPr/>
        </p:nvSpPr>
        <p:spPr>
          <a:xfrm>
            <a:off x="987760" y="2157264"/>
            <a:ext cx="9440754" cy="3693319"/>
          </a:xfrm>
          <a:prstGeom prst="rect">
            <a:avLst/>
          </a:prstGeom>
          <a:noFill/>
        </p:spPr>
        <p:txBody>
          <a:bodyPr wrap="square" rtlCol="0">
            <a:spAutoFit/>
          </a:bodyPr>
          <a:lstStyle/>
          <a:p>
            <a:pPr marL="285750" indent="-285750">
              <a:buFont typeface="Arial" panose="020B0604020202020204" pitchFamily="34" charset="0"/>
              <a:buChar char="•"/>
            </a:pPr>
            <a:r>
              <a:rPr lang="en-US" sz="3600" dirty="0"/>
              <a:t>We are using streamlit as our deployment platform.</a:t>
            </a:r>
          </a:p>
          <a:p>
            <a:pPr marL="285750" indent="-285750">
              <a:buFont typeface="Arial" panose="020B0604020202020204" pitchFamily="34" charset="0"/>
              <a:buChar char="•"/>
            </a:pPr>
            <a:r>
              <a:rPr lang="en-US" sz="3600" dirty="0"/>
              <a:t>First we saved our model , dataset and pivot tables using pickle library.</a:t>
            </a:r>
          </a:p>
          <a:p>
            <a:pPr marL="285750" indent="-285750">
              <a:buFont typeface="Arial" panose="020B0604020202020204" pitchFamily="34" charset="0"/>
              <a:buChar char="•"/>
            </a:pPr>
            <a:r>
              <a:rPr lang="en-US" sz="3600" dirty="0"/>
              <a:t>We used content based collaborative filtering system for the deployment.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5663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73A0-04B9-4959-9C1B-1564798694BE}"/>
              </a:ext>
            </a:extLst>
          </p:cNvPr>
          <p:cNvSpPr>
            <a:spLocks noGrp="1"/>
          </p:cNvSpPr>
          <p:nvPr>
            <p:ph type="title"/>
          </p:nvPr>
        </p:nvSpPr>
        <p:spPr>
          <a:xfrm>
            <a:off x="914400" y="326909"/>
            <a:ext cx="10058400" cy="1371600"/>
          </a:xfrm>
        </p:spPr>
        <p:txBody>
          <a:bodyPr>
            <a:normAutofit/>
          </a:bodyPr>
          <a:lstStyle/>
          <a:p>
            <a:pPr algn="ctr"/>
            <a:r>
              <a:rPr lang="en-US" sz="4000" b="1" dirty="0"/>
              <a:t>Deployed Interface</a:t>
            </a:r>
            <a:endParaRPr lang="en-IN" sz="4000" b="1" dirty="0"/>
          </a:p>
        </p:txBody>
      </p:sp>
      <p:pic>
        <p:nvPicPr>
          <p:cNvPr id="4" name="Picture 3">
            <a:extLst>
              <a:ext uri="{FF2B5EF4-FFF2-40B4-BE49-F238E27FC236}">
                <a16:creationId xmlns:a16="http://schemas.microsoft.com/office/drawing/2014/main" id="{E12019A9-DF46-4A36-9FB5-F26DCD90F18E}"/>
              </a:ext>
            </a:extLst>
          </p:cNvPr>
          <p:cNvPicPr>
            <a:picLocks noChangeAspect="1"/>
          </p:cNvPicPr>
          <p:nvPr/>
        </p:nvPicPr>
        <p:blipFill>
          <a:blip r:embed="rId2"/>
          <a:stretch>
            <a:fillRect/>
          </a:stretch>
        </p:blipFill>
        <p:spPr>
          <a:xfrm>
            <a:off x="522514" y="1643744"/>
            <a:ext cx="10951029" cy="4767942"/>
          </a:xfrm>
          <a:prstGeom prst="rect">
            <a:avLst/>
          </a:prstGeom>
        </p:spPr>
      </p:pic>
    </p:spTree>
    <p:extLst>
      <p:ext uri="{BB962C8B-B14F-4D97-AF65-F5344CB8AC3E}">
        <p14:creationId xmlns:p14="http://schemas.microsoft.com/office/powerpoint/2010/main" val="349702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9F80-4CAE-8A0F-EAFC-BAE25FE60720}"/>
              </a:ext>
            </a:extLst>
          </p:cNvPr>
          <p:cNvSpPr>
            <a:spLocks noGrp="1"/>
          </p:cNvSpPr>
          <p:nvPr>
            <p:ph type="title"/>
          </p:nvPr>
        </p:nvSpPr>
        <p:spPr/>
        <p:txBody>
          <a:bodyPr>
            <a:normAutofit/>
          </a:bodyPr>
          <a:lstStyle/>
          <a:p>
            <a:r>
              <a:rPr lang="en-IN" sz="4800" b="1" dirty="0"/>
              <a:t>Business Objective:</a:t>
            </a:r>
          </a:p>
        </p:txBody>
      </p:sp>
      <p:sp>
        <p:nvSpPr>
          <p:cNvPr id="3" name="Content Placeholder 2">
            <a:extLst>
              <a:ext uri="{FF2B5EF4-FFF2-40B4-BE49-F238E27FC236}">
                <a16:creationId xmlns:a16="http://schemas.microsoft.com/office/drawing/2014/main" id="{E370F39E-3733-9773-E3DE-89F2F6C0DEB7}"/>
              </a:ext>
            </a:extLst>
          </p:cNvPr>
          <p:cNvSpPr>
            <a:spLocks noGrp="1"/>
          </p:cNvSpPr>
          <p:nvPr>
            <p:ph idx="1"/>
          </p:nvPr>
        </p:nvSpPr>
        <p:spPr/>
        <p:txBody>
          <a:bodyPr>
            <a:normAutofit/>
          </a:bodyPr>
          <a:lstStyle/>
          <a:p>
            <a:pPr marL="0" indent="0" rtl="0">
              <a:spcBef>
                <a:spcPts val="0"/>
              </a:spcBef>
              <a:spcAft>
                <a:spcPts val="0"/>
              </a:spcAft>
              <a:buNone/>
            </a:pPr>
            <a:r>
              <a:rPr lang="en-US" sz="3600" i="0" u="none" strike="noStrike" dirty="0">
                <a:solidFill>
                  <a:srgbClr val="000000"/>
                </a:solidFill>
                <a:effectLst/>
              </a:rPr>
              <a:t>Generate the features from the dataset and use them to recommend the books accordingly to the users.</a:t>
            </a:r>
            <a:endParaRPr lang="en-US" sz="3600" dirty="0">
              <a:effectLst/>
            </a:endParaRPr>
          </a:p>
          <a:p>
            <a:pPr marL="0" indent="0">
              <a:buNone/>
            </a:pPr>
            <a:br>
              <a:rPr lang="en-US" sz="4000" dirty="0"/>
            </a:br>
            <a:endParaRPr lang="en-IN" sz="4000" dirty="0"/>
          </a:p>
        </p:txBody>
      </p:sp>
    </p:spTree>
    <p:extLst>
      <p:ext uri="{BB962C8B-B14F-4D97-AF65-F5344CB8AC3E}">
        <p14:creationId xmlns:p14="http://schemas.microsoft.com/office/powerpoint/2010/main" val="894137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EF1F-BBC7-42C1-B1E5-F4C76C960386}"/>
              </a:ext>
            </a:extLst>
          </p:cNvPr>
          <p:cNvSpPr>
            <a:spLocks noGrp="1"/>
          </p:cNvSpPr>
          <p:nvPr>
            <p:ph type="title"/>
          </p:nvPr>
        </p:nvSpPr>
        <p:spPr>
          <a:xfrm>
            <a:off x="1066800" y="642594"/>
            <a:ext cx="10058400" cy="1013928"/>
          </a:xfrm>
        </p:spPr>
        <p:txBody>
          <a:bodyPr>
            <a:normAutofit/>
          </a:bodyPr>
          <a:lstStyle/>
          <a:p>
            <a:pPr algn="ctr"/>
            <a:r>
              <a:rPr lang="en-US" sz="4000" b="1" dirty="0"/>
              <a:t>Recommended books</a:t>
            </a:r>
            <a:endParaRPr lang="en-IN" sz="4000" b="1" dirty="0"/>
          </a:p>
        </p:txBody>
      </p:sp>
      <p:pic>
        <p:nvPicPr>
          <p:cNvPr id="3" name="Picture 2">
            <a:extLst>
              <a:ext uri="{FF2B5EF4-FFF2-40B4-BE49-F238E27FC236}">
                <a16:creationId xmlns:a16="http://schemas.microsoft.com/office/drawing/2014/main" id="{36955217-EE80-477A-ADFB-0CFE0D7244FF}"/>
              </a:ext>
            </a:extLst>
          </p:cNvPr>
          <p:cNvPicPr>
            <a:picLocks noChangeAspect="1"/>
          </p:cNvPicPr>
          <p:nvPr/>
        </p:nvPicPr>
        <p:blipFill>
          <a:blip r:embed="rId2"/>
          <a:stretch>
            <a:fillRect/>
          </a:stretch>
        </p:blipFill>
        <p:spPr>
          <a:xfrm>
            <a:off x="562495" y="1934818"/>
            <a:ext cx="7382905" cy="4280588"/>
          </a:xfrm>
          <a:prstGeom prst="rect">
            <a:avLst/>
          </a:prstGeom>
        </p:spPr>
      </p:pic>
      <p:sp>
        <p:nvSpPr>
          <p:cNvPr id="4" name="Rectangle 3">
            <a:extLst>
              <a:ext uri="{FF2B5EF4-FFF2-40B4-BE49-F238E27FC236}">
                <a16:creationId xmlns:a16="http://schemas.microsoft.com/office/drawing/2014/main" id="{58B3DCD5-1877-405A-BFEA-E9060DC90415}"/>
              </a:ext>
            </a:extLst>
          </p:cNvPr>
          <p:cNvSpPr/>
          <p:nvPr/>
        </p:nvSpPr>
        <p:spPr>
          <a:xfrm>
            <a:off x="8176592" y="1934818"/>
            <a:ext cx="3452913" cy="2031325"/>
          </a:xfrm>
          <a:prstGeom prst="rect">
            <a:avLst/>
          </a:prstGeom>
        </p:spPr>
        <p:txBody>
          <a:bodyPr wrap="square">
            <a:spAutoFit/>
          </a:bodyPr>
          <a:lstStyle/>
          <a:p>
            <a:pPr marL="285750" indent="-285750">
              <a:buFont typeface="Arial" panose="020B0604020202020204" pitchFamily="34" charset="0"/>
              <a:buChar char="•"/>
            </a:pPr>
            <a:r>
              <a:rPr lang="en-IN" dirty="0"/>
              <a:t>Here we searched for recommendation of the book “A Painted House” and we got top 5 recommendations  based on the content(title, author &amp; publisher).</a:t>
            </a:r>
          </a:p>
        </p:txBody>
      </p:sp>
    </p:spTree>
    <p:extLst>
      <p:ext uri="{BB962C8B-B14F-4D97-AF65-F5344CB8AC3E}">
        <p14:creationId xmlns:p14="http://schemas.microsoft.com/office/powerpoint/2010/main" val="235623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AD54-6939-AA6B-59DE-15D48573754F}"/>
              </a:ext>
            </a:extLst>
          </p:cNvPr>
          <p:cNvSpPr>
            <a:spLocks noGrp="1"/>
          </p:cNvSpPr>
          <p:nvPr>
            <p:ph type="title"/>
          </p:nvPr>
        </p:nvSpPr>
        <p:spPr/>
        <p:txBody>
          <a:bodyPr>
            <a:normAutofit/>
          </a:bodyPr>
          <a:lstStyle/>
          <a:p>
            <a:r>
              <a:rPr lang="en-IN" sz="4400" b="1" dirty="0"/>
              <a:t>Challenges</a:t>
            </a:r>
          </a:p>
        </p:txBody>
      </p:sp>
      <p:sp>
        <p:nvSpPr>
          <p:cNvPr id="3" name="Content Placeholder 2">
            <a:extLst>
              <a:ext uri="{FF2B5EF4-FFF2-40B4-BE49-F238E27FC236}">
                <a16:creationId xmlns:a16="http://schemas.microsoft.com/office/drawing/2014/main" id="{AD2323E8-717E-D461-C2AD-4D37A78A0931}"/>
              </a:ext>
            </a:extLst>
          </p:cNvPr>
          <p:cNvSpPr>
            <a:spLocks noGrp="1"/>
          </p:cNvSpPr>
          <p:nvPr>
            <p:ph idx="1"/>
          </p:nvPr>
        </p:nvSpPr>
        <p:spPr/>
        <p:txBody>
          <a:bodyPr>
            <a:normAutofit/>
          </a:bodyPr>
          <a:lstStyle/>
          <a:p>
            <a:r>
              <a:rPr lang="en-IN" sz="2800" dirty="0"/>
              <a:t>We had a problem in a particular column with multiple null values and inaccurate values as such we were not able to directly remove them so we overcame this problem by substituting the mean.</a:t>
            </a:r>
          </a:p>
          <a:p>
            <a:r>
              <a:rPr lang="en-IN" sz="2800" dirty="0"/>
              <a:t>We faced a challenge while deploying where the recommended books were not displayed properly. We used st.column to over come this problem.</a:t>
            </a:r>
          </a:p>
          <a:p>
            <a:endParaRPr lang="en-IN" sz="2800" dirty="0"/>
          </a:p>
        </p:txBody>
      </p:sp>
    </p:spTree>
    <p:extLst>
      <p:ext uri="{BB962C8B-B14F-4D97-AF65-F5344CB8AC3E}">
        <p14:creationId xmlns:p14="http://schemas.microsoft.com/office/powerpoint/2010/main" val="486125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257" y="2427851"/>
            <a:ext cx="10058400" cy="1371600"/>
          </a:xfrm>
        </p:spPr>
        <p:txBody>
          <a:bodyPr>
            <a:noAutofit/>
          </a:bodyPr>
          <a:lstStyle/>
          <a:p>
            <a:pPr algn="ctr"/>
            <a:r>
              <a:rPr lang="en-US" sz="8800" dirty="0"/>
              <a:t>Thank You</a:t>
            </a:r>
            <a:endParaRPr lang="en-IN" sz="8800" dirty="0"/>
          </a:p>
        </p:txBody>
      </p:sp>
    </p:spTree>
    <p:extLst>
      <p:ext uri="{BB962C8B-B14F-4D97-AF65-F5344CB8AC3E}">
        <p14:creationId xmlns:p14="http://schemas.microsoft.com/office/powerpoint/2010/main" val="240310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C49C-46D0-AC03-1CB7-B46F19E8731E}"/>
              </a:ext>
            </a:extLst>
          </p:cNvPr>
          <p:cNvSpPr>
            <a:spLocks noGrp="1"/>
          </p:cNvSpPr>
          <p:nvPr>
            <p:ph type="title"/>
          </p:nvPr>
        </p:nvSpPr>
        <p:spPr/>
        <p:txBody>
          <a:bodyPr/>
          <a:lstStyle/>
          <a:p>
            <a:r>
              <a:rPr lang="en-IN" b="1" dirty="0"/>
              <a:t>EDA &amp; VISUALIZATION:</a:t>
            </a:r>
          </a:p>
        </p:txBody>
      </p:sp>
      <p:sp>
        <p:nvSpPr>
          <p:cNvPr id="3" name="Content Placeholder 2">
            <a:extLst>
              <a:ext uri="{FF2B5EF4-FFF2-40B4-BE49-F238E27FC236}">
                <a16:creationId xmlns:a16="http://schemas.microsoft.com/office/drawing/2014/main" id="{85B5BA3E-0C5D-F61F-18D3-CF17F9A3885F}"/>
              </a:ext>
            </a:extLst>
          </p:cNvPr>
          <p:cNvSpPr>
            <a:spLocks noGrp="1"/>
          </p:cNvSpPr>
          <p:nvPr>
            <p:ph idx="1"/>
          </p:nvPr>
        </p:nvSpPr>
        <p:spPr/>
        <p:txBody>
          <a:bodyPr>
            <a:normAutofit fontScale="85000" lnSpcReduction="10000"/>
          </a:bodyPr>
          <a:lstStyle/>
          <a:p>
            <a:r>
              <a:rPr lang="en-IN" sz="2400" dirty="0"/>
              <a:t>First we merged the datasets Books and Ratings using the common column ISBN.</a:t>
            </a:r>
          </a:p>
          <a:p>
            <a:r>
              <a:rPr lang="en-IN" sz="2400" dirty="0"/>
              <a:t>We checked for null values and duplicate values then removed them.</a:t>
            </a:r>
          </a:p>
          <a:p>
            <a:r>
              <a:rPr lang="en-IN" sz="2400" dirty="0"/>
              <a:t>We renamed the columns and rearranged them according to our requirement.</a:t>
            </a:r>
          </a:p>
          <a:p>
            <a:r>
              <a:rPr lang="en-IN" sz="2400" dirty="0"/>
              <a:t>We treated outliers in Age column in Users dataset and filled null values with mean.</a:t>
            </a:r>
          </a:p>
          <a:p>
            <a:r>
              <a:rPr lang="en-IN" sz="2400" dirty="0"/>
              <a:t>Some of the values were misplaced in some columns like “year of publications” had values like Publisher’s name &amp; column “publisher” had values of Year of publication like 2002. We solved those problems by finding unique values of each column.</a:t>
            </a:r>
          </a:p>
        </p:txBody>
      </p:sp>
    </p:spTree>
    <p:extLst>
      <p:ext uri="{BB962C8B-B14F-4D97-AF65-F5344CB8AC3E}">
        <p14:creationId xmlns:p14="http://schemas.microsoft.com/office/powerpoint/2010/main" val="97515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F528-D029-DDDC-C6E0-478C2C4C8D3D}"/>
              </a:ext>
            </a:extLst>
          </p:cNvPr>
          <p:cNvSpPr>
            <a:spLocks noGrp="1"/>
          </p:cNvSpPr>
          <p:nvPr>
            <p:ph type="title"/>
          </p:nvPr>
        </p:nvSpPr>
        <p:spPr/>
        <p:txBody>
          <a:bodyPr/>
          <a:lstStyle/>
          <a:p>
            <a:r>
              <a:rPr lang="en-IN" b="1" dirty="0"/>
              <a:t>Top 10 books according to ratings:</a:t>
            </a:r>
          </a:p>
        </p:txBody>
      </p:sp>
      <p:pic>
        <p:nvPicPr>
          <p:cNvPr id="5" name="Content Placeholder 4">
            <a:extLst>
              <a:ext uri="{FF2B5EF4-FFF2-40B4-BE49-F238E27FC236}">
                <a16:creationId xmlns:a16="http://schemas.microsoft.com/office/drawing/2014/main" id="{95D95783-91DD-4B29-06CC-13B0638757EA}"/>
              </a:ext>
            </a:extLst>
          </p:cNvPr>
          <p:cNvPicPr>
            <a:picLocks noGrp="1" noChangeAspect="1"/>
          </p:cNvPicPr>
          <p:nvPr>
            <p:ph idx="1"/>
          </p:nvPr>
        </p:nvPicPr>
        <p:blipFill>
          <a:blip r:embed="rId2"/>
          <a:stretch>
            <a:fillRect/>
          </a:stretch>
        </p:blipFill>
        <p:spPr>
          <a:xfrm>
            <a:off x="1066800" y="2137145"/>
            <a:ext cx="8814390" cy="3689497"/>
          </a:xfrm>
        </p:spPr>
      </p:pic>
    </p:spTree>
    <p:extLst>
      <p:ext uri="{BB962C8B-B14F-4D97-AF65-F5344CB8AC3E}">
        <p14:creationId xmlns:p14="http://schemas.microsoft.com/office/powerpoint/2010/main" val="174851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6BE9-6E18-C637-F81F-4B9D17BFB2B8}"/>
              </a:ext>
            </a:extLst>
          </p:cNvPr>
          <p:cNvSpPr>
            <a:spLocks noGrp="1"/>
          </p:cNvSpPr>
          <p:nvPr>
            <p:ph type="title"/>
          </p:nvPr>
        </p:nvSpPr>
        <p:spPr>
          <a:xfrm>
            <a:off x="8418691" y="190671"/>
            <a:ext cx="3161963" cy="1645920"/>
          </a:xfrm>
        </p:spPr>
        <p:txBody>
          <a:bodyPr>
            <a:normAutofit/>
          </a:bodyPr>
          <a:lstStyle/>
          <a:p>
            <a:pPr algn="ctr"/>
            <a:r>
              <a:rPr lang="en-IN" sz="4800" b="1" dirty="0"/>
              <a:t>Top 10 Books</a:t>
            </a:r>
          </a:p>
        </p:txBody>
      </p:sp>
      <p:pic>
        <p:nvPicPr>
          <p:cNvPr id="6" name="Content Placeholder 5">
            <a:extLst>
              <a:ext uri="{FF2B5EF4-FFF2-40B4-BE49-F238E27FC236}">
                <a16:creationId xmlns:a16="http://schemas.microsoft.com/office/drawing/2014/main" id="{EE4FCA43-1233-9C89-4254-C10A82922F4D}"/>
              </a:ext>
            </a:extLst>
          </p:cNvPr>
          <p:cNvPicPr>
            <a:picLocks noGrp="1" noChangeAspect="1"/>
          </p:cNvPicPr>
          <p:nvPr>
            <p:ph idx="1"/>
          </p:nvPr>
        </p:nvPicPr>
        <p:blipFill>
          <a:blip r:embed="rId2"/>
          <a:stretch>
            <a:fillRect/>
          </a:stretch>
        </p:blipFill>
        <p:spPr>
          <a:xfrm>
            <a:off x="712381" y="350874"/>
            <a:ext cx="6996224" cy="6409668"/>
          </a:xfrm>
        </p:spPr>
      </p:pic>
      <p:sp>
        <p:nvSpPr>
          <p:cNvPr id="3" name="TextBox 2">
            <a:extLst>
              <a:ext uri="{FF2B5EF4-FFF2-40B4-BE49-F238E27FC236}">
                <a16:creationId xmlns:a16="http://schemas.microsoft.com/office/drawing/2014/main" id="{E277EFEE-080C-F10D-4BA4-BAF6C18EB750}"/>
              </a:ext>
            </a:extLst>
          </p:cNvPr>
          <p:cNvSpPr txBox="1"/>
          <p:nvPr/>
        </p:nvSpPr>
        <p:spPr>
          <a:xfrm>
            <a:off x="8691613" y="2329313"/>
            <a:ext cx="260844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Highest rated book is “ Wild Animus”.</a:t>
            </a:r>
          </a:p>
          <a:p>
            <a:pPr marL="285750" indent="-285750">
              <a:buFont typeface="Arial" panose="020B0604020202020204" pitchFamily="34" charset="0"/>
              <a:buChar char="•"/>
            </a:pPr>
            <a:r>
              <a:rPr lang="en-IN" dirty="0"/>
              <a:t>Below Top 2 all other books are almost have same ratings </a:t>
            </a:r>
            <a:r>
              <a:rPr lang="en-IN" dirty="0" err="1"/>
              <a:t>upto</a:t>
            </a:r>
            <a:r>
              <a:rPr lang="en-IN" dirty="0"/>
              <a:t> 10</a:t>
            </a:r>
            <a:r>
              <a:rPr lang="en-IN" baseline="30000" dirty="0"/>
              <a:t>th</a:t>
            </a:r>
            <a:r>
              <a:rPr lang="en-IN" dirty="0"/>
              <a:t> rated book.</a:t>
            </a:r>
          </a:p>
        </p:txBody>
      </p:sp>
    </p:spTree>
    <p:extLst>
      <p:ext uri="{BB962C8B-B14F-4D97-AF65-F5344CB8AC3E}">
        <p14:creationId xmlns:p14="http://schemas.microsoft.com/office/powerpoint/2010/main" val="210265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57C3-2F2A-F738-8BE8-A577465C1A19}"/>
              </a:ext>
            </a:extLst>
          </p:cNvPr>
          <p:cNvSpPr>
            <a:spLocks noGrp="1"/>
          </p:cNvSpPr>
          <p:nvPr>
            <p:ph type="title"/>
          </p:nvPr>
        </p:nvSpPr>
        <p:spPr/>
        <p:txBody>
          <a:bodyPr/>
          <a:lstStyle/>
          <a:p>
            <a:r>
              <a:rPr lang="en-IN" dirty="0"/>
              <a:t>Top 10 Authors according to ratings:</a:t>
            </a:r>
          </a:p>
        </p:txBody>
      </p:sp>
      <p:pic>
        <p:nvPicPr>
          <p:cNvPr id="5" name="Content Placeholder 4">
            <a:extLst>
              <a:ext uri="{FF2B5EF4-FFF2-40B4-BE49-F238E27FC236}">
                <a16:creationId xmlns:a16="http://schemas.microsoft.com/office/drawing/2014/main" id="{0C43B536-0948-5857-61CE-DEB5508C48E3}"/>
              </a:ext>
            </a:extLst>
          </p:cNvPr>
          <p:cNvPicPr>
            <a:picLocks noGrp="1" noChangeAspect="1"/>
          </p:cNvPicPr>
          <p:nvPr>
            <p:ph idx="1"/>
          </p:nvPr>
        </p:nvPicPr>
        <p:blipFill>
          <a:blip r:embed="rId2"/>
          <a:stretch>
            <a:fillRect/>
          </a:stretch>
        </p:blipFill>
        <p:spPr>
          <a:xfrm>
            <a:off x="1212112" y="2014194"/>
            <a:ext cx="4561367" cy="4301546"/>
          </a:xfrm>
        </p:spPr>
      </p:pic>
    </p:spTree>
    <p:extLst>
      <p:ext uri="{BB962C8B-B14F-4D97-AF65-F5344CB8AC3E}">
        <p14:creationId xmlns:p14="http://schemas.microsoft.com/office/powerpoint/2010/main" val="92716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CB67-94D0-3A45-1560-B15836D3E0B3}"/>
              </a:ext>
            </a:extLst>
          </p:cNvPr>
          <p:cNvSpPr>
            <a:spLocks noGrp="1"/>
          </p:cNvSpPr>
          <p:nvPr>
            <p:ph type="title"/>
          </p:nvPr>
        </p:nvSpPr>
        <p:spPr>
          <a:xfrm>
            <a:off x="8398126" y="185398"/>
            <a:ext cx="3161963" cy="1645920"/>
          </a:xfrm>
        </p:spPr>
        <p:txBody>
          <a:bodyPr>
            <a:normAutofit/>
          </a:bodyPr>
          <a:lstStyle/>
          <a:p>
            <a:pPr algn="ctr"/>
            <a:r>
              <a:rPr lang="en-IN" sz="3600" b="1" dirty="0"/>
              <a:t>Top 10 Authors</a:t>
            </a:r>
          </a:p>
        </p:txBody>
      </p:sp>
      <p:pic>
        <p:nvPicPr>
          <p:cNvPr id="6" name="Content Placeholder 5">
            <a:extLst>
              <a:ext uri="{FF2B5EF4-FFF2-40B4-BE49-F238E27FC236}">
                <a16:creationId xmlns:a16="http://schemas.microsoft.com/office/drawing/2014/main" id="{129C9D17-2F2C-6A2F-DA46-26E07F2070A1}"/>
              </a:ext>
            </a:extLst>
          </p:cNvPr>
          <p:cNvPicPr>
            <a:picLocks noGrp="1" noChangeAspect="1"/>
          </p:cNvPicPr>
          <p:nvPr>
            <p:ph idx="1"/>
          </p:nvPr>
        </p:nvPicPr>
        <p:blipFill>
          <a:blip r:embed="rId2"/>
          <a:stretch>
            <a:fillRect/>
          </a:stretch>
        </p:blipFill>
        <p:spPr>
          <a:xfrm>
            <a:off x="372140" y="499730"/>
            <a:ext cx="7464055" cy="5443870"/>
          </a:xfrm>
        </p:spPr>
      </p:pic>
      <p:sp>
        <p:nvSpPr>
          <p:cNvPr id="3" name="TextBox 2">
            <a:extLst>
              <a:ext uri="{FF2B5EF4-FFF2-40B4-BE49-F238E27FC236}">
                <a16:creationId xmlns:a16="http://schemas.microsoft.com/office/drawing/2014/main" id="{CF589B19-AC2E-886B-3EFF-24AD0AAFFB60}"/>
              </a:ext>
            </a:extLst>
          </p:cNvPr>
          <p:cNvSpPr txBox="1"/>
          <p:nvPr/>
        </p:nvSpPr>
        <p:spPr>
          <a:xfrm>
            <a:off x="8564009" y="2298335"/>
            <a:ext cx="283019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Stephen King is highest rated author among all.</a:t>
            </a:r>
          </a:p>
          <a:p>
            <a:endParaRPr lang="en-IN" dirty="0"/>
          </a:p>
        </p:txBody>
      </p:sp>
    </p:spTree>
    <p:extLst>
      <p:ext uri="{BB962C8B-B14F-4D97-AF65-F5344CB8AC3E}">
        <p14:creationId xmlns:p14="http://schemas.microsoft.com/office/powerpoint/2010/main" val="406097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87C733-4C41-E9E3-E570-3075DDE13EAE}"/>
              </a:ext>
            </a:extLst>
          </p:cNvPr>
          <p:cNvSpPr>
            <a:spLocks noGrp="1"/>
          </p:cNvSpPr>
          <p:nvPr>
            <p:ph type="title"/>
          </p:nvPr>
        </p:nvSpPr>
        <p:spPr/>
        <p:txBody>
          <a:bodyPr/>
          <a:lstStyle/>
          <a:p>
            <a:pPr algn="ctr"/>
            <a:r>
              <a:rPr lang="en-IN" b="1" dirty="0"/>
              <a:t>Rating Distribution-Bar plot</a:t>
            </a:r>
          </a:p>
        </p:txBody>
      </p:sp>
      <p:sp>
        <p:nvSpPr>
          <p:cNvPr id="4" name="Text Placeholder 3">
            <a:extLst>
              <a:ext uri="{FF2B5EF4-FFF2-40B4-BE49-F238E27FC236}">
                <a16:creationId xmlns:a16="http://schemas.microsoft.com/office/drawing/2014/main" id="{9932A7E9-9AC6-626A-A86B-B577CA84A36A}"/>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Zero ratings are highest as they are implicit ratings of readers.</a:t>
            </a:r>
          </a:p>
          <a:p>
            <a:pPr marL="285750" indent="-285750">
              <a:buFont typeface="Arial" panose="020B0604020202020204" pitchFamily="34" charset="0"/>
              <a:buChar char="•"/>
            </a:pPr>
            <a:r>
              <a:rPr lang="en-IN" dirty="0"/>
              <a:t>We can observe that most of the books have good ratings .</a:t>
            </a:r>
          </a:p>
          <a:p>
            <a:pPr marL="285750" indent="-285750">
              <a:buFont typeface="Arial" panose="020B0604020202020204" pitchFamily="34" charset="0"/>
              <a:buChar char="•"/>
            </a:pPr>
            <a:endParaRPr lang="en-IN" dirty="0"/>
          </a:p>
        </p:txBody>
      </p:sp>
      <p:pic>
        <p:nvPicPr>
          <p:cNvPr id="9" name="Picture Placeholder 8">
            <a:extLst>
              <a:ext uri="{FF2B5EF4-FFF2-40B4-BE49-F238E27FC236}">
                <a16:creationId xmlns:a16="http://schemas.microsoft.com/office/drawing/2014/main" id="{991512AB-BC92-B7C7-A0C7-EB39362FA8AE}"/>
              </a:ext>
            </a:extLst>
          </p:cNvPr>
          <p:cNvPicPr>
            <a:picLocks noGrp="1" noChangeAspect="1"/>
          </p:cNvPicPr>
          <p:nvPr>
            <p:ph type="pic" idx="1"/>
          </p:nvPr>
        </p:nvPicPr>
        <p:blipFill>
          <a:blip r:embed="rId2"/>
          <a:srcRect l="755" r="755"/>
          <a:stretch>
            <a:fillRect/>
          </a:stretch>
        </p:blipFill>
        <p:spPr>
          <a:xfrm>
            <a:off x="260497" y="237744"/>
            <a:ext cx="7696201" cy="6382512"/>
          </a:xfrm>
        </p:spPr>
      </p:pic>
    </p:spTree>
    <p:extLst>
      <p:ext uri="{BB962C8B-B14F-4D97-AF65-F5344CB8AC3E}">
        <p14:creationId xmlns:p14="http://schemas.microsoft.com/office/powerpoint/2010/main" val="32594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{EDF27103-8D4F-46A5-B5C2-41BD6DC1CB4D}tf78829772_win32</Template>
  <TotalTime>729</TotalTime>
  <Words>874</Words>
  <Application>Microsoft Office PowerPoint</Application>
  <PresentationFormat>Widescreen</PresentationFormat>
  <Paragraphs>88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Consolas</vt:lpstr>
      <vt:lpstr>Garamond</vt:lpstr>
      <vt:lpstr>Sagona Book</vt:lpstr>
      <vt:lpstr>Sagona ExtraLight</vt:lpstr>
      <vt:lpstr>SavonVTI</vt:lpstr>
      <vt:lpstr>Book Recommendation system</vt:lpstr>
      <vt:lpstr>Team:</vt:lpstr>
      <vt:lpstr>Business Objective:</vt:lpstr>
      <vt:lpstr>EDA &amp; VISUALIZATION:</vt:lpstr>
      <vt:lpstr>Top 10 books according to ratings:</vt:lpstr>
      <vt:lpstr>Top 10 Books</vt:lpstr>
      <vt:lpstr>Top 10 Authors according to ratings:</vt:lpstr>
      <vt:lpstr>Top 10 Authors</vt:lpstr>
      <vt:lpstr>Rating Distribution-Bar plot</vt:lpstr>
      <vt:lpstr>PowerPoint Presentation</vt:lpstr>
      <vt:lpstr>Most popular Authors according to ratings in percentage.</vt:lpstr>
      <vt:lpstr>PowerPoint Presentation</vt:lpstr>
      <vt:lpstr>PowerPoint Presentation</vt:lpstr>
      <vt:lpstr>PowerPoint Presentation</vt:lpstr>
      <vt:lpstr>PowerPoint Presentation</vt:lpstr>
      <vt:lpstr>Top 5 Author’s Book Ratings  distribution among Young Readers</vt:lpstr>
      <vt:lpstr>Top 5 Author’s Book Ratings  distribution among Matured Readers</vt:lpstr>
      <vt:lpstr>Top 5 Author’s Book Ratings  distribution among Senior Readers</vt:lpstr>
      <vt:lpstr>Recommender Systems </vt:lpstr>
      <vt:lpstr>Pivot table:</vt:lpstr>
      <vt:lpstr>Cosine similarity:</vt:lpstr>
      <vt:lpstr>Comparing our model with google recommendations</vt:lpstr>
      <vt:lpstr>Popularity based (Top in the whole collection). </vt:lpstr>
      <vt:lpstr>Popularity based (Top in given place) </vt:lpstr>
      <vt:lpstr>Books based on same author and publisher</vt:lpstr>
      <vt:lpstr>Content based Collaborative Filtering system </vt:lpstr>
      <vt:lpstr>Using NearestNeighbors</vt:lpstr>
      <vt:lpstr>Deployment</vt:lpstr>
      <vt:lpstr>Deployed Interface</vt:lpstr>
      <vt:lpstr>Recommended books</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dc:title>
  <dc:creator>Akshay N R</dc:creator>
  <cp:lastModifiedBy>Akshay N R</cp:lastModifiedBy>
  <cp:revision>31</cp:revision>
  <dcterms:created xsi:type="dcterms:W3CDTF">2023-05-15T09:40:14Z</dcterms:created>
  <dcterms:modified xsi:type="dcterms:W3CDTF">2023-06-12T14:00:07Z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