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60836A-353E-40F6-B97F-8537A6DC2250}">
  <a:tblStyle styleId="{F860836A-353E-40F6-B97F-8537A6DC22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9621bbe1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9621bbe1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9621bbe1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9621bbe1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9621bbe1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9621bbe1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9621bbe1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9621bbe1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9621bbe1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9621bbe1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9621bbe1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9621bbe1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9621bbe1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9621bbe1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9621bbe1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9621bbe1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9621bbe1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9621bbe1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9621bbe1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9621bbe1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9621bbe1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9621bbe1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9621bbe1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9621bbe1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9621bbe1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9621bbe1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28800"/>
            <a:ext cx="8520600" cy="2052600"/>
          </a:xfrm>
          <a:prstGeom prst="rect">
            <a:avLst/>
          </a:prstGeom>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
              <a:t>Practical Application of Algorithms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Maze Problem</a:t>
            </a:r>
            <a:endParaRPr/>
          </a:p>
        </p:txBody>
      </p:sp>
      <p:sp>
        <p:nvSpPr>
          <p:cNvPr id="56" name="Google Shape;56;p13"/>
          <p:cNvSpPr txBox="1"/>
          <p:nvPr>
            <p:ph idx="1" type="subTitle"/>
          </p:nvPr>
        </p:nvSpPr>
        <p:spPr>
          <a:xfrm>
            <a:off x="0" y="4350900"/>
            <a:ext cx="37311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Prepared By: </a:t>
            </a:r>
            <a:endParaRPr/>
          </a:p>
          <a:p>
            <a:pPr indent="0" lvl="0" marL="0" rtl="0" algn="l">
              <a:spcBef>
                <a:spcPts val="0"/>
              </a:spcBef>
              <a:spcAft>
                <a:spcPts val="0"/>
              </a:spcAft>
              <a:buNone/>
            </a:pPr>
            <a:r>
              <a:rPr lang="en"/>
              <a:t>Akshay Patel</a:t>
            </a:r>
            <a:endParaRPr/>
          </a:p>
        </p:txBody>
      </p:sp>
      <p:sp>
        <p:nvSpPr>
          <p:cNvPr id="57" name="Google Shape;57;p13"/>
          <p:cNvSpPr txBox="1"/>
          <p:nvPr>
            <p:ph idx="1" type="subTitle"/>
          </p:nvPr>
        </p:nvSpPr>
        <p:spPr>
          <a:xfrm>
            <a:off x="5412900" y="4350900"/>
            <a:ext cx="3731100" cy="792600"/>
          </a:xfrm>
          <a:prstGeom prst="rect">
            <a:avLst/>
          </a:prstGeom>
        </p:spPr>
        <p:txBody>
          <a:bodyPr anchorCtr="0" anchor="t" bIns="91425" lIns="91425" spcFirstLastPara="1" rIns="91425" wrap="square" tIns="91425">
            <a:normAutofit fontScale="85000" lnSpcReduction="20000"/>
          </a:bodyPr>
          <a:lstStyle/>
          <a:p>
            <a:pPr indent="0" lvl="0" marL="0" marR="0" rtl="0" algn="r">
              <a:lnSpc>
                <a:spcPct val="100000"/>
              </a:lnSpc>
              <a:spcBef>
                <a:spcPts val="0"/>
              </a:spcBef>
              <a:spcAft>
                <a:spcPts val="0"/>
              </a:spcAft>
              <a:buNone/>
            </a:pPr>
            <a:r>
              <a:rPr lang="en"/>
              <a:t>Guided</a:t>
            </a:r>
            <a:r>
              <a:rPr lang="en"/>
              <a:t> By: </a:t>
            </a:r>
            <a:endParaRPr/>
          </a:p>
          <a:p>
            <a:pPr indent="0" lvl="0" marL="0" marR="0" rtl="0" algn="r">
              <a:lnSpc>
                <a:spcPct val="100000"/>
              </a:lnSpc>
              <a:spcBef>
                <a:spcPts val="0"/>
              </a:spcBef>
              <a:spcAft>
                <a:spcPts val="0"/>
              </a:spcAft>
              <a:buNone/>
            </a:pPr>
            <a:r>
              <a:rPr lang="en"/>
              <a:t>Pro. Dr. Chang, Henry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66250" y="18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a stack and calculate the path for each </a:t>
            </a:r>
            <a:r>
              <a:rPr lang="en"/>
              <a:t>direction</a:t>
            </a:r>
            <a:endParaRPr/>
          </a:p>
        </p:txBody>
      </p:sp>
      <p:sp>
        <p:nvSpPr>
          <p:cNvPr id="112" name="Google Shape;112;p22"/>
          <p:cNvSpPr txBox="1"/>
          <p:nvPr>
            <p:ph idx="1" type="body"/>
          </p:nvPr>
        </p:nvSpPr>
        <p:spPr>
          <a:xfrm>
            <a:off x="266250" y="688925"/>
            <a:ext cx="3958800" cy="499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RIGHT → LEFT → BOTTOM → TOP</a:t>
            </a:r>
            <a:endParaRPr/>
          </a:p>
        </p:txBody>
      </p:sp>
      <p:pic>
        <p:nvPicPr>
          <p:cNvPr id="113" name="Google Shape;113;p22"/>
          <p:cNvPicPr preferRelativeResize="0"/>
          <p:nvPr/>
        </p:nvPicPr>
        <p:blipFill>
          <a:blip r:embed="rId3">
            <a:alphaModFix/>
          </a:blip>
          <a:stretch>
            <a:fillRect/>
          </a:stretch>
        </p:blipFill>
        <p:spPr>
          <a:xfrm>
            <a:off x="589350" y="1106475"/>
            <a:ext cx="8144150" cy="380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Final Path on which the bolls travels and reach the destination</a:t>
            </a:r>
            <a:endParaRPr sz="2320"/>
          </a:p>
        </p:txBody>
      </p:sp>
      <p:graphicFrame>
        <p:nvGraphicFramePr>
          <p:cNvPr id="119" name="Google Shape;119;p23"/>
          <p:cNvGraphicFramePr/>
          <p:nvPr/>
        </p:nvGraphicFramePr>
        <p:xfrm>
          <a:off x="573850" y="2381250"/>
          <a:ext cx="3000000" cy="3000000"/>
        </p:xfrm>
        <a:graphic>
          <a:graphicData uri="http://schemas.openxmlformats.org/drawingml/2006/table">
            <a:tbl>
              <a:tblPr>
                <a:noFill/>
                <a:tableStyleId>{F860836A-353E-40F6-B97F-8537A6DC2250}</a:tableStyleId>
              </a:tblPr>
              <a:tblGrid>
                <a:gridCol w="585975"/>
                <a:gridCol w="585975"/>
                <a:gridCol w="585975"/>
                <a:gridCol w="585975"/>
                <a:gridCol w="585975"/>
                <a:gridCol w="585975"/>
                <a:gridCol w="585975"/>
                <a:gridCol w="585975"/>
                <a:gridCol w="585975"/>
                <a:gridCol w="585975"/>
                <a:gridCol w="585975"/>
                <a:gridCol w="585975"/>
                <a:gridCol w="585975"/>
              </a:tblGrid>
              <a:tr h="381000">
                <a:tc>
                  <a:txBody>
                    <a:bodyPr/>
                    <a:lstStyle/>
                    <a:p>
                      <a:pPr indent="0" lvl="0" marL="0" rtl="0" algn="ctr">
                        <a:spcBef>
                          <a:spcPts val="0"/>
                        </a:spcBef>
                        <a:spcAft>
                          <a:spcPts val="0"/>
                        </a:spcAft>
                        <a:buNone/>
                      </a:pPr>
                      <a:r>
                        <a:rPr lang="en">
                          <a:solidFill>
                            <a:schemeClr val="dk1"/>
                          </a:solidFill>
                        </a:rPr>
                        <a:t>Start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H</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G</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F</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J</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K</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Q</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R</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End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157175" y="45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Code:</a:t>
            </a:r>
            <a:endParaRPr/>
          </a:p>
        </p:txBody>
      </p:sp>
      <p:sp>
        <p:nvSpPr>
          <p:cNvPr id="125" name="Google Shape;125;p24"/>
          <p:cNvSpPr txBox="1"/>
          <p:nvPr>
            <p:ph idx="1" type="body"/>
          </p:nvPr>
        </p:nvSpPr>
        <p:spPr>
          <a:xfrm>
            <a:off x="80325" y="1223875"/>
            <a:ext cx="8998500" cy="36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hasPath</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start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destination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dfs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visitedList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False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visitedList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 = </a:t>
            </a:r>
            <a:r>
              <a:rPr lang="en" sz="900">
                <a:solidFill>
                  <a:srgbClr val="569CD6"/>
                </a:solidFill>
                <a:highlight>
                  <a:srgbClr val="1E1E1E"/>
                </a:highlight>
                <a:latin typeface="Courier New"/>
                <a:ea typeface="Courier New"/>
                <a:cs typeface="Courier New"/>
                <a:sym typeface="Courier New"/>
              </a:rPr>
              <a:t>True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destination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True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for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dy</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t>
            </a:r>
            <a:endParaRPr sz="900">
              <a:solidFill>
                <a:srgbClr val="9CDCFE"/>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while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&lt;= </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dx</a:t>
            </a:r>
            <a:r>
              <a:rPr lang="en" sz="900">
                <a:solidFill>
                  <a:srgbClr val="D4D4D4"/>
                </a:solidFill>
                <a:highlight>
                  <a:srgbClr val="1E1E1E"/>
                </a:highlight>
                <a:latin typeface="Courier New"/>
                <a:ea typeface="Courier New"/>
                <a:cs typeface="Courier New"/>
                <a:sym typeface="Courier New"/>
              </a:rPr>
              <a:t> &lt;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and</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&lt;=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dy</a:t>
            </a:r>
            <a:r>
              <a:rPr lang="en" sz="900">
                <a:solidFill>
                  <a:srgbClr val="D4D4D4"/>
                </a:solidFill>
                <a:highlight>
                  <a:srgbClr val="1E1E1E"/>
                </a:highlight>
                <a:latin typeface="Courier New"/>
                <a:ea typeface="Courier New"/>
                <a:cs typeface="Courier New"/>
                <a:sym typeface="Courier New"/>
              </a:rPr>
              <a:t> &lt;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and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dx</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dy</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dx</a:t>
            </a:r>
            <a:endParaRPr sz="900">
              <a:solidFill>
                <a:srgbClr val="9CDCFE"/>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dy</a:t>
            </a:r>
            <a:endParaRPr sz="900">
              <a:solidFill>
                <a:srgbClr val="9CDCFE"/>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dfs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next_x</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next_y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True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False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visitedList</a:t>
            </a:r>
            <a:r>
              <a:rPr lang="en" sz="900">
                <a:solidFill>
                  <a:srgbClr val="D4D4D4"/>
                </a:solidFill>
                <a:highlight>
                  <a:srgbClr val="1E1E1E"/>
                </a:highlight>
                <a:latin typeface="Courier New"/>
                <a:ea typeface="Courier New"/>
                <a:cs typeface="Courier New"/>
                <a:sym typeface="Courier New"/>
              </a:rPr>
              <a:t> = [[</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for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_</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range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maze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dfs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start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start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pic>
        <p:nvPicPr>
          <p:cNvPr id="131" name="Google Shape;131;p25"/>
          <p:cNvPicPr preferRelativeResize="0"/>
          <p:nvPr/>
        </p:nvPicPr>
        <p:blipFill>
          <a:blip r:embed="rId3">
            <a:alphaModFix/>
          </a:blip>
          <a:stretch>
            <a:fillRect/>
          </a:stretch>
        </p:blipFill>
        <p:spPr>
          <a:xfrm>
            <a:off x="1161413" y="1017725"/>
            <a:ext cx="6821174" cy="3973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1590000"/>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‘Maze’?</a:t>
            </a:r>
            <a:endParaRPr/>
          </a:p>
        </p:txBody>
      </p:sp>
      <p:sp>
        <p:nvSpPr>
          <p:cNvPr id="63" name="Google Shape;63;p14"/>
          <p:cNvSpPr txBox="1"/>
          <p:nvPr>
            <p:ph idx="1" type="body"/>
          </p:nvPr>
        </p:nvSpPr>
        <p:spPr>
          <a:xfrm>
            <a:off x="311700" y="1152475"/>
            <a:ext cx="8520600" cy="2226900"/>
          </a:xfrm>
          <a:prstGeom prst="rect">
            <a:avLst/>
          </a:prstGeom>
        </p:spPr>
        <p:txBody>
          <a:bodyPr anchorCtr="0" anchor="t" bIns="91425" lIns="91425" spcFirstLastPara="1" rIns="91425" wrap="square" tIns="91425">
            <a:noAutofit/>
          </a:bodyPr>
          <a:lstStyle/>
          <a:p>
            <a:pPr indent="-355600" lvl="0" marL="457200" marR="0" rtl="0" algn="l">
              <a:lnSpc>
                <a:spcPct val="105000"/>
              </a:lnSpc>
              <a:spcBef>
                <a:spcPts val="0"/>
              </a:spcBef>
              <a:spcAft>
                <a:spcPts val="0"/>
              </a:spcAft>
              <a:buSzPts val="2000"/>
              <a:buChar char="●"/>
            </a:pPr>
            <a:r>
              <a:rPr lang="en" sz="2000"/>
              <a:t>Maze means the confusing in the nature.</a:t>
            </a:r>
            <a:endParaRPr sz="2000"/>
          </a:p>
          <a:p>
            <a:pPr indent="-355600" lvl="0" marL="457200" marR="0" rtl="0" algn="l">
              <a:lnSpc>
                <a:spcPct val="105000"/>
              </a:lnSpc>
              <a:spcBef>
                <a:spcPts val="0"/>
              </a:spcBef>
              <a:spcAft>
                <a:spcPts val="0"/>
              </a:spcAft>
              <a:buSzPts val="2000"/>
              <a:buChar char="●"/>
            </a:pPr>
            <a:r>
              <a:rPr lang="en" sz="2000"/>
              <a:t>A network of paths and hedges designed as a puzzle through which one has to find a way.</a:t>
            </a:r>
            <a:endParaRPr sz="2000"/>
          </a:p>
          <a:p>
            <a:pPr indent="-355600" lvl="0" marL="457200" marR="0" rtl="0" algn="l">
              <a:lnSpc>
                <a:spcPct val="105000"/>
              </a:lnSpc>
              <a:spcBef>
                <a:spcPts val="0"/>
              </a:spcBef>
              <a:spcAft>
                <a:spcPts val="0"/>
              </a:spcAft>
              <a:buSzPts val="2000"/>
              <a:buChar char="●"/>
            </a:pPr>
            <a:r>
              <a:rPr lang="en" sz="2000"/>
              <a:t>It is easy to understand for a matured person.</a:t>
            </a:r>
            <a:endParaRPr sz="2000"/>
          </a:p>
        </p:txBody>
      </p:sp>
      <p:sp>
        <p:nvSpPr>
          <p:cNvPr id="64" name="Google Shape;64;p14"/>
          <p:cNvSpPr txBox="1"/>
          <p:nvPr>
            <p:ph type="title"/>
          </p:nvPr>
        </p:nvSpPr>
        <p:spPr>
          <a:xfrm>
            <a:off x="311700" y="368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lt2"/>
                </a:solidFill>
              </a:rPr>
              <a:t>﻿﻿</a:t>
            </a:r>
            <a:r>
              <a:rPr lang="en"/>
              <a:t>But what if we solve it using computer.????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Abstraction</a:t>
            </a:r>
            <a:r>
              <a:rPr lang="en"/>
              <a:t> </a:t>
            </a:r>
            <a:endParaRPr/>
          </a:p>
        </p:txBody>
      </p:sp>
      <p:sp>
        <p:nvSpPr>
          <p:cNvPr id="70" name="Google Shape;70;p15"/>
          <p:cNvSpPr txBox="1"/>
          <p:nvPr>
            <p:ph idx="1" type="body"/>
          </p:nvPr>
        </p:nvSpPr>
        <p:spPr>
          <a:xfrm>
            <a:off x="311700" y="1152475"/>
            <a:ext cx="8520600" cy="3853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Navigating through a maze is a classic problem that arises in various fields, including robotics, game development, and pathfinding algorithms. </a:t>
            </a:r>
            <a:endParaRPr/>
          </a:p>
          <a:p>
            <a:pPr indent="0" lvl="0" marL="0" marR="0" rtl="0" algn="l">
              <a:lnSpc>
                <a:spcPct val="115000"/>
              </a:lnSpc>
              <a:spcBef>
                <a:spcPts val="1200"/>
              </a:spcBef>
              <a:spcAft>
                <a:spcPts val="0"/>
              </a:spcAft>
              <a:buNone/>
            </a:pPr>
            <a:r>
              <a:rPr lang="en"/>
              <a:t>At its core, the task involves finding a route from a starting point to a destination within a complex network of interconnected pathways, where some paths may lead to dead ends or loops.</a:t>
            </a:r>
            <a:endParaRPr/>
          </a:p>
          <a:p>
            <a:pPr indent="0" lvl="0" marL="0" marR="0" rtl="0" algn="l">
              <a:lnSpc>
                <a:spcPct val="115000"/>
              </a:lnSpc>
              <a:spcBef>
                <a:spcPts val="1200"/>
              </a:spcBef>
              <a:spcAft>
                <a:spcPts val="0"/>
              </a:spcAft>
              <a:buNone/>
            </a:pPr>
            <a:r>
              <a:rPr lang="en"/>
              <a:t>This problem has real-world applications in robotics, where robots need to autonomously navigate through environments to perform tasks efficiently and safely. </a:t>
            </a:r>
            <a:endParaRPr/>
          </a:p>
          <a:p>
            <a:pPr indent="0" lvl="0" marL="0" marR="0" rtl="0" algn="l">
              <a:lnSpc>
                <a:spcPct val="115000"/>
              </a:lnSpc>
              <a:spcBef>
                <a:spcPts val="1200"/>
              </a:spcBef>
              <a:spcAft>
                <a:spcPts val="1200"/>
              </a:spcAft>
              <a:buNone/>
            </a:pPr>
            <a:r>
              <a:rPr lang="en"/>
              <a:t>Pathfinding algorithms, a key component of maze navigation, are also used in logistics, network routing, and even in optimizing traffic 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Available </a:t>
            </a:r>
            <a:r>
              <a:rPr lang="en" sz="2720"/>
              <a:t>Approaches</a:t>
            </a:r>
            <a:endParaRPr sz="2720"/>
          </a:p>
        </p:txBody>
      </p:sp>
      <p:sp>
        <p:nvSpPr>
          <p:cNvPr id="76" name="Google Shape;76;p16"/>
          <p:cNvSpPr txBox="1"/>
          <p:nvPr>
            <p:ph idx="1" type="body"/>
          </p:nvPr>
        </p:nvSpPr>
        <p:spPr>
          <a:xfrm>
            <a:off x="311700" y="1252475"/>
            <a:ext cx="8520600" cy="25173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2000"/>
              <a:t>Various strategies can be employed to solve maze navigation problems, including </a:t>
            </a:r>
            <a:r>
              <a:rPr b="1" lang="en" sz="2000"/>
              <a:t>depth-first search</a:t>
            </a:r>
            <a:r>
              <a:rPr lang="en" sz="2000"/>
              <a:t>, </a:t>
            </a:r>
            <a:r>
              <a:rPr b="1" lang="en" sz="2000"/>
              <a:t>breadth-first search</a:t>
            </a:r>
            <a:r>
              <a:rPr lang="en" sz="2000"/>
              <a:t>, </a:t>
            </a:r>
            <a:r>
              <a:rPr b="1" lang="en" sz="2000"/>
              <a:t>Dijkstra's algorithm</a:t>
            </a:r>
            <a:r>
              <a:rPr lang="en" sz="2000"/>
              <a:t> and others. </a:t>
            </a:r>
            <a:endParaRPr sz="2000"/>
          </a:p>
          <a:p>
            <a:pPr indent="0" lvl="0" marL="0" marR="0" rtl="0" algn="l">
              <a:lnSpc>
                <a:spcPct val="115000"/>
              </a:lnSpc>
              <a:spcBef>
                <a:spcPts val="1200"/>
              </a:spcBef>
              <a:spcAft>
                <a:spcPts val="1200"/>
              </a:spcAft>
              <a:buNone/>
            </a:pPr>
            <a:r>
              <a:rPr lang="en" sz="2000"/>
              <a:t>Each approach has its strengths and weaknesses, making them suitable for different types of mazes and constraints.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Backtracking and Breadth-First Traversal (BFS)?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We will solve this problem using backtracking.</a:t>
            </a:r>
            <a:endParaRPr/>
          </a:p>
          <a:p>
            <a:pPr indent="-342900" lvl="0" marL="457200" marR="0" rtl="0" algn="l">
              <a:lnSpc>
                <a:spcPct val="115000"/>
              </a:lnSpc>
              <a:spcBef>
                <a:spcPts val="0"/>
              </a:spcBef>
              <a:spcAft>
                <a:spcPts val="0"/>
              </a:spcAft>
              <a:buSzPts val="1800"/>
              <a:buChar char="●"/>
            </a:pPr>
            <a:r>
              <a:rPr lang="en"/>
              <a:t>﻿﻿The reason behind this is we have </a:t>
            </a:r>
            <a:r>
              <a:rPr lang="en"/>
              <a:t>predefined</a:t>
            </a:r>
            <a:r>
              <a:rPr lang="en"/>
              <a:t> constraints.</a:t>
            </a:r>
            <a:endParaRPr/>
          </a:p>
          <a:p>
            <a:pPr indent="-342900" lvl="0" marL="457200" marR="0" rtl="0" algn="l">
              <a:lnSpc>
                <a:spcPct val="115000"/>
              </a:lnSpc>
              <a:spcBef>
                <a:spcPts val="0"/>
              </a:spcBef>
              <a:spcAft>
                <a:spcPts val="0"/>
              </a:spcAft>
              <a:buSzPts val="1800"/>
              <a:buChar char="●"/>
            </a:pPr>
            <a:r>
              <a:rPr lang="en"/>
              <a:t>﻿﻿Hence it facilitates some ease for the programmer to choose the best solutions. It also avoids undesired computations.</a:t>
            </a:r>
            <a:endParaRPr/>
          </a:p>
          <a:p>
            <a:pPr indent="-342900" lvl="0" marL="457200" marR="0" rtl="0" algn="l">
              <a:lnSpc>
                <a:spcPct val="115000"/>
              </a:lnSpc>
              <a:spcBef>
                <a:spcPts val="0"/>
              </a:spcBef>
              <a:spcAft>
                <a:spcPts val="0"/>
              </a:spcAft>
              <a:buSzPts val="1800"/>
              <a:buChar char="●"/>
            </a:pPr>
            <a:r>
              <a:rPr lang="en"/>
              <a:t>In BFS, the exploration starts at a given vertex (or cell in the case of a maze) and systematically explores all the neighboring vertices (cells) at the present depth level before moving on to vertices at the next depth level. </a:t>
            </a:r>
            <a:endParaRPr/>
          </a:p>
          <a:p>
            <a:pPr indent="-342900" lvl="0" marL="457200" marR="0" rtl="0" algn="l">
              <a:lnSpc>
                <a:spcPct val="115000"/>
              </a:lnSpc>
              <a:spcBef>
                <a:spcPts val="0"/>
              </a:spcBef>
              <a:spcAft>
                <a:spcPts val="0"/>
              </a:spcAft>
              <a:buSzPts val="1800"/>
              <a:buChar char="●"/>
            </a:pPr>
            <a:r>
              <a:rPr lang="en"/>
              <a:t>This strategy ensures that the algorithm explores all possible paths starting from the initial cell before moving deeper into the maze.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Use Cases and Applications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en"/>
              <a:t>Robotics:</a:t>
            </a:r>
            <a:r>
              <a:rPr lang="en"/>
              <a:t> Autonomous robots often need to navigate through complex environments, and BFS can help them find the shortest path to their destination while avoiding obstacles.</a:t>
            </a:r>
            <a:endParaRPr/>
          </a:p>
          <a:p>
            <a:pPr indent="0" lvl="0" marL="0" marR="0" rtl="0" algn="l">
              <a:lnSpc>
                <a:spcPct val="115000"/>
              </a:lnSpc>
              <a:spcBef>
                <a:spcPts val="1200"/>
              </a:spcBef>
              <a:spcAft>
                <a:spcPts val="0"/>
              </a:spcAft>
              <a:buNone/>
            </a:pPr>
            <a:r>
              <a:rPr b="1" lang="en"/>
              <a:t>Game Development:</a:t>
            </a:r>
            <a:r>
              <a:rPr lang="en"/>
              <a:t> Many video games feature maze-like environments where characters need to find their way through. BFS can be used to implement pathfinding for NPCs (non-player characters) or to generate levels.</a:t>
            </a:r>
            <a:endParaRPr/>
          </a:p>
          <a:p>
            <a:pPr indent="0" lvl="0" marL="0" marR="0" rtl="0" algn="l">
              <a:lnSpc>
                <a:spcPct val="115000"/>
              </a:lnSpc>
              <a:spcBef>
                <a:spcPts val="1200"/>
              </a:spcBef>
              <a:spcAft>
                <a:spcPts val="0"/>
              </a:spcAft>
              <a:buNone/>
            </a:pPr>
            <a:r>
              <a:rPr b="1" lang="en"/>
              <a:t>Network Routing: </a:t>
            </a:r>
            <a:r>
              <a:rPr lang="en"/>
              <a:t>BFS can be used to find the shortest path between nodes in computer networks, aiding in efficient data transmission.</a:t>
            </a:r>
            <a:endParaRPr/>
          </a:p>
          <a:p>
            <a:pPr indent="0" lvl="0" marL="0" marR="0" rtl="0" algn="l">
              <a:lnSpc>
                <a:spcPct val="115000"/>
              </a:lnSpc>
              <a:spcBef>
                <a:spcPts val="1200"/>
              </a:spcBef>
              <a:spcAft>
                <a:spcPts val="1200"/>
              </a:spcAft>
              <a:buNone/>
            </a:pPr>
            <a:r>
              <a:rPr b="1" lang="en"/>
              <a:t>Puzzle Solving:</a:t>
            </a:r>
            <a:r>
              <a:rPr lang="en"/>
              <a:t> Mazes are often used as puzzles, and BFS can help solve them efficiently.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5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94" name="Google Shape;94;p19"/>
          <p:cNvSpPr txBox="1"/>
          <p:nvPr>
            <p:ph idx="1" type="body"/>
          </p:nvPr>
        </p:nvSpPr>
        <p:spPr>
          <a:xfrm>
            <a:off x="4934100" y="1152475"/>
            <a:ext cx="3898200" cy="36810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There is a ball in a maze with empty spaces (represented as 0) and walls (represented as 1). The ball can go through the empty spaces by rolling up, down, left or right, but it won't stop rolling until hitting a wall. When the ball stops, it could choose the next direction.</a:t>
            </a:r>
            <a:endParaRPr/>
          </a:p>
          <a:p>
            <a:pPr indent="0" lvl="0" marL="0" marR="0" rtl="0" algn="l">
              <a:lnSpc>
                <a:spcPct val="115000"/>
              </a:lnSpc>
              <a:spcBef>
                <a:spcPts val="1200"/>
              </a:spcBef>
              <a:spcAft>
                <a:spcPts val="1200"/>
              </a:spcAft>
              <a:buNone/>
            </a:pPr>
            <a:r>
              <a:rPr lang="en"/>
              <a:t>We have make a goal by sending ball in to the net.</a:t>
            </a:r>
            <a:endParaRPr/>
          </a:p>
        </p:txBody>
      </p:sp>
      <p:pic>
        <p:nvPicPr>
          <p:cNvPr id="95" name="Google Shape;95;p19"/>
          <p:cNvPicPr preferRelativeResize="0"/>
          <p:nvPr/>
        </p:nvPicPr>
        <p:blipFill>
          <a:blip r:embed="rId3">
            <a:alphaModFix/>
          </a:blip>
          <a:stretch>
            <a:fillRect/>
          </a:stretch>
        </p:blipFill>
        <p:spPr>
          <a:xfrm>
            <a:off x="577173" y="1152475"/>
            <a:ext cx="3675225" cy="3680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297525"/>
            <a:ext cx="8520600" cy="4662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Given the m x n maze, the ball's start position and the destination, where start = [start row, start col] and destination = [destination row, destination col], return true if the ball can stop at the destination, otherwise return false </a:t>
            </a:r>
            <a:endParaRPr/>
          </a:p>
          <a:p>
            <a:pPr indent="0" lvl="0" marL="0" marR="0" rtl="0" algn="l">
              <a:lnSpc>
                <a:spcPct val="115000"/>
              </a:lnSpc>
              <a:spcBef>
                <a:spcPts val="1200"/>
              </a:spcBef>
              <a:spcAft>
                <a:spcPts val="0"/>
              </a:spcAft>
              <a:buNone/>
            </a:pPr>
            <a:r>
              <a:rPr lang="en"/>
              <a:t>maze = [[0,0,1,0,0], </a:t>
            </a:r>
            <a:endParaRPr/>
          </a:p>
          <a:p>
            <a:pPr indent="0" lvl="0" marL="914400" marR="0" rtl="0" algn="l">
              <a:lnSpc>
                <a:spcPct val="115000"/>
              </a:lnSpc>
              <a:spcBef>
                <a:spcPts val="1200"/>
              </a:spcBef>
              <a:spcAft>
                <a:spcPts val="0"/>
              </a:spcAft>
              <a:buNone/>
            </a:pPr>
            <a:r>
              <a:rPr lang="en"/>
              <a:t>[0,0,0,0,0], </a:t>
            </a:r>
            <a:endParaRPr/>
          </a:p>
          <a:p>
            <a:pPr indent="0" lvl="0" marL="914400" marR="0" rtl="0" algn="l">
              <a:lnSpc>
                <a:spcPct val="115000"/>
              </a:lnSpc>
              <a:spcBef>
                <a:spcPts val="1200"/>
              </a:spcBef>
              <a:spcAft>
                <a:spcPts val="0"/>
              </a:spcAft>
              <a:buNone/>
            </a:pPr>
            <a:r>
              <a:rPr lang="en"/>
              <a:t>[0,0,0,1,0], </a:t>
            </a:r>
            <a:endParaRPr/>
          </a:p>
          <a:p>
            <a:pPr indent="0" lvl="0" marL="914400" marR="0" rtl="0" algn="l">
              <a:lnSpc>
                <a:spcPct val="115000"/>
              </a:lnSpc>
              <a:spcBef>
                <a:spcPts val="1200"/>
              </a:spcBef>
              <a:spcAft>
                <a:spcPts val="0"/>
              </a:spcAft>
              <a:buNone/>
            </a:pPr>
            <a:r>
              <a:rPr lang="en"/>
              <a:t>[1,1,0,1,1],</a:t>
            </a:r>
            <a:endParaRPr/>
          </a:p>
          <a:p>
            <a:pPr indent="0" lvl="0" marL="914400" marR="0" rtl="0" algn="l">
              <a:lnSpc>
                <a:spcPct val="115000"/>
              </a:lnSpc>
              <a:spcBef>
                <a:spcPts val="1200"/>
              </a:spcBef>
              <a:spcAft>
                <a:spcPts val="0"/>
              </a:spcAft>
              <a:buNone/>
            </a:pPr>
            <a:r>
              <a:rPr lang="en"/>
              <a:t>[0,0,0,0,0]]</a:t>
            </a:r>
            <a:endParaRPr/>
          </a:p>
          <a:p>
            <a:pPr indent="0" lvl="0" marL="0" marR="0" rtl="0" algn="l">
              <a:lnSpc>
                <a:spcPct val="115000"/>
              </a:lnSpc>
              <a:spcBef>
                <a:spcPts val="1200"/>
              </a:spcBef>
              <a:spcAft>
                <a:spcPts val="0"/>
              </a:spcAft>
              <a:buNone/>
            </a:pPr>
            <a:r>
              <a:rPr lang="en"/>
              <a:t>start = [0,4], </a:t>
            </a:r>
            <a:endParaRPr/>
          </a:p>
          <a:p>
            <a:pPr indent="0" lvl="0" marL="0" marR="0" rtl="0" algn="l">
              <a:lnSpc>
                <a:spcPct val="115000"/>
              </a:lnSpc>
              <a:spcBef>
                <a:spcPts val="1200"/>
              </a:spcBef>
              <a:spcAft>
                <a:spcPts val="1200"/>
              </a:spcAft>
              <a:buNone/>
            </a:pPr>
            <a:r>
              <a:rPr lang="en"/>
              <a:t>destination = [4,4]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2320"/>
              <a:t>Change gives alphabetic number to the each box in the maze</a:t>
            </a:r>
            <a:endParaRPr sz="2320"/>
          </a:p>
        </p:txBody>
      </p:sp>
      <p:pic>
        <p:nvPicPr>
          <p:cNvPr id="106" name="Google Shape;106;p21"/>
          <p:cNvPicPr preferRelativeResize="0"/>
          <p:nvPr/>
        </p:nvPicPr>
        <p:blipFill>
          <a:blip r:embed="rId3">
            <a:alphaModFix/>
          </a:blip>
          <a:stretch>
            <a:fillRect/>
          </a:stretch>
        </p:blipFill>
        <p:spPr>
          <a:xfrm>
            <a:off x="2916678" y="1388272"/>
            <a:ext cx="3310650" cy="331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