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Montserra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2" roundtripDataSignature="AMtx7mhFQRroRamFzTrgmA3c1EkegcpZ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Montserrat-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bold.fntdata"/><Relationship Id="rId6" Type="http://schemas.openxmlformats.org/officeDocument/2006/relationships/slide" Target="slides/slide1.xml"/><Relationship Id="rId18"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089d3e822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3089d3e8228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089d3e822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3089d3e8228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089d3e822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3089d3e8228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89d3e822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3089d3e8228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089d3e82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3089d3e8228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089d3e822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3089d3e8228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89d3e822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3089d3e8228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p:nvPr>
            <p:ph idx="2" type="pic"/>
          </p:nvPr>
        </p:nvSpPr>
        <p:spPr>
          <a:xfrm>
            <a:off x="1792288" y="612775"/>
            <a:ext cx="5486400" cy="4114800"/>
          </a:xfrm>
          <a:prstGeom prst="rect">
            <a:avLst/>
          </a:prstGeom>
          <a:noFill/>
          <a:ln>
            <a:noFill/>
          </a:ln>
        </p:spPr>
      </p:sp>
      <p:sp>
        <p:nvSpPr>
          <p:cNvPr id="64" name="Google Shape;64;p1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Montserrat"/>
                <a:ea typeface="Montserrat"/>
                <a:cs typeface="Montserrat"/>
                <a:sym typeface="Montserrat"/>
              </a:rPr>
              <a:t>Container Image Vulnerability Scanner</a:t>
            </a:r>
            <a:endParaRPr>
              <a:latin typeface="Montserrat"/>
              <a:ea typeface="Montserrat"/>
              <a:cs typeface="Montserrat"/>
              <a:sym typeface="Montserrat"/>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ctr">
              <a:spcBef>
                <a:spcPts val="0"/>
              </a:spcBef>
              <a:spcAft>
                <a:spcPts val="0"/>
              </a:spcAft>
              <a:buClr>
                <a:srgbClr val="888888"/>
              </a:buClr>
              <a:buSzPct val="100000"/>
              <a:buNone/>
            </a:pPr>
            <a:r>
              <a:rPr lang="en-US">
                <a:solidFill>
                  <a:srgbClr val="888888"/>
                </a:solidFill>
                <a:latin typeface="Montserrat"/>
                <a:ea typeface="Montserrat"/>
                <a:cs typeface="Montserrat"/>
                <a:sym typeface="Montserrat"/>
              </a:rPr>
              <a:t>Product Requirement and Low-Fidelity Wireframes</a:t>
            </a:r>
            <a:endParaRPr>
              <a:solidFill>
                <a:srgbClr val="888888"/>
              </a:solidFill>
              <a:latin typeface="Montserrat"/>
              <a:ea typeface="Montserrat"/>
              <a:cs typeface="Montserrat"/>
              <a:sym typeface="Montserrat"/>
            </a:endParaRPr>
          </a:p>
          <a:p>
            <a:pPr indent="0" lvl="0" marL="0" rtl="0" algn="ctr">
              <a:spcBef>
                <a:spcPts val="0"/>
              </a:spcBef>
              <a:spcAft>
                <a:spcPts val="0"/>
              </a:spcAft>
              <a:buClr>
                <a:srgbClr val="888888"/>
              </a:buClr>
              <a:buSzPct val="100000"/>
              <a:buNone/>
            </a:pPr>
            <a:r>
              <a:rPr lang="en-US">
                <a:latin typeface="Montserrat"/>
                <a:ea typeface="Montserrat"/>
                <a:cs typeface="Montserrat"/>
                <a:sym typeface="Montserrat"/>
              </a:rPr>
              <a:t>Presented By</a:t>
            </a:r>
            <a:endParaRPr>
              <a:latin typeface="Montserrat"/>
              <a:ea typeface="Montserrat"/>
              <a:cs typeface="Montserrat"/>
              <a:sym typeface="Montserrat"/>
            </a:endParaRPr>
          </a:p>
          <a:p>
            <a:pPr indent="0" lvl="0" marL="0" rtl="0" algn="ctr">
              <a:spcBef>
                <a:spcPts val="0"/>
              </a:spcBef>
              <a:spcAft>
                <a:spcPts val="0"/>
              </a:spcAft>
              <a:buClr>
                <a:srgbClr val="888888"/>
              </a:buClr>
              <a:buSzPct val="100000"/>
              <a:buNone/>
            </a:pPr>
            <a:r>
              <a:t/>
            </a:r>
            <a:endParaRPr>
              <a:latin typeface="Montserrat"/>
              <a:ea typeface="Montserrat"/>
              <a:cs typeface="Montserrat"/>
              <a:sym typeface="Montserrat"/>
            </a:endParaRPr>
          </a:p>
          <a:p>
            <a:pPr indent="0" lvl="0" marL="0" rtl="0" algn="ctr">
              <a:spcBef>
                <a:spcPts val="0"/>
              </a:spcBef>
              <a:spcAft>
                <a:spcPts val="0"/>
              </a:spcAft>
              <a:buClr>
                <a:srgbClr val="888888"/>
              </a:buClr>
              <a:buSzPct val="100000"/>
              <a:buNone/>
            </a:pPr>
            <a:r>
              <a:rPr b="1" lang="en-US">
                <a:latin typeface="Montserrat"/>
                <a:ea typeface="Montserrat"/>
                <a:cs typeface="Montserrat"/>
                <a:sym typeface="Montserrat"/>
              </a:rPr>
              <a:t>AKSHAY PATIL</a:t>
            </a:r>
            <a:endParaRPr b="1">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3089d3e8228_0_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b="1">
              <a:latin typeface="Montserrat"/>
              <a:ea typeface="Montserrat"/>
              <a:cs typeface="Montserrat"/>
              <a:sym typeface="Montserrat"/>
            </a:endParaRPr>
          </a:p>
        </p:txBody>
      </p:sp>
      <p:sp>
        <p:nvSpPr>
          <p:cNvPr id="139" name="Google Shape;139;g3089d3e8228_0_3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2000">
                <a:latin typeface="Montserrat"/>
                <a:ea typeface="Montserrat"/>
                <a:cs typeface="Montserrat"/>
                <a:sym typeface="Montserrat"/>
              </a:rPr>
              <a:t>2. Low-Fidelity Wireframes</a:t>
            </a:r>
            <a:endParaRPr b="1" sz="2000">
              <a:latin typeface="Montserrat"/>
              <a:ea typeface="Montserrat"/>
              <a:cs typeface="Montserrat"/>
              <a:sym typeface="Montserrat"/>
            </a:endParaRPr>
          </a:p>
          <a:p>
            <a:pPr indent="0" lvl="0" marL="0" rtl="0" algn="l">
              <a:lnSpc>
                <a:spcPct val="115000"/>
              </a:lnSpc>
              <a:spcBef>
                <a:spcPts val="1200"/>
              </a:spcBef>
              <a:spcAft>
                <a:spcPts val="0"/>
              </a:spcAft>
              <a:buClr>
                <a:schemeClr val="dk1"/>
              </a:buClr>
              <a:buSzPts val="1100"/>
              <a:buFont typeface="Arial"/>
              <a:buNone/>
            </a:pPr>
            <a:r>
              <a:rPr lang="en-US" sz="2000">
                <a:latin typeface="Montserrat"/>
                <a:ea typeface="Montserrat"/>
                <a:cs typeface="Montserrat"/>
                <a:sym typeface="Montserrat"/>
              </a:rPr>
              <a:t>The wireframes illustrate the basic layout for the container image vulnerability scanner.</a:t>
            </a:r>
            <a:endParaRPr sz="2000">
              <a:latin typeface="Montserrat"/>
              <a:ea typeface="Montserrat"/>
              <a:cs typeface="Montserrat"/>
              <a:sym typeface="Montserrat"/>
            </a:endParaRPr>
          </a:p>
          <a:p>
            <a:pPr indent="0" lvl="0" marL="0" rtl="0" algn="l">
              <a:lnSpc>
                <a:spcPct val="115000"/>
              </a:lnSpc>
              <a:spcBef>
                <a:spcPts val="1200"/>
              </a:spcBef>
              <a:spcAft>
                <a:spcPts val="0"/>
              </a:spcAft>
              <a:buClr>
                <a:schemeClr val="dk1"/>
              </a:buClr>
              <a:buSzPts val="1100"/>
              <a:buFont typeface="Arial"/>
              <a:buNone/>
            </a:pPr>
            <a:r>
              <a:rPr b="1" lang="en-US" sz="2000">
                <a:latin typeface="Montserrat"/>
                <a:ea typeface="Montserrat"/>
                <a:cs typeface="Montserrat"/>
                <a:sym typeface="Montserrat"/>
              </a:rPr>
              <a:t>Wireframe 1: Dashboard Overview</a:t>
            </a:r>
            <a:endParaRPr b="1" sz="2000">
              <a:latin typeface="Montserrat"/>
              <a:ea typeface="Montserrat"/>
              <a:cs typeface="Montserrat"/>
              <a:sym typeface="Montserrat"/>
            </a:endParaRPr>
          </a:p>
          <a:p>
            <a:pPr indent="-355600" lvl="0" marL="457200" rtl="0" algn="l">
              <a:lnSpc>
                <a:spcPct val="115000"/>
              </a:lnSpc>
              <a:spcBef>
                <a:spcPts val="1200"/>
              </a:spcBef>
              <a:spcAft>
                <a:spcPts val="0"/>
              </a:spcAft>
              <a:buSzPts val="2000"/>
              <a:buChar char="●"/>
            </a:pPr>
            <a:r>
              <a:rPr b="1" lang="en-US" sz="2000">
                <a:latin typeface="Montserrat"/>
                <a:ea typeface="Montserrat"/>
                <a:cs typeface="Montserrat"/>
                <a:sym typeface="Montserrat"/>
              </a:rPr>
              <a:t>Header:</a:t>
            </a:r>
            <a:r>
              <a:rPr lang="en-US" sz="2000">
                <a:latin typeface="Montserrat"/>
                <a:ea typeface="Montserrat"/>
                <a:cs typeface="Montserrat"/>
                <a:sym typeface="Montserrat"/>
              </a:rPr>
              <a:t> Includes logo, product name, user profile, and notifications.</a:t>
            </a:r>
            <a:endParaRPr sz="2000">
              <a:latin typeface="Montserrat"/>
              <a:ea typeface="Montserrat"/>
              <a:cs typeface="Montserrat"/>
              <a:sym typeface="Montserrat"/>
            </a:endParaRPr>
          </a:p>
          <a:p>
            <a:pPr indent="-355600" lvl="0" marL="457200" rtl="0" algn="l">
              <a:lnSpc>
                <a:spcPct val="115000"/>
              </a:lnSpc>
              <a:spcBef>
                <a:spcPts val="0"/>
              </a:spcBef>
              <a:spcAft>
                <a:spcPts val="0"/>
              </a:spcAft>
              <a:buSzPts val="2000"/>
              <a:buChar char="●"/>
            </a:pPr>
            <a:r>
              <a:rPr b="1" lang="en-US" sz="2000">
                <a:latin typeface="Montserrat"/>
                <a:ea typeface="Montserrat"/>
                <a:cs typeface="Montserrat"/>
                <a:sym typeface="Montserrat"/>
              </a:rPr>
              <a:t>Sidebar:</a:t>
            </a:r>
            <a:r>
              <a:rPr lang="en-US" sz="2000">
                <a:latin typeface="Montserrat"/>
                <a:ea typeface="Montserrat"/>
                <a:cs typeface="Montserrat"/>
                <a:sym typeface="Montserrat"/>
              </a:rPr>
              <a:t> Links for "Dashboard," "Reports," "Settings," and "Help."</a:t>
            </a:r>
            <a:endParaRPr sz="2000">
              <a:latin typeface="Montserrat"/>
              <a:ea typeface="Montserrat"/>
              <a:cs typeface="Montserrat"/>
              <a:sym typeface="Montserrat"/>
            </a:endParaRPr>
          </a:p>
          <a:p>
            <a:pPr indent="-355600" lvl="0" marL="457200" rtl="0" algn="l">
              <a:lnSpc>
                <a:spcPct val="115000"/>
              </a:lnSpc>
              <a:spcBef>
                <a:spcPts val="0"/>
              </a:spcBef>
              <a:spcAft>
                <a:spcPts val="0"/>
              </a:spcAft>
              <a:buSzPts val="2000"/>
              <a:buFont typeface="Montserrat"/>
              <a:buChar char="●"/>
            </a:pPr>
            <a:r>
              <a:rPr b="1" lang="en-US" sz="2000">
                <a:latin typeface="Montserrat"/>
                <a:ea typeface="Montserrat"/>
                <a:cs typeface="Montserrat"/>
                <a:sym typeface="Montserrat"/>
              </a:rPr>
              <a:t>Main Section:</a:t>
            </a:r>
            <a:endParaRPr b="1" sz="2000">
              <a:latin typeface="Montserrat"/>
              <a:ea typeface="Montserrat"/>
              <a:cs typeface="Montserrat"/>
              <a:sym typeface="Montserrat"/>
            </a:endParaRPr>
          </a:p>
          <a:p>
            <a:pPr indent="-355600" lvl="1" marL="914400" rtl="0" algn="l">
              <a:lnSpc>
                <a:spcPct val="115000"/>
              </a:lnSpc>
              <a:spcBef>
                <a:spcPts val="0"/>
              </a:spcBef>
              <a:spcAft>
                <a:spcPts val="0"/>
              </a:spcAft>
              <a:buSzPts val="2000"/>
              <a:buChar char="○"/>
            </a:pPr>
            <a:r>
              <a:rPr b="1" lang="en-US" sz="2000">
                <a:latin typeface="Montserrat"/>
                <a:ea typeface="Montserrat"/>
                <a:cs typeface="Montserrat"/>
                <a:sym typeface="Montserrat"/>
              </a:rPr>
              <a:t>Summary Section:</a:t>
            </a:r>
            <a:r>
              <a:rPr lang="en-US" sz="2000">
                <a:latin typeface="Montserrat"/>
                <a:ea typeface="Montserrat"/>
                <a:cs typeface="Montserrat"/>
                <a:sym typeface="Montserrat"/>
              </a:rPr>
              <a:t> Displays the total number of images, vulnerabilities found, and severity breakdown.</a:t>
            </a:r>
            <a:endParaRPr sz="2000">
              <a:latin typeface="Montserrat"/>
              <a:ea typeface="Montserrat"/>
              <a:cs typeface="Montserrat"/>
              <a:sym typeface="Montserrat"/>
            </a:endParaRPr>
          </a:p>
          <a:p>
            <a:pPr indent="-355600" lvl="1" marL="914400" rtl="0" algn="l">
              <a:lnSpc>
                <a:spcPct val="115000"/>
              </a:lnSpc>
              <a:spcBef>
                <a:spcPts val="0"/>
              </a:spcBef>
              <a:spcAft>
                <a:spcPts val="0"/>
              </a:spcAft>
              <a:buSzPts val="2000"/>
              <a:buChar char="○"/>
            </a:pPr>
            <a:r>
              <a:rPr b="1" lang="en-US" sz="2000">
                <a:latin typeface="Montserrat"/>
                <a:ea typeface="Montserrat"/>
                <a:cs typeface="Montserrat"/>
                <a:sym typeface="Montserrat"/>
              </a:rPr>
              <a:t>Image List Table:</a:t>
            </a:r>
            <a:r>
              <a:rPr lang="en-US" sz="2000">
                <a:latin typeface="Montserrat"/>
                <a:ea typeface="Montserrat"/>
                <a:cs typeface="Montserrat"/>
                <a:sym typeface="Montserrat"/>
              </a:rPr>
              <a:t> Columns for image name, total vulnerabilities, critical vulnerabilities, high vulnerabilities, and last scanned date.</a:t>
            </a:r>
            <a:endParaRPr sz="2000">
              <a:latin typeface="Montserrat"/>
              <a:ea typeface="Montserrat"/>
              <a:cs typeface="Montserrat"/>
              <a:sym typeface="Montserrat"/>
            </a:endParaRPr>
          </a:p>
          <a:p>
            <a:pPr indent="-355600" lvl="1" marL="914400" rtl="0" algn="l">
              <a:lnSpc>
                <a:spcPct val="115000"/>
              </a:lnSpc>
              <a:spcBef>
                <a:spcPts val="0"/>
              </a:spcBef>
              <a:spcAft>
                <a:spcPts val="0"/>
              </a:spcAft>
              <a:buSzPts val="2000"/>
              <a:buChar char="○"/>
            </a:pPr>
            <a:r>
              <a:rPr b="1" lang="en-US" sz="2000">
                <a:latin typeface="Montserrat"/>
                <a:ea typeface="Montserrat"/>
                <a:cs typeface="Montserrat"/>
                <a:sym typeface="Montserrat"/>
              </a:rPr>
              <a:t>Action Buttons:</a:t>
            </a:r>
            <a:r>
              <a:rPr lang="en-US" sz="2000">
                <a:latin typeface="Montserrat"/>
                <a:ea typeface="Montserrat"/>
                <a:cs typeface="Montserrat"/>
                <a:sym typeface="Montserrat"/>
              </a:rPr>
              <a:t> Options for "Scan All Images," "Filter," and "Export Report."</a:t>
            </a:r>
            <a:endParaRPr sz="2000">
              <a:latin typeface="Montserrat"/>
              <a:ea typeface="Montserrat"/>
              <a:cs typeface="Montserrat"/>
              <a:sym typeface="Montserrat"/>
            </a:endParaRPr>
          </a:p>
          <a:p>
            <a:pPr indent="0" lvl="0" marL="342900" rtl="0" algn="l">
              <a:spcBef>
                <a:spcPts val="1200"/>
              </a:spcBef>
              <a:spcAft>
                <a:spcPts val="0"/>
              </a:spcAft>
              <a:buNone/>
            </a:pPr>
            <a:r>
              <a:t/>
            </a:r>
            <a:endParaRPr b="1" sz="20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3089d3e8228_0_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200"/>
              </a:spcBef>
              <a:spcAft>
                <a:spcPts val="200"/>
              </a:spcAft>
              <a:buClr>
                <a:schemeClr val="dk1"/>
              </a:buClr>
              <a:buSzPts val="1100"/>
              <a:buFont typeface="Arial"/>
              <a:buNone/>
            </a:pPr>
            <a:r>
              <a:rPr b="1" lang="en-US" sz="2400">
                <a:latin typeface="Montserrat"/>
                <a:ea typeface="Montserrat"/>
                <a:cs typeface="Montserrat"/>
                <a:sym typeface="Montserrat"/>
              </a:rPr>
              <a:t>Wireframe 2: Image Details View</a:t>
            </a:r>
            <a:endParaRPr b="1">
              <a:latin typeface="Montserrat"/>
              <a:ea typeface="Montserrat"/>
              <a:cs typeface="Montserrat"/>
              <a:sym typeface="Montserrat"/>
            </a:endParaRPr>
          </a:p>
        </p:txBody>
      </p:sp>
      <p:sp>
        <p:nvSpPr>
          <p:cNvPr id="145" name="Google Shape;145;g3089d3e8228_0_47"/>
          <p:cNvSpPr txBox="1"/>
          <p:nvPr>
            <p:ph idx="1" type="body"/>
          </p:nvPr>
        </p:nvSpPr>
        <p:spPr>
          <a:xfrm>
            <a:off x="457200" y="1600200"/>
            <a:ext cx="8229600" cy="5121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t/>
            </a:r>
            <a:endParaRPr b="1" sz="2400">
              <a:latin typeface="Montserrat"/>
              <a:ea typeface="Montserrat"/>
              <a:cs typeface="Montserrat"/>
              <a:sym typeface="Montserrat"/>
            </a:endParaRPr>
          </a:p>
          <a:p>
            <a:pPr indent="-381000" lvl="0" marL="457200" rtl="0" algn="l">
              <a:lnSpc>
                <a:spcPct val="115000"/>
              </a:lnSpc>
              <a:spcBef>
                <a:spcPts val="1200"/>
              </a:spcBef>
              <a:spcAft>
                <a:spcPts val="0"/>
              </a:spcAft>
              <a:buSzPts val="2400"/>
              <a:buChar char="●"/>
            </a:pPr>
            <a:r>
              <a:rPr b="1" lang="en-US" sz="2400">
                <a:latin typeface="Montserrat"/>
                <a:ea typeface="Montserrat"/>
                <a:cs typeface="Montserrat"/>
                <a:sym typeface="Montserrat"/>
              </a:rPr>
              <a:t>Header:</a:t>
            </a:r>
            <a:r>
              <a:rPr lang="en-US" sz="2400">
                <a:latin typeface="Montserrat"/>
                <a:ea typeface="Montserrat"/>
                <a:cs typeface="Montserrat"/>
                <a:sym typeface="Montserrat"/>
              </a:rPr>
              <a:t> Displays the image name and a summary of vulnerabilities.</a:t>
            </a:r>
            <a:endParaRPr sz="2400">
              <a:latin typeface="Montserrat"/>
              <a:ea typeface="Montserrat"/>
              <a:cs typeface="Montserrat"/>
              <a:sym typeface="Montserrat"/>
            </a:endParaRPr>
          </a:p>
          <a:p>
            <a:pPr indent="-381000" lvl="0" marL="457200" rtl="0" algn="l">
              <a:lnSpc>
                <a:spcPct val="115000"/>
              </a:lnSpc>
              <a:spcBef>
                <a:spcPts val="0"/>
              </a:spcBef>
              <a:spcAft>
                <a:spcPts val="0"/>
              </a:spcAft>
              <a:buSzPts val="2400"/>
              <a:buFont typeface="Montserrat"/>
              <a:buChar char="●"/>
            </a:pPr>
            <a:r>
              <a:rPr b="1" lang="en-US" sz="2400">
                <a:latin typeface="Montserrat"/>
                <a:ea typeface="Montserrat"/>
                <a:cs typeface="Montserrat"/>
                <a:sym typeface="Montserrat"/>
              </a:rPr>
              <a:t>Vulnerability List:</a:t>
            </a:r>
            <a:endParaRPr b="1" sz="2400">
              <a:latin typeface="Montserrat"/>
              <a:ea typeface="Montserrat"/>
              <a:cs typeface="Montserrat"/>
              <a:sym typeface="Montserrat"/>
            </a:endParaRPr>
          </a:p>
          <a:p>
            <a:pPr indent="-381000" lvl="1" marL="914400" rtl="0" algn="l">
              <a:lnSpc>
                <a:spcPct val="115000"/>
              </a:lnSpc>
              <a:spcBef>
                <a:spcPts val="0"/>
              </a:spcBef>
              <a:spcAft>
                <a:spcPts val="0"/>
              </a:spcAft>
              <a:buSzPts val="2400"/>
              <a:buFont typeface="Montserrat"/>
              <a:buChar char="○"/>
            </a:pPr>
            <a:r>
              <a:rPr lang="en-US" sz="2400">
                <a:latin typeface="Montserrat"/>
                <a:ea typeface="Montserrat"/>
                <a:cs typeface="Montserrat"/>
                <a:sym typeface="Montserrat"/>
              </a:rPr>
              <a:t>For each vulnerability, include details like vulnerability name, affected component, severity, and actions (Fix Now, Ignore).</a:t>
            </a:r>
            <a:endParaRPr sz="2400">
              <a:latin typeface="Montserrat"/>
              <a:ea typeface="Montserrat"/>
              <a:cs typeface="Montserrat"/>
              <a:sym typeface="Montserrat"/>
            </a:endParaRPr>
          </a:p>
          <a:p>
            <a:pPr indent="-381000" lvl="1" marL="914400" rtl="0" algn="l">
              <a:lnSpc>
                <a:spcPct val="115000"/>
              </a:lnSpc>
              <a:spcBef>
                <a:spcPts val="0"/>
              </a:spcBef>
              <a:spcAft>
                <a:spcPts val="0"/>
              </a:spcAft>
              <a:buSzPts val="2400"/>
              <a:buFont typeface="Montserrat"/>
              <a:buChar char="○"/>
            </a:pPr>
            <a:r>
              <a:rPr lang="en-US" sz="2400">
                <a:latin typeface="Montserrat"/>
                <a:ea typeface="Montserrat"/>
                <a:cs typeface="Montserrat"/>
                <a:sym typeface="Montserrat"/>
              </a:rPr>
              <a:t>Links to detailed information for each vulnerability.</a:t>
            </a:r>
            <a:endParaRPr sz="2400">
              <a:latin typeface="Montserrat"/>
              <a:ea typeface="Montserrat"/>
              <a:cs typeface="Montserrat"/>
              <a:sym typeface="Montserrat"/>
            </a:endParaRPr>
          </a:p>
          <a:p>
            <a:pPr indent="-381000" lvl="0" marL="457200" rtl="0" algn="l">
              <a:lnSpc>
                <a:spcPct val="115000"/>
              </a:lnSpc>
              <a:spcBef>
                <a:spcPts val="0"/>
              </a:spcBef>
              <a:spcAft>
                <a:spcPts val="0"/>
              </a:spcAft>
              <a:buSzPts val="2400"/>
              <a:buChar char="●"/>
            </a:pPr>
            <a:r>
              <a:rPr b="1" lang="en-US" sz="2400">
                <a:latin typeface="Montserrat"/>
                <a:ea typeface="Montserrat"/>
                <a:cs typeface="Montserrat"/>
                <a:sym typeface="Montserrat"/>
              </a:rPr>
              <a:t>Tabs:</a:t>
            </a:r>
            <a:r>
              <a:rPr lang="en-US" sz="2400">
                <a:latin typeface="Montserrat"/>
                <a:ea typeface="Montserrat"/>
                <a:cs typeface="Montserrat"/>
                <a:sym typeface="Montserrat"/>
              </a:rPr>
              <a:t> A history tab shows previous scan results and trends over time.</a:t>
            </a:r>
            <a:endParaRPr sz="2400">
              <a:latin typeface="Montserrat"/>
              <a:ea typeface="Montserrat"/>
              <a:cs typeface="Montserrat"/>
              <a:sym typeface="Montserrat"/>
            </a:endParaRPr>
          </a:p>
          <a:p>
            <a:pPr indent="0" lvl="0" marL="342900" rtl="0" algn="l">
              <a:spcBef>
                <a:spcPts val="1200"/>
              </a:spcBef>
              <a:spcAft>
                <a:spcPts val="0"/>
              </a:spcAft>
              <a:buNone/>
            </a:pPr>
            <a:r>
              <a:t/>
            </a:r>
            <a:endParaRPr b="1" sz="24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3089d3e8228_0_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200"/>
              </a:spcBef>
              <a:spcAft>
                <a:spcPts val="200"/>
              </a:spcAft>
              <a:buClr>
                <a:schemeClr val="dk1"/>
              </a:buClr>
              <a:buSzPts val="1100"/>
              <a:buFont typeface="Arial"/>
              <a:buNone/>
            </a:pPr>
            <a:r>
              <a:rPr b="1" lang="en-US" sz="2400">
                <a:latin typeface="Montserrat"/>
                <a:ea typeface="Montserrat"/>
                <a:cs typeface="Montserrat"/>
                <a:sym typeface="Montserrat"/>
              </a:rPr>
              <a:t>3</a:t>
            </a:r>
            <a:r>
              <a:rPr lang="en-US" sz="2400">
                <a:latin typeface="Montserrat"/>
                <a:ea typeface="Montserrat"/>
                <a:cs typeface="Montserrat"/>
                <a:sym typeface="Montserrat"/>
              </a:rPr>
              <a:t>. </a:t>
            </a:r>
            <a:r>
              <a:rPr b="1" lang="en-US" sz="2400">
                <a:latin typeface="Montserrat"/>
                <a:ea typeface="Montserrat"/>
                <a:cs typeface="Montserrat"/>
                <a:sym typeface="Montserrat"/>
              </a:rPr>
              <a:t>Development Action Items (Bonus Task)</a:t>
            </a:r>
            <a:endParaRPr b="1" sz="2400">
              <a:latin typeface="Montserrat"/>
              <a:ea typeface="Montserrat"/>
              <a:cs typeface="Montserrat"/>
              <a:sym typeface="Montserrat"/>
            </a:endParaRPr>
          </a:p>
        </p:txBody>
      </p:sp>
      <p:sp>
        <p:nvSpPr>
          <p:cNvPr id="151" name="Google Shape;151;g3089d3e8228_0_53"/>
          <p:cNvSpPr txBox="1"/>
          <p:nvPr>
            <p:ph idx="1" type="body"/>
          </p:nvPr>
        </p:nvSpPr>
        <p:spPr>
          <a:xfrm>
            <a:off x="457200" y="1600200"/>
            <a:ext cx="8229600" cy="5393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2000">
                <a:latin typeface="Montserrat"/>
                <a:ea typeface="Montserrat"/>
                <a:cs typeface="Montserrat"/>
                <a:sym typeface="Montserrat"/>
              </a:rPr>
              <a:t>Back-end Tasks:</a:t>
            </a:r>
            <a:endParaRPr b="1" sz="2000">
              <a:latin typeface="Montserrat"/>
              <a:ea typeface="Montserrat"/>
              <a:cs typeface="Montserrat"/>
              <a:sym typeface="Montserrat"/>
            </a:endParaRPr>
          </a:p>
          <a:p>
            <a:pPr indent="-355600" lvl="0" marL="457200" rtl="0" algn="l">
              <a:lnSpc>
                <a:spcPct val="115000"/>
              </a:lnSpc>
              <a:spcBef>
                <a:spcPts val="1200"/>
              </a:spcBef>
              <a:spcAft>
                <a:spcPts val="0"/>
              </a:spcAft>
              <a:buSzPts val="2000"/>
              <a:buFont typeface="Montserrat"/>
              <a:buChar char="●"/>
            </a:pPr>
            <a:r>
              <a:rPr lang="en-US" sz="2000">
                <a:latin typeface="Montserrat"/>
                <a:ea typeface="Montserrat"/>
                <a:cs typeface="Montserrat"/>
                <a:sym typeface="Montserrat"/>
              </a:rPr>
              <a:t>Implement integrations with container registries.</a:t>
            </a:r>
            <a:endParaRPr sz="2000">
              <a:latin typeface="Montserrat"/>
              <a:ea typeface="Montserrat"/>
              <a:cs typeface="Montserrat"/>
              <a:sym typeface="Montserrat"/>
            </a:endParaRPr>
          </a:p>
          <a:p>
            <a:pPr indent="-355600" lvl="0" marL="457200" rtl="0" algn="l">
              <a:lnSpc>
                <a:spcPct val="115000"/>
              </a:lnSpc>
              <a:spcBef>
                <a:spcPts val="0"/>
              </a:spcBef>
              <a:spcAft>
                <a:spcPts val="0"/>
              </a:spcAft>
              <a:buSzPts val="2000"/>
              <a:buFont typeface="Montserrat"/>
              <a:buChar char="●"/>
            </a:pPr>
            <a:r>
              <a:rPr lang="en-US" sz="2000">
                <a:latin typeface="Montserrat"/>
                <a:ea typeface="Montserrat"/>
                <a:cs typeface="Montserrat"/>
                <a:sym typeface="Montserrat"/>
              </a:rPr>
              <a:t>Set up vulnerability scanning using databases like CVE.</a:t>
            </a:r>
            <a:endParaRPr sz="2000">
              <a:latin typeface="Montserrat"/>
              <a:ea typeface="Montserrat"/>
              <a:cs typeface="Montserrat"/>
              <a:sym typeface="Montserrat"/>
            </a:endParaRPr>
          </a:p>
          <a:p>
            <a:pPr indent="-355600" lvl="0" marL="457200" rtl="0" algn="l">
              <a:lnSpc>
                <a:spcPct val="115000"/>
              </a:lnSpc>
              <a:spcBef>
                <a:spcPts val="0"/>
              </a:spcBef>
              <a:spcAft>
                <a:spcPts val="0"/>
              </a:spcAft>
              <a:buSzPts val="2000"/>
              <a:buFont typeface="Montserrat"/>
              <a:buChar char="●"/>
            </a:pPr>
            <a:r>
              <a:rPr lang="en-US" sz="2000">
                <a:latin typeface="Montserrat"/>
                <a:ea typeface="Montserrat"/>
                <a:cs typeface="Montserrat"/>
                <a:sym typeface="Montserrat"/>
              </a:rPr>
              <a:t>Build an algorithm to prioritize vulnerabilities by severity.</a:t>
            </a:r>
            <a:endParaRPr sz="2000">
              <a:latin typeface="Montserrat"/>
              <a:ea typeface="Montserrat"/>
              <a:cs typeface="Montserrat"/>
              <a:sym typeface="Montserrat"/>
            </a:endParaRPr>
          </a:p>
          <a:p>
            <a:pPr indent="0" lvl="0" marL="0" rtl="0" algn="l">
              <a:lnSpc>
                <a:spcPct val="115000"/>
              </a:lnSpc>
              <a:spcBef>
                <a:spcPts val="1200"/>
              </a:spcBef>
              <a:spcAft>
                <a:spcPts val="0"/>
              </a:spcAft>
              <a:buClr>
                <a:schemeClr val="dk1"/>
              </a:buClr>
              <a:buSzPts val="1100"/>
              <a:buFont typeface="Arial"/>
              <a:buNone/>
            </a:pPr>
            <a:r>
              <a:rPr b="1" lang="en-US" sz="2000">
                <a:latin typeface="Montserrat"/>
                <a:ea typeface="Montserrat"/>
                <a:cs typeface="Montserrat"/>
                <a:sym typeface="Montserrat"/>
              </a:rPr>
              <a:t>Front-end Tasks:</a:t>
            </a:r>
            <a:endParaRPr b="1" sz="2000">
              <a:latin typeface="Montserrat"/>
              <a:ea typeface="Montserrat"/>
              <a:cs typeface="Montserrat"/>
              <a:sym typeface="Montserrat"/>
            </a:endParaRPr>
          </a:p>
          <a:p>
            <a:pPr indent="-355600" lvl="0" marL="457200" rtl="0" algn="l">
              <a:lnSpc>
                <a:spcPct val="115000"/>
              </a:lnSpc>
              <a:spcBef>
                <a:spcPts val="1200"/>
              </a:spcBef>
              <a:spcAft>
                <a:spcPts val="0"/>
              </a:spcAft>
              <a:buSzPts val="2000"/>
              <a:buFont typeface="Montserrat"/>
              <a:buChar char="●"/>
            </a:pPr>
            <a:r>
              <a:rPr lang="en-US" sz="2000">
                <a:latin typeface="Montserrat"/>
                <a:ea typeface="Montserrat"/>
                <a:cs typeface="Montserrat"/>
                <a:sym typeface="Montserrat"/>
              </a:rPr>
              <a:t>Develop the dashboard interface to display images and vulnerabilities.</a:t>
            </a:r>
            <a:endParaRPr sz="2000">
              <a:latin typeface="Montserrat"/>
              <a:ea typeface="Montserrat"/>
              <a:cs typeface="Montserrat"/>
              <a:sym typeface="Montserrat"/>
            </a:endParaRPr>
          </a:p>
          <a:p>
            <a:pPr indent="-355600" lvl="0" marL="457200" rtl="0" algn="l">
              <a:lnSpc>
                <a:spcPct val="115000"/>
              </a:lnSpc>
              <a:spcBef>
                <a:spcPts val="0"/>
              </a:spcBef>
              <a:spcAft>
                <a:spcPts val="0"/>
              </a:spcAft>
              <a:buSzPts val="2000"/>
              <a:buFont typeface="Montserrat"/>
              <a:buChar char="●"/>
            </a:pPr>
            <a:r>
              <a:rPr lang="en-US" sz="2000">
                <a:latin typeface="Montserrat"/>
                <a:ea typeface="Montserrat"/>
                <a:cs typeface="Montserrat"/>
                <a:sym typeface="Montserrat"/>
              </a:rPr>
              <a:t>Implement the detail view for specific vulnerabilities with actionable insights.</a:t>
            </a:r>
            <a:endParaRPr sz="2000">
              <a:latin typeface="Montserrat"/>
              <a:ea typeface="Montserrat"/>
              <a:cs typeface="Montserrat"/>
              <a:sym typeface="Montserrat"/>
            </a:endParaRPr>
          </a:p>
          <a:p>
            <a:pPr indent="0" lvl="0" marL="0" rtl="0" algn="l">
              <a:lnSpc>
                <a:spcPct val="115000"/>
              </a:lnSpc>
              <a:spcBef>
                <a:spcPts val="1200"/>
              </a:spcBef>
              <a:spcAft>
                <a:spcPts val="0"/>
              </a:spcAft>
              <a:buClr>
                <a:schemeClr val="dk1"/>
              </a:buClr>
              <a:buSzPts val="1100"/>
              <a:buFont typeface="Arial"/>
              <a:buNone/>
            </a:pPr>
            <a:r>
              <a:rPr b="1" lang="en-US" sz="2000">
                <a:latin typeface="Montserrat"/>
                <a:ea typeface="Montserrat"/>
                <a:cs typeface="Montserrat"/>
                <a:sym typeface="Montserrat"/>
              </a:rPr>
              <a:t>Integration Tasks:</a:t>
            </a:r>
            <a:endParaRPr b="1" sz="2000">
              <a:latin typeface="Montserrat"/>
              <a:ea typeface="Montserrat"/>
              <a:cs typeface="Montserrat"/>
              <a:sym typeface="Montserrat"/>
            </a:endParaRPr>
          </a:p>
          <a:p>
            <a:pPr indent="-355600" lvl="0" marL="457200" rtl="0" algn="l">
              <a:lnSpc>
                <a:spcPct val="115000"/>
              </a:lnSpc>
              <a:spcBef>
                <a:spcPts val="1200"/>
              </a:spcBef>
              <a:spcAft>
                <a:spcPts val="0"/>
              </a:spcAft>
              <a:buSzPts val="2000"/>
              <a:buFont typeface="Montserrat"/>
              <a:buChar char="●"/>
            </a:pPr>
            <a:r>
              <a:rPr lang="en-US" sz="2000">
                <a:latin typeface="Montserrat"/>
                <a:ea typeface="Montserrat"/>
                <a:cs typeface="Montserrat"/>
                <a:sym typeface="Montserrat"/>
              </a:rPr>
              <a:t>API endpoints for scanning and retrieving vulnerability reports.</a:t>
            </a:r>
            <a:endParaRPr sz="2000">
              <a:latin typeface="Montserrat"/>
              <a:ea typeface="Montserrat"/>
              <a:cs typeface="Montserrat"/>
              <a:sym typeface="Montserrat"/>
            </a:endParaRPr>
          </a:p>
          <a:p>
            <a:pPr indent="-355600" lvl="0" marL="457200" rtl="0" algn="l">
              <a:lnSpc>
                <a:spcPct val="115000"/>
              </a:lnSpc>
              <a:spcBef>
                <a:spcPts val="0"/>
              </a:spcBef>
              <a:spcAft>
                <a:spcPts val="0"/>
              </a:spcAft>
              <a:buSzPts val="2000"/>
              <a:buFont typeface="Montserrat"/>
              <a:buChar char="●"/>
            </a:pPr>
            <a:r>
              <a:rPr lang="en-US" sz="2000">
                <a:latin typeface="Montserrat"/>
                <a:ea typeface="Montserrat"/>
                <a:cs typeface="Montserrat"/>
                <a:sym typeface="Montserrat"/>
              </a:rPr>
              <a:t>CI/CD integration for continuous scanning.</a:t>
            </a:r>
            <a:endParaRPr sz="2000">
              <a:latin typeface="Montserrat"/>
              <a:ea typeface="Montserrat"/>
              <a:cs typeface="Montserrat"/>
              <a:sym typeface="Montserrat"/>
            </a:endParaRPr>
          </a:p>
          <a:p>
            <a:pPr indent="0" lvl="0" marL="342900" rtl="0" algn="l">
              <a:spcBef>
                <a:spcPts val="1200"/>
              </a:spcBef>
              <a:spcAft>
                <a:spcPts val="0"/>
              </a:spcAft>
              <a:buNone/>
            </a:pPr>
            <a:r>
              <a:t/>
            </a:r>
            <a:endParaRPr b="1" sz="20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Montserrat"/>
                <a:ea typeface="Montserrat"/>
                <a:cs typeface="Montserrat"/>
                <a:sym typeface="Montserrat"/>
              </a:rPr>
              <a:t>Problem Overview</a:t>
            </a:r>
            <a:endParaRPr>
              <a:latin typeface="Montserrat"/>
              <a:ea typeface="Montserrat"/>
              <a:cs typeface="Montserrat"/>
              <a:sym typeface="Montserrat"/>
            </a:endParaRPr>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81000" lvl="0" marL="342900" rtl="0" algn="l">
              <a:spcBef>
                <a:spcPts val="0"/>
              </a:spcBef>
              <a:spcAft>
                <a:spcPts val="0"/>
              </a:spcAft>
              <a:buSzPts val="2400"/>
              <a:buFont typeface="Montserrat"/>
              <a:buChar char="•"/>
            </a:pPr>
            <a:r>
              <a:rPr b="1" lang="en-US" sz="2400">
                <a:latin typeface="Montserrat"/>
                <a:ea typeface="Montserrat"/>
                <a:cs typeface="Montserrat"/>
                <a:sym typeface="Montserrat"/>
              </a:rPr>
              <a:t>Background/Overview:</a:t>
            </a:r>
            <a:endParaRPr b="1" sz="2400">
              <a:latin typeface="Montserrat"/>
              <a:ea typeface="Montserrat"/>
              <a:cs typeface="Montserrat"/>
              <a:sym typeface="Montserrat"/>
            </a:endParaRPr>
          </a:p>
          <a:p>
            <a:pPr indent="0" lvl="0" marL="342900" rtl="0" algn="l">
              <a:spcBef>
                <a:spcPts val="0"/>
              </a:spcBef>
              <a:spcAft>
                <a:spcPts val="0"/>
              </a:spcAft>
              <a:buNone/>
            </a:pPr>
            <a:r>
              <a:t/>
            </a:r>
            <a:endParaRPr sz="2400">
              <a:latin typeface="Montserrat"/>
              <a:ea typeface="Montserrat"/>
              <a:cs typeface="Montserrat"/>
              <a:sym typeface="Montserrat"/>
            </a:endParaRPr>
          </a:p>
          <a:p>
            <a:pPr indent="0" lvl="0" marL="342900" rtl="0" algn="l">
              <a:spcBef>
                <a:spcPts val="0"/>
              </a:spcBef>
              <a:spcAft>
                <a:spcPts val="0"/>
              </a:spcAft>
              <a:buNone/>
            </a:pPr>
            <a:r>
              <a:rPr lang="en-US" sz="2400">
                <a:latin typeface="Montserrat"/>
                <a:ea typeface="Montserrat"/>
                <a:cs typeface="Montserrat"/>
                <a:sym typeface="Montserrat"/>
              </a:rPr>
              <a:t>The product aims to scan container images for known vulnerabilities, providing insights into their severity and helping users prioritize which images need fixes. It is designed for users managing large repositories with thousands of images, enabling them to understand which vulnerabilities are critical and take action.</a:t>
            </a:r>
            <a:endParaRPr sz="24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sz="4400">
                <a:solidFill>
                  <a:schemeClr val="dk1"/>
                </a:solidFill>
                <a:latin typeface="Montserrat"/>
                <a:ea typeface="Montserrat"/>
                <a:cs typeface="Montserrat"/>
                <a:sym typeface="Montserrat"/>
              </a:rPr>
              <a:t>Product Requirements Document (PRD)</a:t>
            </a:r>
            <a:endParaRPr b="1">
              <a:latin typeface="Montserrat"/>
              <a:ea typeface="Montserrat"/>
              <a:cs typeface="Montserrat"/>
              <a:sym typeface="Montserrat"/>
            </a:endParaRPr>
          </a:p>
        </p:txBody>
      </p:sp>
      <p:sp>
        <p:nvSpPr>
          <p:cNvPr id="97" name="Google Shape;9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Font typeface="Montserrat"/>
              <a:buChar char="•"/>
            </a:pPr>
            <a:r>
              <a:rPr b="1" lang="en-US" sz="3200">
                <a:solidFill>
                  <a:schemeClr val="dk1"/>
                </a:solidFill>
                <a:latin typeface="Montserrat"/>
                <a:ea typeface="Montserrat"/>
                <a:cs typeface="Montserrat"/>
                <a:sym typeface="Montserrat"/>
              </a:rPr>
              <a:t>Core Features:</a:t>
            </a:r>
            <a:endParaRPr b="1">
              <a:latin typeface="Montserrat"/>
              <a:ea typeface="Montserrat"/>
              <a:cs typeface="Montserrat"/>
              <a:sym typeface="Montserrat"/>
            </a:endParaRPr>
          </a:p>
          <a:p>
            <a:pPr indent="0" lvl="0" marL="342900" rtl="0" algn="l">
              <a:spcBef>
                <a:spcPts val="0"/>
              </a:spcBef>
              <a:spcAft>
                <a:spcPts val="0"/>
              </a:spcAft>
              <a:buNone/>
            </a:pPr>
            <a:r>
              <a:t/>
            </a:r>
            <a:endParaRPr>
              <a:latin typeface="Montserrat"/>
              <a:ea typeface="Montserrat"/>
              <a:cs typeface="Montserrat"/>
              <a:sym typeface="Montserrat"/>
            </a:endParaRPr>
          </a:p>
          <a:p>
            <a:pPr indent="0" lvl="0" marL="342900" rtl="0" algn="l">
              <a:spcBef>
                <a:spcPts val="640"/>
              </a:spcBef>
              <a:spcAft>
                <a:spcPts val="0"/>
              </a:spcAft>
              <a:buClr>
                <a:schemeClr val="dk1"/>
              </a:buClr>
              <a:buSzPts val="1100"/>
              <a:buFont typeface="Arial"/>
              <a:buNone/>
            </a:pPr>
            <a:r>
              <a:rPr b="1" lang="en-US" sz="2400">
                <a:latin typeface="Arial"/>
                <a:ea typeface="Arial"/>
                <a:cs typeface="Arial"/>
                <a:sym typeface="Arial"/>
              </a:rPr>
              <a:t>Background/Overview:</a:t>
            </a:r>
            <a:endParaRPr b="1" sz="2400">
              <a:latin typeface="Arial"/>
              <a:ea typeface="Arial"/>
              <a:cs typeface="Arial"/>
              <a:sym typeface="Arial"/>
            </a:endParaRPr>
          </a:p>
          <a:p>
            <a:pPr indent="0" lvl="0" marL="342900" rtl="0" algn="l">
              <a:spcBef>
                <a:spcPts val="640"/>
              </a:spcBef>
              <a:spcAft>
                <a:spcPts val="0"/>
              </a:spcAft>
              <a:buNone/>
            </a:pPr>
            <a:r>
              <a:rPr lang="en-US" sz="2400">
                <a:latin typeface="Arial"/>
                <a:ea typeface="Arial"/>
                <a:cs typeface="Arial"/>
                <a:sym typeface="Arial"/>
              </a:rPr>
              <a:t>The product aims to scan container images for known vulnerabilities, providing insights into their severity and helping users prioritize which images need fixes. It is designed for users managing large repositories with thousands of images, enabling them to understand which vulnerabilities are critical and take action.</a:t>
            </a:r>
            <a:endParaRPr sz="24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latin typeface="Montserrat"/>
                <a:ea typeface="Montserrat"/>
                <a:cs typeface="Montserrat"/>
                <a:sym typeface="Montserrat"/>
              </a:rPr>
              <a:t>Goals</a:t>
            </a:r>
            <a:endParaRPr b="1">
              <a:latin typeface="Montserrat"/>
              <a:ea typeface="Montserrat"/>
              <a:cs typeface="Montserrat"/>
              <a:sym typeface="Montserrat"/>
            </a:endParaRPr>
          </a:p>
        </p:txBody>
      </p:sp>
      <p:sp>
        <p:nvSpPr>
          <p:cNvPr id="103" name="Google Shape;10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81000" lvl="0" marL="457200" rtl="0" algn="l">
              <a:lnSpc>
                <a:spcPct val="115000"/>
              </a:lnSpc>
              <a:spcBef>
                <a:spcPts val="1200"/>
              </a:spcBef>
              <a:spcAft>
                <a:spcPts val="0"/>
              </a:spcAft>
              <a:buSzPts val="2400"/>
              <a:buChar char="●"/>
            </a:pPr>
            <a:r>
              <a:rPr lang="en-US" sz="2400">
                <a:latin typeface="Arial"/>
                <a:ea typeface="Arial"/>
                <a:cs typeface="Arial"/>
                <a:sym typeface="Arial"/>
              </a:rPr>
              <a:t>Help users scan container images and identify vulnerabilities.</a:t>
            </a:r>
            <a:endParaRPr sz="2400">
              <a:latin typeface="Arial"/>
              <a:ea typeface="Arial"/>
              <a:cs typeface="Arial"/>
              <a:sym typeface="Arial"/>
            </a:endParaRPr>
          </a:p>
          <a:p>
            <a:pPr indent="-381000" lvl="0" marL="457200" rtl="0" algn="l">
              <a:lnSpc>
                <a:spcPct val="115000"/>
              </a:lnSpc>
              <a:spcBef>
                <a:spcPts val="0"/>
              </a:spcBef>
              <a:spcAft>
                <a:spcPts val="0"/>
              </a:spcAft>
              <a:buSzPts val="2400"/>
              <a:buChar char="●"/>
            </a:pPr>
            <a:r>
              <a:rPr lang="en-US" sz="2400">
                <a:latin typeface="Arial"/>
                <a:ea typeface="Arial"/>
                <a:cs typeface="Arial"/>
                <a:sym typeface="Arial"/>
              </a:rPr>
              <a:t>Prioritize the findings by severity (Critical, High, Medium, Low).</a:t>
            </a:r>
            <a:endParaRPr sz="2400">
              <a:latin typeface="Arial"/>
              <a:ea typeface="Arial"/>
              <a:cs typeface="Arial"/>
              <a:sym typeface="Arial"/>
            </a:endParaRPr>
          </a:p>
          <a:p>
            <a:pPr indent="-381000" lvl="0" marL="457200" rtl="0" algn="l">
              <a:lnSpc>
                <a:spcPct val="115000"/>
              </a:lnSpc>
              <a:spcBef>
                <a:spcPts val="0"/>
              </a:spcBef>
              <a:spcAft>
                <a:spcPts val="0"/>
              </a:spcAft>
              <a:buSzPts val="2400"/>
              <a:buChar char="●"/>
            </a:pPr>
            <a:r>
              <a:rPr lang="en-US" sz="2400">
                <a:latin typeface="Arial"/>
                <a:ea typeface="Arial"/>
                <a:cs typeface="Arial"/>
                <a:sym typeface="Arial"/>
              </a:rPr>
              <a:t>Allow users to focus on critical vulnerabilities for immediate action.</a:t>
            </a:r>
            <a:endParaRPr sz="2400">
              <a:latin typeface="Arial"/>
              <a:ea typeface="Arial"/>
              <a:cs typeface="Arial"/>
              <a:sym typeface="Arial"/>
            </a:endParaRPr>
          </a:p>
          <a:p>
            <a:pPr indent="-381000" lvl="0" marL="457200" rtl="0" algn="l">
              <a:lnSpc>
                <a:spcPct val="115000"/>
              </a:lnSpc>
              <a:spcBef>
                <a:spcPts val="0"/>
              </a:spcBef>
              <a:spcAft>
                <a:spcPts val="0"/>
              </a:spcAft>
              <a:buSzPts val="2400"/>
              <a:buChar char="●"/>
            </a:pPr>
            <a:r>
              <a:rPr lang="en-US" sz="2400">
                <a:latin typeface="Arial"/>
                <a:ea typeface="Arial"/>
                <a:cs typeface="Arial"/>
                <a:sym typeface="Arial"/>
              </a:rPr>
              <a:t>Track vulnerabilities over time and provide actionable insights.</a:t>
            </a:r>
            <a:endParaRPr sz="2400">
              <a:latin typeface="Arial"/>
              <a:ea typeface="Arial"/>
              <a:cs typeface="Arial"/>
              <a:sym typeface="Arial"/>
            </a:endParaRPr>
          </a:p>
          <a:p>
            <a:pPr indent="0" lvl="0" marL="342900" rtl="0" algn="l">
              <a:spcBef>
                <a:spcPts val="1200"/>
              </a:spcBef>
              <a:spcAft>
                <a:spcPts val="0"/>
              </a:spcAft>
              <a:buNone/>
            </a:pPr>
            <a:r>
              <a:t/>
            </a:r>
            <a:endParaRPr sz="24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latin typeface="Montserrat"/>
                <a:ea typeface="Montserrat"/>
                <a:cs typeface="Montserrat"/>
                <a:sym typeface="Montserrat"/>
              </a:rPr>
              <a:t>Core Features:</a:t>
            </a:r>
            <a:endParaRPr b="1">
              <a:latin typeface="Montserrat"/>
              <a:ea typeface="Montserrat"/>
              <a:cs typeface="Montserrat"/>
              <a:sym typeface="Montserrat"/>
            </a:endParaRPr>
          </a:p>
        </p:txBody>
      </p:sp>
      <p:sp>
        <p:nvSpPr>
          <p:cNvPr id="109" name="Google Shape;109;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69570" lvl="0" marL="457200" rtl="0" algn="l">
              <a:lnSpc>
                <a:spcPct val="115000"/>
              </a:lnSpc>
              <a:spcBef>
                <a:spcPts val="1200"/>
              </a:spcBef>
              <a:spcAft>
                <a:spcPts val="0"/>
              </a:spcAft>
              <a:buSzPct val="100000"/>
              <a:buFont typeface="Montserrat"/>
              <a:buAutoNum type="arabicPeriod"/>
            </a:pPr>
            <a:r>
              <a:rPr b="1" lang="en-US" sz="2400">
                <a:latin typeface="Montserrat"/>
                <a:ea typeface="Montserrat"/>
                <a:cs typeface="Montserrat"/>
                <a:sym typeface="Montserrat"/>
              </a:rPr>
              <a:t>Image Repository Integration:</a:t>
            </a:r>
            <a:endParaRPr b="1" sz="2400">
              <a:latin typeface="Montserrat"/>
              <a:ea typeface="Montserrat"/>
              <a:cs typeface="Montserrat"/>
              <a:sym typeface="Montserrat"/>
            </a:endParaRPr>
          </a:p>
          <a:p>
            <a:pPr indent="-369570" lvl="0" marL="457200" rtl="0" algn="l">
              <a:lnSpc>
                <a:spcPct val="115000"/>
              </a:lnSpc>
              <a:spcBef>
                <a:spcPts val="0"/>
              </a:spcBef>
              <a:spcAft>
                <a:spcPts val="0"/>
              </a:spcAft>
              <a:buSzPct val="100000"/>
              <a:buFont typeface="Montserrat"/>
              <a:buChar char="●"/>
            </a:pPr>
            <a:r>
              <a:rPr lang="en-US" sz="2400">
                <a:latin typeface="Montserrat"/>
                <a:ea typeface="Montserrat"/>
                <a:cs typeface="Montserrat"/>
                <a:sym typeface="Montserrat"/>
              </a:rPr>
              <a:t>Integration with popular container registries (e.g., DockerHub, AWS ECR).</a:t>
            </a:r>
            <a:endParaRPr sz="2400">
              <a:latin typeface="Montserrat"/>
              <a:ea typeface="Montserrat"/>
              <a:cs typeface="Montserrat"/>
              <a:sym typeface="Montserrat"/>
            </a:endParaRPr>
          </a:p>
          <a:p>
            <a:pPr indent="-369570" lvl="0" marL="457200" rtl="0" algn="l">
              <a:lnSpc>
                <a:spcPct val="115000"/>
              </a:lnSpc>
              <a:spcBef>
                <a:spcPts val="0"/>
              </a:spcBef>
              <a:spcAft>
                <a:spcPts val="0"/>
              </a:spcAft>
              <a:buSzPct val="100000"/>
              <a:buFont typeface="Montserrat"/>
              <a:buChar char="●"/>
            </a:pPr>
            <a:r>
              <a:rPr lang="en-US" sz="2400">
                <a:latin typeface="Montserrat"/>
                <a:ea typeface="Montserrat"/>
                <a:cs typeface="Montserrat"/>
                <a:sym typeface="Montserrat"/>
              </a:rPr>
              <a:t>Automatically discover all images in the repository.</a:t>
            </a:r>
            <a:endParaRPr sz="2400">
              <a:latin typeface="Montserrat"/>
              <a:ea typeface="Montserrat"/>
              <a:cs typeface="Montserrat"/>
              <a:sym typeface="Montserrat"/>
            </a:endParaRPr>
          </a:p>
          <a:p>
            <a:pPr indent="0" lvl="0" marL="0" rtl="0" algn="l">
              <a:lnSpc>
                <a:spcPct val="115000"/>
              </a:lnSpc>
              <a:spcBef>
                <a:spcPts val="1200"/>
              </a:spcBef>
              <a:spcAft>
                <a:spcPts val="0"/>
              </a:spcAft>
              <a:buNone/>
            </a:pPr>
            <a:r>
              <a:rPr b="1" lang="en-US" sz="2400">
                <a:latin typeface="Montserrat"/>
                <a:ea typeface="Montserrat"/>
                <a:cs typeface="Montserrat"/>
                <a:sym typeface="Montserrat"/>
              </a:rPr>
              <a:t>2.Vulnerability Scanning:</a:t>
            </a:r>
            <a:endParaRPr b="1" sz="2400">
              <a:latin typeface="Montserrat"/>
              <a:ea typeface="Montserrat"/>
              <a:cs typeface="Montserrat"/>
              <a:sym typeface="Montserrat"/>
            </a:endParaRPr>
          </a:p>
          <a:p>
            <a:pPr indent="-369570" lvl="0" marL="457200" rtl="0" algn="l">
              <a:lnSpc>
                <a:spcPct val="115000"/>
              </a:lnSpc>
              <a:spcBef>
                <a:spcPts val="1200"/>
              </a:spcBef>
              <a:spcAft>
                <a:spcPts val="0"/>
              </a:spcAft>
              <a:buSzPct val="100000"/>
              <a:buFont typeface="Montserrat"/>
              <a:buChar char="●"/>
            </a:pPr>
            <a:r>
              <a:rPr lang="en-US" sz="2400">
                <a:latin typeface="Montserrat"/>
                <a:ea typeface="Montserrat"/>
                <a:cs typeface="Montserrat"/>
                <a:sym typeface="Montserrat"/>
              </a:rPr>
              <a:t>Automated scanning of container images for vulnerabilities using databases like CVE.</a:t>
            </a:r>
            <a:endParaRPr sz="2400">
              <a:latin typeface="Montserrat"/>
              <a:ea typeface="Montserrat"/>
              <a:cs typeface="Montserrat"/>
              <a:sym typeface="Montserrat"/>
            </a:endParaRPr>
          </a:p>
          <a:p>
            <a:pPr indent="-369570" lvl="0" marL="457200" rtl="0" algn="l">
              <a:lnSpc>
                <a:spcPct val="115000"/>
              </a:lnSpc>
              <a:spcBef>
                <a:spcPts val="0"/>
              </a:spcBef>
              <a:spcAft>
                <a:spcPts val="0"/>
              </a:spcAft>
              <a:buSzPct val="100000"/>
              <a:buFont typeface="Montserrat"/>
              <a:buChar char="●"/>
            </a:pPr>
            <a:r>
              <a:rPr lang="en-US" sz="2400">
                <a:latin typeface="Montserrat"/>
                <a:ea typeface="Montserrat"/>
                <a:cs typeface="Montserrat"/>
                <a:sym typeface="Montserrat"/>
              </a:rPr>
              <a:t>Show vulnerability details, including severity (Critical, High, Medium, Low).</a:t>
            </a:r>
            <a:endParaRPr sz="2400">
              <a:latin typeface="Montserrat"/>
              <a:ea typeface="Montserrat"/>
              <a:cs typeface="Montserrat"/>
              <a:sym typeface="Montserrat"/>
            </a:endParaRPr>
          </a:p>
          <a:p>
            <a:pPr indent="-369570" lvl="0" marL="457200" rtl="0" algn="l">
              <a:lnSpc>
                <a:spcPct val="115000"/>
              </a:lnSpc>
              <a:spcBef>
                <a:spcPts val="0"/>
              </a:spcBef>
              <a:spcAft>
                <a:spcPts val="0"/>
              </a:spcAft>
              <a:buSzPct val="100000"/>
              <a:buFont typeface="Montserrat"/>
              <a:buChar char="●"/>
            </a:pPr>
            <a:r>
              <a:rPr lang="en-US" sz="2400">
                <a:latin typeface="Montserrat"/>
                <a:ea typeface="Montserrat"/>
                <a:cs typeface="Montserrat"/>
                <a:sym typeface="Montserrat"/>
              </a:rPr>
              <a:t>Support for manual or scheduled scans.</a:t>
            </a:r>
            <a:endParaRPr sz="2400">
              <a:latin typeface="Montserrat"/>
              <a:ea typeface="Montserrat"/>
              <a:cs typeface="Montserrat"/>
              <a:sym typeface="Montserrat"/>
            </a:endParaRPr>
          </a:p>
          <a:p>
            <a:pPr indent="0" lvl="0" marL="342900" rtl="0" algn="l">
              <a:spcBef>
                <a:spcPts val="1200"/>
              </a:spcBef>
              <a:spcAft>
                <a:spcPts val="0"/>
              </a:spcAft>
              <a:buNone/>
            </a:pPr>
            <a:r>
              <a:t/>
            </a:r>
            <a:endParaRPr sz="24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3089d3e8228_0_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b="1">
              <a:latin typeface="Montserrat"/>
              <a:ea typeface="Montserrat"/>
              <a:cs typeface="Montserrat"/>
              <a:sym typeface="Montserrat"/>
            </a:endParaRPr>
          </a:p>
        </p:txBody>
      </p:sp>
      <p:sp>
        <p:nvSpPr>
          <p:cNvPr id="115" name="Google Shape;115;g3089d3e8228_0_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15000"/>
              </a:lnSpc>
              <a:spcBef>
                <a:spcPts val="1200"/>
              </a:spcBef>
              <a:spcAft>
                <a:spcPts val="0"/>
              </a:spcAft>
              <a:buNone/>
            </a:pPr>
            <a:r>
              <a:rPr b="1" lang="en-US" sz="2400">
                <a:latin typeface="Montserrat"/>
                <a:ea typeface="Montserrat"/>
                <a:cs typeface="Montserrat"/>
                <a:sym typeface="Montserrat"/>
              </a:rPr>
              <a:t>3. Dashboard Overview:</a:t>
            </a:r>
            <a:endParaRPr b="1" sz="2400">
              <a:latin typeface="Montserrat"/>
              <a:ea typeface="Montserrat"/>
              <a:cs typeface="Montserrat"/>
              <a:sym typeface="Montserrat"/>
            </a:endParaRPr>
          </a:p>
          <a:p>
            <a:pPr indent="-358140" lvl="0" marL="457200" rtl="0" algn="l">
              <a:lnSpc>
                <a:spcPct val="115000"/>
              </a:lnSpc>
              <a:spcBef>
                <a:spcPts val="1200"/>
              </a:spcBef>
              <a:spcAft>
                <a:spcPts val="0"/>
              </a:spcAft>
              <a:buSzPct val="100000"/>
              <a:buFont typeface="Montserrat"/>
              <a:buChar char="●"/>
            </a:pPr>
            <a:r>
              <a:rPr lang="en-US" sz="2400">
                <a:latin typeface="Montserrat"/>
                <a:ea typeface="Montserrat"/>
                <a:cs typeface="Montserrat"/>
                <a:sym typeface="Montserrat"/>
              </a:rPr>
              <a:t>A dashboard displaying all scanned images, total vulnerabilities, and severity breakdown.</a:t>
            </a:r>
            <a:endParaRPr sz="2400">
              <a:latin typeface="Montserrat"/>
              <a:ea typeface="Montserrat"/>
              <a:cs typeface="Montserrat"/>
              <a:sym typeface="Montserrat"/>
            </a:endParaRPr>
          </a:p>
          <a:p>
            <a:pPr indent="-358140" lvl="0" marL="457200" rtl="0" algn="l">
              <a:lnSpc>
                <a:spcPct val="115000"/>
              </a:lnSpc>
              <a:spcBef>
                <a:spcPts val="0"/>
              </a:spcBef>
              <a:spcAft>
                <a:spcPts val="0"/>
              </a:spcAft>
              <a:buSzPct val="100000"/>
              <a:buFont typeface="Montserrat"/>
              <a:buChar char="●"/>
            </a:pPr>
            <a:r>
              <a:rPr lang="en-US" sz="2400">
                <a:latin typeface="Montserrat"/>
                <a:ea typeface="Montserrat"/>
                <a:cs typeface="Montserrat"/>
                <a:sym typeface="Montserrat"/>
              </a:rPr>
              <a:t>Filter and search options to find specific images or vulnerability categories.</a:t>
            </a:r>
            <a:endParaRPr sz="2400">
              <a:latin typeface="Montserrat"/>
              <a:ea typeface="Montserrat"/>
              <a:cs typeface="Montserrat"/>
              <a:sym typeface="Montserrat"/>
            </a:endParaRPr>
          </a:p>
          <a:p>
            <a:pPr indent="-358140" lvl="0" marL="457200" rtl="0" algn="l">
              <a:lnSpc>
                <a:spcPct val="115000"/>
              </a:lnSpc>
              <a:spcBef>
                <a:spcPts val="0"/>
              </a:spcBef>
              <a:spcAft>
                <a:spcPts val="0"/>
              </a:spcAft>
              <a:buSzPct val="100000"/>
              <a:buFont typeface="Montserrat"/>
              <a:buChar char="●"/>
            </a:pPr>
            <a:r>
              <a:rPr lang="en-US" sz="2400">
                <a:latin typeface="Montserrat"/>
                <a:ea typeface="Montserrat"/>
                <a:cs typeface="Montserrat"/>
                <a:sym typeface="Montserrat"/>
              </a:rPr>
              <a:t>Top results highlight critical and high vulnerabilities.</a:t>
            </a:r>
            <a:endParaRPr sz="2400">
              <a:latin typeface="Montserrat"/>
              <a:ea typeface="Montserrat"/>
              <a:cs typeface="Montserrat"/>
              <a:sym typeface="Montserrat"/>
            </a:endParaRPr>
          </a:p>
          <a:p>
            <a:pPr indent="0" lvl="0" marL="0" rtl="0" algn="l">
              <a:lnSpc>
                <a:spcPct val="115000"/>
              </a:lnSpc>
              <a:spcBef>
                <a:spcPts val="1200"/>
              </a:spcBef>
              <a:spcAft>
                <a:spcPts val="0"/>
              </a:spcAft>
              <a:buNone/>
            </a:pPr>
            <a:r>
              <a:rPr b="1" lang="en-US" sz="2400">
                <a:latin typeface="Montserrat"/>
                <a:ea typeface="Montserrat"/>
                <a:cs typeface="Montserrat"/>
                <a:sym typeface="Montserrat"/>
              </a:rPr>
              <a:t>4. Image Detail View:</a:t>
            </a:r>
            <a:endParaRPr b="1" sz="2400">
              <a:latin typeface="Montserrat"/>
              <a:ea typeface="Montserrat"/>
              <a:cs typeface="Montserrat"/>
              <a:sym typeface="Montserrat"/>
            </a:endParaRPr>
          </a:p>
          <a:p>
            <a:pPr indent="-358140" lvl="0" marL="457200" rtl="0" algn="l">
              <a:lnSpc>
                <a:spcPct val="115000"/>
              </a:lnSpc>
              <a:spcBef>
                <a:spcPts val="1200"/>
              </a:spcBef>
              <a:spcAft>
                <a:spcPts val="0"/>
              </a:spcAft>
              <a:buSzPct val="100000"/>
              <a:buFont typeface="Montserrat"/>
              <a:buChar char="●"/>
            </a:pPr>
            <a:r>
              <a:rPr lang="en-US" sz="2400">
                <a:latin typeface="Montserrat"/>
                <a:ea typeface="Montserrat"/>
                <a:cs typeface="Montserrat"/>
                <a:sym typeface="Montserrat"/>
              </a:rPr>
              <a:t>For each image, display a list of vulnerabilities.</a:t>
            </a:r>
            <a:endParaRPr sz="2400">
              <a:latin typeface="Montserrat"/>
              <a:ea typeface="Montserrat"/>
              <a:cs typeface="Montserrat"/>
              <a:sym typeface="Montserrat"/>
            </a:endParaRPr>
          </a:p>
          <a:p>
            <a:pPr indent="-358140" lvl="0" marL="457200" rtl="0" algn="l">
              <a:lnSpc>
                <a:spcPct val="115000"/>
              </a:lnSpc>
              <a:spcBef>
                <a:spcPts val="0"/>
              </a:spcBef>
              <a:spcAft>
                <a:spcPts val="0"/>
              </a:spcAft>
              <a:buSzPct val="100000"/>
              <a:buFont typeface="Montserrat"/>
              <a:buChar char="●"/>
            </a:pPr>
            <a:r>
              <a:rPr lang="en-US" sz="2400">
                <a:latin typeface="Montserrat"/>
                <a:ea typeface="Montserrat"/>
                <a:cs typeface="Montserrat"/>
                <a:sym typeface="Montserrat"/>
              </a:rPr>
              <a:t>Provide detailed vulnerability descriptions, affected components, and severity levels.</a:t>
            </a:r>
            <a:endParaRPr sz="2400">
              <a:latin typeface="Montserrat"/>
              <a:ea typeface="Montserrat"/>
              <a:cs typeface="Montserrat"/>
              <a:sym typeface="Montserrat"/>
            </a:endParaRPr>
          </a:p>
          <a:p>
            <a:pPr indent="-358140" lvl="0" marL="457200" rtl="0" algn="l">
              <a:lnSpc>
                <a:spcPct val="115000"/>
              </a:lnSpc>
              <a:spcBef>
                <a:spcPts val="0"/>
              </a:spcBef>
              <a:spcAft>
                <a:spcPts val="0"/>
              </a:spcAft>
              <a:buSzPct val="100000"/>
              <a:buFont typeface="Montserrat"/>
              <a:buChar char="●"/>
            </a:pPr>
            <a:r>
              <a:rPr lang="en-US" sz="2400">
                <a:latin typeface="Montserrat"/>
                <a:ea typeface="Montserrat"/>
                <a:cs typeface="Montserrat"/>
                <a:sym typeface="Montserrat"/>
              </a:rPr>
              <a:t>Include options to "Fix Now" or "Ignore" for each vulnerability.</a:t>
            </a:r>
            <a:endParaRPr sz="2400">
              <a:latin typeface="Montserrat"/>
              <a:ea typeface="Montserrat"/>
              <a:cs typeface="Montserrat"/>
              <a:sym typeface="Montserrat"/>
            </a:endParaRPr>
          </a:p>
          <a:p>
            <a:pPr indent="0" lvl="0" marL="342900" rtl="0" algn="l">
              <a:spcBef>
                <a:spcPts val="1200"/>
              </a:spcBef>
              <a:spcAft>
                <a:spcPts val="0"/>
              </a:spcAft>
              <a:buNone/>
            </a:pPr>
            <a:r>
              <a:t/>
            </a:r>
            <a:endParaRPr sz="24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3089d3e8228_0_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b="1">
              <a:latin typeface="Montserrat"/>
              <a:ea typeface="Montserrat"/>
              <a:cs typeface="Montserrat"/>
              <a:sym typeface="Montserrat"/>
            </a:endParaRPr>
          </a:p>
        </p:txBody>
      </p:sp>
      <p:sp>
        <p:nvSpPr>
          <p:cNvPr id="121" name="Google Shape;121;g3089d3e8228_0_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15000"/>
              </a:lnSpc>
              <a:spcBef>
                <a:spcPts val="1200"/>
              </a:spcBef>
              <a:spcAft>
                <a:spcPts val="0"/>
              </a:spcAft>
              <a:buClr>
                <a:schemeClr val="dk1"/>
              </a:buClr>
              <a:buSzPts val="1100"/>
              <a:buFont typeface="Arial"/>
              <a:buNone/>
            </a:pPr>
            <a:r>
              <a:rPr b="1" lang="en-US" sz="2400">
                <a:latin typeface="Montserrat"/>
                <a:ea typeface="Montserrat"/>
                <a:cs typeface="Montserrat"/>
                <a:sym typeface="Montserrat"/>
              </a:rPr>
              <a:t>5. Prioritization and Recommendations:</a:t>
            </a:r>
            <a:endParaRPr b="1" sz="2400">
              <a:latin typeface="Montserrat"/>
              <a:ea typeface="Montserrat"/>
              <a:cs typeface="Montserrat"/>
              <a:sym typeface="Montserrat"/>
            </a:endParaRPr>
          </a:p>
          <a:p>
            <a:pPr indent="-381000" lvl="0" marL="457200" rtl="0" algn="l">
              <a:lnSpc>
                <a:spcPct val="115000"/>
              </a:lnSpc>
              <a:spcBef>
                <a:spcPts val="1200"/>
              </a:spcBef>
              <a:spcAft>
                <a:spcPts val="0"/>
              </a:spcAft>
              <a:buSzPts val="2400"/>
              <a:buFont typeface="Montserrat"/>
              <a:buChar char="●"/>
            </a:pPr>
            <a:r>
              <a:rPr lang="en-US" sz="2400">
                <a:latin typeface="Montserrat"/>
                <a:ea typeface="Montserrat"/>
                <a:cs typeface="Montserrat"/>
                <a:sym typeface="Montserrat"/>
              </a:rPr>
              <a:t>Highlight images with the most critical vulnerabilities.</a:t>
            </a:r>
            <a:endParaRPr sz="2400">
              <a:latin typeface="Montserrat"/>
              <a:ea typeface="Montserrat"/>
              <a:cs typeface="Montserrat"/>
              <a:sym typeface="Montserrat"/>
            </a:endParaRPr>
          </a:p>
          <a:p>
            <a:pPr indent="-381000" lvl="0" marL="457200" rtl="0" algn="l">
              <a:lnSpc>
                <a:spcPct val="115000"/>
              </a:lnSpc>
              <a:spcBef>
                <a:spcPts val="0"/>
              </a:spcBef>
              <a:spcAft>
                <a:spcPts val="0"/>
              </a:spcAft>
              <a:buSzPts val="2400"/>
              <a:buFont typeface="Montserrat"/>
              <a:buChar char="●"/>
            </a:pPr>
            <a:r>
              <a:rPr lang="en-US" sz="2400">
                <a:latin typeface="Montserrat"/>
                <a:ea typeface="Montserrat"/>
                <a:cs typeface="Montserrat"/>
                <a:sym typeface="Montserrat"/>
              </a:rPr>
              <a:t>Generate a priority list to help users address the most urgent issues first.</a:t>
            </a:r>
            <a:endParaRPr sz="2400">
              <a:latin typeface="Montserrat"/>
              <a:ea typeface="Montserrat"/>
              <a:cs typeface="Montserrat"/>
              <a:sym typeface="Montserrat"/>
            </a:endParaRPr>
          </a:p>
          <a:p>
            <a:pPr indent="0" lvl="0" marL="0" rtl="0" algn="l">
              <a:lnSpc>
                <a:spcPct val="115000"/>
              </a:lnSpc>
              <a:spcBef>
                <a:spcPts val="1200"/>
              </a:spcBef>
              <a:spcAft>
                <a:spcPts val="0"/>
              </a:spcAft>
              <a:buNone/>
            </a:pPr>
            <a:r>
              <a:rPr b="1" lang="en-US" sz="2400">
                <a:latin typeface="Montserrat"/>
                <a:ea typeface="Montserrat"/>
                <a:cs typeface="Montserrat"/>
                <a:sym typeface="Montserrat"/>
              </a:rPr>
              <a:t>6. Alerts and Notifications:</a:t>
            </a:r>
            <a:endParaRPr b="1" sz="2400">
              <a:latin typeface="Montserrat"/>
              <a:ea typeface="Montserrat"/>
              <a:cs typeface="Montserrat"/>
              <a:sym typeface="Montserrat"/>
            </a:endParaRPr>
          </a:p>
          <a:p>
            <a:pPr indent="-381000" lvl="0" marL="457200" rtl="0" algn="l">
              <a:lnSpc>
                <a:spcPct val="115000"/>
              </a:lnSpc>
              <a:spcBef>
                <a:spcPts val="1200"/>
              </a:spcBef>
              <a:spcAft>
                <a:spcPts val="0"/>
              </a:spcAft>
              <a:buSzPts val="2400"/>
              <a:buFont typeface="Montserrat"/>
              <a:buChar char="●"/>
            </a:pPr>
            <a:r>
              <a:rPr lang="en-US" sz="2400">
                <a:latin typeface="Montserrat"/>
                <a:ea typeface="Montserrat"/>
                <a:cs typeface="Montserrat"/>
                <a:sym typeface="Montserrat"/>
              </a:rPr>
              <a:t>Real-time alerts for new vulnerabilities found in existing images.</a:t>
            </a:r>
            <a:endParaRPr sz="2400">
              <a:latin typeface="Montserrat"/>
              <a:ea typeface="Montserrat"/>
              <a:cs typeface="Montserrat"/>
              <a:sym typeface="Montserrat"/>
            </a:endParaRPr>
          </a:p>
          <a:p>
            <a:pPr indent="-381000" lvl="0" marL="457200" rtl="0" algn="l">
              <a:lnSpc>
                <a:spcPct val="115000"/>
              </a:lnSpc>
              <a:spcBef>
                <a:spcPts val="0"/>
              </a:spcBef>
              <a:spcAft>
                <a:spcPts val="0"/>
              </a:spcAft>
              <a:buSzPts val="2400"/>
              <a:buFont typeface="Montserrat"/>
              <a:buChar char="●"/>
            </a:pPr>
            <a:r>
              <a:rPr lang="en-US" sz="2400">
                <a:latin typeface="Montserrat"/>
                <a:ea typeface="Montserrat"/>
                <a:cs typeface="Montserrat"/>
                <a:sym typeface="Montserrat"/>
              </a:rPr>
              <a:t>Email notifications for critical vulnerabilities</a:t>
            </a:r>
            <a:endParaRPr sz="2400">
              <a:latin typeface="Montserrat"/>
              <a:ea typeface="Montserrat"/>
              <a:cs typeface="Montserrat"/>
              <a:sym typeface="Montserrat"/>
            </a:endParaRPr>
          </a:p>
          <a:p>
            <a:pPr indent="0" lvl="0" marL="342900" rtl="0" algn="l">
              <a:spcBef>
                <a:spcPts val="1200"/>
              </a:spcBef>
              <a:spcAft>
                <a:spcPts val="0"/>
              </a:spcAft>
              <a:buNone/>
            </a:pPr>
            <a:r>
              <a:t/>
            </a:r>
            <a:endParaRPr b="1" sz="24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3089d3e8228_0_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b="1">
              <a:latin typeface="Montserrat"/>
              <a:ea typeface="Montserrat"/>
              <a:cs typeface="Montserrat"/>
              <a:sym typeface="Montserrat"/>
            </a:endParaRPr>
          </a:p>
        </p:txBody>
      </p:sp>
      <p:sp>
        <p:nvSpPr>
          <p:cNvPr id="127" name="Google Shape;127;g3089d3e8228_0_2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2400">
                <a:latin typeface="Montserrat"/>
                <a:ea typeface="Montserrat"/>
                <a:cs typeface="Montserrat"/>
                <a:sym typeface="Montserrat"/>
              </a:rPr>
              <a:t>7. User Management:</a:t>
            </a:r>
            <a:endParaRPr b="1" sz="2400">
              <a:latin typeface="Montserrat"/>
              <a:ea typeface="Montserrat"/>
              <a:cs typeface="Montserrat"/>
              <a:sym typeface="Montserrat"/>
            </a:endParaRPr>
          </a:p>
          <a:p>
            <a:pPr indent="-381000" lvl="0" marL="457200" rtl="0" algn="l">
              <a:lnSpc>
                <a:spcPct val="115000"/>
              </a:lnSpc>
              <a:spcBef>
                <a:spcPts val="1200"/>
              </a:spcBef>
              <a:spcAft>
                <a:spcPts val="0"/>
              </a:spcAft>
              <a:buSzPts val="2400"/>
              <a:buFont typeface="Montserrat"/>
              <a:buChar char="●"/>
            </a:pPr>
            <a:r>
              <a:rPr lang="en-US" sz="2400">
                <a:latin typeface="Montserrat"/>
                <a:ea typeface="Montserrat"/>
                <a:cs typeface="Montserrat"/>
                <a:sym typeface="Montserrat"/>
              </a:rPr>
              <a:t>Role-based access control for teams.</a:t>
            </a:r>
            <a:endParaRPr sz="2400">
              <a:latin typeface="Montserrat"/>
              <a:ea typeface="Montserrat"/>
              <a:cs typeface="Montserrat"/>
              <a:sym typeface="Montserrat"/>
            </a:endParaRPr>
          </a:p>
          <a:p>
            <a:pPr indent="-381000" lvl="0" marL="457200" rtl="0" algn="l">
              <a:lnSpc>
                <a:spcPct val="115000"/>
              </a:lnSpc>
              <a:spcBef>
                <a:spcPts val="0"/>
              </a:spcBef>
              <a:spcAft>
                <a:spcPts val="0"/>
              </a:spcAft>
              <a:buSzPts val="2400"/>
              <a:buFont typeface="Montserrat"/>
              <a:buChar char="●"/>
            </a:pPr>
            <a:r>
              <a:rPr lang="en-US" sz="2400">
                <a:latin typeface="Montserrat"/>
                <a:ea typeface="Montserrat"/>
                <a:cs typeface="Montserrat"/>
                <a:sym typeface="Montserrat"/>
              </a:rPr>
              <a:t>Different access levels (Admin, Viewer) to allow for collaborative use.</a:t>
            </a:r>
            <a:endParaRPr sz="2400">
              <a:latin typeface="Montserrat"/>
              <a:ea typeface="Montserrat"/>
              <a:cs typeface="Montserrat"/>
              <a:sym typeface="Montserrat"/>
            </a:endParaRPr>
          </a:p>
          <a:p>
            <a:pPr indent="0" lvl="0" marL="342900" rtl="0" algn="l">
              <a:spcBef>
                <a:spcPts val="1200"/>
              </a:spcBef>
              <a:spcAft>
                <a:spcPts val="0"/>
              </a:spcAft>
              <a:buNone/>
            </a:pPr>
            <a:r>
              <a:t/>
            </a:r>
            <a:endParaRPr b="1" sz="24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3089d3e8228_0_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b="1">
              <a:latin typeface="Montserrat"/>
              <a:ea typeface="Montserrat"/>
              <a:cs typeface="Montserrat"/>
              <a:sym typeface="Montserrat"/>
            </a:endParaRPr>
          </a:p>
        </p:txBody>
      </p:sp>
      <p:sp>
        <p:nvSpPr>
          <p:cNvPr id="133" name="Google Shape;133;g3089d3e8228_0_2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2400">
                <a:latin typeface="Montserrat"/>
                <a:ea typeface="Montserrat"/>
                <a:cs typeface="Montserrat"/>
                <a:sym typeface="Montserrat"/>
              </a:rPr>
              <a:t>Non-functional Requirements:</a:t>
            </a:r>
            <a:endParaRPr b="1" sz="2400">
              <a:latin typeface="Montserrat"/>
              <a:ea typeface="Montserrat"/>
              <a:cs typeface="Montserrat"/>
              <a:sym typeface="Montserrat"/>
            </a:endParaRPr>
          </a:p>
          <a:p>
            <a:pPr indent="-381000" lvl="0" marL="457200" rtl="0" algn="l">
              <a:lnSpc>
                <a:spcPct val="115000"/>
              </a:lnSpc>
              <a:spcBef>
                <a:spcPts val="1200"/>
              </a:spcBef>
              <a:spcAft>
                <a:spcPts val="0"/>
              </a:spcAft>
              <a:buSzPts val="2400"/>
              <a:buFont typeface="Montserrat"/>
              <a:buChar char="●"/>
            </a:pPr>
            <a:r>
              <a:rPr lang="en-US" sz="2400">
                <a:latin typeface="Montserrat"/>
                <a:ea typeface="Montserrat"/>
                <a:cs typeface="Montserrat"/>
                <a:sym typeface="Montserrat"/>
              </a:rPr>
              <a:t>Handle large repositories with thousands of images.</a:t>
            </a:r>
            <a:endParaRPr sz="2400">
              <a:latin typeface="Montserrat"/>
              <a:ea typeface="Montserrat"/>
              <a:cs typeface="Montserrat"/>
              <a:sym typeface="Montserrat"/>
            </a:endParaRPr>
          </a:p>
          <a:p>
            <a:pPr indent="-381000" lvl="0" marL="457200" rtl="0" algn="l">
              <a:lnSpc>
                <a:spcPct val="115000"/>
              </a:lnSpc>
              <a:spcBef>
                <a:spcPts val="0"/>
              </a:spcBef>
              <a:spcAft>
                <a:spcPts val="0"/>
              </a:spcAft>
              <a:buSzPts val="2400"/>
              <a:buFont typeface="Montserrat"/>
              <a:buChar char="●"/>
            </a:pPr>
            <a:r>
              <a:rPr lang="en-US" sz="2400">
                <a:latin typeface="Montserrat"/>
                <a:ea typeface="Montserrat"/>
                <a:cs typeface="Montserrat"/>
                <a:sym typeface="Montserrat"/>
              </a:rPr>
              <a:t>Fast scanning and reporting times.</a:t>
            </a:r>
            <a:endParaRPr sz="2400">
              <a:latin typeface="Montserrat"/>
              <a:ea typeface="Montserrat"/>
              <a:cs typeface="Montserrat"/>
              <a:sym typeface="Montserrat"/>
            </a:endParaRPr>
          </a:p>
          <a:p>
            <a:pPr indent="-381000" lvl="0" marL="457200" rtl="0" algn="l">
              <a:lnSpc>
                <a:spcPct val="115000"/>
              </a:lnSpc>
              <a:spcBef>
                <a:spcPts val="0"/>
              </a:spcBef>
              <a:spcAft>
                <a:spcPts val="0"/>
              </a:spcAft>
              <a:buSzPts val="2400"/>
              <a:buFont typeface="Montserrat"/>
              <a:buChar char="●"/>
            </a:pPr>
            <a:r>
              <a:rPr lang="en-US" sz="2400">
                <a:latin typeface="Montserrat"/>
                <a:ea typeface="Montserrat"/>
                <a:cs typeface="Montserrat"/>
                <a:sym typeface="Montserrat"/>
              </a:rPr>
              <a:t>Seamless integration into CI/CD pipelines.</a:t>
            </a:r>
            <a:endParaRPr sz="2400">
              <a:latin typeface="Montserrat"/>
              <a:ea typeface="Montserrat"/>
              <a:cs typeface="Montserrat"/>
              <a:sym typeface="Montserrat"/>
            </a:endParaRPr>
          </a:p>
          <a:p>
            <a:pPr indent="0" lvl="0" marL="342900" rtl="0" algn="l">
              <a:spcBef>
                <a:spcPts val="1200"/>
              </a:spcBef>
              <a:spcAft>
                <a:spcPts val="0"/>
              </a:spcAft>
              <a:buNone/>
            </a:pPr>
            <a:r>
              <a:t/>
            </a:r>
            <a:endParaRPr b="1" sz="24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