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60" r:id="rId7"/>
    <p:sldId id="258" r:id="rId8"/>
    <p:sldId id="286" r:id="rId9"/>
    <p:sldId id="262" r:id="rId10"/>
    <p:sldId id="294" r:id="rId11"/>
    <p:sldId id="297" r:id="rId12"/>
    <p:sldId id="299" r:id="rId13"/>
    <p:sldId id="283" r:id="rId14"/>
    <p:sldId id="264" r:id="rId15"/>
    <p:sldId id="295" r:id="rId16"/>
    <p:sldId id="266" r:id="rId17"/>
    <p:sldId id="285" r:id="rId18"/>
    <p:sldId id="288" r:id="rId19"/>
    <p:sldId id="290" r:id="rId20"/>
    <p:sldId id="298" r:id="rId21"/>
    <p:sldId id="296" r:id="rId22"/>
    <p:sldId id="300" r:id="rId23"/>
    <p:sldId id="291" r:id="rId24"/>
    <p:sldId id="292" r:id="rId25"/>
    <p:sldId id="293"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B0AAD-270B-6C39-F4A8-8A0F0F8208E3}" v="108" dt="2022-04-20T05:33:20.729"/>
    <p1510:client id="{18116962-FCAD-2038-92A2-9CA50F0FFB75}" v="465" dt="2022-04-19T19:04:41.529"/>
    <p1510:client id="{38152E35-1A97-9905-7DEB-C8E1B0EC9D79}" v="590" dt="2022-04-19T19:40:09.185"/>
    <p1510:client id="{44644E18-DCD7-80F2-C794-A6BBE2622B7B}" v="42" dt="2022-04-19T19:09:54.990"/>
    <p1510:client id="{7FF11E8E-D33D-EA0E-5CB1-430EF5F6C8E6}" v="80" dt="2022-04-19T21:54:12.871"/>
    <p1510:client id="{90455EA5-C58B-7BB0-9902-A8E7643D4DE1}" v="20" dt="2022-04-20T05:23:12.411"/>
    <p1510:client id="{B7C82097-CD2B-4C5D-B954-613BE4B1672D}" v="12528" dt="2022-04-20T05:28:42.110"/>
    <p1510:client id="{E1D28B18-184D-C008-3230-1FD534879127}" v="1723" dt="2022-04-19T17:25:26.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3/20/2023</a:t>
            </a:fld>
            <a:endParaRPr lang="en-US"/>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3/20/2023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5.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nature.com/articles/s41377-018-0058-1#auth-Igor-Aharonovich" TargetMode="External"/><Relationship Id="rId2" Type="http://schemas.openxmlformats.org/officeDocument/2006/relationships/hyperlink" Target="https://www.nature.com/articles/s41377-018-0058-1#auth-Dragomir-Neshev" TargetMode="External"/><Relationship Id="rId1" Type="http://schemas.openxmlformats.org/officeDocument/2006/relationships/slideLayout" Target="../slideLayouts/slideLayout5.xml"/><Relationship Id="rId4" Type="http://schemas.openxmlformats.org/officeDocument/2006/relationships/hyperlink" Target="https://en.wikipedia.org/wiki/Electromagnetic_metasurfa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7"/>
            <a:ext cx="7077456" cy="1814765"/>
          </a:xfrm>
        </p:spPr>
        <p:txBody>
          <a:bodyPr/>
          <a:lstStyle/>
          <a:p>
            <a:r>
              <a:rPr lang="en-US"/>
              <a:t>MID IR METASURFACE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348928"/>
            <a:ext cx="7077456" cy="1360755"/>
          </a:xfrm>
        </p:spPr>
        <p:txBody>
          <a:bodyPr vert="horz" lIns="91440" tIns="45720" rIns="91440" bIns="45720" rtlCol="0" anchor="t">
            <a:normAutofit lnSpcReduction="10000"/>
          </a:bodyPr>
          <a:lstStyle/>
          <a:p>
            <a:pPr marL="0" indent="0">
              <a:buNone/>
            </a:pPr>
            <a:r>
              <a:rPr lang="en-US">
                <a:cs typeface="Arial"/>
              </a:rPr>
              <a:t>By</a:t>
            </a:r>
          </a:p>
          <a:p>
            <a:r>
              <a:rPr lang="en-US">
                <a:cs typeface="Arial"/>
              </a:rPr>
              <a:t>Akshay Patil      - 19353</a:t>
            </a:r>
          </a:p>
          <a:p>
            <a:r>
              <a:rPr lang="en-US">
                <a:cs typeface="Arial"/>
              </a:rPr>
              <a:t>Avinash Singh    - 19273</a:t>
            </a:r>
          </a:p>
          <a:p>
            <a:r>
              <a:rPr lang="en-US">
                <a:cs typeface="Arial"/>
              </a:rPr>
              <a:t>Project Guide    - Shiju Prasad</a:t>
            </a:r>
            <a:endParaRPr lang="en-US"/>
          </a:p>
          <a:p>
            <a:pPr marL="0" indent="0">
              <a:buNone/>
            </a:pPr>
            <a:endParaRPr lang="en-US"/>
          </a:p>
        </p:txBody>
      </p:sp>
      <p:sp>
        <p:nvSpPr>
          <p:cNvPr id="4" name="TextBox 3">
            <a:extLst>
              <a:ext uri="{FF2B5EF4-FFF2-40B4-BE49-F238E27FC236}">
                <a16:creationId xmlns:a16="http://schemas.microsoft.com/office/drawing/2014/main" id="{A44DC7EB-A6EC-4727-881B-B7B73D605172}"/>
              </a:ext>
            </a:extLst>
          </p:cNvPr>
          <p:cNvSpPr txBox="1"/>
          <p:nvPr/>
        </p:nvSpPr>
        <p:spPr>
          <a:xfrm>
            <a:off x="2761488" y="1464189"/>
            <a:ext cx="3163062" cy="584775"/>
          </a:xfrm>
          <a:prstGeom prst="rect">
            <a:avLst/>
          </a:prstGeom>
          <a:noFill/>
        </p:spPr>
        <p:txBody>
          <a:bodyPr wrap="square" rtlCol="0">
            <a:spAutoFit/>
          </a:bodyPr>
          <a:lstStyle/>
          <a:p>
            <a:r>
              <a:rPr lang="en-IN" sz="3200">
                <a:solidFill>
                  <a:schemeClr val="bg1"/>
                </a:solidFill>
              </a:rPr>
              <a:t>Presentation On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10</a:t>
            </a:fld>
            <a:endParaRPr lang="en-US"/>
          </a:p>
        </p:txBody>
      </p:sp>
      <mc:AlternateContent xmlns:mc="http://schemas.openxmlformats.org/markup-compatibility/2006" xmlns:a14="http://schemas.microsoft.com/office/drawing/2010/main">
        <mc:Choice Requires="a14">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13"/>
              </p:nvPr>
            </p:nvSpPr>
            <p:spPr>
              <a:xfrm>
                <a:off x="212651" y="361508"/>
                <a:ext cx="11259879" cy="6113720"/>
              </a:xfrm>
            </p:spPr>
            <p:txBody>
              <a:bodyPr/>
              <a:lstStyle/>
              <a:p>
                <a:pPr marL="0" indent="0">
                  <a:buNone/>
                </a:pPr>
                <a:r>
                  <a:rPr lang="en-US" sz="2800" b="1"/>
                  <a:t>7.Theory of Physics of Parameters – Thickness of Selenium, Time and Temperature of </a:t>
                </a:r>
                <a:r>
                  <a:rPr lang="en-US" sz="2800" b="1" err="1"/>
                  <a:t>Dewetting</a:t>
                </a:r>
                <a:endParaRPr lang="en-US" sz="2800" b="1"/>
              </a:p>
              <a:p>
                <a:pPr marL="0" indent="0">
                  <a:buNone/>
                </a:pPr>
                <a:r>
                  <a:rPr lang="en-US"/>
                  <a:t>Navier’s Stokes Theory – </a:t>
                </a:r>
              </a:p>
              <a:p>
                <a:pPr marL="0" indent="0">
                  <a:buNone/>
                </a:pPr>
                <a:r>
                  <a:rPr lang="en-US" sz="1800"/>
                  <a:t>1.By solving Navier Stokes equation but taking into account </a:t>
                </a:r>
                <a:r>
                  <a:rPr lang="en-US" sz="1800" err="1"/>
                  <a:t>laplace</a:t>
                </a:r>
                <a:r>
                  <a:rPr lang="en-US" sz="1800"/>
                  <a:t> pressure, disjoining pressure and considering selenium as Newtonian fluid we get the sinusoidal time scale as ,</a:t>
                </a:r>
              </a:p>
              <a:p>
                <a:pPr marL="0" indent="0">
                  <a:buNone/>
                </a:pPr>
                <a:r>
                  <a:rPr lang="en-US" sz="1800">
                    <a:ea typeface="Cambria Math" panose="020405030504060302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rPr>
                      <m:t>𝜏</m:t>
                    </m:r>
                  </m:oMath>
                </a14:m>
                <a:r>
                  <a:rPr lang="en-US" sz="1800" baseline="-25000" err="1"/>
                  <a:t>sp</a:t>
                </a:r>
                <a:r>
                  <a:rPr lang="en-US" sz="1800"/>
                  <a:t> =</a:t>
                </a:r>
                <a14:m>
                  <m:oMath xmlns:m="http://schemas.openxmlformats.org/officeDocument/2006/math">
                    <m:f>
                      <m:fPr>
                        <m:ctrlPr>
                          <a:rPr lang="en-US" sz="1800" i="1" smtClean="0">
                            <a:latin typeface="Cambria Math" panose="02040503050406030204" pitchFamily="18" charset="0"/>
                          </a:rPr>
                        </m:ctrlPr>
                      </m:fPr>
                      <m:num>
                        <m:r>
                          <a:rPr lang="en-IN" sz="1800" b="0" i="1" smtClean="0">
                            <a:latin typeface="Cambria Math" panose="02040503050406030204" pitchFamily="18" charset="0"/>
                          </a:rPr>
                          <m:t>3</m:t>
                        </m:r>
                        <m:r>
                          <a:rPr lang="en-IN" sz="1800" b="0" i="1" smtClean="0">
                            <a:latin typeface="Cambria Math" panose="02040503050406030204" pitchFamily="18" charset="0"/>
                            <a:sym typeface="Symbol" panose="05050102010706020507" pitchFamily="18" charset="2"/>
                          </a:rPr>
                          <m:t></m:t>
                        </m:r>
                      </m:num>
                      <m:den>
                        <m:r>
                          <a:rPr lang="en-US" sz="1800" i="1" smtClean="0">
                            <a:latin typeface="Cambria Math" panose="02040503050406030204" pitchFamily="18" charset="0"/>
                            <a:sym typeface="Symbol" panose="05050102010706020507" pitchFamily="18" charset="2"/>
                          </a:rPr>
                          <m:t></m:t>
                        </m:r>
                        <m:r>
                          <a:rPr lang="en-IN" sz="1800" b="0" i="1" smtClean="0">
                            <a:latin typeface="Cambria Math" panose="02040503050406030204" pitchFamily="18" charset="0"/>
                            <a:sym typeface="Symbol" panose="05050102010706020507" pitchFamily="18" charset="2"/>
                          </a:rPr>
                          <m:t> </m:t>
                        </m:r>
                        <m:r>
                          <a:rPr lang="en-IN" sz="1800" b="0" i="1" smtClean="0">
                            <a:latin typeface="Cambria Math" panose="02040503050406030204" pitchFamily="18" charset="0"/>
                            <a:sym typeface="Symbol" panose="05050102010706020507" pitchFamily="18" charset="2"/>
                          </a:rPr>
                          <m:t>𝐾𝑚</m:t>
                        </m:r>
                        <m:r>
                          <a:rPr lang="en-IN" sz="1800" b="0" i="1" baseline="30000" smtClean="0">
                            <a:latin typeface="Cambria Math" panose="02040503050406030204" pitchFamily="18" charset="0"/>
                            <a:sym typeface="Symbol" panose="05050102010706020507" pitchFamily="18" charset="2"/>
                          </a:rPr>
                          <m:t>4</m:t>
                        </m:r>
                        <m:r>
                          <a:rPr lang="en-IN" sz="1800" b="0" i="1" smtClean="0">
                            <a:latin typeface="Cambria Math" panose="02040503050406030204" pitchFamily="18" charset="0"/>
                            <a:sym typeface="Symbol" panose="05050102010706020507" pitchFamily="18" charset="2"/>
                          </a:rPr>
                          <m:t>h</m:t>
                        </m:r>
                        <m:r>
                          <a:rPr lang="en-IN" sz="1800" b="0" i="1" baseline="-25000" smtClean="0">
                            <a:latin typeface="Cambria Math" panose="02040503050406030204" pitchFamily="18" charset="0"/>
                            <a:sym typeface="Symbol" panose="05050102010706020507" pitchFamily="18" charset="2"/>
                          </a:rPr>
                          <m:t>𝑜</m:t>
                        </m:r>
                        <m:r>
                          <a:rPr lang="en-IN" sz="1800" b="0" i="1" baseline="30000" smtClean="0">
                            <a:latin typeface="Cambria Math" panose="02040503050406030204" pitchFamily="18" charset="0"/>
                            <a:sym typeface="Symbol" panose="05050102010706020507" pitchFamily="18" charset="2"/>
                          </a:rPr>
                          <m:t>3 </m:t>
                        </m:r>
                      </m:den>
                    </m:f>
                  </m:oMath>
                </a14:m>
                <a:endParaRPr lang="en-US" sz="1800" baseline="-25000"/>
              </a:p>
              <a:p>
                <a:pPr marL="0" indent="0">
                  <a:buNone/>
                </a:pPr>
                <a:r>
                  <a:rPr lang="en-US" sz="1800" baseline="-25000"/>
                  <a:t>where </a:t>
                </a:r>
                <a14:m>
                  <m:oMath xmlns:m="http://schemas.openxmlformats.org/officeDocument/2006/math">
                    <m:r>
                      <a:rPr lang="en-IN" sz="1800" b="0" i="0" smtClean="0">
                        <a:latin typeface="Cambria Math" panose="02040503050406030204" pitchFamily="18" charset="0"/>
                        <a:sym typeface="Symbol" panose="05050102010706020507" pitchFamily="18" charset="2"/>
                      </a:rPr>
                      <m:t>    </m:t>
                    </m:r>
                    <m:r>
                      <a:rPr lang="en-IN" sz="1800" b="0" i="1" smtClean="0">
                        <a:latin typeface="Cambria Math" panose="02040503050406030204" pitchFamily="18" charset="0"/>
                        <a:sym typeface="Symbol" panose="05050102010706020507" pitchFamily="18" charset="2"/>
                      </a:rPr>
                      <m:t></m:t>
                    </m:r>
                    <m:r>
                      <a:rPr lang="en-IN" sz="1800" b="0" i="0" smtClean="0">
                        <a:latin typeface="Cambria Math" panose="02040503050406030204" pitchFamily="18" charset="0"/>
                        <a:sym typeface="Symbol" panose="05050102010706020507" pitchFamily="18" charset="2"/>
                      </a:rPr>
                      <m:t>=</m:t>
                    </m:r>
                    <m:r>
                      <m:rPr>
                        <m:sty m:val="p"/>
                      </m:rPr>
                      <a:rPr lang="en-IN" sz="1800" b="0" i="0" smtClean="0">
                        <a:latin typeface="Cambria Math" panose="02040503050406030204" pitchFamily="18" charset="0"/>
                        <a:sym typeface="Symbol" panose="05050102010706020507" pitchFamily="18" charset="2"/>
                      </a:rPr>
                      <m:t>Dynamic</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Viscosity</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Ns</m:t>
                    </m:r>
                    <m:r>
                      <a:rPr lang="en-IN" sz="1800" b="0" i="0" smtClean="0">
                        <a:latin typeface="Cambria Math" panose="02040503050406030204" pitchFamily="18" charset="0"/>
                        <a:sym typeface="Symbol" panose="05050102010706020507" pitchFamily="18" charset="2"/>
                      </a:rPr>
                      <m:t>/</m:t>
                    </m:r>
                    <m:r>
                      <m:rPr>
                        <m:sty m:val="p"/>
                      </m:rPr>
                      <a:rPr lang="en-IN" sz="1800" b="0" i="0" smtClean="0">
                        <a:latin typeface="Cambria Math" panose="02040503050406030204" pitchFamily="18" charset="0"/>
                        <a:sym typeface="Symbol" panose="05050102010706020507" pitchFamily="18" charset="2"/>
                      </a:rPr>
                      <m:t>m</m:t>
                    </m:r>
                    <m:r>
                      <a:rPr lang="en-IN" sz="1800" b="0" i="0" baseline="30000" smtClean="0">
                        <a:latin typeface="Cambria Math" panose="02040503050406030204" pitchFamily="18" charset="0"/>
                        <a:sym typeface="Symbol" panose="05050102010706020507" pitchFamily="18" charset="2"/>
                      </a:rPr>
                      <m:t>2</m:t>
                    </m:r>
                    <m:r>
                      <a:rPr lang="en-IN" sz="1800" b="0" i="0" smtClean="0">
                        <a:latin typeface="Cambria Math" panose="02040503050406030204" pitchFamily="18" charset="0"/>
                        <a:sym typeface="Symbol" panose="05050102010706020507" pitchFamily="18" charset="2"/>
                      </a:rPr>
                      <m:t> </m:t>
                    </m:r>
                  </m:oMath>
                </a14:m>
                <a:endParaRPr lang="en-US" sz="1800" baseline="-25000"/>
              </a:p>
              <a:p>
                <a:pPr marL="0" indent="0">
                  <a:buNone/>
                </a:pPr>
                <a:r>
                  <a:rPr lang="en-US" sz="1800" baseline="-25000"/>
                  <a:t>                </a:t>
                </a:r>
                <a14:m>
                  <m:oMath xmlns:m="http://schemas.openxmlformats.org/officeDocument/2006/math">
                    <m:r>
                      <a:rPr lang="en-US" sz="1800" i="1" smtClean="0">
                        <a:latin typeface="Cambria Math" panose="02040503050406030204" pitchFamily="18" charset="0"/>
                        <a:sym typeface="Symbol" panose="05050102010706020507" pitchFamily="18" charset="2"/>
                      </a:rPr>
                      <m:t></m:t>
                    </m:r>
                    <m:r>
                      <a:rPr lang="en-IN" sz="1800" b="0" i="1" smtClean="0">
                        <a:latin typeface="Cambria Math" panose="02040503050406030204" pitchFamily="18" charset="0"/>
                        <a:sym typeface="Symbol" panose="05050102010706020507" pitchFamily="18" charset="2"/>
                      </a:rPr>
                      <m:t> </m:t>
                    </m:r>
                    <m:r>
                      <a:rPr lang="en-IN" sz="1800" b="0" i="0" smtClean="0">
                        <a:latin typeface="Cambria Math" panose="02040503050406030204" pitchFamily="18" charset="0"/>
                        <a:sym typeface="Symbol" panose="05050102010706020507" pitchFamily="18" charset="2"/>
                      </a:rPr>
                      <m:t>=</m:t>
                    </m:r>
                    <m:r>
                      <m:rPr>
                        <m:sty m:val="p"/>
                      </m:rPr>
                      <a:rPr lang="en-IN" sz="1800" b="0" i="0" smtClean="0">
                        <a:latin typeface="Cambria Math" panose="02040503050406030204" pitchFamily="18" charset="0"/>
                        <a:sym typeface="Symbol" panose="05050102010706020507" pitchFamily="18" charset="2"/>
                      </a:rPr>
                      <m:t>Surface</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Tension</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of</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Selenium</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Bubble</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N</m:t>
                    </m:r>
                    <m:r>
                      <a:rPr lang="en-IN" sz="1800" b="0" i="0" smtClean="0">
                        <a:latin typeface="Cambria Math" panose="02040503050406030204" pitchFamily="18" charset="0"/>
                        <a:sym typeface="Symbol" panose="05050102010706020507" pitchFamily="18" charset="2"/>
                      </a:rPr>
                      <m:t>/</m:t>
                    </m:r>
                    <m:r>
                      <m:rPr>
                        <m:sty m:val="p"/>
                      </m:rPr>
                      <a:rPr lang="en-IN" sz="1800" b="0" i="0" smtClean="0">
                        <a:latin typeface="Cambria Math" panose="02040503050406030204" pitchFamily="18" charset="0"/>
                        <a:sym typeface="Symbol" panose="05050102010706020507" pitchFamily="18" charset="2"/>
                      </a:rPr>
                      <m:t>m</m:t>
                    </m:r>
                  </m:oMath>
                </a14:m>
                <a:r>
                  <a:rPr lang="en-IN" sz="1800" b="0">
                    <a:sym typeface="Symbol" panose="05050102010706020507" pitchFamily="18" charset="2"/>
                  </a:rPr>
                  <a:t> </a:t>
                </a:r>
              </a:p>
              <a:p>
                <a:pPr marL="0" indent="0">
                  <a:buNone/>
                </a:pPr>
                <a:r>
                  <a:rPr lang="en-IN" sz="1800">
                    <a:sym typeface="Symbol" panose="05050102010706020507" pitchFamily="18" charset="2"/>
                  </a:rPr>
                  <a:t>          </a:t>
                </a:r>
                <a14:m>
                  <m:oMath xmlns:m="http://schemas.openxmlformats.org/officeDocument/2006/math">
                    <m:r>
                      <a:rPr lang="en-IN" sz="1800" b="0" i="1" smtClean="0">
                        <a:latin typeface="Cambria Math" panose="02040503050406030204" pitchFamily="18" charset="0"/>
                        <a:sym typeface="Symbol" panose="05050102010706020507" pitchFamily="18" charset="2"/>
                      </a:rPr>
                      <m:t>h</m:t>
                    </m:r>
                    <m:r>
                      <a:rPr lang="en-IN" sz="1800" b="0" i="1" baseline="-25000" smtClean="0">
                        <a:latin typeface="Cambria Math" panose="02040503050406030204" pitchFamily="18" charset="0"/>
                        <a:sym typeface="Symbol" panose="05050102010706020507" pitchFamily="18" charset="2"/>
                      </a:rPr>
                      <m:t>𝑜</m:t>
                    </m:r>
                    <m:r>
                      <a:rPr lang="en-IN" sz="1800" b="0" i="1" smtClean="0">
                        <a:latin typeface="Cambria Math" panose="02040503050406030204" pitchFamily="18" charset="0"/>
                        <a:sym typeface="Symbol" panose="05050102010706020507" pitchFamily="18" charset="2"/>
                      </a:rPr>
                      <m:t>=</m:t>
                    </m:r>
                    <m:r>
                      <m:rPr>
                        <m:sty m:val="p"/>
                      </m:rPr>
                      <a:rPr lang="en-IN" sz="1800" b="0" i="0" smtClean="0">
                        <a:latin typeface="Cambria Math" panose="02040503050406030204" pitchFamily="18" charset="0"/>
                        <a:sym typeface="Symbol" panose="05050102010706020507" pitchFamily="18" charset="2"/>
                      </a:rPr>
                      <m:t>Initial</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Film</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thickness</m:t>
                    </m:r>
                  </m:oMath>
                </a14:m>
                <a:r>
                  <a:rPr lang="en-IN" sz="1800" b="0">
                    <a:sym typeface="Symbol" panose="05050102010706020507" pitchFamily="18" charset="2"/>
                  </a:rPr>
                  <a:t> of selenium </a:t>
                </a:r>
                <a14:m>
                  <m:oMath xmlns:m="http://schemas.openxmlformats.org/officeDocument/2006/math">
                    <m:r>
                      <a:rPr lang="en-IN" sz="1800">
                        <a:latin typeface="Cambria Math" panose="02040503050406030204" pitchFamily="18" charset="0"/>
                        <a:sym typeface="Symbol" panose="05050102010706020507" pitchFamily="18" charset="2"/>
                      </a:rPr>
                      <m:t>−</m:t>
                    </m:r>
                  </m:oMath>
                </a14:m>
                <a:r>
                  <a:rPr lang="en-IN" sz="1800" b="0">
                    <a:sym typeface="Symbol" panose="05050102010706020507" pitchFamily="18" charset="2"/>
                  </a:rPr>
                  <a:t> m</a:t>
                </a:r>
              </a:p>
              <a:p>
                <a:pPr marL="0" indent="0">
                  <a:buNone/>
                </a:pPr>
                <a:r>
                  <a:rPr lang="en-IN" sz="1800">
                    <a:sym typeface="Symbol" panose="05050102010706020507" pitchFamily="18" charset="2"/>
                  </a:rPr>
                  <a:t>          k</a:t>
                </a:r>
                <a:r>
                  <a:rPr lang="en-IN" sz="1800" baseline="-25000">
                    <a:sym typeface="Symbol" panose="05050102010706020507" pitchFamily="18" charset="2"/>
                  </a:rPr>
                  <a:t>m</a:t>
                </a:r>
                <a:r>
                  <a:rPr lang="en-IN" sz="1800">
                    <a:sym typeface="Symbol" panose="05050102010706020507" pitchFamily="18" charset="2"/>
                  </a:rPr>
                  <a:t> </a:t>
                </a:r>
                <a14:m>
                  <m:oMath xmlns:m="http://schemas.openxmlformats.org/officeDocument/2006/math">
                    <m:r>
                      <a:rPr lang="en-IN" sz="1800" b="0" i="1" smtClean="0">
                        <a:latin typeface="Cambria Math" panose="02040503050406030204" pitchFamily="18" charset="0"/>
                        <a:sym typeface="Symbol" panose="05050102010706020507" pitchFamily="18" charset="2"/>
                      </a:rPr>
                      <m:t>=</m:t>
                    </m:r>
                  </m:oMath>
                </a14:m>
                <a:r>
                  <a:rPr lang="en-IN" sz="1800" b="0" baseline="-25000">
                    <a:sym typeface="Symbol" panose="05050102010706020507" pitchFamily="18" charset="2"/>
                  </a:rPr>
                  <a:t> </a:t>
                </a:r>
                <a:r>
                  <a:rPr lang="en-IN" sz="1800" b="0">
                    <a:sym typeface="Symbol" panose="05050102010706020507" pitchFamily="18" charset="2"/>
                  </a:rPr>
                  <a:t>Wave Number </a:t>
                </a:r>
                <a14:m>
                  <m:oMath xmlns:m="http://schemas.openxmlformats.org/officeDocument/2006/math">
                    <m:r>
                      <a:rPr lang="en-IN" sz="1800" i="1">
                        <a:latin typeface="Cambria Math" panose="02040503050406030204" pitchFamily="18" charset="0"/>
                        <a:sym typeface="Symbol" panose="05050102010706020507" pitchFamily="18" charset="2"/>
                      </a:rPr>
                      <m:t>= </m:t>
                    </m:r>
                  </m:oMath>
                </a14:m>
                <a:r>
                  <a:rPr lang="en-IN" sz="1800">
                    <a:sym typeface="Symbol" panose="05050102010706020507" pitchFamily="18" charset="2"/>
                  </a:rPr>
                  <a:t>2</a:t>
                </a:r>
                <a14:m>
                  <m:oMath xmlns:m="http://schemas.openxmlformats.org/officeDocument/2006/math">
                    <m:r>
                      <a:rPr lang="en-IN" sz="1800" i="1" dirty="0" smtClean="0">
                        <a:latin typeface="Cambria Math" panose="02040503050406030204" pitchFamily="18" charset="0"/>
                        <a:ea typeface="Cambria Math" panose="02040503050406030204" pitchFamily="18" charset="0"/>
                        <a:sym typeface="Symbol" panose="05050102010706020507" pitchFamily="18" charset="2"/>
                      </a:rPr>
                      <m:t>𝜋</m:t>
                    </m:r>
                    <m:r>
                      <a:rPr lang="en-IN" sz="1800" b="0" i="1" dirty="0" smtClean="0">
                        <a:latin typeface="Cambria Math" panose="02040503050406030204" pitchFamily="18" charset="0"/>
                        <a:ea typeface="Cambria Math" panose="02040503050406030204" pitchFamily="18" charset="0"/>
                        <a:sym typeface="Symbol" panose="05050102010706020507" pitchFamily="18" charset="2"/>
                      </a:rPr>
                      <m:t>/</m:t>
                    </m:r>
                  </m:oMath>
                </a14:m>
                <a:r>
                  <a:rPr lang="en-IN" sz="1800" b="0" baseline="-25000">
                    <a:sym typeface="Symbol" panose="05050102010706020507" pitchFamily="18" charset="2"/>
                  </a:rPr>
                  <a:t>m</a:t>
                </a:r>
                <a:r>
                  <a:rPr lang="en-IN" sz="1800" b="0">
                    <a:sym typeface="Symbol" panose="05050102010706020507" pitchFamily="18" charset="2"/>
                  </a:rPr>
                  <a:t> </a:t>
                </a:r>
              </a:p>
              <a:p>
                <a:pPr marL="0" indent="0">
                  <a:buNone/>
                </a:pPr>
                <a:r>
                  <a:rPr lang="en-IN" sz="1800">
                    <a:sym typeface="Symbol" panose="05050102010706020507" pitchFamily="18" charset="2"/>
                  </a:rPr>
                  <a:t>                  </a:t>
                </a:r>
                <a:r>
                  <a:rPr lang="en-IN" sz="1800" b="0">
                    <a:sym typeface="Symbol" panose="05050102010706020507" pitchFamily="18" charset="2"/>
                  </a:rPr>
                  <a:t>where </a:t>
                </a:r>
                <a:r>
                  <a:rPr lang="en-IN" sz="1800" b="0" baseline="-25000">
                    <a:sym typeface="Symbol" panose="05050102010706020507" pitchFamily="18" charset="2"/>
                  </a:rPr>
                  <a:t> </a:t>
                </a:r>
                <a14:m>
                  <m:oMath xmlns:m="http://schemas.openxmlformats.org/officeDocument/2006/math">
                    <m:r>
                      <a:rPr lang="en-IN" sz="1800" i="1" dirty="0">
                        <a:latin typeface="Cambria Math" panose="02040503050406030204" pitchFamily="18" charset="0"/>
                        <a:ea typeface="Cambria Math" panose="02040503050406030204" pitchFamily="18" charset="0"/>
                        <a:sym typeface="Symbol" panose="05050102010706020507" pitchFamily="18" charset="2"/>
                      </a:rPr>
                      <m:t></m:t>
                    </m:r>
                  </m:oMath>
                </a14:m>
                <a:r>
                  <a:rPr lang="en-IN" sz="1800" baseline="-25000">
                    <a:sym typeface="Symbol" panose="05050102010706020507" pitchFamily="18" charset="2"/>
                  </a:rPr>
                  <a:t>m </a:t>
                </a:r>
                <a14:m>
                  <m:oMath xmlns:m="http://schemas.openxmlformats.org/officeDocument/2006/math">
                    <m:r>
                      <a:rPr lang="en-IN" sz="1800">
                        <a:latin typeface="Cambria Math" panose="02040503050406030204" pitchFamily="18" charset="0"/>
                        <a:sym typeface="Symbol" panose="05050102010706020507" pitchFamily="18" charset="2"/>
                      </a:rPr>
                      <m:t>−</m:t>
                    </m:r>
                    <m:r>
                      <m:rPr>
                        <m:sty m:val="p"/>
                      </m:rPr>
                      <a:rPr lang="en-IN" sz="1800" b="0" i="0" smtClean="0">
                        <a:latin typeface="Cambria Math" panose="02040503050406030204" pitchFamily="18" charset="0"/>
                        <a:sym typeface="Symbol" panose="05050102010706020507" pitchFamily="18" charset="2"/>
                      </a:rPr>
                      <m:t>Wavelength</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that</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grows</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fastest</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under</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some</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perturbation</m:t>
                    </m:r>
                    <m:r>
                      <a:rPr lang="en-IN" sz="1800" b="0" i="0" smtClean="0">
                        <a:latin typeface="Cambria Math" panose="02040503050406030204" pitchFamily="18" charset="0"/>
                        <a:sym typeface="Symbol" panose="05050102010706020507" pitchFamily="18" charset="2"/>
                      </a:rPr>
                      <m:t>(</m:t>
                    </m:r>
                    <m:r>
                      <m:rPr>
                        <m:sty m:val="p"/>
                      </m:rPr>
                      <a:rPr lang="en-IN" sz="1800" b="0" i="0" smtClean="0">
                        <a:latin typeface="Cambria Math" panose="02040503050406030204" pitchFamily="18" charset="0"/>
                        <a:sym typeface="Symbol" panose="05050102010706020507" pitchFamily="18" charset="2"/>
                      </a:rPr>
                      <m:t>heat</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source</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in</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our</m:t>
                    </m:r>
                    <m:r>
                      <a:rPr lang="en-IN" sz="1800" b="0" i="0" smtClean="0">
                        <a:latin typeface="Cambria Math" panose="02040503050406030204" pitchFamily="18" charset="0"/>
                        <a:sym typeface="Symbol" panose="05050102010706020507" pitchFamily="18" charset="2"/>
                      </a:rPr>
                      <m:t> </m:t>
                    </m:r>
                    <m:r>
                      <m:rPr>
                        <m:sty m:val="p"/>
                      </m:rPr>
                      <a:rPr lang="en-IN" sz="1800" b="0" i="0" smtClean="0">
                        <a:latin typeface="Cambria Math" panose="02040503050406030204" pitchFamily="18" charset="0"/>
                        <a:sym typeface="Symbol" panose="05050102010706020507" pitchFamily="18" charset="2"/>
                      </a:rPr>
                      <m:t>case</m:t>
                    </m:r>
                    <m:r>
                      <a:rPr lang="en-IN" sz="1800" b="0" i="0" smtClean="0">
                        <a:latin typeface="Cambria Math" panose="02040503050406030204" pitchFamily="18" charset="0"/>
                        <a:sym typeface="Symbol" panose="05050102010706020507" pitchFamily="18" charset="2"/>
                      </a:rPr>
                      <m:t>)</m:t>
                    </m:r>
                  </m:oMath>
                </a14:m>
                <a:endParaRPr lang="en-IN" sz="1800" b="0" baseline="-25000">
                  <a:sym typeface="Symbol" panose="05050102010706020507" pitchFamily="18" charset="2"/>
                </a:endParaRPr>
              </a:p>
              <a:p>
                <a:pPr marL="0" indent="0">
                  <a:buNone/>
                </a:pPr>
                <a:r>
                  <a:rPr lang="en-IN" sz="1800" b="0" baseline="-25000">
                    <a:ea typeface="Cambria Math" panose="02040503050406030204" pitchFamily="18" charset="0"/>
                    <a:sym typeface="Symbol" panose="05050102010706020507" pitchFamily="18" charset="2"/>
                  </a:rPr>
                  <a:t>2. </a:t>
                </a:r>
                <a14:m>
                  <m:oMath xmlns:m="http://schemas.openxmlformats.org/officeDocument/2006/math">
                    <m:r>
                      <a:rPr lang="en-US" sz="1800" i="1" smtClean="0">
                        <a:latin typeface="Cambria Math" panose="02040503050406030204" pitchFamily="18" charset="0"/>
                        <a:ea typeface="Cambria Math" panose="02040503050406030204" pitchFamily="18" charset="0"/>
                      </a:rPr>
                      <m:t>𝜏</m:t>
                    </m:r>
                  </m:oMath>
                </a14:m>
                <a:r>
                  <a:rPr lang="en-US" sz="1800" baseline="-25000" err="1"/>
                  <a:t>sp</a:t>
                </a:r>
                <a:r>
                  <a:rPr lang="en-US" sz="1800"/>
                  <a:t>  is the sinusoidal time scale </a:t>
                </a:r>
                <a:r>
                  <a:rPr lang="en-US" sz="1800" err="1"/>
                  <a:t>i.e</a:t>
                </a:r>
                <a:r>
                  <a:rPr lang="en-US" sz="1800"/>
                  <a:t> a time scale which can be found experimentally by using video recording of live </a:t>
                </a:r>
                <a:r>
                  <a:rPr lang="en-US" sz="1800" err="1"/>
                  <a:t>dewetting</a:t>
                </a:r>
                <a:r>
                  <a:rPr lang="en-US" sz="1800"/>
                  <a:t> of the Selenium on plain substrate of PDMS and </a:t>
                </a:r>
                <a14:m>
                  <m:oMath xmlns:m="http://schemas.openxmlformats.org/officeDocument/2006/math">
                    <m:r>
                      <a:rPr lang="en-US" sz="1800" i="1">
                        <a:latin typeface="Cambria Math" panose="02040503050406030204" pitchFamily="18" charset="0"/>
                        <a:ea typeface="Cambria Math" panose="02040503050406030204" pitchFamily="18" charset="0"/>
                      </a:rPr>
                      <m:t>𝜏</m:t>
                    </m:r>
                  </m:oMath>
                </a14:m>
                <a:r>
                  <a:rPr lang="en-US" sz="1800" baseline="-25000" err="1"/>
                  <a:t>sp</a:t>
                </a:r>
                <a:r>
                  <a:rPr lang="en-US" sz="1800"/>
                  <a:t> </a:t>
                </a:r>
                <a:r>
                  <a:rPr lang="en-US" sz="1800">
                    <a:sym typeface="Symbol" panose="05050102010706020507" pitchFamily="18" charset="2"/>
                  </a:rPr>
                  <a:t> </a:t>
                </a:r>
                <a14:m>
                  <m:oMath xmlns:m="http://schemas.openxmlformats.org/officeDocument/2006/math">
                    <m:r>
                      <a:rPr lang="en-IN" sz="1800" i="1" dirty="0">
                        <a:latin typeface="Cambria Math" panose="02040503050406030204" pitchFamily="18" charset="0"/>
                        <a:ea typeface="Cambria Math" panose="02040503050406030204" pitchFamily="18" charset="0"/>
                        <a:sym typeface="Symbol" panose="05050102010706020507" pitchFamily="18" charset="2"/>
                      </a:rPr>
                      <m:t></m:t>
                    </m:r>
                  </m:oMath>
                </a14:m>
                <a:r>
                  <a:rPr lang="en-IN" sz="1800" baseline="-25000">
                    <a:sym typeface="Symbol" panose="05050102010706020507" pitchFamily="18" charset="2"/>
                  </a:rPr>
                  <a:t>m</a:t>
                </a:r>
                <a:r>
                  <a:rPr lang="en-IN" sz="1800" baseline="30000">
                    <a:sym typeface="Symbol" panose="05050102010706020507" pitchFamily="18" charset="2"/>
                  </a:rPr>
                  <a:t>4.</a:t>
                </a:r>
                <a:r>
                  <a:rPr lang="en-IN" sz="1800">
                    <a:sym typeface="Symbol" panose="05050102010706020507" pitchFamily="18" charset="2"/>
                  </a:rPr>
                  <a:t> . It is basically the separation of the continuous selenium film into separate bubble or particles.</a:t>
                </a:r>
                <a:endParaRPr lang="en-IN" sz="1800" baseline="30000">
                  <a:sym typeface="Symbol" panose="05050102010706020507" pitchFamily="18" charset="2"/>
                </a:endParaRPr>
              </a:p>
              <a:p>
                <a:pPr marL="0" indent="0">
                  <a:buNone/>
                </a:pPr>
                <a:r>
                  <a:rPr lang="en-IN" sz="1800">
                    <a:ea typeface="Cambria Math" panose="02040503050406030204" pitchFamily="18" charset="0"/>
                    <a:sym typeface="Symbol" panose="05050102010706020507" pitchFamily="18" charset="2"/>
                  </a:rPr>
                  <a:t>3.</a:t>
                </a:r>
                <a14:m>
                  <m:oMath xmlns:m="http://schemas.openxmlformats.org/officeDocument/2006/math">
                    <m:r>
                      <a:rPr lang="en-US" sz="1800" i="1" smtClean="0">
                        <a:latin typeface="Cambria Math" panose="02040503050406030204" pitchFamily="18" charset="0"/>
                        <a:ea typeface="Cambria Math" panose="02040503050406030204" pitchFamily="18" charset="0"/>
                      </a:rPr>
                      <m:t>𝜏</m:t>
                    </m:r>
                  </m:oMath>
                </a14:m>
                <a:r>
                  <a:rPr lang="en-US" sz="1800" baseline="-25000"/>
                  <a:t>R</a:t>
                </a:r>
                <a:r>
                  <a:rPr lang="en-US" sz="1800"/>
                  <a:t> is the reflow time =</a:t>
                </a:r>
                <a14:m>
                  <m:oMath xmlns:m="http://schemas.openxmlformats.org/officeDocument/2006/math">
                    <m:f>
                      <m:fPr>
                        <m:ctrlPr>
                          <a:rPr lang="en-US" sz="1800" i="1">
                            <a:latin typeface="Cambria Math" panose="02040503050406030204" pitchFamily="18" charset="0"/>
                          </a:rPr>
                        </m:ctrlPr>
                      </m:fPr>
                      <m:num>
                        <m:r>
                          <a:rPr lang="en-IN" sz="1800" i="1">
                            <a:latin typeface="Cambria Math" panose="02040503050406030204" pitchFamily="18" charset="0"/>
                          </a:rPr>
                          <m:t>3</m:t>
                        </m:r>
                        <m:r>
                          <a:rPr lang="en-IN" sz="1800" i="1">
                            <a:latin typeface="Cambria Math" panose="02040503050406030204" pitchFamily="18" charset="0"/>
                            <a:sym typeface="Symbol" panose="05050102010706020507" pitchFamily="18" charset="2"/>
                          </a:rPr>
                          <m:t></m:t>
                        </m:r>
                      </m:num>
                      <m:den>
                        <m:r>
                          <a:rPr lang="en-US" sz="1800" i="1">
                            <a:latin typeface="Cambria Math" panose="02040503050406030204" pitchFamily="18" charset="0"/>
                            <a:sym typeface="Symbol" panose="05050102010706020507" pitchFamily="18" charset="2"/>
                          </a:rPr>
                          <m:t></m:t>
                        </m:r>
                        <m:r>
                          <a:rPr lang="en-IN" sz="1800" i="1">
                            <a:latin typeface="Cambria Math" panose="02040503050406030204" pitchFamily="18" charset="0"/>
                            <a:sym typeface="Symbol" panose="05050102010706020507" pitchFamily="18" charset="2"/>
                          </a:rPr>
                          <m:t> </m:t>
                        </m:r>
                        <m:r>
                          <a:rPr lang="en-IN" sz="1800" i="1">
                            <a:latin typeface="Cambria Math" panose="02040503050406030204" pitchFamily="18" charset="0"/>
                            <a:sym typeface="Symbol" panose="05050102010706020507" pitchFamily="18" charset="2"/>
                          </a:rPr>
                          <m:t>𝐾</m:t>
                        </m:r>
                        <m:r>
                          <a:rPr lang="en-IN" sz="1800" i="1" baseline="30000">
                            <a:latin typeface="Cambria Math" panose="02040503050406030204" pitchFamily="18" charset="0"/>
                            <a:sym typeface="Symbol" panose="05050102010706020507" pitchFamily="18" charset="2"/>
                          </a:rPr>
                          <m:t>4</m:t>
                        </m:r>
                        <m:r>
                          <a:rPr lang="en-IN" sz="1800" i="1">
                            <a:latin typeface="Cambria Math" panose="02040503050406030204" pitchFamily="18" charset="0"/>
                            <a:sym typeface="Symbol" panose="05050102010706020507" pitchFamily="18" charset="2"/>
                          </a:rPr>
                          <m:t>h</m:t>
                        </m:r>
                        <m:r>
                          <a:rPr lang="en-IN" sz="1800" i="1" baseline="-25000">
                            <a:latin typeface="Cambria Math" panose="02040503050406030204" pitchFamily="18" charset="0"/>
                            <a:sym typeface="Symbol" panose="05050102010706020507" pitchFamily="18" charset="2"/>
                          </a:rPr>
                          <m:t>𝑜</m:t>
                        </m:r>
                        <m:r>
                          <a:rPr lang="en-IN" sz="1800" i="1" baseline="30000">
                            <a:latin typeface="Cambria Math" panose="02040503050406030204" pitchFamily="18" charset="0"/>
                            <a:sym typeface="Symbol" panose="05050102010706020507" pitchFamily="18" charset="2"/>
                          </a:rPr>
                          <m:t>3 </m:t>
                        </m:r>
                      </m:den>
                    </m:f>
                  </m:oMath>
                </a14:m>
                <a:r>
                  <a:rPr lang="en-IN" sz="1800" baseline="30000">
                    <a:sym typeface="Symbol" panose="05050102010706020507" pitchFamily="18" charset="2"/>
                  </a:rPr>
                  <a:t>  </a:t>
                </a:r>
                <a:r>
                  <a:rPr lang="en-IN" sz="1800">
                    <a:sym typeface="Symbol" panose="05050102010706020507" pitchFamily="18" charset="2"/>
                  </a:rPr>
                  <a:t> , it is the time required for Se</a:t>
                </a:r>
                <a:r>
                  <a:rPr lang="en-IN" sz="1800" baseline="30000">
                    <a:sym typeface="Symbol" panose="05050102010706020507" pitchFamily="18" charset="2"/>
                  </a:rPr>
                  <a:t>  </a:t>
                </a:r>
                <a:r>
                  <a:rPr lang="en-IN" sz="1800">
                    <a:sym typeface="Symbol" panose="05050102010706020507" pitchFamily="18" charset="2"/>
                  </a:rPr>
                  <a:t>in its glass state to reflow into cavity or template.</a:t>
                </a:r>
                <a:endParaRPr lang="en-IN" sz="1800" baseline="30000">
                  <a:sym typeface="Symbol" panose="05050102010706020507" pitchFamily="18" charset="2"/>
                </a:endParaRPr>
              </a:p>
              <a:p>
                <a:pPr marL="0" indent="0">
                  <a:buNone/>
                </a:pPr>
                <a:endParaRPr lang="en-IN" sz="1800" b="0" baseline="-25000">
                  <a:ea typeface="Cambria Math" panose="02040503050406030204" pitchFamily="18" charset="0"/>
                  <a:sym typeface="Symbol" panose="05050102010706020507" pitchFamily="18" charset="2"/>
                </a:endParaRPr>
              </a:p>
              <a:p>
                <a:pPr marL="0" indent="0">
                  <a:buNone/>
                </a:pPr>
                <a:endParaRPr lang="en-US" baseline="-25000"/>
              </a:p>
              <a:p>
                <a:pPr marL="0" indent="0">
                  <a:buNone/>
                </a:pPr>
                <a:endParaRPr lang="en-US" sz="2400"/>
              </a:p>
              <a:p>
                <a:endParaRPr lang="en-US"/>
              </a:p>
            </p:txBody>
          </p:sp>
        </mc:Choice>
        <mc:Fallback xmlns="">
          <p:sp>
            <p:nvSpPr>
              <p:cNvPr id="21" name="Text Placeholder 20">
                <a:extLst>
                  <a:ext uri="{FF2B5EF4-FFF2-40B4-BE49-F238E27FC236}">
                    <a16:creationId xmlns:a16="http://schemas.microsoft.com/office/drawing/2014/main" id="{1B8F0371-4F69-4131-91BF-9AB99E6EE89B}"/>
                  </a:ext>
                </a:extLst>
              </p:cNvPr>
              <p:cNvSpPr>
                <a:spLocks noGrp="1" noRot="1" noChangeAspect="1" noMove="1" noResize="1" noEditPoints="1" noAdjustHandles="1" noChangeArrowheads="1" noChangeShapeType="1" noTextEdit="1"/>
              </p:cNvSpPr>
              <p:nvPr>
                <p:ph type="body" sz="quarter" idx="13"/>
              </p:nvPr>
            </p:nvSpPr>
            <p:spPr>
              <a:xfrm>
                <a:off x="212651" y="361508"/>
                <a:ext cx="11259879" cy="6113720"/>
              </a:xfrm>
              <a:blipFill>
                <a:blip r:embed="rId2"/>
                <a:stretch>
                  <a:fillRect l="-1137" t="-997" r="-162"/>
                </a:stretch>
              </a:blipFill>
            </p:spPr>
            <p:txBody>
              <a:bodyPr/>
              <a:lstStyle/>
              <a:p>
                <a:r>
                  <a:rPr lang="en-US">
                    <a:noFill/>
                  </a:rPr>
                  <a:t> </a:t>
                </a:r>
              </a:p>
            </p:txBody>
          </p:sp>
        </mc:Fallback>
      </mc:AlternateContent>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a:p>
        </p:txBody>
      </p:sp>
      <mc:AlternateContent xmlns:mc="http://schemas.openxmlformats.org/markup-compatibility/2006" xmlns:a14="http://schemas.microsoft.com/office/drawing/2010/main">
        <mc:Choice Requires="a14">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3"/>
              </p:nvPr>
            </p:nvSpPr>
            <p:spPr>
              <a:xfrm>
                <a:off x="88375" y="-75106"/>
                <a:ext cx="6304805" cy="6755306"/>
              </a:xfrm>
            </p:spPr>
            <p:txBody>
              <a:bodyPr/>
              <a:lstStyle/>
              <a:p>
                <a:pPr marL="0" indent="0">
                  <a:buNone/>
                </a:pPr>
                <a:r>
                  <a:rPr lang="en-US" sz="1800"/>
                  <a:t>4.  1. 3 possible cases – </a:t>
                </a:r>
              </a:p>
              <a:p>
                <a14:m>
                  <m:oMath xmlns:m="http://schemas.openxmlformats.org/officeDocument/2006/math">
                    <m:r>
                      <a:rPr lang="en-US" i="1">
                        <a:latin typeface="Cambria Math" panose="02040503050406030204" pitchFamily="18" charset="0"/>
                        <a:ea typeface="Cambria Math" panose="02040503050406030204" pitchFamily="18" charset="0"/>
                      </a:rPr>
                      <m:t>𝜏</m:t>
                    </m:r>
                  </m:oMath>
                </a14:m>
                <a:r>
                  <a:rPr lang="en-US" baseline="-25000"/>
                  <a:t>R</a:t>
                </a:r>
                <a:r>
                  <a:rPr lang="en-US" sz="1600">
                    <a:ea typeface="Cambria Math" panose="02040503050406030204" pitchFamily="18" charset="0"/>
                  </a:rPr>
                  <a:t> </a:t>
                </a:r>
                <a:r>
                  <a:rPr lang="en-US" sz="1600">
                    <a:ea typeface="Cambria Math" panose="02040503050406030204" pitchFamily="18" charset="0"/>
                    <a:sym typeface="Symbol" panose="05050102010706020507" pitchFamily="18" charset="2"/>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𝜏</m:t>
                    </m:r>
                  </m:oMath>
                </a14:m>
                <a:r>
                  <a:rPr lang="en-US" sz="1600" baseline="-25000" err="1"/>
                  <a:t>sp</a:t>
                </a:r>
                <a:r>
                  <a:rPr lang="en-US" sz="1600" baseline="-25000"/>
                  <a:t> </a:t>
                </a:r>
                <a:r>
                  <a:rPr lang="en-US" sz="1600"/>
                  <a:t> </a:t>
                </a:r>
                <a:r>
                  <a:rPr lang="en-US" sz="1600">
                    <a:sym typeface="Symbol" panose="05050102010706020507" pitchFamily="18" charset="2"/>
                  </a:rPr>
                  <a:t> Sinusoidal instability </a:t>
                </a:r>
                <a:r>
                  <a:rPr lang="en-US">
                    <a:sym typeface="Symbol" panose="05050102010706020507" pitchFamily="18" charset="2"/>
                  </a:rPr>
                  <a:t>dominates  flow becomes unstable after heating but before reflow in template it                     separates into bubbles.</a:t>
                </a:r>
              </a:p>
              <a:p>
                <a:r>
                  <a:rPr lang="en-US">
                    <a:sym typeface="Symbol" panose="05050102010706020507" pitchFamily="18" charset="2"/>
                  </a:rPr>
                  <a:t>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baseline="-25000"/>
                  <a:t>R</a:t>
                </a:r>
                <a:r>
                  <a:rPr lang="en-US">
                    <a:ea typeface="Cambria Math" panose="02040503050406030204" pitchFamily="18" charset="0"/>
                  </a:rPr>
                  <a:t> </a:t>
                </a:r>
                <a:r>
                  <a:rPr lang="en-US" sz="1600">
                    <a:ea typeface="Cambria Math" panose="02040503050406030204" pitchFamily="18" charset="0"/>
                    <a:sym typeface="Symbol" panose="05050102010706020507" pitchFamily="18" charset="2"/>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𝜏</m:t>
                    </m:r>
                  </m:oMath>
                </a14:m>
                <a:r>
                  <a:rPr lang="en-US" sz="1600" baseline="-25000" err="1"/>
                  <a:t>sp</a:t>
                </a:r>
                <a:r>
                  <a:rPr lang="en-US" sz="1600" baseline="-25000"/>
                  <a:t> </a:t>
                </a:r>
                <a:r>
                  <a:rPr lang="en-US" sz="1600"/>
                  <a:t> </a:t>
                </a:r>
                <a:r>
                  <a:rPr lang="en-US" sz="1600">
                    <a:sym typeface="Symbol" panose="05050102010706020507" pitchFamily="18" charset="2"/>
                  </a:rPr>
                  <a:t>Reflow </a:t>
                </a:r>
                <a:r>
                  <a:rPr lang="en-US">
                    <a:sym typeface="Symbol" panose="05050102010706020507" pitchFamily="18" charset="2"/>
                  </a:rPr>
                  <a:t>dominates  flow becomes unstable after heating and reflow takes into template before separation of the particles.  Desired Case.</a:t>
                </a:r>
              </a:p>
              <a:p>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baseline="-25000"/>
                  <a:t>R</a:t>
                </a:r>
                <a:r>
                  <a:rPr lang="en-US">
                    <a:ea typeface="Cambria Math" panose="02040503050406030204" pitchFamily="18" charset="0"/>
                  </a:rPr>
                  <a:t> </a:t>
                </a:r>
                <a:r>
                  <a:rPr lang="en-US">
                    <a:ea typeface="Cambria Math" panose="02040503050406030204" pitchFamily="18" charset="0"/>
                    <a:sym typeface="Symbol" panose="05050102010706020507" pitchFamily="18" charset="2"/>
                  </a:rPr>
                  <a:t>=</a:t>
                </a:r>
                <a:r>
                  <a:rPr lang="en-US" sz="1600">
                    <a:ea typeface="Cambria Math" panose="02040503050406030204" pitchFamily="18" charset="0"/>
                    <a:sym typeface="Symbol" panose="05050102010706020507" pitchFamily="18" charset="2"/>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𝜏</m:t>
                    </m:r>
                  </m:oMath>
                </a14:m>
                <a:r>
                  <a:rPr lang="en-US" sz="1600" baseline="-25000" err="1"/>
                  <a:t>sp</a:t>
                </a:r>
                <a:r>
                  <a:rPr lang="en-US" sz="1600" baseline="-25000"/>
                  <a:t>  </a:t>
                </a:r>
                <a:r>
                  <a:rPr lang="en-US">
                    <a:sym typeface="Symbol" panose="05050102010706020507" pitchFamily="18" charset="2"/>
                  </a:rPr>
                  <a:t> Reflow dominates but still pre-separation occurs at some places before reflow so better to go for case 2.</a:t>
                </a:r>
              </a:p>
              <a:p>
                <a:pPr marL="0" indent="0">
                  <a:buNone/>
                </a:pPr>
                <a:r>
                  <a:rPr lang="en-US">
                    <a:sym typeface="Symbol" panose="05050102010706020507" pitchFamily="18" charset="2"/>
                  </a:rPr>
                  <a:t>2.By increasing initial thickness we can make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baseline="-25000"/>
                  <a:t>R</a:t>
                </a:r>
                <a:r>
                  <a:rPr lang="en-US">
                    <a:ea typeface="Cambria Math" panose="02040503050406030204" pitchFamily="18" charset="0"/>
                  </a:rPr>
                  <a:t> </a:t>
                </a:r>
                <a:r>
                  <a:rPr lang="en-US">
                    <a:ea typeface="Cambria Math" panose="02040503050406030204" pitchFamily="18" charset="0"/>
                    <a:sym typeface="Symbol" panose="05050102010706020507" pitchFamily="18" charset="2"/>
                  </a:rPr>
                  <a:t>  </a:t>
                </a:r>
                <a14:m>
                  <m:oMath xmlns:m="http://schemas.openxmlformats.org/officeDocument/2006/math">
                    <m:r>
                      <a:rPr lang="en-US" sz="1600" i="1" smtClean="0">
                        <a:latin typeface="Cambria Math" panose="02040503050406030204" pitchFamily="18" charset="0"/>
                        <a:ea typeface="Cambria Math" panose="02040503050406030204" pitchFamily="18" charset="0"/>
                      </a:rPr>
                      <m:t>𝜏</m:t>
                    </m:r>
                  </m:oMath>
                </a14:m>
                <a:r>
                  <a:rPr lang="en-US" sz="1600" baseline="-25000" err="1"/>
                  <a:t>sp</a:t>
                </a:r>
                <a:r>
                  <a:rPr lang="en-US" sz="1600" baseline="-25000"/>
                  <a:t> </a:t>
                </a:r>
                <a:r>
                  <a:rPr lang="en-US" baseline="-25000"/>
                  <a:t> </a:t>
                </a:r>
                <a:r>
                  <a:rPr lang="en-US"/>
                  <a:t> hence we took h</a:t>
                </a:r>
                <a:r>
                  <a:rPr lang="en-US" baseline="-25000"/>
                  <a:t>o</a:t>
                </a:r>
                <a:r>
                  <a:rPr lang="en-US"/>
                  <a:t> = 400 nm even if the </a:t>
                </a:r>
                <a:r>
                  <a:rPr lang="en-US" err="1"/>
                  <a:t>h</a:t>
                </a:r>
                <a:r>
                  <a:rPr lang="en-US" baseline="-25000" err="1"/>
                  <a:t>omin</a:t>
                </a:r>
                <a:r>
                  <a:rPr lang="en-US" baseline="-25000"/>
                  <a:t> </a:t>
                </a:r>
                <a:r>
                  <a:rPr lang="en-US"/>
                  <a:t> = 75nm by volume conservation.</a:t>
                </a:r>
              </a:p>
              <a:p>
                <a:pPr marL="0" indent="0">
                  <a:buNone/>
                </a:pPr>
                <a:r>
                  <a:rPr lang="en-US">
                    <a:sym typeface="Symbol" panose="05050102010706020507" pitchFamily="18" charset="2"/>
                  </a:rPr>
                  <a:t>3.</a:t>
                </a:r>
                <a:r>
                  <a:rPr lang="en-US" sz="1600">
                    <a:ea typeface="Cambria Math" panose="020405030504060302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𝜏</m:t>
                    </m:r>
                  </m:oMath>
                </a14:m>
                <a:r>
                  <a:rPr lang="en-US" sz="1600" baseline="-25000" err="1"/>
                  <a:t>sp</a:t>
                </a:r>
                <a:r>
                  <a:rPr lang="en-US" sz="1600" baseline="-25000"/>
                  <a:t> </a:t>
                </a:r>
                <a:r>
                  <a:rPr lang="en-US" baseline="-25000"/>
                  <a:t> </a:t>
                </a:r>
                <a:r>
                  <a:rPr lang="en-US"/>
                  <a:t> decreases with the thinning of the deposited glass layer.</a:t>
                </a:r>
              </a:p>
              <a:p>
                <a:pPr marL="0" indent="0">
                  <a:buNone/>
                </a:pPr>
                <a:r>
                  <a:rPr lang="en-US">
                    <a:sym typeface="Symbol" panose="05050102010706020507" pitchFamily="18" charset="2"/>
                  </a:rPr>
                  <a:t>4. Hence time scale of </a:t>
                </a:r>
                <a:r>
                  <a:rPr lang="en-US" err="1">
                    <a:sym typeface="Symbol" panose="05050102010706020507" pitchFamily="18" charset="2"/>
                  </a:rPr>
                  <a:t>dewetting</a:t>
                </a:r>
                <a:r>
                  <a:rPr lang="en-US">
                    <a:sym typeface="Symbol" panose="05050102010706020507" pitchFamily="18" charset="2"/>
                  </a:rPr>
                  <a:t> can be tuned by initial thickness deposited.</a:t>
                </a:r>
              </a:p>
              <a:p>
                <a:pPr marL="0" indent="0">
                  <a:buNone/>
                </a:pPr>
                <a:r>
                  <a:rPr lang="en-US">
                    <a:sym typeface="Symbol" panose="05050102010706020507" pitchFamily="18" charset="2"/>
                  </a:rPr>
                  <a:t>5. But large thickness means large mesa particles after </a:t>
                </a:r>
                <a:r>
                  <a:rPr lang="en-US" err="1">
                    <a:sym typeface="Symbol" panose="05050102010706020507" pitchFamily="18" charset="2"/>
                  </a:rPr>
                  <a:t>dewetting</a:t>
                </a:r>
                <a:r>
                  <a:rPr lang="en-US">
                    <a:sym typeface="Symbol" panose="05050102010706020507" pitchFamily="18" charset="2"/>
                  </a:rPr>
                  <a:t> which we observed in the 400nm samples.</a:t>
                </a:r>
              </a:p>
              <a:p>
                <a:pPr marL="0" indent="0">
                  <a:buNone/>
                </a:pPr>
                <a:r>
                  <a:rPr lang="en-US">
                    <a:sym typeface="Symbol" panose="05050102010706020507" pitchFamily="18" charset="2"/>
                  </a:rPr>
                  <a:t>6. For higher thickness above a certain thickness  both the reflow and Rayleigh Taylor instabilities decrease and the final structure no longer flow in the underlying pattern and form particles sitting in between grooves which we observed in 600 nm sample</a:t>
                </a:r>
              </a:p>
              <a:p>
                <a:pPr marL="0" indent="0">
                  <a:buNone/>
                </a:pPr>
                <a:endParaRPr lang="en-US">
                  <a:sym typeface="Symbol" panose="05050102010706020507" pitchFamily="18" charset="2"/>
                </a:endParaRPr>
              </a:p>
              <a:p>
                <a:pPr marL="342900" indent="-342900">
                  <a:buAutoNum type="arabicPeriod"/>
                </a:pPr>
                <a:endParaRPr lang="en-US">
                  <a:sym typeface="Symbol" panose="05050102010706020507" pitchFamily="18" charset="2"/>
                </a:endParaRPr>
              </a:p>
              <a:p>
                <a:pPr marL="0" indent="0">
                  <a:buNone/>
                </a:pPr>
                <a:endParaRPr lang="en-US">
                  <a:sym typeface="Symbol" panose="05050102010706020507" pitchFamily="18" charset="2"/>
                </a:endParaRPr>
              </a:p>
              <a:p>
                <a:pPr marL="342900" indent="-342900">
                  <a:buAutoNum type="arabicPeriod"/>
                </a:pPr>
                <a:endParaRPr lang="en-US"/>
              </a:p>
            </p:txBody>
          </p:sp>
        </mc:Choice>
        <mc:Fallback xmlns="">
          <p:sp>
            <p:nvSpPr>
              <p:cNvPr id="19" name="Text Placeholder 18">
                <a:extLst>
                  <a:ext uri="{FF2B5EF4-FFF2-40B4-BE49-F238E27FC236}">
                    <a16:creationId xmlns:a16="http://schemas.microsoft.com/office/drawing/2014/main" id="{782206B1-586F-4254-9B36-D06C4E294ACF}"/>
                  </a:ext>
                </a:extLst>
              </p:cNvPr>
              <p:cNvSpPr>
                <a:spLocks noGrp="1" noRot="1" noChangeAspect="1" noMove="1" noResize="1" noEditPoints="1" noAdjustHandles="1" noChangeArrowheads="1" noChangeShapeType="1" noTextEdit="1"/>
              </p:cNvSpPr>
              <p:nvPr>
                <p:ph type="body" sz="quarter" idx="13"/>
              </p:nvPr>
            </p:nvSpPr>
            <p:spPr>
              <a:xfrm>
                <a:off x="88375" y="-75106"/>
                <a:ext cx="6304805" cy="6755306"/>
              </a:xfrm>
              <a:blipFill>
                <a:blip r:embed="rId2"/>
                <a:stretch>
                  <a:fillRect l="-773" t="-542" r="-125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F05C392-CBC0-4E08-AB33-ED12FE3CF46D}"/>
              </a:ext>
            </a:extLst>
          </p:cNvPr>
          <p:cNvPicPr>
            <a:picLocks noChangeAspect="1"/>
          </p:cNvPicPr>
          <p:nvPr/>
        </p:nvPicPr>
        <p:blipFill>
          <a:blip r:embed="rId3"/>
          <a:stretch>
            <a:fillRect/>
          </a:stretch>
        </p:blipFill>
        <p:spPr>
          <a:xfrm>
            <a:off x="6551788" y="177800"/>
            <a:ext cx="5189630" cy="4820920"/>
          </a:xfrm>
          <a:prstGeom prst="rect">
            <a:avLst/>
          </a:prstGeom>
        </p:spPr>
      </p:pic>
      <p:sp>
        <p:nvSpPr>
          <p:cNvPr id="8" name="TextBox 7">
            <a:extLst>
              <a:ext uri="{FF2B5EF4-FFF2-40B4-BE49-F238E27FC236}">
                <a16:creationId xmlns:a16="http://schemas.microsoft.com/office/drawing/2014/main" id="{FF0D7FD8-568D-4A21-90BC-96466EA52692}"/>
              </a:ext>
            </a:extLst>
          </p:cNvPr>
          <p:cNvSpPr txBox="1"/>
          <p:nvPr/>
        </p:nvSpPr>
        <p:spPr>
          <a:xfrm>
            <a:off x="6551788" y="5181600"/>
            <a:ext cx="5106812" cy="923330"/>
          </a:xfrm>
          <a:prstGeom prst="rect">
            <a:avLst/>
          </a:prstGeom>
          <a:noFill/>
        </p:spPr>
        <p:txBody>
          <a:bodyPr wrap="square" rtlCol="0">
            <a:spAutoFit/>
          </a:bodyPr>
          <a:lstStyle/>
          <a:p>
            <a:r>
              <a:rPr lang="en-IN">
                <a:solidFill>
                  <a:schemeClr val="bg1"/>
                </a:solidFill>
              </a:rPr>
              <a:t>Fig  6. As we increase film thickness we go from Sinusoidal Instability Dominated Zone to Reflow dominated Zone</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4B74F3-26B2-4736-90D3-91CC64A69C86}"/>
              </a:ext>
            </a:extLst>
          </p:cNvPr>
          <p:cNvSpPr>
            <a:spLocks noGrp="1"/>
          </p:cNvSpPr>
          <p:nvPr>
            <p:ph type="sldNum" sz="quarter" idx="12"/>
          </p:nvPr>
        </p:nvSpPr>
        <p:spPr/>
        <p:txBody>
          <a:bodyPr/>
          <a:lstStyle/>
          <a:p>
            <a:fld id="{C263D6C4-4840-40CC-AC84-17E24B3B7BDE}" type="slidenum">
              <a:rPr lang="en-US" noProof="0" smtClean="0"/>
              <a:pPr/>
              <a:t>12</a:t>
            </a:fld>
            <a:endParaRPr lang="en-US" noProof="0"/>
          </a:p>
        </p:txBody>
      </p:sp>
      <p:sp>
        <p:nvSpPr>
          <p:cNvPr id="4" name="Text Placeholder 3">
            <a:extLst>
              <a:ext uri="{FF2B5EF4-FFF2-40B4-BE49-F238E27FC236}">
                <a16:creationId xmlns:a16="http://schemas.microsoft.com/office/drawing/2014/main" id="{367AC716-F284-424D-B1F4-2D13177E2E58}"/>
              </a:ext>
            </a:extLst>
          </p:cNvPr>
          <p:cNvSpPr>
            <a:spLocks noGrp="1"/>
          </p:cNvSpPr>
          <p:nvPr>
            <p:ph type="body" sz="quarter" idx="13"/>
          </p:nvPr>
        </p:nvSpPr>
        <p:spPr>
          <a:xfrm>
            <a:off x="167640" y="-101600"/>
            <a:ext cx="11084560" cy="6682739"/>
          </a:xfrm>
        </p:spPr>
        <p:txBody>
          <a:bodyPr/>
          <a:lstStyle/>
          <a:p>
            <a:pPr marL="0" indent="0">
              <a:lnSpc>
                <a:spcPct val="107000"/>
              </a:lnSpc>
              <a:spcAft>
                <a:spcPts val="800"/>
              </a:spcAft>
              <a:buNone/>
            </a:pPr>
            <a:r>
              <a:rPr lang="en-IN" sz="2800" b="1">
                <a:latin typeface="Arial" panose="020B0604020202020204" pitchFamily="34" charset="0"/>
                <a:ea typeface="Calibri" panose="020F0502020204030204" pitchFamily="34" charset="0"/>
                <a:cs typeface="Mangal" panose="02040503050203030202" pitchFamily="18" charset="0"/>
              </a:rPr>
              <a:t>8</a:t>
            </a:r>
            <a:r>
              <a:rPr lang="en-IN" sz="2800" b="1">
                <a:effectLst/>
                <a:latin typeface="Arial" panose="020B0604020202020204" pitchFamily="34" charset="0"/>
                <a:ea typeface="Calibri" panose="020F0502020204030204" pitchFamily="34" charset="0"/>
                <a:cs typeface="Mangal" panose="02040503050203030202" pitchFamily="18" charset="0"/>
              </a:rPr>
              <a:t>. Experimental Procedure</a:t>
            </a:r>
            <a:endParaRPr lang="en-IN" sz="2800" b="1">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err="1">
                <a:effectLst/>
                <a:latin typeface="Arial" panose="020B0604020202020204" pitchFamily="34" charset="0"/>
                <a:ea typeface="Calibri" panose="020F0502020204030204" pitchFamily="34" charset="0"/>
                <a:cs typeface="Mangal" panose="02040503050203030202" pitchFamily="18" charset="0"/>
              </a:rPr>
              <a:t>A.Two</a:t>
            </a:r>
            <a:r>
              <a:rPr lang="en-IN" sz="1400">
                <a:effectLst/>
                <a:latin typeface="Arial" panose="020B0604020202020204" pitchFamily="34" charset="0"/>
                <a:ea typeface="Calibri" panose="020F0502020204030204" pitchFamily="34" charset="0"/>
                <a:cs typeface="Mangal" panose="02040503050203030202" pitchFamily="18" charset="0"/>
              </a:rPr>
              <a:t> step process of making of Silicon mould </a:t>
            </a:r>
            <a:endParaRPr lang="en-IN" sz="140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a:effectLst/>
                <a:latin typeface="Arial" panose="020B0604020202020204" pitchFamily="34" charset="0"/>
                <a:ea typeface="Calibri" panose="020F0502020204030204" pitchFamily="34" charset="0"/>
                <a:cs typeface="Mangal" panose="02040503050203030202" pitchFamily="18" charset="0"/>
              </a:rPr>
              <a:t>1.Photolithography : Determines the diameter, period of the cavity.</a:t>
            </a:r>
            <a:endParaRPr lang="en-IN" sz="140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a:effectLst/>
                <a:latin typeface="Arial" panose="020B0604020202020204" pitchFamily="34" charset="0"/>
                <a:ea typeface="Calibri" panose="020F0502020204030204" pitchFamily="34" charset="0"/>
                <a:cs typeface="Mangal" panose="02040503050203030202" pitchFamily="18" charset="0"/>
              </a:rPr>
              <a:t>2.Reactive ion etching: determine height of the pillar (hole).    </a:t>
            </a:r>
            <a:endParaRPr lang="en-IN" sz="140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a:effectLst/>
                <a:latin typeface="Arial" panose="020B0604020202020204" pitchFamily="34" charset="0"/>
                <a:ea typeface="Calibri" panose="020F0502020204030204" pitchFamily="34" charset="0"/>
                <a:cs typeface="Mangal" panose="02040503050203030202" pitchFamily="18" charset="0"/>
              </a:rPr>
              <a:t>B.PDMS substrate creation </a:t>
            </a:r>
            <a:endParaRPr lang="en-IN" sz="140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a:effectLst/>
                <a:latin typeface="Calibri" panose="020F0502020204030204" pitchFamily="34" charset="0"/>
                <a:ea typeface="Calibri" panose="020F0502020204030204" pitchFamily="34" charset="0"/>
                <a:cs typeface="Mangal" panose="02040503050203030202" pitchFamily="18" charset="0"/>
              </a:rPr>
              <a:t>   </a:t>
            </a:r>
            <a:r>
              <a:rPr lang="en-IN" sz="1400">
                <a:effectLst/>
                <a:latin typeface="Arial" panose="020B0604020202020204" pitchFamily="34" charset="0"/>
                <a:ea typeface="Calibri" panose="020F0502020204030204" pitchFamily="34" charset="0"/>
                <a:cs typeface="Times New Roman" panose="02020603050405020304" pitchFamily="18" charset="0"/>
              </a:rPr>
              <a:t>Mixing PDMS to curing agent (10:1)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To remove air bubbles we put sample in vacuum via desiccator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Blowing away dust particle from Silicon wafer using N</a:t>
            </a:r>
            <a:r>
              <a:rPr lang="en-IN" sz="1400" baseline="-25000">
                <a:effectLst/>
                <a:latin typeface="Arial" panose="020B0604020202020204" pitchFamily="34" charset="0"/>
                <a:ea typeface="Calibri" panose="020F0502020204030204" pitchFamily="34" charset="0"/>
                <a:cs typeface="Times New Roman" panose="02020603050405020304" pitchFamily="18" charset="0"/>
              </a:rPr>
              <a:t>2</a:t>
            </a:r>
            <a:r>
              <a:rPr lang="en-IN" sz="1400">
                <a:effectLst/>
                <a:latin typeface="Arial" panose="020B0604020202020204" pitchFamily="34" charset="0"/>
                <a:ea typeface="Calibri" panose="020F0502020204030204" pitchFamily="34" charset="0"/>
                <a:cs typeface="Times New Roman" panose="02020603050405020304" pitchFamily="18" charset="0"/>
              </a:rPr>
              <a:t> gas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Pour PDMS above Si substrate in petri dish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Again put the petri dish in desiccator to remover bubbles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Now place dish in oven at 80</a:t>
            </a:r>
            <a:r>
              <a:rPr lang="en-IN" sz="1400" baseline="30000">
                <a:effectLst/>
                <a:latin typeface="Arial" panose="020B0604020202020204" pitchFamily="34" charset="0"/>
                <a:ea typeface="Calibri" panose="020F0502020204030204" pitchFamily="34" charset="0"/>
                <a:cs typeface="Times New Roman" panose="02020603050405020304" pitchFamily="18" charset="0"/>
              </a:rPr>
              <a:t>0</a:t>
            </a:r>
            <a:r>
              <a:rPr lang="en-IN" sz="1400">
                <a:effectLst/>
                <a:latin typeface="Arial" panose="020B0604020202020204" pitchFamily="34" charset="0"/>
                <a:ea typeface="Calibri" panose="020F0502020204030204" pitchFamily="34" charset="0"/>
                <a:cs typeface="Times New Roman" panose="02020603050405020304" pitchFamily="18" charset="0"/>
              </a:rPr>
              <a:t> C for curing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After 3 to 4 hour separate the PDMS from silicon wafer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Once PDMS with arrayed cavity is created we go for thermal evaporator of selenium over arrayed PDMS in evaporator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Once the film of Se is deposited on PDMS we first check the Structure under microscope just to verify whether the film is </a:t>
            </a:r>
            <a:r>
              <a:rPr lang="en-IN" sz="1400" err="1">
                <a:effectLst/>
                <a:latin typeface="Arial" panose="020B0604020202020204" pitchFamily="34" charset="0"/>
                <a:ea typeface="Calibri" panose="020F0502020204030204" pitchFamily="34" charset="0"/>
                <a:cs typeface="Times New Roman" panose="02020603050405020304" pitchFamily="18" charset="0"/>
              </a:rPr>
              <a:t>disposited</a:t>
            </a:r>
            <a:r>
              <a:rPr lang="en-IN" sz="1400">
                <a:effectLst/>
                <a:latin typeface="Arial" panose="020B0604020202020204" pitchFamily="34" charset="0"/>
                <a:ea typeface="Calibri" panose="020F0502020204030204" pitchFamily="34" charset="0"/>
                <a:cs typeface="Times New Roman" panose="02020603050405020304" pitchFamily="18" charset="0"/>
              </a:rPr>
              <a:t> uniformly on substrate.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After that we place </a:t>
            </a:r>
            <a:r>
              <a:rPr lang="en-IN" sz="1400" err="1">
                <a:effectLst/>
                <a:latin typeface="Arial" panose="020B0604020202020204" pitchFamily="34" charset="0"/>
                <a:ea typeface="Calibri" panose="020F0502020204030204" pitchFamily="34" charset="0"/>
                <a:cs typeface="Times New Roman" panose="02020603050405020304" pitchFamily="18" charset="0"/>
              </a:rPr>
              <a:t>metasurface</a:t>
            </a:r>
            <a:r>
              <a:rPr lang="en-IN" sz="1400">
                <a:effectLst/>
                <a:latin typeface="Arial" panose="020B0604020202020204" pitchFamily="34" charset="0"/>
                <a:ea typeface="Calibri" panose="020F0502020204030204" pitchFamily="34" charset="0"/>
                <a:cs typeface="Times New Roman" panose="02020603050405020304" pitchFamily="18" charset="0"/>
              </a:rPr>
              <a:t> on hot plates annealing for desired time and temperature to achieve </a:t>
            </a:r>
            <a:r>
              <a:rPr lang="en-IN" sz="1400" err="1">
                <a:effectLst/>
                <a:latin typeface="Arial" panose="020B0604020202020204" pitchFamily="34" charset="0"/>
                <a:ea typeface="Calibri" panose="020F0502020204030204" pitchFamily="34" charset="0"/>
                <a:cs typeface="Times New Roman" panose="02020603050405020304" pitchFamily="18" charset="0"/>
              </a:rPr>
              <a:t>dewetting</a:t>
            </a:r>
            <a:r>
              <a:rPr lang="en-IN" sz="1400">
                <a:effectLst/>
                <a:latin typeface="Arial" panose="020B0604020202020204" pitchFamily="34" charset="0"/>
                <a:ea typeface="Calibri" panose="020F0502020204030204" pitchFamily="34" charset="0"/>
                <a:cs typeface="Times New Roman" panose="02020603050405020304" pitchFamily="18" charset="0"/>
              </a:rPr>
              <a: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a:effectLst/>
                <a:latin typeface="Arial" panose="020B0604020202020204" pitchFamily="34" charset="0"/>
                <a:ea typeface="Calibri" panose="020F0502020204030204" pitchFamily="34" charset="0"/>
                <a:cs typeface="Times New Roman" panose="02020603050405020304" pitchFamily="18" charset="0"/>
              </a:rPr>
              <a:t>Once we get good result we perform FTIR on sample to get optical properties.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408573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312930" y="312016"/>
            <a:ext cx="11214100" cy="480131"/>
          </a:xfrm>
        </p:spPr>
        <p:txBody>
          <a:bodyPr/>
          <a:lstStyle/>
          <a:p>
            <a:r>
              <a:rPr lang="en-US" sz="2800"/>
              <a:t>9.Theoretical Conclusion of Parameters</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1898462003"/>
                  </p:ext>
                </p:extLst>
              </p:nvPr>
            </p:nvGraphicFramePr>
            <p:xfrm>
              <a:off x="467081" y="881504"/>
              <a:ext cx="9871326" cy="5798696"/>
            </p:xfrm>
            <a:graphic>
              <a:graphicData uri="http://schemas.openxmlformats.org/drawingml/2006/table">
                <a:tbl>
                  <a:tblPr firstRow="1" bandRow="1">
                    <a:tableStyleId>{5C22544A-7EE6-4342-B048-85BDC9FD1C3A}</a:tableStyleId>
                  </a:tblPr>
                  <a:tblGrid>
                    <a:gridCol w="3290442">
                      <a:extLst>
                        <a:ext uri="{9D8B030D-6E8A-4147-A177-3AD203B41FA5}">
                          <a16:colId xmlns:a16="http://schemas.microsoft.com/office/drawing/2014/main" val="3559833401"/>
                        </a:ext>
                      </a:extLst>
                    </a:gridCol>
                    <a:gridCol w="3290442">
                      <a:extLst>
                        <a:ext uri="{9D8B030D-6E8A-4147-A177-3AD203B41FA5}">
                          <a16:colId xmlns:a16="http://schemas.microsoft.com/office/drawing/2014/main" val="82523989"/>
                        </a:ext>
                      </a:extLst>
                    </a:gridCol>
                    <a:gridCol w="3290442">
                      <a:extLst>
                        <a:ext uri="{9D8B030D-6E8A-4147-A177-3AD203B41FA5}">
                          <a16:colId xmlns:a16="http://schemas.microsoft.com/office/drawing/2014/main" val="3211310719"/>
                        </a:ext>
                      </a:extLst>
                    </a:gridCol>
                  </a:tblGrid>
                  <a:tr h="739016">
                    <a:tc>
                      <a:txBody>
                        <a:bodyPr/>
                        <a:lstStyle/>
                        <a:p>
                          <a:pPr algn="ctr"/>
                          <a:r>
                            <a:rPr lang="en-US" sz="1600" b="0">
                              <a:latin typeface="+mn-lt"/>
                              <a:cs typeface="Arial" panose="020B0604020202020204" pitchFamily="34" charset="0"/>
                            </a:rPr>
                            <a:t>Time of </a:t>
                          </a:r>
                          <a:r>
                            <a:rPr lang="en-US" sz="1600" b="0" err="1">
                              <a:latin typeface="+mn-lt"/>
                              <a:cs typeface="Arial" panose="020B0604020202020204" pitchFamily="34" charset="0"/>
                            </a:rPr>
                            <a:t>Dewetting</a:t>
                          </a:r>
                          <a:endParaRPr lang="en-GB" sz="1600" b="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a:latin typeface="+mn-lt"/>
                              <a:cs typeface="Arial" panose="020B0604020202020204" pitchFamily="34" charset="0"/>
                            </a:rPr>
                            <a:t>Temperature of </a:t>
                          </a:r>
                          <a:r>
                            <a:rPr lang="en-US" sz="1600" b="0" err="1">
                              <a:latin typeface="+mn-lt"/>
                              <a:cs typeface="Arial" panose="020B0604020202020204" pitchFamily="34" charset="0"/>
                            </a:rPr>
                            <a:t>Dewetting</a:t>
                          </a:r>
                          <a:endParaRPr lang="en-GB" sz="1600" b="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a:latin typeface="+mn-lt"/>
                              <a:cs typeface="Arial" panose="020B0604020202020204" pitchFamily="34" charset="0"/>
                            </a:rPr>
                            <a:t>Thickness of Deposition</a:t>
                          </a:r>
                          <a:endParaRPr lang="en-GB" sz="1600" b="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715101">
                    <a:tc>
                      <a:txBody>
                        <a:bodyPr/>
                        <a:lstStyle/>
                        <a:p>
                          <a:r>
                            <a:rPr lang="en-GB" sz="1400">
                              <a:solidFill>
                                <a:schemeClr val="bg1"/>
                              </a:solidFill>
                              <a:latin typeface="+mn-lt"/>
                            </a:rPr>
                            <a:t>1.Reflow Time (</a:t>
                          </a:r>
                          <a14:m>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𝜏</m:t>
                              </m:r>
                            </m:oMath>
                          </a14:m>
                          <a:r>
                            <a:rPr lang="en-US" sz="1400" baseline="-25000">
                              <a:solidFill>
                                <a:schemeClr val="bg1"/>
                              </a:solidFill>
                            </a:rPr>
                            <a:t>R</a:t>
                          </a:r>
                          <a:r>
                            <a:rPr lang="en-US" sz="1400">
                              <a:solidFill>
                                <a:schemeClr val="bg1"/>
                              </a:solidFill>
                              <a:ea typeface="Cambria Math" panose="02040503050406030204" pitchFamily="18" charset="0"/>
                            </a:rPr>
                            <a:t> </a:t>
                          </a:r>
                          <a:r>
                            <a:rPr lang="en-GB" sz="1400">
                              <a:solidFill>
                                <a:schemeClr val="bg1"/>
                              </a:solidFill>
                              <a:latin typeface="+mn-lt"/>
                            </a:rPr>
                            <a:t>)</a:t>
                          </a:r>
                        </a:p>
                        <a:p>
                          <a:r>
                            <a:rPr lang="en-GB" sz="1400">
                              <a:solidFill>
                                <a:schemeClr val="bg1"/>
                              </a:solidFill>
                              <a:latin typeface="+mn-lt"/>
                            </a:rPr>
                            <a:t>2.Reynold/</a:t>
                          </a:r>
                          <a:r>
                            <a:rPr lang="en-GB" sz="1400" err="1">
                              <a:solidFill>
                                <a:schemeClr val="bg1"/>
                              </a:solidFill>
                              <a:latin typeface="+mn-lt"/>
                            </a:rPr>
                            <a:t>Sinosoidal</a:t>
                          </a:r>
                          <a:r>
                            <a:rPr lang="en-GB" sz="1400">
                              <a:solidFill>
                                <a:schemeClr val="bg1"/>
                              </a:solidFill>
                              <a:latin typeface="+mn-lt"/>
                            </a:rPr>
                            <a:t> Instability Time(</a:t>
                          </a:r>
                          <a14:m>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𝜏</m:t>
                              </m:r>
                            </m:oMath>
                          </a14:m>
                          <a:r>
                            <a:rPr lang="en-US" sz="1400" baseline="-25000" err="1">
                              <a:solidFill>
                                <a:schemeClr val="bg1"/>
                              </a:solidFill>
                            </a:rPr>
                            <a:t>sp</a:t>
                          </a:r>
                          <a:r>
                            <a:rPr lang="en-US" sz="1400" baseline="-25000">
                              <a:solidFill>
                                <a:schemeClr val="bg1"/>
                              </a:solidFill>
                            </a:rPr>
                            <a:t> </a:t>
                          </a:r>
                          <a:r>
                            <a:rPr lang="en-GB" sz="1400">
                              <a:solidFill>
                                <a:schemeClr val="bg1"/>
                              </a:solidFill>
                              <a:latin typeface="+mn-lt"/>
                            </a:rPr>
                            <a:t>)</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a:solidFill>
                                <a:schemeClr val="bg1"/>
                              </a:solidFill>
                              <a:latin typeface="+mn-lt"/>
                            </a:rPr>
                            <a:t>Viscosity of Se and surface energy of Se is dependent (both decreases with temperature) on temperature but at 85 C to 95 C viscosity can be taken as </a:t>
                          </a:r>
                        </a:p>
                        <a:p>
                          <a:r>
                            <a:rPr lang="en-GB" sz="1400">
                              <a:solidFill>
                                <a:schemeClr val="bg1"/>
                              </a:solidFill>
                              <a:latin typeface="+mn-lt"/>
                            </a:rPr>
                            <a:t>10</a:t>
                          </a:r>
                          <a:r>
                            <a:rPr lang="en-GB" sz="1400" baseline="30000">
                              <a:solidFill>
                                <a:schemeClr val="bg1"/>
                              </a:solidFill>
                              <a:latin typeface="+mn-lt"/>
                            </a:rPr>
                            <a:t>4</a:t>
                          </a:r>
                          <a:r>
                            <a:rPr lang="en-GB" sz="1400">
                              <a:solidFill>
                                <a:schemeClr val="bg1"/>
                              </a:solidFill>
                              <a:latin typeface="+mn-lt"/>
                            </a:rPr>
                            <a:t> to 10</a:t>
                          </a:r>
                          <a:r>
                            <a:rPr lang="en-GB" sz="1400" baseline="30000">
                              <a:solidFill>
                                <a:schemeClr val="bg1"/>
                              </a:solidFill>
                              <a:latin typeface="+mn-lt"/>
                            </a:rPr>
                            <a:t>5</a:t>
                          </a:r>
                          <a:r>
                            <a:rPr lang="en-GB" sz="1400">
                              <a:solidFill>
                                <a:schemeClr val="bg1"/>
                              </a:solidFill>
                              <a:latin typeface="+mn-lt"/>
                            </a:rPr>
                            <a:t> Pa-s.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a:solidFill>
                                <a:schemeClr val="bg1"/>
                              </a:solidFill>
                              <a:latin typeface="+mn-lt"/>
                            </a:rPr>
                            <a:t>Minimum thickness is taken from volume conservation theory i.e. 78.5 nm</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715101">
                    <a:tc>
                      <a:txBody>
                        <a:bodyPr/>
                        <a:lstStyle/>
                        <a:p>
                          <a:r>
                            <a:rPr lang="en-US" sz="2000">
                              <a:solidFill>
                                <a:schemeClr val="bg1"/>
                              </a:solidFill>
                              <a:sym typeface="Symbol" panose="05050102010706020507" pitchFamily="18" charset="2"/>
                            </a:rPr>
                            <a:t> </a:t>
                          </a:r>
                          <a14:m>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a14:m>
                          <a:r>
                            <a:rPr lang="en-US" sz="2000" baseline="-25000">
                              <a:solidFill>
                                <a:schemeClr val="bg1"/>
                              </a:solidFill>
                            </a:rPr>
                            <a:t>R</a:t>
                          </a:r>
                          <a:r>
                            <a:rPr lang="en-US" sz="2000">
                              <a:solidFill>
                                <a:schemeClr val="bg1"/>
                              </a:solidFill>
                              <a:ea typeface="Cambria Math" panose="02040503050406030204" pitchFamily="18" charset="0"/>
                            </a:rPr>
                            <a:t> </a:t>
                          </a:r>
                          <a:r>
                            <a:rPr lang="en-US" sz="2000">
                              <a:solidFill>
                                <a:schemeClr val="bg1"/>
                              </a:solidFill>
                              <a:ea typeface="Cambria Math" panose="02040503050406030204" pitchFamily="18" charset="0"/>
                              <a:sym typeface="Symbol" panose="05050102010706020507" pitchFamily="18" charset="2"/>
                            </a:rPr>
                            <a:t> </a:t>
                          </a:r>
                          <a14:m>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a14:m>
                          <a:r>
                            <a:rPr lang="en-US" sz="2000" baseline="-25000" err="1">
                              <a:solidFill>
                                <a:schemeClr val="bg1"/>
                              </a:solidFill>
                            </a:rPr>
                            <a:t>sp</a:t>
                          </a:r>
                          <a:r>
                            <a:rPr lang="en-US" sz="2000" baseline="-25000">
                              <a:solidFill>
                                <a:schemeClr val="bg1"/>
                              </a:solidFill>
                            </a:rPr>
                            <a:t> </a:t>
                          </a:r>
                          <a:endParaRPr lang="en-GB" sz="200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a:solidFill>
                                <a:schemeClr val="bg1"/>
                              </a:solidFill>
                              <a:latin typeface="+mn-lt"/>
                            </a:rPr>
                            <a:t>Also the surface energy can be taken around 0.2 J/m</a:t>
                          </a:r>
                          <a:r>
                            <a:rPr lang="en-GB" sz="1400" baseline="30000">
                              <a:solidFill>
                                <a:schemeClr val="bg1"/>
                              </a:solidFill>
                              <a:latin typeface="+mn-lt"/>
                            </a:rPr>
                            <a:t>2 </a:t>
                          </a:r>
                          <a:r>
                            <a:rPr lang="en-GB" sz="1400" baseline="0">
                              <a:solidFill>
                                <a:schemeClr val="bg1"/>
                              </a:solidFill>
                              <a:latin typeface="+mn-lt"/>
                            </a:rPr>
                            <a:t> at 85 C to 95 C.</a:t>
                          </a:r>
                          <a:endParaRPr lang="en-GB" sz="1400" baseline="3000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a:latin typeface="+mn-lt"/>
                            </a:rPr>
                            <a:t> </a:t>
                          </a:r>
                          <a:r>
                            <a:rPr lang="en-GB" sz="1400">
                              <a:solidFill>
                                <a:schemeClr val="bg1"/>
                              </a:solidFill>
                              <a:latin typeface="+mn-lt"/>
                            </a:rPr>
                            <a:t>Max. thickness taken from the experiment at which large mesa particles and no filling of holes </a:t>
                          </a:r>
                          <a:r>
                            <a:rPr lang="en-GB" sz="1400" err="1">
                              <a:solidFill>
                                <a:schemeClr val="bg1"/>
                              </a:solidFill>
                              <a:latin typeface="+mn-lt"/>
                            </a:rPr>
                            <a:t>i.e</a:t>
                          </a:r>
                          <a:r>
                            <a:rPr lang="en-GB" sz="1400">
                              <a:solidFill>
                                <a:schemeClr val="bg1"/>
                              </a:solidFill>
                              <a:latin typeface="+mn-lt"/>
                            </a:rPr>
                            <a:t> 600nm.</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715101">
                    <a:tc>
                      <a:txBody>
                        <a:bodyPr/>
                        <a:lstStyle/>
                        <a:p>
                          <a:r>
                            <a:rPr lang="en-GB" sz="1400" err="1">
                              <a:solidFill>
                                <a:schemeClr val="bg1"/>
                              </a:solidFill>
                              <a:latin typeface="+mn-lt"/>
                            </a:rPr>
                            <a:t>Theoritically</a:t>
                          </a:r>
                          <a:r>
                            <a:rPr lang="en-GB" sz="1400">
                              <a:solidFill>
                                <a:schemeClr val="bg1"/>
                              </a:solidFill>
                              <a:latin typeface="+mn-lt"/>
                            </a:rPr>
                            <a:t> obtained from Navier Stokes Model and depends on </a:t>
                          </a:r>
                        </a:p>
                        <a:p>
                          <a:r>
                            <a:rPr lang="en-GB" sz="1400">
                              <a:solidFill>
                                <a:schemeClr val="bg1"/>
                              </a:solidFill>
                              <a:latin typeface="+mn-lt"/>
                            </a:rPr>
                            <a:t>1.Viscosity of Selenium at temperature of </a:t>
                          </a:r>
                          <a:r>
                            <a:rPr lang="en-GB" sz="1400" err="1">
                              <a:solidFill>
                                <a:schemeClr val="bg1"/>
                              </a:solidFill>
                              <a:latin typeface="+mn-lt"/>
                            </a:rPr>
                            <a:t>dewetting</a:t>
                          </a:r>
                          <a:endParaRPr lang="en-GB" sz="1400">
                            <a:solidFill>
                              <a:schemeClr val="bg1"/>
                            </a:solidFill>
                            <a:latin typeface="+mn-lt"/>
                          </a:endParaRPr>
                        </a:p>
                        <a:p>
                          <a:r>
                            <a:rPr lang="en-GB" sz="1400">
                              <a:solidFill>
                                <a:schemeClr val="bg1"/>
                              </a:solidFill>
                              <a:latin typeface="+mn-lt"/>
                            </a:rPr>
                            <a:t>2.Thickness of Deposition </a:t>
                          </a:r>
                        </a:p>
                        <a:p>
                          <a:r>
                            <a:rPr lang="en-GB" sz="1400">
                              <a:solidFill>
                                <a:schemeClr val="bg1"/>
                              </a:solidFill>
                              <a:latin typeface="+mn-lt"/>
                            </a:rPr>
                            <a:t>3.Wave No. (Periodic Lattice)</a:t>
                          </a:r>
                        </a:p>
                        <a:p>
                          <a:r>
                            <a:rPr lang="en-GB" sz="1400">
                              <a:solidFill>
                                <a:schemeClr val="bg1"/>
                              </a:solidFill>
                              <a:latin typeface="+mn-lt"/>
                            </a:rPr>
                            <a:t>4.Surface Tension of Se of glass air interface</a:t>
                          </a:r>
                        </a:p>
                        <a:p>
                          <a:endParaRPr lang="en-GB" sz="140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a:solidFill>
                                <a:schemeClr val="bg1"/>
                              </a:solidFill>
                              <a:latin typeface="+mn-lt"/>
                            </a:rPr>
                            <a:t>From experimental observation temperature from 85 C to 95 C </a:t>
                          </a:r>
                          <a:r>
                            <a:rPr lang="en-GB" sz="1400" err="1">
                              <a:solidFill>
                                <a:schemeClr val="bg1"/>
                              </a:solidFill>
                              <a:latin typeface="+mn-lt"/>
                            </a:rPr>
                            <a:t>dewetting</a:t>
                          </a:r>
                          <a:r>
                            <a:rPr lang="en-GB" sz="1400">
                              <a:solidFill>
                                <a:schemeClr val="bg1"/>
                              </a:solidFill>
                              <a:latin typeface="+mn-lt"/>
                            </a:rPr>
                            <a:t> doesn’t play a crucial role.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a:solidFill>
                                <a:schemeClr val="bg1"/>
                              </a:solidFill>
                              <a:latin typeface="+mn-lt"/>
                            </a:rPr>
                            <a:t>So for conclusion the optimum thickness for our period and array lies in between 78.5 nm to 600nm.</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715101">
                    <a:tc>
                      <a:txBody>
                        <a:bodyPr/>
                        <a:lstStyle/>
                        <a:p>
                          <a14:m>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𝜏</m:t>
                              </m:r>
                            </m:oMath>
                          </a14:m>
                          <a:r>
                            <a:rPr lang="en-US" sz="1400" baseline="-25000">
                              <a:solidFill>
                                <a:schemeClr val="bg1"/>
                              </a:solidFill>
                            </a:rPr>
                            <a:t>R</a:t>
                          </a:r>
                          <a:r>
                            <a:rPr lang="en-US" sz="1400">
                              <a:solidFill>
                                <a:schemeClr val="bg1"/>
                              </a:solidFill>
                              <a:ea typeface="Cambria Math" panose="02040503050406030204" pitchFamily="18" charset="0"/>
                            </a:rPr>
                            <a:t> </a:t>
                          </a:r>
                          <a:r>
                            <a:rPr lang="en-US" sz="1400" baseline="0">
                              <a:solidFill>
                                <a:schemeClr val="bg1"/>
                              </a:solidFill>
                              <a:ea typeface="Cambria Math" panose="02040503050406030204" pitchFamily="18" charset="0"/>
                            </a:rPr>
                            <a:t> can be experimentally found by noting the 3 </a:t>
                          </a:r>
                          <a:r>
                            <a:rPr lang="en-US" sz="1400" baseline="0" err="1">
                              <a:solidFill>
                                <a:schemeClr val="bg1"/>
                              </a:solidFill>
                              <a:ea typeface="Cambria Math" panose="02040503050406030204" pitchFamily="18" charset="0"/>
                            </a:rPr>
                            <a:t>colour</a:t>
                          </a:r>
                          <a:r>
                            <a:rPr lang="en-US" sz="1400" baseline="0">
                              <a:solidFill>
                                <a:schemeClr val="bg1"/>
                              </a:solidFill>
                              <a:ea typeface="Cambria Math" panose="02040503050406030204" pitchFamily="18" charset="0"/>
                            </a:rPr>
                            <a:t> changes of Se via camera video recording and taking the average</a:t>
                          </a:r>
                          <a:endParaRPr lang="en-GB" sz="140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a:solidFill>
                                <a:schemeClr val="bg1"/>
                              </a:solidFill>
                              <a:latin typeface="+mn-lt"/>
                            </a:rPr>
                            <a:t>Crucial role is primarily played by deposition thickness and then the </a:t>
                          </a:r>
                          <a:r>
                            <a:rPr lang="en-GB" sz="1400" err="1">
                              <a:solidFill>
                                <a:schemeClr val="bg1"/>
                              </a:solidFill>
                              <a:latin typeface="+mn-lt"/>
                            </a:rPr>
                            <a:t>dewetting</a:t>
                          </a:r>
                          <a:r>
                            <a:rPr lang="en-GB" sz="1400">
                              <a:solidFill>
                                <a:schemeClr val="bg1"/>
                              </a:solidFill>
                              <a:latin typeface="+mn-lt"/>
                            </a:rPr>
                            <a:t> time.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mc:Choice>
        <mc:Fallback xmlns="">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1898462003"/>
                  </p:ext>
                </p:extLst>
              </p:nvPr>
            </p:nvGraphicFramePr>
            <p:xfrm>
              <a:off x="467081" y="881504"/>
              <a:ext cx="9871326" cy="5798696"/>
            </p:xfrm>
            <a:graphic>
              <a:graphicData uri="http://schemas.openxmlformats.org/drawingml/2006/table">
                <a:tbl>
                  <a:tblPr firstRow="1" bandRow="1">
                    <a:tableStyleId>{5C22544A-7EE6-4342-B048-85BDC9FD1C3A}</a:tableStyleId>
                  </a:tblPr>
                  <a:tblGrid>
                    <a:gridCol w="3290442">
                      <a:extLst>
                        <a:ext uri="{9D8B030D-6E8A-4147-A177-3AD203B41FA5}">
                          <a16:colId xmlns:a16="http://schemas.microsoft.com/office/drawing/2014/main" val="3559833401"/>
                        </a:ext>
                      </a:extLst>
                    </a:gridCol>
                    <a:gridCol w="3290442">
                      <a:extLst>
                        <a:ext uri="{9D8B030D-6E8A-4147-A177-3AD203B41FA5}">
                          <a16:colId xmlns:a16="http://schemas.microsoft.com/office/drawing/2014/main" val="82523989"/>
                        </a:ext>
                      </a:extLst>
                    </a:gridCol>
                    <a:gridCol w="3290442">
                      <a:extLst>
                        <a:ext uri="{9D8B030D-6E8A-4147-A177-3AD203B41FA5}">
                          <a16:colId xmlns:a16="http://schemas.microsoft.com/office/drawing/2014/main" val="3211310719"/>
                        </a:ext>
                      </a:extLst>
                    </a:gridCol>
                  </a:tblGrid>
                  <a:tr h="739016">
                    <a:tc>
                      <a:txBody>
                        <a:bodyPr/>
                        <a:lstStyle/>
                        <a:p>
                          <a:pPr algn="ctr"/>
                          <a:r>
                            <a:rPr lang="en-US" sz="1600" b="0">
                              <a:latin typeface="+mn-lt"/>
                              <a:cs typeface="Arial" panose="020B0604020202020204" pitchFamily="34" charset="0"/>
                            </a:rPr>
                            <a:t>Time of </a:t>
                          </a:r>
                          <a:r>
                            <a:rPr lang="en-US" sz="1600" b="0" err="1">
                              <a:latin typeface="+mn-lt"/>
                              <a:cs typeface="Arial" panose="020B0604020202020204" pitchFamily="34" charset="0"/>
                            </a:rPr>
                            <a:t>Dewetting</a:t>
                          </a:r>
                          <a:endParaRPr lang="en-GB" sz="1600" b="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a:latin typeface="+mn-lt"/>
                              <a:cs typeface="Arial" panose="020B0604020202020204" pitchFamily="34" charset="0"/>
                            </a:rPr>
                            <a:t>Temperature of </a:t>
                          </a:r>
                          <a:r>
                            <a:rPr lang="en-US" sz="1600" b="0" err="1">
                              <a:latin typeface="+mn-lt"/>
                              <a:cs typeface="Arial" panose="020B0604020202020204" pitchFamily="34" charset="0"/>
                            </a:rPr>
                            <a:t>Dewetting</a:t>
                          </a:r>
                          <a:endParaRPr lang="en-GB" sz="1600" b="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a:latin typeface="+mn-lt"/>
                              <a:cs typeface="Arial" panose="020B0604020202020204" pitchFamily="34" charset="0"/>
                            </a:rPr>
                            <a:t>Thickness of Deposition</a:t>
                          </a:r>
                          <a:endParaRPr lang="en-GB" sz="1600" b="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1158240">
                    <a:tc>
                      <a:txBody>
                        <a:bodyPr/>
                        <a:lstStyle/>
                        <a:p>
                          <a:endParaRPr lang="en-US"/>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blipFill>
                          <a:blip r:embed="rId2"/>
                          <a:stretch>
                            <a:fillRect t="-65263" r="-200926" b="-342632"/>
                          </a:stretch>
                        </a:blipFill>
                      </a:tcPr>
                    </a:tc>
                    <a:tc>
                      <a:txBody>
                        <a:bodyPr/>
                        <a:lstStyle/>
                        <a:p>
                          <a:r>
                            <a:rPr lang="en-GB" sz="1400">
                              <a:solidFill>
                                <a:schemeClr val="bg1"/>
                              </a:solidFill>
                              <a:latin typeface="+mn-lt"/>
                            </a:rPr>
                            <a:t>Viscosity of Se and surface energy of Se is dependent (both decreases with temperature) on temperature but at 85 C to 95 C viscosity can be taken as </a:t>
                          </a:r>
                        </a:p>
                        <a:p>
                          <a:r>
                            <a:rPr lang="en-GB" sz="1400">
                              <a:solidFill>
                                <a:schemeClr val="bg1"/>
                              </a:solidFill>
                              <a:latin typeface="+mn-lt"/>
                            </a:rPr>
                            <a:t>10</a:t>
                          </a:r>
                          <a:r>
                            <a:rPr lang="en-GB" sz="1400" baseline="30000">
                              <a:solidFill>
                                <a:schemeClr val="bg1"/>
                              </a:solidFill>
                              <a:latin typeface="+mn-lt"/>
                            </a:rPr>
                            <a:t>4</a:t>
                          </a:r>
                          <a:r>
                            <a:rPr lang="en-GB" sz="1400">
                              <a:solidFill>
                                <a:schemeClr val="bg1"/>
                              </a:solidFill>
                              <a:latin typeface="+mn-lt"/>
                            </a:rPr>
                            <a:t> to 10</a:t>
                          </a:r>
                          <a:r>
                            <a:rPr lang="en-GB" sz="1400" baseline="30000">
                              <a:solidFill>
                                <a:schemeClr val="bg1"/>
                              </a:solidFill>
                              <a:latin typeface="+mn-lt"/>
                            </a:rPr>
                            <a:t>5</a:t>
                          </a:r>
                          <a:r>
                            <a:rPr lang="en-GB" sz="1400">
                              <a:solidFill>
                                <a:schemeClr val="bg1"/>
                              </a:solidFill>
                              <a:latin typeface="+mn-lt"/>
                            </a:rPr>
                            <a:t> Pa-s.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a:solidFill>
                                <a:schemeClr val="bg1"/>
                              </a:solidFill>
                              <a:latin typeface="+mn-lt"/>
                            </a:rPr>
                            <a:t>Minimum thickness is taken from volume conservation theory i.e. 78.5 nm</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944880">
                    <a:tc>
                      <a:txBody>
                        <a:bodyPr/>
                        <a:lstStyle/>
                        <a:p>
                          <a:endParaRPr lang="en-US"/>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blipFill>
                          <a:blip r:embed="rId2"/>
                          <a:stretch>
                            <a:fillRect t="-201282" r="-200926" b="-317308"/>
                          </a:stretch>
                        </a:blipFill>
                      </a:tcPr>
                    </a:tc>
                    <a:tc>
                      <a:txBody>
                        <a:bodyPr/>
                        <a:lstStyle/>
                        <a:p>
                          <a:r>
                            <a:rPr lang="en-GB" sz="1400">
                              <a:solidFill>
                                <a:schemeClr val="bg1"/>
                              </a:solidFill>
                              <a:latin typeface="+mn-lt"/>
                            </a:rPr>
                            <a:t>Also the surface energy can be taken around 0.2 J/m</a:t>
                          </a:r>
                          <a:r>
                            <a:rPr lang="en-GB" sz="1400" baseline="30000">
                              <a:solidFill>
                                <a:schemeClr val="bg1"/>
                              </a:solidFill>
                              <a:latin typeface="+mn-lt"/>
                            </a:rPr>
                            <a:t>2 </a:t>
                          </a:r>
                          <a:r>
                            <a:rPr lang="en-GB" sz="1400" baseline="0">
                              <a:solidFill>
                                <a:schemeClr val="bg1"/>
                              </a:solidFill>
                              <a:latin typeface="+mn-lt"/>
                            </a:rPr>
                            <a:t> at 85 C to 95 C.</a:t>
                          </a:r>
                          <a:endParaRPr lang="en-GB" sz="1400" baseline="3000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GB" sz="1400">
                              <a:latin typeface="+mn-lt"/>
                            </a:rPr>
                            <a:t> </a:t>
                          </a:r>
                          <a:r>
                            <a:rPr lang="en-GB" sz="1400">
                              <a:solidFill>
                                <a:schemeClr val="bg1"/>
                              </a:solidFill>
                              <a:latin typeface="+mn-lt"/>
                            </a:rPr>
                            <a:t>Max. thickness taken from the experiment at which large mesa particles and no filling of holes </a:t>
                          </a:r>
                          <a:r>
                            <a:rPr lang="en-GB" sz="1400" err="1">
                              <a:solidFill>
                                <a:schemeClr val="bg1"/>
                              </a:solidFill>
                              <a:latin typeface="+mn-lt"/>
                            </a:rPr>
                            <a:t>i.e</a:t>
                          </a:r>
                          <a:r>
                            <a:rPr lang="en-GB" sz="1400">
                              <a:solidFill>
                                <a:schemeClr val="bg1"/>
                              </a:solidFill>
                              <a:latin typeface="+mn-lt"/>
                            </a:rPr>
                            <a:t> 600nm.</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2011680">
                    <a:tc>
                      <a:txBody>
                        <a:bodyPr/>
                        <a:lstStyle/>
                        <a:p>
                          <a:r>
                            <a:rPr lang="en-GB" sz="1400" err="1">
                              <a:solidFill>
                                <a:schemeClr val="bg1"/>
                              </a:solidFill>
                              <a:latin typeface="+mn-lt"/>
                            </a:rPr>
                            <a:t>Theoritically</a:t>
                          </a:r>
                          <a:r>
                            <a:rPr lang="en-GB" sz="1400">
                              <a:solidFill>
                                <a:schemeClr val="bg1"/>
                              </a:solidFill>
                              <a:latin typeface="+mn-lt"/>
                            </a:rPr>
                            <a:t> obtained from Navier Stokes Model and depends on </a:t>
                          </a:r>
                        </a:p>
                        <a:p>
                          <a:r>
                            <a:rPr lang="en-GB" sz="1400">
                              <a:solidFill>
                                <a:schemeClr val="bg1"/>
                              </a:solidFill>
                              <a:latin typeface="+mn-lt"/>
                            </a:rPr>
                            <a:t>1.Viscosity of Selenium at temperature of </a:t>
                          </a:r>
                          <a:r>
                            <a:rPr lang="en-GB" sz="1400" err="1">
                              <a:solidFill>
                                <a:schemeClr val="bg1"/>
                              </a:solidFill>
                              <a:latin typeface="+mn-lt"/>
                            </a:rPr>
                            <a:t>dewetting</a:t>
                          </a:r>
                          <a:endParaRPr lang="en-GB" sz="1400">
                            <a:solidFill>
                              <a:schemeClr val="bg1"/>
                            </a:solidFill>
                            <a:latin typeface="+mn-lt"/>
                          </a:endParaRPr>
                        </a:p>
                        <a:p>
                          <a:r>
                            <a:rPr lang="en-GB" sz="1400">
                              <a:solidFill>
                                <a:schemeClr val="bg1"/>
                              </a:solidFill>
                              <a:latin typeface="+mn-lt"/>
                            </a:rPr>
                            <a:t>2.Thickness of Deposition </a:t>
                          </a:r>
                        </a:p>
                        <a:p>
                          <a:r>
                            <a:rPr lang="en-GB" sz="1400">
                              <a:solidFill>
                                <a:schemeClr val="bg1"/>
                              </a:solidFill>
                              <a:latin typeface="+mn-lt"/>
                            </a:rPr>
                            <a:t>3.Wave No. (Periodic Lattice)</a:t>
                          </a:r>
                        </a:p>
                        <a:p>
                          <a:r>
                            <a:rPr lang="en-GB" sz="1400">
                              <a:solidFill>
                                <a:schemeClr val="bg1"/>
                              </a:solidFill>
                              <a:latin typeface="+mn-lt"/>
                            </a:rPr>
                            <a:t>4.Surface Tension of Se of glass air interface</a:t>
                          </a:r>
                        </a:p>
                        <a:p>
                          <a:endParaRPr lang="en-GB" sz="140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a:solidFill>
                                <a:schemeClr val="bg1"/>
                              </a:solidFill>
                              <a:latin typeface="+mn-lt"/>
                            </a:rPr>
                            <a:t>From experimental observation temperature from 85 C to 95 C </a:t>
                          </a:r>
                          <a:r>
                            <a:rPr lang="en-GB" sz="1400" err="1">
                              <a:solidFill>
                                <a:schemeClr val="bg1"/>
                              </a:solidFill>
                              <a:latin typeface="+mn-lt"/>
                            </a:rPr>
                            <a:t>dewetting</a:t>
                          </a:r>
                          <a:r>
                            <a:rPr lang="en-GB" sz="1400">
                              <a:solidFill>
                                <a:schemeClr val="bg1"/>
                              </a:solidFill>
                              <a:latin typeface="+mn-lt"/>
                            </a:rPr>
                            <a:t> doesn’t play a crucial role.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r>
                            <a:rPr lang="en-GB" sz="1400">
                              <a:solidFill>
                                <a:schemeClr val="bg1"/>
                              </a:solidFill>
                              <a:latin typeface="+mn-lt"/>
                            </a:rPr>
                            <a:t>So for conclusion the optimum thickness for our period and array lies in between 78.5 nm to 600nm.</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944880">
                    <a:tc>
                      <a:txBody>
                        <a:bodyPr/>
                        <a:lstStyle/>
                        <a:p>
                          <a:endParaRPr lang="en-US"/>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blipFill>
                          <a:blip r:embed="rId2"/>
                          <a:stretch>
                            <a:fillRect t="-516129" r="-200926" b="-6452"/>
                          </a:stretch>
                        </a:blipFill>
                      </a:tcPr>
                    </a:tc>
                    <a:tc>
                      <a:txBody>
                        <a:bodyPr/>
                        <a:lstStyle/>
                        <a:p>
                          <a:r>
                            <a:rPr lang="en-GB" sz="1400">
                              <a:solidFill>
                                <a:schemeClr val="bg1"/>
                              </a:solidFill>
                              <a:latin typeface="+mn-lt"/>
                            </a:rPr>
                            <a:t>Crucial role is primarily played by deposition thickness and then the </a:t>
                          </a:r>
                          <a:r>
                            <a:rPr lang="en-GB" sz="1400" err="1">
                              <a:solidFill>
                                <a:schemeClr val="bg1"/>
                              </a:solidFill>
                              <a:latin typeface="+mn-lt"/>
                            </a:rPr>
                            <a:t>dewetting</a:t>
                          </a:r>
                          <a:r>
                            <a:rPr lang="en-GB" sz="1400">
                              <a:solidFill>
                                <a:schemeClr val="bg1"/>
                              </a:solidFill>
                              <a:latin typeface="+mn-lt"/>
                            </a:rPr>
                            <a:t> time.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mc:Fallback>
      </mc:AlternateContent>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314035" y="341745"/>
            <a:ext cx="11046691" cy="6420562"/>
          </a:xfrm>
        </p:spPr>
        <p:txBody>
          <a:bodyPr/>
          <a:lstStyle/>
          <a:p>
            <a:pPr marL="0" indent="0">
              <a:buNone/>
            </a:pPr>
            <a:r>
              <a:rPr lang="en-US" sz="2800" b="1"/>
              <a:t>10.Experimental Conclusion Of Parameters</a:t>
            </a:r>
          </a:p>
          <a:p>
            <a:pPr marL="0" indent="0">
              <a:buNone/>
            </a:pPr>
            <a:r>
              <a:rPr lang="en-US"/>
              <a:t>1.Annealing of PDMS Se Array at temperature above 35 C which is the glass transition temperature of Se </a:t>
            </a:r>
            <a:r>
              <a:rPr lang="en-US" err="1"/>
              <a:t>i.e</a:t>
            </a:r>
            <a:r>
              <a:rPr lang="en-US"/>
              <a:t> after this temperature Se in glassy state flows in the patterned arrays of PDMS and we get arrayed filled </a:t>
            </a:r>
            <a:r>
              <a:rPr lang="en-US" err="1"/>
              <a:t>metasurface</a:t>
            </a:r>
            <a:r>
              <a:rPr lang="en-US"/>
              <a:t>.</a:t>
            </a:r>
          </a:p>
          <a:p>
            <a:pPr marL="0" indent="0">
              <a:buNone/>
            </a:pPr>
            <a:r>
              <a:rPr lang="en-US"/>
              <a:t>2.Time of Annealing as well as temperature of annealing are crucial parameters for achieving completely filled </a:t>
            </a:r>
            <a:r>
              <a:rPr lang="en-US" err="1"/>
              <a:t>metasurfaces</a:t>
            </a:r>
            <a:r>
              <a:rPr lang="en-US"/>
              <a:t> of Se in PDMS.</a:t>
            </a:r>
          </a:p>
          <a:p>
            <a:pPr marL="0" indent="0">
              <a:buNone/>
            </a:pPr>
            <a:r>
              <a:rPr lang="en-US"/>
              <a:t>3.As there is no exact physics till date giving exact values of the time and temperature </a:t>
            </a:r>
            <a:r>
              <a:rPr lang="en-US" err="1"/>
              <a:t>theoretically,we</a:t>
            </a:r>
            <a:r>
              <a:rPr lang="en-US"/>
              <a:t> have to rely on experimental trial and error for getting time and temperature.</a:t>
            </a:r>
          </a:p>
          <a:p>
            <a:pPr marL="0" indent="0">
              <a:buNone/>
            </a:pPr>
            <a:r>
              <a:rPr lang="en-US"/>
              <a:t>4.Volume Conservation Theory – </a:t>
            </a:r>
          </a:p>
          <a:p>
            <a:pPr marL="0" indent="0">
              <a:buNone/>
            </a:pPr>
            <a:r>
              <a:rPr lang="en-US"/>
              <a:t>By volume conservation theory </a:t>
            </a:r>
            <a:r>
              <a:rPr lang="en-US">
                <a:sym typeface="Symbol" panose="05050102010706020507" pitchFamily="18" charset="2"/>
              </a:rPr>
              <a:t> p</a:t>
            </a:r>
            <a:r>
              <a:rPr lang="en-US" baseline="30000">
                <a:sym typeface="Symbol" panose="05050102010706020507" pitchFamily="18" charset="2"/>
              </a:rPr>
              <a:t>2 </a:t>
            </a:r>
            <a:r>
              <a:rPr lang="en-US">
                <a:sym typeface="Symbol" panose="05050102010706020507" pitchFamily="18" charset="2"/>
              </a:rPr>
              <a:t>*t</a:t>
            </a:r>
            <a:r>
              <a:rPr lang="en-US" baseline="30000">
                <a:sym typeface="Symbol" panose="05050102010706020507" pitchFamily="18" charset="2"/>
              </a:rPr>
              <a:t> </a:t>
            </a:r>
            <a:r>
              <a:rPr lang="en-US">
                <a:sym typeface="Symbol" panose="05050102010706020507" pitchFamily="18" charset="2"/>
              </a:rPr>
              <a:t> = /4d</a:t>
            </a:r>
            <a:r>
              <a:rPr lang="en-US" baseline="30000">
                <a:sym typeface="Symbol" panose="05050102010706020507" pitchFamily="18" charset="2"/>
              </a:rPr>
              <a:t>2 </a:t>
            </a:r>
            <a:r>
              <a:rPr lang="en-US">
                <a:sym typeface="Symbol" panose="05050102010706020507" pitchFamily="18" charset="2"/>
              </a:rPr>
              <a:t>*h</a:t>
            </a:r>
          </a:p>
          <a:p>
            <a:pPr marL="0" indent="0">
              <a:buNone/>
            </a:pPr>
            <a:r>
              <a:rPr lang="en-US" sz="2400" baseline="30000">
                <a:sym typeface="Symbol" panose="05050102010706020507" pitchFamily="18" charset="2"/>
              </a:rPr>
              <a:t> 			      </a:t>
            </a:r>
            <a:r>
              <a:rPr lang="en-US">
                <a:sym typeface="Symbol" panose="05050102010706020507" pitchFamily="18" charset="2"/>
              </a:rPr>
              <a:t>t = 0.785 d</a:t>
            </a:r>
            <a:r>
              <a:rPr lang="en-US" baseline="30000">
                <a:sym typeface="Symbol" panose="05050102010706020507" pitchFamily="18" charset="2"/>
              </a:rPr>
              <a:t>2</a:t>
            </a:r>
            <a:r>
              <a:rPr lang="en-US">
                <a:sym typeface="Symbol" panose="05050102010706020507" pitchFamily="18" charset="2"/>
              </a:rPr>
              <a:t> *h /p</a:t>
            </a:r>
            <a:r>
              <a:rPr lang="en-US" baseline="30000">
                <a:sym typeface="Symbol" panose="05050102010706020507" pitchFamily="18" charset="2"/>
              </a:rPr>
              <a:t>2</a:t>
            </a:r>
            <a:r>
              <a:rPr lang="en-US">
                <a:sym typeface="Symbol" panose="05050102010706020507" pitchFamily="18" charset="2"/>
              </a:rPr>
              <a:t>   </a:t>
            </a:r>
          </a:p>
          <a:p>
            <a:pPr marL="0" indent="0">
              <a:buNone/>
            </a:pPr>
            <a:r>
              <a:rPr lang="en-US">
                <a:sym typeface="Symbol" panose="05050102010706020507" pitchFamily="18" charset="2"/>
              </a:rPr>
              <a:t>For our </a:t>
            </a:r>
            <a:r>
              <a:rPr lang="en-US" err="1">
                <a:sym typeface="Symbol" panose="05050102010706020507" pitchFamily="18" charset="2"/>
              </a:rPr>
              <a:t>Metasurface</a:t>
            </a:r>
            <a:r>
              <a:rPr lang="en-US">
                <a:sym typeface="Symbol" panose="05050102010706020507" pitchFamily="18" charset="2"/>
              </a:rPr>
              <a:t> p = 4 m , d = 2 m , h = 0.4  m </a:t>
            </a:r>
          </a:p>
          <a:p>
            <a:pPr marL="0" indent="0">
              <a:buNone/>
            </a:pPr>
            <a:r>
              <a:rPr lang="en-US">
                <a:sym typeface="Symbol" panose="05050102010706020507" pitchFamily="18" charset="2"/>
              </a:rPr>
              <a:t>                      we get  ,</a:t>
            </a:r>
            <a:r>
              <a:rPr lang="en-US" err="1">
                <a:sym typeface="Symbol" panose="05050102010706020507" pitchFamily="18" charset="2"/>
              </a:rPr>
              <a:t>t</a:t>
            </a:r>
            <a:r>
              <a:rPr lang="en-US" baseline="-25000" err="1">
                <a:sym typeface="Symbol" panose="05050102010706020507" pitchFamily="18" charset="2"/>
              </a:rPr>
              <a:t>min</a:t>
            </a:r>
            <a:r>
              <a:rPr lang="en-US">
                <a:sym typeface="Symbol" panose="05050102010706020507" pitchFamily="18" charset="2"/>
              </a:rPr>
              <a:t> = 78.5 nm = </a:t>
            </a:r>
            <a:r>
              <a:rPr lang="en-US" err="1">
                <a:sym typeface="Symbol" panose="05050102010706020507" pitchFamily="18" charset="2"/>
              </a:rPr>
              <a:t>h</a:t>
            </a:r>
            <a:r>
              <a:rPr lang="en-US" baseline="-25000" err="1">
                <a:sym typeface="Symbol" panose="05050102010706020507" pitchFamily="18" charset="2"/>
              </a:rPr>
              <a:t>omin</a:t>
            </a:r>
            <a:r>
              <a:rPr lang="en-US" baseline="-25000">
                <a:sym typeface="Symbol" panose="05050102010706020507" pitchFamily="18" charset="2"/>
              </a:rPr>
              <a:t> </a:t>
            </a:r>
            <a:r>
              <a:rPr lang="en-US">
                <a:sym typeface="Symbol" panose="05050102010706020507" pitchFamily="18" charset="2"/>
              </a:rPr>
              <a:t> </a:t>
            </a:r>
          </a:p>
          <a:p>
            <a:pPr marL="0" indent="0">
              <a:buNone/>
            </a:pPr>
            <a:r>
              <a:rPr lang="en-US">
                <a:sym typeface="Symbol" panose="05050102010706020507" pitchFamily="18" charset="2"/>
              </a:rPr>
              <a:t>5.From theory we tried 1. t = 400nm at deposition rate of 2 A/s </a:t>
            </a:r>
          </a:p>
          <a:p>
            <a:pPr marL="0" indent="0">
              <a:buNone/>
            </a:pPr>
            <a:r>
              <a:rPr lang="en-US">
                <a:sym typeface="Symbol" panose="05050102010706020507" pitchFamily="18" charset="2"/>
              </a:rPr>
              <a:t>                                    2.  t = 600 nm at deposition rate of 2 A/s</a:t>
            </a:r>
          </a:p>
          <a:p>
            <a:pPr marL="0" indent="0">
              <a:buNone/>
            </a:pPr>
            <a:r>
              <a:rPr lang="en-US">
                <a:sym typeface="Symbol" panose="05050102010706020507" pitchFamily="18" charset="2"/>
              </a:rPr>
              <a:t>and experimental results we got after delta </a:t>
            </a:r>
            <a:r>
              <a:rPr lang="en-US" err="1">
                <a:sym typeface="Symbol" panose="05050102010706020507" pitchFamily="18" charset="2"/>
              </a:rPr>
              <a:t>dewetting</a:t>
            </a:r>
            <a:r>
              <a:rPr lang="en-US">
                <a:sym typeface="Symbol" panose="05050102010706020507" pitchFamily="18" charset="2"/>
              </a:rPr>
              <a:t> for a temperature range from 85 C to 95 C for a time range of 30 sec to 5 min intervals we found that all 600 nm thickness samples gave poor results </a:t>
            </a:r>
            <a:r>
              <a:rPr lang="en-US" err="1">
                <a:sym typeface="Symbol" panose="05050102010706020507" pitchFamily="18" charset="2"/>
              </a:rPr>
              <a:t>i.e</a:t>
            </a:r>
            <a:r>
              <a:rPr lang="en-US">
                <a:sym typeface="Symbol" panose="05050102010706020507" pitchFamily="18" charset="2"/>
              </a:rPr>
              <a:t> either half filling or no filling of holes and large mesa particles so we decided that 600 nm is the maximum critical thickness beyond which Se does not flow in the template</a:t>
            </a:r>
            <a:endParaRPr lang="en-US"/>
          </a:p>
        </p:txBody>
      </p:sp>
    </p:spTree>
    <p:extLst>
      <p:ext uri="{BB962C8B-B14F-4D97-AF65-F5344CB8AC3E}">
        <p14:creationId xmlns:p14="http://schemas.microsoft.com/office/powerpoint/2010/main" val="5958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526ADB-4ED7-4FB2-A63D-32633CDDFD4E}"/>
              </a:ext>
            </a:extLst>
          </p:cNvPr>
          <p:cNvSpPr>
            <a:spLocks noGrp="1"/>
          </p:cNvSpPr>
          <p:nvPr>
            <p:ph type="sldNum" sz="quarter" idx="12"/>
          </p:nvPr>
        </p:nvSpPr>
        <p:spPr/>
        <p:txBody>
          <a:bodyPr/>
          <a:lstStyle/>
          <a:p>
            <a:fld id="{C263D6C4-4840-40CC-AC84-17E24B3B7BDE}" type="slidenum">
              <a:rPr lang="en-US" noProof="0" smtClean="0"/>
              <a:pPr/>
              <a:t>15</a:t>
            </a:fld>
            <a:endParaRPr lang="en-US" noProof="0"/>
          </a:p>
        </p:txBody>
      </p:sp>
      <p:sp>
        <p:nvSpPr>
          <p:cNvPr id="4" name="Text Placeholder 3">
            <a:extLst>
              <a:ext uri="{FF2B5EF4-FFF2-40B4-BE49-F238E27FC236}">
                <a16:creationId xmlns:a16="http://schemas.microsoft.com/office/drawing/2014/main" id="{CCDB0CE9-6429-4808-AD69-E3DA7FACD5CC}"/>
              </a:ext>
            </a:extLst>
          </p:cNvPr>
          <p:cNvSpPr>
            <a:spLocks noGrp="1"/>
          </p:cNvSpPr>
          <p:nvPr>
            <p:ph type="body" sz="quarter" idx="13"/>
          </p:nvPr>
        </p:nvSpPr>
        <p:spPr>
          <a:xfrm>
            <a:off x="340241" y="361506"/>
            <a:ext cx="11451265" cy="6318693"/>
          </a:xfrm>
        </p:spPr>
        <p:txBody>
          <a:bodyPr vert="horz" lIns="91440" tIns="45720" rIns="91440" bIns="45720" rtlCol="0" anchor="t">
            <a:noAutofit/>
          </a:bodyPr>
          <a:lstStyle/>
          <a:p>
            <a:pPr marL="0" indent="0">
              <a:buNone/>
            </a:pPr>
            <a:r>
              <a:rPr lang="en-IN">
                <a:cs typeface="Arial"/>
              </a:rPr>
              <a:t>6.We found satisfactory results for 90 C and 3 min,85 C and 3 min  and 95 C 3 min for 400 nm so we decided to do successive evaporation and </a:t>
            </a:r>
            <a:r>
              <a:rPr lang="en-IN" err="1">
                <a:cs typeface="Arial"/>
              </a:rPr>
              <a:t>dewetting</a:t>
            </a:r>
            <a:r>
              <a:rPr lang="en-IN">
                <a:cs typeface="Arial"/>
              </a:rPr>
              <a:t> of these sample @ t = 150 nm @ deposition rate of 0.1 A/s and for 85 C 1 min as well as 90 C and 95 C 1 min.</a:t>
            </a:r>
          </a:p>
          <a:p>
            <a:pPr marL="0" indent="0">
              <a:buNone/>
            </a:pPr>
            <a:r>
              <a:rPr lang="en-IN">
                <a:cs typeface="Arial"/>
              </a:rPr>
              <a:t>7.We found complete filling of holes but the only barrier to call it 100 % ideal was formation of large and small mesa </a:t>
            </a:r>
            <a:r>
              <a:rPr lang="en-IN" err="1">
                <a:cs typeface="Arial"/>
              </a:rPr>
              <a:t>particles.We</a:t>
            </a:r>
            <a:r>
              <a:rPr lang="en-IN">
                <a:cs typeface="Arial"/>
              </a:rPr>
              <a:t> tried scotch taping the samples to remove the large mesa particles but since it depends on the user we cant quantify the pressure and we decided to scrap the process altogether.</a:t>
            </a:r>
          </a:p>
          <a:p>
            <a:pPr marL="0" indent="0">
              <a:buNone/>
            </a:pPr>
            <a:r>
              <a:rPr lang="en-IN">
                <a:cs typeface="Arial"/>
              </a:rPr>
              <a:t>8.We again did successive evaporation at 100 nm ,1 A/s but to our surprise we saw complete filling of holes , and also we saw large mesa particles and </a:t>
            </a:r>
            <a:r>
              <a:rPr lang="en-IN" err="1">
                <a:cs typeface="Arial"/>
              </a:rPr>
              <a:t>smallmesa</a:t>
            </a:r>
            <a:r>
              <a:rPr lang="en-IN">
                <a:cs typeface="Arial"/>
              </a:rPr>
              <a:t> particles </a:t>
            </a:r>
            <a:r>
              <a:rPr lang="en-IN" err="1">
                <a:cs typeface="Arial"/>
              </a:rPr>
              <a:t>and</a:t>
            </a:r>
            <a:r>
              <a:rPr lang="en-IN">
                <a:cs typeface="Arial"/>
              </a:rPr>
              <a:t> red film due to large collective thickness of Selenium on the PDMS.</a:t>
            </a:r>
          </a:p>
          <a:p>
            <a:pPr marL="0" indent="0">
              <a:buNone/>
            </a:pPr>
            <a:r>
              <a:rPr lang="en-IN">
                <a:cs typeface="Arial"/>
              </a:rPr>
              <a:t>9.So now what worked for us was t = 400 nm, 2 A/s so we decided to proceed with it for evaporation and </a:t>
            </a:r>
            <a:r>
              <a:rPr lang="en-IN" err="1">
                <a:cs typeface="Arial"/>
              </a:rPr>
              <a:t>dewetted</a:t>
            </a:r>
            <a:r>
              <a:rPr lang="en-IN">
                <a:cs typeface="Arial"/>
              </a:rPr>
              <a:t> with </a:t>
            </a:r>
            <a:endParaRPr lang="en-IN"/>
          </a:p>
          <a:p>
            <a:pPr marL="0" indent="0">
              <a:buNone/>
            </a:pPr>
            <a:r>
              <a:rPr lang="en-IN">
                <a:cs typeface="Arial"/>
              </a:rPr>
              <a:t>85 C,90 C , 95 C 1 min to 5 min and to our surprise all the samples except for time greater than 3 min gave us consistent full filling of holes with large mesa particles.</a:t>
            </a:r>
          </a:p>
          <a:p>
            <a:pPr marL="0" indent="0">
              <a:buNone/>
            </a:pPr>
            <a:r>
              <a:rPr lang="en-IN">
                <a:cs typeface="Arial"/>
              </a:rPr>
              <a:t>10.Also PDMS thickness of this new sample was very less compared to previous sample which can play some role in heat transfer ( thermal conductivity of PDMS is 0.15 W/</a:t>
            </a:r>
            <a:r>
              <a:rPr lang="en-IN" err="1">
                <a:cs typeface="Arial"/>
              </a:rPr>
              <a:t>mk</a:t>
            </a:r>
            <a:r>
              <a:rPr lang="en-IN">
                <a:cs typeface="Arial"/>
              </a:rPr>
              <a:t>) and finally in </a:t>
            </a:r>
            <a:r>
              <a:rPr lang="en-IN" err="1">
                <a:cs typeface="Arial"/>
              </a:rPr>
              <a:t>dewetting</a:t>
            </a:r>
            <a:r>
              <a:rPr lang="en-IN">
                <a:cs typeface="Arial"/>
              </a:rPr>
              <a:t> </a:t>
            </a:r>
            <a:r>
              <a:rPr lang="en-IN" err="1">
                <a:cs typeface="Arial"/>
              </a:rPr>
              <a:t>parameters.But</a:t>
            </a:r>
            <a:r>
              <a:rPr lang="en-IN">
                <a:cs typeface="Arial"/>
              </a:rPr>
              <a:t> the problem with having low thickness of PDMS is we cant identify which side contains array, we tried with the Compton tape but it cause another problem of non uniform touching of PDMS on hot plate and also gave us difficulties for getting clear image from microscope as plane become different for small intervals.</a:t>
            </a:r>
          </a:p>
          <a:p>
            <a:pPr marL="0" indent="0">
              <a:buNone/>
            </a:pPr>
            <a:r>
              <a:rPr lang="en-IN">
                <a:cs typeface="Arial"/>
              </a:rPr>
              <a:t>11.Why we were getting large mesa particles-</a:t>
            </a:r>
          </a:p>
          <a:p>
            <a:pPr marL="0" indent="0">
              <a:buNone/>
            </a:pPr>
            <a:r>
              <a:rPr lang="en-IN">
                <a:cs typeface="Arial"/>
              </a:rPr>
              <a:t>1.It was due to the fact that period was too large and cylindrical cavity radius too small for the selenium to flow in the cavity and cause no formation of mesa particles due to </a:t>
            </a:r>
            <a:r>
              <a:rPr lang="en-IN" err="1">
                <a:cs typeface="Arial"/>
              </a:rPr>
              <a:t>spinoidal</a:t>
            </a:r>
            <a:r>
              <a:rPr lang="en-IN">
                <a:cs typeface="Arial"/>
              </a:rPr>
              <a:t> instability</a:t>
            </a:r>
            <a:endParaRPr lang="en-IN"/>
          </a:p>
          <a:p>
            <a:pPr marL="0" indent="0">
              <a:buNone/>
            </a:pPr>
            <a:r>
              <a:rPr lang="en-IN">
                <a:cs typeface="Arial"/>
              </a:rPr>
              <a:t>2.Also the thickness 400 nm was quite high by volume conservation theory so more extra Se remain even after complete filling of cavity.</a:t>
            </a:r>
          </a:p>
          <a:p>
            <a:pPr marL="0" indent="0">
              <a:buNone/>
            </a:pPr>
            <a:endParaRPr lang="en-IN"/>
          </a:p>
        </p:txBody>
      </p:sp>
    </p:spTree>
    <p:extLst>
      <p:ext uri="{BB962C8B-B14F-4D97-AF65-F5344CB8AC3E}">
        <p14:creationId xmlns:p14="http://schemas.microsoft.com/office/powerpoint/2010/main" val="157467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3FC920-BD07-4F58-BD47-AA1AF8FF61C1}"/>
              </a:ext>
            </a:extLst>
          </p:cNvPr>
          <p:cNvSpPr>
            <a:spLocks noGrp="1"/>
          </p:cNvSpPr>
          <p:nvPr>
            <p:ph type="sldNum" sz="quarter" idx="12"/>
          </p:nvPr>
        </p:nvSpPr>
        <p:spPr/>
        <p:txBody>
          <a:bodyPr/>
          <a:lstStyle/>
          <a:p>
            <a:fld id="{C263D6C4-4840-40CC-AC84-17E24B3B7BDE}" type="slidenum">
              <a:rPr lang="en-US" noProof="0" smtClean="0"/>
              <a:pPr/>
              <a:t>16</a:t>
            </a:fld>
            <a:endParaRPr lang="en-US" noProof="0"/>
          </a:p>
        </p:txBody>
      </p:sp>
      <p:sp>
        <p:nvSpPr>
          <p:cNvPr id="4" name="Text Placeholder 3">
            <a:extLst>
              <a:ext uri="{FF2B5EF4-FFF2-40B4-BE49-F238E27FC236}">
                <a16:creationId xmlns:a16="http://schemas.microsoft.com/office/drawing/2014/main" id="{CEE9F21D-AE92-459E-AC89-A2CECF86A8B6}"/>
              </a:ext>
            </a:extLst>
          </p:cNvPr>
          <p:cNvSpPr>
            <a:spLocks noGrp="1"/>
          </p:cNvSpPr>
          <p:nvPr>
            <p:ph type="body" sz="quarter" idx="13"/>
          </p:nvPr>
        </p:nvSpPr>
        <p:spPr>
          <a:xfrm>
            <a:off x="308344" y="265814"/>
            <a:ext cx="11196084" cy="6592185"/>
          </a:xfrm>
        </p:spPr>
        <p:txBody>
          <a:bodyPr/>
          <a:lstStyle/>
          <a:p>
            <a:pPr marL="0" indent="0">
              <a:buNone/>
            </a:pPr>
            <a:r>
              <a:rPr lang="en-IN"/>
              <a:t>12. To solve these above problems we decided to do thermal evaporation of  Se 120 nm @ 0.1 A/s on arrayed PDMS but to our surprise due to low rate of deposition and high temperature of evaporator  @ around 35 C the selenium already got </a:t>
            </a:r>
            <a:r>
              <a:rPr lang="en-IN" err="1"/>
              <a:t>dewetted</a:t>
            </a:r>
            <a:r>
              <a:rPr lang="en-IN"/>
              <a:t> on 200 nm and 2 A/s as next trial which according to previous data should optimal results but unfortunately due to failing of chiller we were unable to do any further evaporation till due date. Hopefully we will continue this work in the future as well.</a:t>
            </a:r>
          </a:p>
          <a:p>
            <a:pPr marL="0" indent="0">
              <a:buNone/>
            </a:pPr>
            <a:r>
              <a:rPr lang="en-IN"/>
              <a:t>13.Also we can vary the period as well the cylindrical cavity dimensions to get reflectivity near equal to 1 as we saw in the </a:t>
            </a:r>
            <a:r>
              <a:rPr lang="en-IN" err="1"/>
              <a:t>lumerical</a:t>
            </a:r>
            <a:r>
              <a:rPr lang="en-IN"/>
              <a:t> simulation as well as little to no mesa formation.</a:t>
            </a:r>
          </a:p>
          <a:p>
            <a:pPr marL="0" indent="0">
              <a:buNone/>
            </a:pPr>
            <a:r>
              <a:rPr lang="en-IN"/>
              <a:t>14.The dimensions of period = 4 </a:t>
            </a:r>
            <a:r>
              <a:rPr lang="en-IN">
                <a:sym typeface="Symbol" panose="05050102010706020507" pitchFamily="18" charset="2"/>
              </a:rPr>
              <a:t>m and spacing are the maximum lower limits of the photolithography tool available at cense we can’t go below this dimension. Electron beam lithography was an available option but we can pattern only </a:t>
            </a:r>
            <a:r>
              <a:rPr lang="en-IN" err="1">
                <a:sym typeface="Symbol" panose="05050102010706020507" pitchFamily="18" charset="2"/>
              </a:rPr>
              <a:t>upto</a:t>
            </a:r>
            <a:r>
              <a:rPr lang="en-IN">
                <a:sym typeface="Symbol" panose="05050102010706020507" pitchFamily="18" charset="2"/>
              </a:rPr>
              <a:t> 2 mm</a:t>
            </a:r>
            <a:r>
              <a:rPr lang="en-IN" baseline="30000">
                <a:sym typeface="Symbol" panose="05050102010706020507" pitchFamily="18" charset="2"/>
              </a:rPr>
              <a:t>2</a:t>
            </a:r>
            <a:r>
              <a:rPr lang="en-IN">
                <a:sym typeface="Symbol" panose="05050102010706020507" pitchFamily="18" charset="2"/>
              </a:rPr>
              <a:t> area and its very slow process.</a:t>
            </a:r>
          </a:p>
          <a:p>
            <a:pPr marL="0" indent="0">
              <a:buNone/>
            </a:pPr>
            <a:r>
              <a:rPr lang="en-IN"/>
              <a:t>15.Experimental Microscopic Images of </a:t>
            </a:r>
            <a:r>
              <a:rPr lang="en-IN" err="1"/>
              <a:t>Metasurface</a:t>
            </a:r>
            <a:r>
              <a:rPr lang="en-IN"/>
              <a:t> after </a:t>
            </a:r>
            <a:r>
              <a:rPr lang="en-IN" err="1"/>
              <a:t>Dewetting</a:t>
            </a:r>
            <a:endParaRPr lang="en-IN"/>
          </a:p>
        </p:txBody>
      </p:sp>
      <p:pic>
        <p:nvPicPr>
          <p:cNvPr id="5" name="Picture 4">
            <a:extLst>
              <a:ext uri="{FF2B5EF4-FFF2-40B4-BE49-F238E27FC236}">
                <a16:creationId xmlns:a16="http://schemas.microsoft.com/office/drawing/2014/main" id="{5A8F6157-F3D7-4645-9CA9-66DA1B549C6D}"/>
              </a:ext>
            </a:extLst>
          </p:cNvPr>
          <p:cNvPicPr>
            <a:picLocks noChangeAspect="1"/>
          </p:cNvPicPr>
          <p:nvPr/>
        </p:nvPicPr>
        <p:blipFill>
          <a:blip r:embed="rId2"/>
          <a:stretch>
            <a:fillRect/>
          </a:stretch>
        </p:blipFill>
        <p:spPr>
          <a:xfrm>
            <a:off x="602906" y="3522133"/>
            <a:ext cx="2775295" cy="2181225"/>
          </a:xfrm>
          <a:prstGeom prst="rect">
            <a:avLst/>
          </a:prstGeom>
        </p:spPr>
      </p:pic>
      <p:sp>
        <p:nvSpPr>
          <p:cNvPr id="6" name="TextBox 5">
            <a:extLst>
              <a:ext uri="{FF2B5EF4-FFF2-40B4-BE49-F238E27FC236}">
                <a16:creationId xmlns:a16="http://schemas.microsoft.com/office/drawing/2014/main" id="{DF1AF68E-DEE0-491B-B362-FA0BDFDB9F86}"/>
              </a:ext>
            </a:extLst>
          </p:cNvPr>
          <p:cNvSpPr txBox="1"/>
          <p:nvPr/>
        </p:nvSpPr>
        <p:spPr>
          <a:xfrm>
            <a:off x="602906" y="5833535"/>
            <a:ext cx="2580561" cy="954107"/>
          </a:xfrm>
          <a:prstGeom prst="rect">
            <a:avLst/>
          </a:prstGeom>
          <a:noFill/>
        </p:spPr>
        <p:txBody>
          <a:bodyPr wrap="square" rtlCol="0">
            <a:spAutoFit/>
          </a:bodyPr>
          <a:lstStyle/>
          <a:p>
            <a:r>
              <a:rPr lang="en-IN" sz="1400">
                <a:solidFill>
                  <a:schemeClr val="bg1"/>
                </a:solidFill>
              </a:rPr>
              <a:t>Fig 1 .40 nm initial thickness </a:t>
            </a:r>
          </a:p>
          <a:p>
            <a:r>
              <a:rPr lang="en-IN" sz="1400" err="1">
                <a:solidFill>
                  <a:schemeClr val="bg1"/>
                </a:solidFill>
              </a:rPr>
              <a:t>Sinosoidal</a:t>
            </a:r>
            <a:r>
              <a:rPr lang="en-IN" sz="1400">
                <a:solidFill>
                  <a:schemeClr val="bg1"/>
                </a:solidFill>
              </a:rPr>
              <a:t> Flow Instability Dominates and </a:t>
            </a:r>
            <a:r>
              <a:rPr lang="en-IN" sz="1400" err="1">
                <a:solidFill>
                  <a:schemeClr val="bg1"/>
                </a:solidFill>
              </a:rPr>
              <a:t>dewetted</a:t>
            </a:r>
            <a:r>
              <a:rPr lang="en-IN" sz="1400">
                <a:solidFill>
                  <a:schemeClr val="bg1"/>
                </a:solidFill>
              </a:rPr>
              <a:t> already in evaporator</a:t>
            </a:r>
          </a:p>
        </p:txBody>
      </p:sp>
      <p:pic>
        <p:nvPicPr>
          <p:cNvPr id="8" name="Picture 7" descr="A picture containing nature, rain&#10;&#10;Description automatically generated">
            <a:extLst>
              <a:ext uri="{FF2B5EF4-FFF2-40B4-BE49-F238E27FC236}">
                <a16:creationId xmlns:a16="http://schemas.microsoft.com/office/drawing/2014/main" id="{564014FF-5464-493D-87C2-1864770B5CD5}"/>
              </a:ext>
            </a:extLst>
          </p:cNvPr>
          <p:cNvPicPr>
            <a:picLocks noChangeAspect="1"/>
          </p:cNvPicPr>
          <p:nvPr/>
        </p:nvPicPr>
        <p:blipFill>
          <a:blip r:embed="rId3"/>
          <a:stretch>
            <a:fillRect/>
          </a:stretch>
        </p:blipFill>
        <p:spPr>
          <a:xfrm>
            <a:off x="3860800" y="3522133"/>
            <a:ext cx="2887133" cy="2165349"/>
          </a:xfrm>
          <a:prstGeom prst="rect">
            <a:avLst/>
          </a:prstGeom>
        </p:spPr>
      </p:pic>
      <p:sp>
        <p:nvSpPr>
          <p:cNvPr id="9" name="TextBox 8">
            <a:extLst>
              <a:ext uri="{FF2B5EF4-FFF2-40B4-BE49-F238E27FC236}">
                <a16:creationId xmlns:a16="http://schemas.microsoft.com/office/drawing/2014/main" id="{DB7E4AAA-8CC9-448C-B77C-1B620D0E0498}"/>
              </a:ext>
            </a:extLst>
          </p:cNvPr>
          <p:cNvSpPr txBox="1"/>
          <p:nvPr/>
        </p:nvSpPr>
        <p:spPr>
          <a:xfrm>
            <a:off x="3759200" y="5774362"/>
            <a:ext cx="2887133" cy="1446550"/>
          </a:xfrm>
          <a:prstGeom prst="rect">
            <a:avLst/>
          </a:prstGeom>
          <a:noFill/>
        </p:spPr>
        <p:txBody>
          <a:bodyPr wrap="square" rtlCol="0">
            <a:spAutoFit/>
          </a:bodyPr>
          <a:lstStyle/>
          <a:p>
            <a:r>
              <a:rPr lang="en-IN" sz="1400">
                <a:solidFill>
                  <a:schemeClr val="bg1"/>
                </a:solidFill>
              </a:rPr>
              <a:t>Fig 2. 150 nm initial thickness for 0.1 A/s deposition rate again </a:t>
            </a:r>
            <a:r>
              <a:rPr lang="en-IN" sz="1400" err="1">
                <a:solidFill>
                  <a:schemeClr val="bg1"/>
                </a:solidFill>
              </a:rPr>
              <a:t>Sinosoidal</a:t>
            </a:r>
            <a:r>
              <a:rPr lang="en-IN" sz="1400">
                <a:solidFill>
                  <a:schemeClr val="bg1"/>
                </a:solidFill>
              </a:rPr>
              <a:t> Flow Instability Dominates and </a:t>
            </a:r>
            <a:r>
              <a:rPr lang="en-IN" sz="1400" err="1">
                <a:solidFill>
                  <a:schemeClr val="bg1"/>
                </a:solidFill>
              </a:rPr>
              <a:t>dewetted</a:t>
            </a:r>
            <a:r>
              <a:rPr lang="en-IN" sz="1400">
                <a:solidFill>
                  <a:schemeClr val="bg1"/>
                </a:solidFill>
              </a:rPr>
              <a:t> already in evaporator</a:t>
            </a:r>
          </a:p>
          <a:p>
            <a:endParaRPr lang="en-IN"/>
          </a:p>
        </p:txBody>
      </p:sp>
      <p:pic>
        <p:nvPicPr>
          <p:cNvPr id="11" name="Picture 10" descr="A picture containing nature, rain&#10;&#10;Description automatically generated">
            <a:extLst>
              <a:ext uri="{FF2B5EF4-FFF2-40B4-BE49-F238E27FC236}">
                <a16:creationId xmlns:a16="http://schemas.microsoft.com/office/drawing/2014/main" id="{19BF5052-7E54-474A-B923-5DF1C84B01EB}"/>
              </a:ext>
            </a:extLst>
          </p:cNvPr>
          <p:cNvPicPr>
            <a:picLocks noChangeAspect="1"/>
          </p:cNvPicPr>
          <p:nvPr/>
        </p:nvPicPr>
        <p:blipFill>
          <a:blip r:embed="rId4"/>
          <a:stretch>
            <a:fillRect/>
          </a:stretch>
        </p:blipFill>
        <p:spPr>
          <a:xfrm>
            <a:off x="7230532" y="3506257"/>
            <a:ext cx="3012724" cy="2259543"/>
          </a:xfrm>
          <a:prstGeom prst="rect">
            <a:avLst/>
          </a:prstGeom>
        </p:spPr>
      </p:pic>
      <p:sp>
        <p:nvSpPr>
          <p:cNvPr id="13" name="TextBox 12">
            <a:extLst>
              <a:ext uri="{FF2B5EF4-FFF2-40B4-BE49-F238E27FC236}">
                <a16:creationId xmlns:a16="http://schemas.microsoft.com/office/drawing/2014/main" id="{C953A4B3-42A0-4B39-9822-D830A4F123FF}"/>
              </a:ext>
            </a:extLst>
          </p:cNvPr>
          <p:cNvSpPr txBox="1"/>
          <p:nvPr/>
        </p:nvSpPr>
        <p:spPr>
          <a:xfrm>
            <a:off x="7078133" y="5833534"/>
            <a:ext cx="3386667" cy="738664"/>
          </a:xfrm>
          <a:prstGeom prst="rect">
            <a:avLst/>
          </a:prstGeom>
          <a:noFill/>
        </p:spPr>
        <p:txBody>
          <a:bodyPr wrap="square" rtlCol="0">
            <a:spAutoFit/>
          </a:bodyPr>
          <a:lstStyle/>
          <a:p>
            <a:r>
              <a:rPr lang="en-IN" sz="1400">
                <a:solidFill>
                  <a:schemeClr val="bg1"/>
                </a:solidFill>
              </a:rPr>
              <a:t>Fig 3. 600 nm initial thickness </a:t>
            </a:r>
            <a:r>
              <a:rPr lang="en-IN" sz="1400" err="1">
                <a:solidFill>
                  <a:schemeClr val="bg1"/>
                </a:solidFill>
              </a:rPr>
              <a:t>dewetted</a:t>
            </a:r>
            <a:r>
              <a:rPr lang="en-IN" sz="1400">
                <a:solidFill>
                  <a:schemeClr val="bg1"/>
                </a:solidFill>
              </a:rPr>
              <a:t> at 90 C delta for 7 min – No filling of holes and large mesa particles</a:t>
            </a:r>
          </a:p>
        </p:txBody>
      </p:sp>
    </p:spTree>
    <p:extLst>
      <p:ext uri="{BB962C8B-B14F-4D97-AF65-F5344CB8AC3E}">
        <p14:creationId xmlns:p14="http://schemas.microsoft.com/office/powerpoint/2010/main" val="229533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69964D-B9C0-4691-8AE7-557A6C9038A9}"/>
              </a:ext>
            </a:extLst>
          </p:cNvPr>
          <p:cNvSpPr>
            <a:spLocks noGrp="1"/>
          </p:cNvSpPr>
          <p:nvPr>
            <p:ph type="sldNum" sz="quarter" idx="12"/>
          </p:nvPr>
        </p:nvSpPr>
        <p:spPr/>
        <p:txBody>
          <a:bodyPr/>
          <a:lstStyle/>
          <a:p>
            <a:fld id="{C263D6C4-4840-40CC-AC84-17E24B3B7BDE}" type="slidenum">
              <a:rPr lang="en-US" noProof="0" smtClean="0"/>
              <a:pPr/>
              <a:t>17</a:t>
            </a:fld>
            <a:endParaRPr lang="en-US" noProof="0"/>
          </a:p>
        </p:txBody>
      </p:sp>
      <p:sp>
        <p:nvSpPr>
          <p:cNvPr id="4" name="Text Placeholder 3">
            <a:extLst>
              <a:ext uri="{FF2B5EF4-FFF2-40B4-BE49-F238E27FC236}">
                <a16:creationId xmlns:a16="http://schemas.microsoft.com/office/drawing/2014/main" id="{55230689-9C55-4C4B-9CE1-846B18313FEF}"/>
              </a:ext>
            </a:extLst>
          </p:cNvPr>
          <p:cNvSpPr>
            <a:spLocks noGrp="1"/>
          </p:cNvSpPr>
          <p:nvPr>
            <p:ph type="body" sz="quarter" idx="13"/>
          </p:nvPr>
        </p:nvSpPr>
        <p:spPr>
          <a:xfrm>
            <a:off x="457200" y="338667"/>
            <a:ext cx="10168466" cy="6180666"/>
          </a:xfrm>
        </p:spPr>
        <p:txBody>
          <a:bodyPr/>
          <a:lstStyle/>
          <a:p>
            <a:pPr marL="0" indent="0">
              <a:buNone/>
            </a:pPr>
            <a:r>
              <a:rPr lang="en-IN"/>
              <a:t> </a:t>
            </a:r>
          </a:p>
        </p:txBody>
      </p:sp>
      <p:pic>
        <p:nvPicPr>
          <p:cNvPr id="6" name="Picture 5" descr="A spider on a white surface&#10;&#10;Description automatically generated with low confidence">
            <a:extLst>
              <a:ext uri="{FF2B5EF4-FFF2-40B4-BE49-F238E27FC236}">
                <a16:creationId xmlns:a16="http://schemas.microsoft.com/office/drawing/2014/main" id="{5DB6BF83-13C3-402A-A17E-2DD64FEA5F71}"/>
              </a:ext>
            </a:extLst>
          </p:cNvPr>
          <p:cNvPicPr>
            <a:picLocks noChangeAspect="1"/>
          </p:cNvPicPr>
          <p:nvPr/>
        </p:nvPicPr>
        <p:blipFill>
          <a:blip r:embed="rId2"/>
          <a:stretch>
            <a:fillRect/>
          </a:stretch>
        </p:blipFill>
        <p:spPr>
          <a:xfrm>
            <a:off x="306196" y="146641"/>
            <a:ext cx="2670229" cy="2002672"/>
          </a:xfrm>
          <a:prstGeom prst="rect">
            <a:avLst/>
          </a:prstGeom>
        </p:spPr>
      </p:pic>
      <p:pic>
        <p:nvPicPr>
          <p:cNvPr id="8" name="Picture 7" descr="A picture containing text, nature, rain, night sky&#10;&#10;Description automatically generated">
            <a:extLst>
              <a:ext uri="{FF2B5EF4-FFF2-40B4-BE49-F238E27FC236}">
                <a16:creationId xmlns:a16="http://schemas.microsoft.com/office/drawing/2014/main" id="{45067AC4-F8DD-4720-949E-D6673974435E}"/>
              </a:ext>
            </a:extLst>
          </p:cNvPr>
          <p:cNvPicPr>
            <a:picLocks noChangeAspect="1"/>
          </p:cNvPicPr>
          <p:nvPr/>
        </p:nvPicPr>
        <p:blipFill>
          <a:blip r:embed="rId3"/>
          <a:stretch>
            <a:fillRect/>
          </a:stretch>
        </p:blipFill>
        <p:spPr>
          <a:xfrm>
            <a:off x="4492978" y="80653"/>
            <a:ext cx="2670229" cy="2002672"/>
          </a:xfrm>
          <a:prstGeom prst="rect">
            <a:avLst/>
          </a:prstGeom>
        </p:spPr>
      </p:pic>
      <p:pic>
        <p:nvPicPr>
          <p:cNvPr id="10" name="Picture 9" descr="Background pattern&#10;&#10;Description automatically generated with medium confidence">
            <a:extLst>
              <a:ext uri="{FF2B5EF4-FFF2-40B4-BE49-F238E27FC236}">
                <a16:creationId xmlns:a16="http://schemas.microsoft.com/office/drawing/2014/main" id="{B2D083D2-5103-49EF-A9CD-7B3F74154DF4}"/>
              </a:ext>
            </a:extLst>
          </p:cNvPr>
          <p:cNvPicPr>
            <a:picLocks noChangeAspect="1"/>
          </p:cNvPicPr>
          <p:nvPr/>
        </p:nvPicPr>
        <p:blipFill>
          <a:blip r:embed="rId4"/>
          <a:stretch>
            <a:fillRect/>
          </a:stretch>
        </p:blipFill>
        <p:spPr>
          <a:xfrm>
            <a:off x="8452556" y="80652"/>
            <a:ext cx="2670231" cy="2002673"/>
          </a:xfrm>
          <a:prstGeom prst="rect">
            <a:avLst/>
          </a:prstGeom>
        </p:spPr>
      </p:pic>
      <p:pic>
        <p:nvPicPr>
          <p:cNvPr id="12" name="Picture 11" descr="Background pattern&#10;&#10;Description automatically generated">
            <a:extLst>
              <a:ext uri="{FF2B5EF4-FFF2-40B4-BE49-F238E27FC236}">
                <a16:creationId xmlns:a16="http://schemas.microsoft.com/office/drawing/2014/main" id="{135234DD-38D1-4159-929B-9283D454DC8C}"/>
              </a:ext>
            </a:extLst>
          </p:cNvPr>
          <p:cNvPicPr>
            <a:picLocks noChangeAspect="1"/>
          </p:cNvPicPr>
          <p:nvPr/>
        </p:nvPicPr>
        <p:blipFill>
          <a:blip r:embed="rId5"/>
          <a:stretch>
            <a:fillRect/>
          </a:stretch>
        </p:blipFill>
        <p:spPr>
          <a:xfrm>
            <a:off x="230956" y="3513841"/>
            <a:ext cx="2745469" cy="2059102"/>
          </a:xfrm>
          <a:prstGeom prst="rect">
            <a:avLst/>
          </a:prstGeom>
        </p:spPr>
      </p:pic>
      <p:pic>
        <p:nvPicPr>
          <p:cNvPr id="14" name="Picture 13">
            <a:extLst>
              <a:ext uri="{FF2B5EF4-FFF2-40B4-BE49-F238E27FC236}">
                <a16:creationId xmlns:a16="http://schemas.microsoft.com/office/drawing/2014/main" id="{9D9C0F9C-48AB-4078-854D-9D6D05626992}"/>
              </a:ext>
            </a:extLst>
          </p:cNvPr>
          <p:cNvPicPr>
            <a:picLocks noChangeAspect="1"/>
          </p:cNvPicPr>
          <p:nvPr/>
        </p:nvPicPr>
        <p:blipFill>
          <a:blip r:embed="rId6"/>
          <a:stretch>
            <a:fillRect/>
          </a:stretch>
        </p:blipFill>
        <p:spPr>
          <a:xfrm>
            <a:off x="4492978" y="3429000"/>
            <a:ext cx="2745469" cy="2059102"/>
          </a:xfrm>
          <a:prstGeom prst="rect">
            <a:avLst/>
          </a:prstGeom>
        </p:spPr>
      </p:pic>
      <p:pic>
        <p:nvPicPr>
          <p:cNvPr id="18" name="Picture 17" descr="A picture containing rain, nature&#10;&#10;Description automatically generated">
            <a:extLst>
              <a:ext uri="{FF2B5EF4-FFF2-40B4-BE49-F238E27FC236}">
                <a16:creationId xmlns:a16="http://schemas.microsoft.com/office/drawing/2014/main" id="{2623DDBE-2A4D-4C87-99FB-EB1F3E43AB92}"/>
              </a:ext>
            </a:extLst>
          </p:cNvPr>
          <p:cNvPicPr>
            <a:picLocks noChangeAspect="1"/>
          </p:cNvPicPr>
          <p:nvPr/>
        </p:nvPicPr>
        <p:blipFill>
          <a:blip r:embed="rId7"/>
          <a:stretch>
            <a:fillRect/>
          </a:stretch>
        </p:blipFill>
        <p:spPr>
          <a:xfrm>
            <a:off x="8452556" y="3513841"/>
            <a:ext cx="2670231" cy="2002673"/>
          </a:xfrm>
          <a:prstGeom prst="rect">
            <a:avLst/>
          </a:prstGeom>
        </p:spPr>
      </p:pic>
      <p:sp>
        <p:nvSpPr>
          <p:cNvPr id="19" name="TextBox 18">
            <a:extLst>
              <a:ext uri="{FF2B5EF4-FFF2-40B4-BE49-F238E27FC236}">
                <a16:creationId xmlns:a16="http://schemas.microsoft.com/office/drawing/2014/main" id="{7EBCB641-2A44-4A28-8A8C-9DCFC62237CA}"/>
              </a:ext>
            </a:extLst>
          </p:cNvPr>
          <p:cNvSpPr txBox="1"/>
          <p:nvPr/>
        </p:nvSpPr>
        <p:spPr>
          <a:xfrm>
            <a:off x="231219" y="2263184"/>
            <a:ext cx="2670229" cy="1077218"/>
          </a:xfrm>
          <a:prstGeom prst="rect">
            <a:avLst/>
          </a:prstGeom>
          <a:noFill/>
        </p:spPr>
        <p:txBody>
          <a:bodyPr wrap="square" rtlCol="0">
            <a:spAutoFit/>
          </a:bodyPr>
          <a:lstStyle/>
          <a:p>
            <a:r>
              <a:rPr lang="en-IN" sz="1600">
                <a:solidFill>
                  <a:schemeClr val="bg1"/>
                </a:solidFill>
              </a:rPr>
              <a:t>Fig 4. 400 nm,85 C , 30 sec - Best Sample – Complete Filling of Holes but large mesa</a:t>
            </a:r>
          </a:p>
        </p:txBody>
      </p:sp>
      <p:sp>
        <p:nvSpPr>
          <p:cNvPr id="20" name="TextBox 19">
            <a:extLst>
              <a:ext uri="{FF2B5EF4-FFF2-40B4-BE49-F238E27FC236}">
                <a16:creationId xmlns:a16="http://schemas.microsoft.com/office/drawing/2014/main" id="{1DE5A20B-BEED-41F1-88CF-D7849E81FC76}"/>
              </a:ext>
            </a:extLst>
          </p:cNvPr>
          <p:cNvSpPr txBox="1"/>
          <p:nvPr/>
        </p:nvSpPr>
        <p:spPr>
          <a:xfrm>
            <a:off x="4492978" y="2263184"/>
            <a:ext cx="2454577" cy="1077218"/>
          </a:xfrm>
          <a:prstGeom prst="rect">
            <a:avLst/>
          </a:prstGeom>
          <a:noFill/>
        </p:spPr>
        <p:txBody>
          <a:bodyPr wrap="square" rtlCol="0">
            <a:spAutoFit/>
          </a:bodyPr>
          <a:lstStyle/>
          <a:p>
            <a:r>
              <a:rPr lang="en-IN" sz="1600">
                <a:solidFill>
                  <a:schemeClr val="bg1"/>
                </a:solidFill>
              </a:rPr>
              <a:t>Fig 5. 400 nm ,85 C ,1.5 min – still consistent and complete filling of holes but large mesa</a:t>
            </a:r>
          </a:p>
        </p:txBody>
      </p:sp>
      <p:sp>
        <p:nvSpPr>
          <p:cNvPr id="21" name="TextBox 20">
            <a:extLst>
              <a:ext uri="{FF2B5EF4-FFF2-40B4-BE49-F238E27FC236}">
                <a16:creationId xmlns:a16="http://schemas.microsoft.com/office/drawing/2014/main" id="{A66A8A23-3E19-47E9-816F-1986D193E10B}"/>
              </a:ext>
            </a:extLst>
          </p:cNvPr>
          <p:cNvSpPr txBox="1"/>
          <p:nvPr/>
        </p:nvSpPr>
        <p:spPr>
          <a:xfrm>
            <a:off x="8452556" y="2263184"/>
            <a:ext cx="2799644" cy="1477328"/>
          </a:xfrm>
          <a:prstGeom prst="rect">
            <a:avLst/>
          </a:prstGeom>
          <a:noFill/>
        </p:spPr>
        <p:txBody>
          <a:bodyPr wrap="square" rtlCol="0">
            <a:spAutoFit/>
          </a:bodyPr>
          <a:lstStyle/>
          <a:p>
            <a:r>
              <a:rPr lang="en-IN" sz="1800">
                <a:solidFill>
                  <a:schemeClr val="bg1"/>
                </a:solidFill>
              </a:rPr>
              <a:t>Fig 6. 400 nm ,85 C ,3.5 min – still consistent and complete filling of holes  but large mesa</a:t>
            </a:r>
          </a:p>
          <a:p>
            <a:endParaRPr lang="en-IN"/>
          </a:p>
        </p:txBody>
      </p:sp>
      <p:sp>
        <p:nvSpPr>
          <p:cNvPr id="22" name="TextBox 21">
            <a:extLst>
              <a:ext uri="{FF2B5EF4-FFF2-40B4-BE49-F238E27FC236}">
                <a16:creationId xmlns:a16="http://schemas.microsoft.com/office/drawing/2014/main" id="{6A92C7A6-07E3-4692-A613-8019C3430AB8}"/>
              </a:ext>
            </a:extLst>
          </p:cNvPr>
          <p:cNvSpPr txBox="1"/>
          <p:nvPr/>
        </p:nvSpPr>
        <p:spPr>
          <a:xfrm>
            <a:off x="254524" y="5703217"/>
            <a:ext cx="2721901" cy="923330"/>
          </a:xfrm>
          <a:prstGeom prst="rect">
            <a:avLst/>
          </a:prstGeom>
          <a:noFill/>
        </p:spPr>
        <p:txBody>
          <a:bodyPr wrap="square" rtlCol="0">
            <a:spAutoFit/>
          </a:bodyPr>
          <a:lstStyle/>
          <a:p>
            <a:r>
              <a:rPr lang="en-IN" sz="1800">
                <a:solidFill>
                  <a:schemeClr val="bg1"/>
                </a:solidFill>
              </a:rPr>
              <a:t>Fig 7. 400 nm ,85 C ,5 min – No filling of Holes and large mesa</a:t>
            </a:r>
            <a:endParaRPr lang="en-IN"/>
          </a:p>
        </p:txBody>
      </p:sp>
      <p:sp>
        <p:nvSpPr>
          <p:cNvPr id="23" name="TextBox 22">
            <a:extLst>
              <a:ext uri="{FF2B5EF4-FFF2-40B4-BE49-F238E27FC236}">
                <a16:creationId xmlns:a16="http://schemas.microsoft.com/office/drawing/2014/main" id="{1BC45C88-BB96-4877-A9C1-618EB919696F}"/>
              </a:ext>
            </a:extLst>
          </p:cNvPr>
          <p:cNvSpPr txBox="1"/>
          <p:nvPr/>
        </p:nvSpPr>
        <p:spPr>
          <a:xfrm>
            <a:off x="4492978" y="5703217"/>
            <a:ext cx="2721901" cy="1200329"/>
          </a:xfrm>
          <a:prstGeom prst="rect">
            <a:avLst/>
          </a:prstGeom>
          <a:noFill/>
        </p:spPr>
        <p:txBody>
          <a:bodyPr wrap="square" rtlCol="0">
            <a:spAutoFit/>
          </a:bodyPr>
          <a:lstStyle/>
          <a:p>
            <a:r>
              <a:rPr lang="en-IN" sz="1800">
                <a:solidFill>
                  <a:schemeClr val="bg1"/>
                </a:solidFill>
              </a:rPr>
              <a:t>Fig 8. 400 nm ,90 C ,2min – filling of Holes and large mesa</a:t>
            </a:r>
            <a:endParaRPr lang="en-IN"/>
          </a:p>
          <a:p>
            <a:endParaRPr lang="en-IN"/>
          </a:p>
        </p:txBody>
      </p:sp>
      <p:sp>
        <p:nvSpPr>
          <p:cNvPr id="24" name="TextBox 23">
            <a:extLst>
              <a:ext uri="{FF2B5EF4-FFF2-40B4-BE49-F238E27FC236}">
                <a16:creationId xmlns:a16="http://schemas.microsoft.com/office/drawing/2014/main" id="{65DF6493-E6F0-44D9-9CEF-35E3C72C1D88}"/>
              </a:ext>
            </a:extLst>
          </p:cNvPr>
          <p:cNvSpPr txBox="1"/>
          <p:nvPr/>
        </p:nvSpPr>
        <p:spPr>
          <a:xfrm>
            <a:off x="8452556" y="5703217"/>
            <a:ext cx="2399091" cy="1477328"/>
          </a:xfrm>
          <a:prstGeom prst="rect">
            <a:avLst/>
          </a:prstGeom>
          <a:noFill/>
        </p:spPr>
        <p:txBody>
          <a:bodyPr wrap="square" rtlCol="0">
            <a:spAutoFit/>
          </a:bodyPr>
          <a:lstStyle/>
          <a:p>
            <a:r>
              <a:rPr lang="en-IN" sz="1800">
                <a:solidFill>
                  <a:schemeClr val="bg1"/>
                </a:solidFill>
              </a:rPr>
              <a:t>Fig 9. 400 nm ,95 C ,1 min – filling of Holes and large mesa</a:t>
            </a:r>
            <a:endParaRPr lang="en-IN"/>
          </a:p>
          <a:p>
            <a:endParaRPr lang="en-IN"/>
          </a:p>
        </p:txBody>
      </p:sp>
    </p:spTree>
    <p:extLst>
      <p:ext uri="{BB962C8B-B14F-4D97-AF65-F5344CB8AC3E}">
        <p14:creationId xmlns:p14="http://schemas.microsoft.com/office/powerpoint/2010/main" val="189015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DA6E-910B-4A3E-BB12-5A1013BA30F0}"/>
              </a:ext>
            </a:extLst>
          </p:cNvPr>
          <p:cNvSpPr>
            <a:spLocks noGrp="1"/>
          </p:cNvSpPr>
          <p:nvPr>
            <p:ph type="title"/>
          </p:nvPr>
        </p:nvSpPr>
        <p:spPr>
          <a:xfrm>
            <a:off x="126867" y="177800"/>
            <a:ext cx="11214100" cy="480131"/>
          </a:xfrm>
        </p:spPr>
        <p:txBody>
          <a:bodyPr/>
          <a:lstStyle/>
          <a:p>
            <a:r>
              <a:rPr lang="en-IN" sz="2800"/>
              <a:t>11.Experimental Optical Results (FTIR)</a:t>
            </a:r>
          </a:p>
        </p:txBody>
      </p:sp>
      <p:sp>
        <p:nvSpPr>
          <p:cNvPr id="3" name="Slide Number Placeholder 2">
            <a:extLst>
              <a:ext uri="{FF2B5EF4-FFF2-40B4-BE49-F238E27FC236}">
                <a16:creationId xmlns:a16="http://schemas.microsoft.com/office/drawing/2014/main" id="{23142146-20AC-43F8-8EE4-AC8A4E08EEE8}"/>
              </a:ext>
            </a:extLst>
          </p:cNvPr>
          <p:cNvSpPr>
            <a:spLocks noGrp="1"/>
          </p:cNvSpPr>
          <p:nvPr>
            <p:ph type="sldNum" sz="quarter" idx="12"/>
          </p:nvPr>
        </p:nvSpPr>
        <p:spPr/>
        <p:txBody>
          <a:bodyPr/>
          <a:lstStyle/>
          <a:p>
            <a:fld id="{C263D6C4-4840-40CC-AC84-17E24B3B7BDE}" type="slidenum">
              <a:rPr lang="en-US" noProof="0" smtClean="0"/>
              <a:pPr/>
              <a:t>18</a:t>
            </a:fld>
            <a:endParaRPr lang="en-US" noProof="0"/>
          </a:p>
        </p:txBody>
      </p:sp>
      <p:pic>
        <p:nvPicPr>
          <p:cNvPr id="6" name="Picture 5" descr="Chart, histogram&#10;&#10;Description automatically generated">
            <a:extLst>
              <a:ext uri="{FF2B5EF4-FFF2-40B4-BE49-F238E27FC236}">
                <a16:creationId xmlns:a16="http://schemas.microsoft.com/office/drawing/2014/main" id="{F3A75DF0-A7A0-43C2-AA84-9312608FFE21}"/>
              </a:ext>
            </a:extLst>
          </p:cNvPr>
          <p:cNvPicPr>
            <a:picLocks noChangeAspect="1"/>
          </p:cNvPicPr>
          <p:nvPr/>
        </p:nvPicPr>
        <p:blipFill>
          <a:blip r:embed="rId2"/>
          <a:stretch>
            <a:fillRect/>
          </a:stretch>
        </p:blipFill>
        <p:spPr>
          <a:xfrm>
            <a:off x="348247" y="939306"/>
            <a:ext cx="5297590" cy="1943476"/>
          </a:xfrm>
          <a:prstGeom prst="rect">
            <a:avLst/>
          </a:prstGeom>
        </p:spPr>
      </p:pic>
      <p:pic>
        <p:nvPicPr>
          <p:cNvPr id="10" name="Picture 9" descr="Diagram&#10;&#10;Description automatically generated with medium confidence">
            <a:extLst>
              <a:ext uri="{FF2B5EF4-FFF2-40B4-BE49-F238E27FC236}">
                <a16:creationId xmlns:a16="http://schemas.microsoft.com/office/drawing/2014/main" id="{340D0B4C-7052-46A4-9D15-9DA5288CFBC5}"/>
              </a:ext>
            </a:extLst>
          </p:cNvPr>
          <p:cNvPicPr>
            <a:picLocks noChangeAspect="1"/>
          </p:cNvPicPr>
          <p:nvPr/>
        </p:nvPicPr>
        <p:blipFill>
          <a:blip r:embed="rId3"/>
          <a:stretch>
            <a:fillRect/>
          </a:stretch>
        </p:blipFill>
        <p:spPr>
          <a:xfrm>
            <a:off x="5992946" y="883846"/>
            <a:ext cx="5665653" cy="1943476"/>
          </a:xfrm>
          <a:prstGeom prst="rect">
            <a:avLst/>
          </a:prstGeom>
        </p:spPr>
      </p:pic>
      <p:pic>
        <p:nvPicPr>
          <p:cNvPr id="12" name="Picture 11" descr="Histogram&#10;&#10;Description automatically generated">
            <a:extLst>
              <a:ext uri="{FF2B5EF4-FFF2-40B4-BE49-F238E27FC236}">
                <a16:creationId xmlns:a16="http://schemas.microsoft.com/office/drawing/2014/main" id="{C4A55366-9AD9-49F7-8267-F212B265EB8A}"/>
              </a:ext>
            </a:extLst>
          </p:cNvPr>
          <p:cNvPicPr>
            <a:picLocks noChangeAspect="1"/>
          </p:cNvPicPr>
          <p:nvPr/>
        </p:nvPicPr>
        <p:blipFill>
          <a:blip r:embed="rId4"/>
          <a:stretch>
            <a:fillRect/>
          </a:stretch>
        </p:blipFill>
        <p:spPr>
          <a:xfrm>
            <a:off x="335310" y="3749205"/>
            <a:ext cx="5297590" cy="1988554"/>
          </a:xfrm>
          <a:prstGeom prst="rect">
            <a:avLst/>
          </a:prstGeom>
        </p:spPr>
      </p:pic>
      <p:pic>
        <p:nvPicPr>
          <p:cNvPr id="14" name="Picture 13" descr="Chart&#10;&#10;Description automatically generated">
            <a:extLst>
              <a:ext uri="{FF2B5EF4-FFF2-40B4-BE49-F238E27FC236}">
                <a16:creationId xmlns:a16="http://schemas.microsoft.com/office/drawing/2014/main" id="{8C90E8C8-45EF-496C-A687-3A4185429A63}"/>
              </a:ext>
            </a:extLst>
          </p:cNvPr>
          <p:cNvPicPr>
            <a:picLocks noChangeAspect="1"/>
          </p:cNvPicPr>
          <p:nvPr/>
        </p:nvPicPr>
        <p:blipFill>
          <a:blip r:embed="rId5"/>
          <a:stretch>
            <a:fillRect/>
          </a:stretch>
        </p:blipFill>
        <p:spPr>
          <a:xfrm>
            <a:off x="5954609" y="3711844"/>
            <a:ext cx="5703989" cy="2058321"/>
          </a:xfrm>
          <a:prstGeom prst="rect">
            <a:avLst/>
          </a:prstGeom>
        </p:spPr>
      </p:pic>
      <p:sp>
        <p:nvSpPr>
          <p:cNvPr id="15" name="TextBox 14">
            <a:extLst>
              <a:ext uri="{FF2B5EF4-FFF2-40B4-BE49-F238E27FC236}">
                <a16:creationId xmlns:a16="http://schemas.microsoft.com/office/drawing/2014/main" id="{7AA7A5CF-F51B-4509-91D5-7D3245CA4855}"/>
              </a:ext>
            </a:extLst>
          </p:cNvPr>
          <p:cNvSpPr txBox="1"/>
          <p:nvPr/>
        </p:nvSpPr>
        <p:spPr>
          <a:xfrm>
            <a:off x="221247" y="2825875"/>
            <a:ext cx="5297590" cy="923330"/>
          </a:xfrm>
          <a:prstGeom prst="rect">
            <a:avLst/>
          </a:prstGeom>
          <a:noFill/>
        </p:spPr>
        <p:txBody>
          <a:bodyPr wrap="square" rtlCol="0">
            <a:spAutoFit/>
          </a:bodyPr>
          <a:lstStyle/>
          <a:p>
            <a:r>
              <a:rPr lang="en-IN">
                <a:solidFill>
                  <a:schemeClr val="bg1"/>
                </a:solidFill>
              </a:rPr>
              <a:t>Plot 1. FTIR Reflectivity plot of fully filled hole sample having large mesa (single evaporation and </a:t>
            </a:r>
            <a:r>
              <a:rPr lang="en-IN" err="1">
                <a:solidFill>
                  <a:schemeClr val="bg1"/>
                </a:solidFill>
              </a:rPr>
              <a:t>dewetting</a:t>
            </a:r>
            <a:r>
              <a:rPr lang="en-IN">
                <a:solidFill>
                  <a:schemeClr val="bg1"/>
                </a:solidFill>
              </a:rPr>
              <a:t>)</a:t>
            </a:r>
          </a:p>
        </p:txBody>
      </p:sp>
      <p:sp>
        <p:nvSpPr>
          <p:cNvPr id="16" name="TextBox 15">
            <a:extLst>
              <a:ext uri="{FF2B5EF4-FFF2-40B4-BE49-F238E27FC236}">
                <a16:creationId xmlns:a16="http://schemas.microsoft.com/office/drawing/2014/main" id="{F6766DFE-3B29-449E-A23B-A8F8A5CCB624}"/>
              </a:ext>
            </a:extLst>
          </p:cNvPr>
          <p:cNvSpPr txBox="1"/>
          <p:nvPr/>
        </p:nvSpPr>
        <p:spPr>
          <a:xfrm>
            <a:off x="5992946" y="2997200"/>
            <a:ext cx="5665653" cy="923330"/>
          </a:xfrm>
          <a:prstGeom prst="rect">
            <a:avLst/>
          </a:prstGeom>
          <a:noFill/>
        </p:spPr>
        <p:txBody>
          <a:bodyPr wrap="square" rtlCol="0">
            <a:spAutoFit/>
          </a:bodyPr>
          <a:lstStyle/>
          <a:p>
            <a:r>
              <a:rPr lang="en-IN">
                <a:solidFill>
                  <a:schemeClr val="bg1"/>
                </a:solidFill>
              </a:rPr>
              <a:t>Plot 2. FTIR Transmittivity plot of fully filled hole sample having large mesa</a:t>
            </a:r>
          </a:p>
          <a:p>
            <a:endParaRPr lang="en-IN"/>
          </a:p>
        </p:txBody>
      </p:sp>
      <p:sp>
        <p:nvSpPr>
          <p:cNvPr id="17" name="TextBox 16">
            <a:extLst>
              <a:ext uri="{FF2B5EF4-FFF2-40B4-BE49-F238E27FC236}">
                <a16:creationId xmlns:a16="http://schemas.microsoft.com/office/drawing/2014/main" id="{DD6FBFE3-7475-427C-8382-90D9F05F1C16}"/>
              </a:ext>
            </a:extLst>
          </p:cNvPr>
          <p:cNvSpPr txBox="1"/>
          <p:nvPr/>
        </p:nvSpPr>
        <p:spPr>
          <a:xfrm>
            <a:off x="335310" y="5722418"/>
            <a:ext cx="5385670" cy="1477328"/>
          </a:xfrm>
          <a:prstGeom prst="rect">
            <a:avLst/>
          </a:prstGeom>
          <a:noFill/>
        </p:spPr>
        <p:txBody>
          <a:bodyPr wrap="square" rtlCol="0">
            <a:spAutoFit/>
          </a:bodyPr>
          <a:lstStyle/>
          <a:p>
            <a:r>
              <a:rPr lang="en-IN">
                <a:solidFill>
                  <a:schemeClr val="bg1"/>
                </a:solidFill>
              </a:rPr>
              <a:t>Plot 3. FTIR Reflectivity plot of fully filled hole sample having large mesa and small mesa (successive evaporation and </a:t>
            </a:r>
            <a:r>
              <a:rPr lang="en-IN" err="1">
                <a:solidFill>
                  <a:schemeClr val="bg1"/>
                </a:solidFill>
              </a:rPr>
              <a:t>dewetting</a:t>
            </a:r>
            <a:r>
              <a:rPr lang="en-IN">
                <a:solidFill>
                  <a:schemeClr val="bg1"/>
                </a:solidFill>
              </a:rPr>
              <a:t>) – best hole filling</a:t>
            </a:r>
          </a:p>
          <a:p>
            <a:endParaRPr lang="en-IN"/>
          </a:p>
        </p:txBody>
      </p:sp>
      <p:sp>
        <p:nvSpPr>
          <p:cNvPr id="18" name="TextBox 17">
            <a:extLst>
              <a:ext uri="{FF2B5EF4-FFF2-40B4-BE49-F238E27FC236}">
                <a16:creationId xmlns:a16="http://schemas.microsoft.com/office/drawing/2014/main" id="{2B7597C6-7796-4995-9CB7-1A776A46B4C0}"/>
              </a:ext>
            </a:extLst>
          </p:cNvPr>
          <p:cNvSpPr txBox="1"/>
          <p:nvPr/>
        </p:nvSpPr>
        <p:spPr>
          <a:xfrm>
            <a:off x="5856963" y="5737759"/>
            <a:ext cx="5259254" cy="1200329"/>
          </a:xfrm>
          <a:prstGeom prst="rect">
            <a:avLst/>
          </a:prstGeom>
          <a:noFill/>
        </p:spPr>
        <p:txBody>
          <a:bodyPr wrap="square" rtlCol="0">
            <a:spAutoFit/>
          </a:bodyPr>
          <a:lstStyle/>
          <a:p>
            <a:r>
              <a:rPr lang="en-IN">
                <a:solidFill>
                  <a:schemeClr val="bg1"/>
                </a:solidFill>
              </a:rPr>
              <a:t>Plot 4. FTIR Transmittivity plot of fully filled hole sample having large mesa and small mesa (successive evaporation and </a:t>
            </a:r>
            <a:r>
              <a:rPr lang="en-IN" err="1">
                <a:solidFill>
                  <a:schemeClr val="bg1"/>
                </a:solidFill>
              </a:rPr>
              <a:t>dewetting</a:t>
            </a:r>
            <a:r>
              <a:rPr lang="en-IN">
                <a:solidFill>
                  <a:schemeClr val="bg1"/>
                </a:solidFill>
              </a:rPr>
              <a:t>)</a:t>
            </a:r>
          </a:p>
          <a:p>
            <a:endParaRPr lang="en-IN"/>
          </a:p>
        </p:txBody>
      </p:sp>
    </p:spTree>
    <p:extLst>
      <p:ext uri="{BB962C8B-B14F-4D97-AF65-F5344CB8AC3E}">
        <p14:creationId xmlns:p14="http://schemas.microsoft.com/office/powerpoint/2010/main" val="218569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886693-B8A1-4623-982A-3CB430811DFD}"/>
              </a:ext>
            </a:extLst>
          </p:cNvPr>
          <p:cNvSpPr>
            <a:spLocks noGrp="1"/>
          </p:cNvSpPr>
          <p:nvPr>
            <p:ph type="sldNum" sz="quarter" idx="12"/>
          </p:nvPr>
        </p:nvSpPr>
        <p:spPr/>
        <p:txBody>
          <a:bodyPr/>
          <a:lstStyle/>
          <a:p>
            <a:fld id="{C263D6C4-4840-40CC-AC84-17E24B3B7BDE}" type="slidenum">
              <a:rPr lang="en-US" noProof="0" smtClean="0"/>
              <a:pPr/>
              <a:t>19</a:t>
            </a:fld>
            <a:endParaRPr lang="en-US" noProof="0"/>
          </a:p>
        </p:txBody>
      </p:sp>
      <p:sp>
        <p:nvSpPr>
          <p:cNvPr id="4" name="Text Placeholder 3">
            <a:extLst>
              <a:ext uri="{FF2B5EF4-FFF2-40B4-BE49-F238E27FC236}">
                <a16:creationId xmlns:a16="http://schemas.microsoft.com/office/drawing/2014/main" id="{EABD684D-3868-453E-8DBA-B7AEED46B2C0}"/>
              </a:ext>
            </a:extLst>
          </p:cNvPr>
          <p:cNvSpPr>
            <a:spLocks noGrp="1"/>
          </p:cNvSpPr>
          <p:nvPr>
            <p:ph type="body" sz="quarter" idx="13"/>
          </p:nvPr>
        </p:nvSpPr>
        <p:spPr>
          <a:xfrm>
            <a:off x="279400" y="393701"/>
            <a:ext cx="11277600" cy="5921374"/>
          </a:xfrm>
        </p:spPr>
        <p:txBody>
          <a:bodyPr/>
          <a:lstStyle/>
          <a:p>
            <a:pPr marL="0" indent="0">
              <a:buNone/>
            </a:pPr>
            <a:r>
              <a:rPr lang="en-IN" sz="2800" b="1"/>
              <a:t>12.Comparison of Theoretical (Numerical) and Experimental Results</a:t>
            </a:r>
          </a:p>
          <a:p>
            <a:pPr marL="0" indent="0">
              <a:buNone/>
            </a:pPr>
            <a:r>
              <a:rPr lang="en-IN" sz="2000" b="1"/>
              <a:t>1.Reflectivity is always 0 to 0.3 for the mid IR wavelength range as observed both in the </a:t>
            </a:r>
            <a:r>
              <a:rPr lang="en-IN" sz="2000" b="1" err="1"/>
              <a:t>lumerical</a:t>
            </a:r>
            <a:r>
              <a:rPr lang="en-IN" sz="2000" b="1"/>
              <a:t> simulation as well as experiment due to the fact that our cavity size of the array is not optimum to get near 1 reflectivity.</a:t>
            </a:r>
          </a:p>
          <a:p>
            <a:pPr marL="0" indent="0">
              <a:buNone/>
            </a:pPr>
            <a:r>
              <a:rPr lang="en-IN" sz="2000" b="1"/>
              <a:t>2.Even if the range of values match there is always deviation between the simulated and the experimental results from above as we are assuming periodic perfect uniform </a:t>
            </a:r>
            <a:r>
              <a:rPr lang="en-IN" sz="2000" b="1" err="1"/>
              <a:t>repeatition</a:t>
            </a:r>
            <a:r>
              <a:rPr lang="en-IN" sz="2000" b="1"/>
              <a:t> of mesa particles but in practice mesa particles are not uniform and also all the holes of the </a:t>
            </a:r>
            <a:r>
              <a:rPr lang="en-IN" sz="2000" b="1" err="1"/>
              <a:t>metasurfaces</a:t>
            </a:r>
            <a:r>
              <a:rPr lang="en-IN" sz="2000" b="1"/>
              <a:t> may not be completely filled due to some defects.</a:t>
            </a:r>
          </a:p>
          <a:p>
            <a:pPr marL="0" indent="0">
              <a:buNone/>
            </a:pPr>
            <a:endParaRPr lang="en-IN" sz="2000" b="1"/>
          </a:p>
          <a:p>
            <a:pPr marL="0" indent="0">
              <a:buNone/>
            </a:pPr>
            <a:endParaRPr lang="en-IN" sz="2000" b="1"/>
          </a:p>
        </p:txBody>
      </p:sp>
    </p:spTree>
    <p:extLst>
      <p:ext uri="{BB962C8B-B14F-4D97-AF65-F5344CB8AC3E}">
        <p14:creationId xmlns:p14="http://schemas.microsoft.com/office/powerpoint/2010/main" val="371551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a:p>
        </p:txBody>
      </p:sp>
      <p:sp>
        <p:nvSpPr>
          <p:cNvPr id="6" name="Text Placeholder 5">
            <a:extLst>
              <a:ext uri="{FF2B5EF4-FFF2-40B4-BE49-F238E27FC236}">
                <a16:creationId xmlns:a16="http://schemas.microsoft.com/office/drawing/2014/main" id="{76E8A1CF-24D8-446E-B1DE-557838910DC8}"/>
              </a:ext>
            </a:extLst>
          </p:cNvPr>
          <p:cNvSpPr>
            <a:spLocks noGrp="1"/>
          </p:cNvSpPr>
          <p:nvPr>
            <p:ph type="body" idx="1"/>
          </p:nvPr>
        </p:nvSpPr>
        <p:spPr>
          <a:xfrm>
            <a:off x="276448" y="265814"/>
            <a:ext cx="11259878" cy="6145619"/>
          </a:xfrm>
        </p:spPr>
        <p:txBody>
          <a:bodyPr/>
          <a:lstStyle/>
          <a:p>
            <a:r>
              <a:rPr lang="en-IN" sz="2800" b="1">
                <a:solidFill>
                  <a:schemeClr val="bg1"/>
                </a:solidFill>
              </a:rPr>
              <a:t>1.Metamaterial- </a:t>
            </a:r>
          </a:p>
          <a:p>
            <a:pPr marL="285750" indent="-285750">
              <a:buFont typeface="Arial" panose="020B0604020202020204" pitchFamily="34" charset="0"/>
              <a:buChar char="•"/>
            </a:pPr>
            <a:r>
              <a:rPr lang="en-IN">
                <a:solidFill>
                  <a:schemeClr val="bg1"/>
                </a:solidFill>
              </a:rPr>
              <a:t>Any material engineered in repeating arranged patterns at scales smaller than the wavelength of electromagnetic wave </a:t>
            </a:r>
            <a:r>
              <a:rPr lang="en-IN" err="1">
                <a:solidFill>
                  <a:schemeClr val="bg1"/>
                </a:solidFill>
              </a:rPr>
              <a:t>i.e</a:t>
            </a:r>
            <a:r>
              <a:rPr lang="en-IN">
                <a:solidFill>
                  <a:schemeClr val="bg1"/>
                </a:solidFill>
              </a:rPr>
              <a:t> light, based on structures ,shape, periodicity, geometric size, orientation and arrangement makes them capable of manipulating electromagnetic waves by blocking, absorbing, enhancing or bending waves to get applications that are not possible by conventional bulk materials and means.</a:t>
            </a:r>
          </a:p>
          <a:p>
            <a:r>
              <a:rPr lang="en-IN">
                <a:solidFill>
                  <a:schemeClr val="bg1"/>
                </a:solidFill>
              </a:rPr>
              <a:t> </a:t>
            </a:r>
          </a:p>
          <a:p>
            <a:endParaRPr lang="en-IN"/>
          </a:p>
        </p:txBody>
      </p:sp>
      <p:pic>
        <p:nvPicPr>
          <p:cNvPr id="8" name="Picture 7">
            <a:extLst>
              <a:ext uri="{FF2B5EF4-FFF2-40B4-BE49-F238E27FC236}">
                <a16:creationId xmlns:a16="http://schemas.microsoft.com/office/drawing/2014/main" id="{00C4B2B2-FC61-4FC8-9B05-2D97D7F6D8FE}"/>
              </a:ext>
            </a:extLst>
          </p:cNvPr>
          <p:cNvPicPr>
            <a:picLocks noChangeAspect="1"/>
          </p:cNvPicPr>
          <p:nvPr/>
        </p:nvPicPr>
        <p:blipFill>
          <a:blip r:embed="rId2"/>
          <a:stretch>
            <a:fillRect/>
          </a:stretch>
        </p:blipFill>
        <p:spPr>
          <a:xfrm>
            <a:off x="578269" y="2562378"/>
            <a:ext cx="3961834" cy="3254096"/>
          </a:xfrm>
          <a:prstGeom prst="rect">
            <a:avLst/>
          </a:prstGeom>
        </p:spPr>
      </p:pic>
      <p:sp>
        <p:nvSpPr>
          <p:cNvPr id="9" name="TextBox 8">
            <a:extLst>
              <a:ext uri="{FF2B5EF4-FFF2-40B4-BE49-F238E27FC236}">
                <a16:creationId xmlns:a16="http://schemas.microsoft.com/office/drawing/2014/main" id="{9FF7883C-2611-463E-9727-269C4F44E577}"/>
              </a:ext>
            </a:extLst>
          </p:cNvPr>
          <p:cNvSpPr txBox="1"/>
          <p:nvPr/>
        </p:nvSpPr>
        <p:spPr>
          <a:xfrm>
            <a:off x="578269" y="5954233"/>
            <a:ext cx="3961834" cy="923330"/>
          </a:xfrm>
          <a:prstGeom prst="rect">
            <a:avLst/>
          </a:prstGeom>
          <a:noFill/>
        </p:spPr>
        <p:txBody>
          <a:bodyPr wrap="square" lIns="91440" tIns="45720" rIns="91440" bIns="45720" rtlCol="0" anchor="t">
            <a:spAutoFit/>
          </a:bodyPr>
          <a:lstStyle/>
          <a:p>
            <a:r>
              <a:rPr lang="en-IN">
                <a:solidFill>
                  <a:schemeClr val="bg1"/>
                </a:solidFill>
              </a:rPr>
              <a:t>Fig 1. Metamaterials  for negative permittivity and permeability that do not occur in conventional materials</a:t>
            </a:r>
          </a:p>
        </p:txBody>
      </p:sp>
      <p:pic>
        <p:nvPicPr>
          <p:cNvPr id="4" name="Picture 4" descr="Shape&#10;&#10;Description automatically generated">
            <a:extLst>
              <a:ext uri="{FF2B5EF4-FFF2-40B4-BE49-F238E27FC236}">
                <a16:creationId xmlns:a16="http://schemas.microsoft.com/office/drawing/2014/main" id="{1B544687-C59D-0C2C-04C0-547DAD8A378F}"/>
              </a:ext>
            </a:extLst>
          </p:cNvPr>
          <p:cNvPicPr>
            <a:picLocks noChangeAspect="1"/>
          </p:cNvPicPr>
          <p:nvPr/>
        </p:nvPicPr>
        <p:blipFill>
          <a:blip r:embed="rId3"/>
          <a:stretch>
            <a:fillRect/>
          </a:stretch>
        </p:blipFill>
        <p:spPr>
          <a:xfrm>
            <a:off x="7069015" y="2561744"/>
            <a:ext cx="4120661" cy="3336666"/>
          </a:xfrm>
          <a:prstGeom prst="rect">
            <a:avLst/>
          </a:prstGeom>
        </p:spPr>
      </p:pic>
      <p:sp>
        <p:nvSpPr>
          <p:cNvPr id="7" name="TextBox 6">
            <a:extLst>
              <a:ext uri="{FF2B5EF4-FFF2-40B4-BE49-F238E27FC236}">
                <a16:creationId xmlns:a16="http://schemas.microsoft.com/office/drawing/2014/main" id="{6405566D-E311-0923-12DF-32B9A590B97D}"/>
              </a:ext>
            </a:extLst>
          </p:cNvPr>
          <p:cNvSpPr txBox="1"/>
          <p:nvPr/>
        </p:nvSpPr>
        <p:spPr>
          <a:xfrm>
            <a:off x="7071458" y="6133612"/>
            <a:ext cx="3036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Fig 2 Optical metamaterials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7E3861-7768-42AB-8A79-F8BD114D58A7}"/>
              </a:ext>
            </a:extLst>
          </p:cNvPr>
          <p:cNvSpPr>
            <a:spLocks noGrp="1"/>
          </p:cNvSpPr>
          <p:nvPr>
            <p:ph type="sldNum" sz="quarter" idx="12"/>
          </p:nvPr>
        </p:nvSpPr>
        <p:spPr/>
        <p:txBody>
          <a:bodyPr/>
          <a:lstStyle/>
          <a:p>
            <a:fld id="{C263D6C4-4840-40CC-AC84-17E24B3B7BDE}" type="slidenum">
              <a:rPr lang="en-US" noProof="0" smtClean="0"/>
              <a:pPr/>
              <a:t>20</a:t>
            </a:fld>
            <a:endParaRPr lang="en-US" noProof="0"/>
          </a:p>
        </p:txBody>
      </p:sp>
      <p:sp>
        <p:nvSpPr>
          <p:cNvPr id="4" name="Text Placeholder 3">
            <a:extLst>
              <a:ext uri="{FF2B5EF4-FFF2-40B4-BE49-F238E27FC236}">
                <a16:creationId xmlns:a16="http://schemas.microsoft.com/office/drawing/2014/main" id="{E74871CC-E494-4855-B84B-E393300B16D1}"/>
              </a:ext>
            </a:extLst>
          </p:cNvPr>
          <p:cNvSpPr>
            <a:spLocks noGrp="1"/>
          </p:cNvSpPr>
          <p:nvPr>
            <p:ph type="body" sz="quarter" idx="13"/>
          </p:nvPr>
        </p:nvSpPr>
        <p:spPr>
          <a:xfrm>
            <a:off x="329609" y="393405"/>
            <a:ext cx="11185451" cy="5837274"/>
          </a:xfrm>
        </p:spPr>
        <p:txBody>
          <a:bodyPr/>
          <a:lstStyle/>
          <a:p>
            <a:pPr marL="0" indent="0">
              <a:buNone/>
            </a:pPr>
            <a:r>
              <a:rPr lang="en-IN" sz="2800" b="1"/>
              <a:t>13.Future Prospects</a:t>
            </a:r>
          </a:p>
          <a:p>
            <a:pPr marL="342900" indent="-342900">
              <a:buAutoNum type="arabicPeriod"/>
            </a:pPr>
            <a:r>
              <a:rPr lang="en-IN"/>
              <a:t>Developing Accurate theory of physics from Navier Stokes equation for cylindrical cavities.</a:t>
            </a:r>
          </a:p>
          <a:p>
            <a:pPr marL="342900" indent="-342900">
              <a:buAutoNum type="arabicPeriod"/>
            </a:pPr>
            <a:r>
              <a:rPr lang="en-IN"/>
              <a:t>Simulating the Navier Stokes Physics in COMSOL to accurately get the </a:t>
            </a:r>
            <a:r>
              <a:rPr lang="en-IN" err="1"/>
              <a:t>dewetting</a:t>
            </a:r>
            <a:r>
              <a:rPr lang="en-IN"/>
              <a:t> parameters as well as the deposition thickness from COMSOL itself.</a:t>
            </a:r>
          </a:p>
          <a:p>
            <a:pPr marL="342900" indent="-342900">
              <a:buAutoNum type="arabicPeriod"/>
            </a:pPr>
            <a:r>
              <a:rPr lang="en-IN"/>
              <a:t>Exploring </a:t>
            </a:r>
            <a:r>
              <a:rPr lang="en-IN" err="1"/>
              <a:t>Metasurfaces</a:t>
            </a:r>
            <a:r>
              <a:rPr lang="en-IN"/>
              <a:t> for the application of ‘invisible cloaking’ in the optical wavelength range.</a:t>
            </a:r>
          </a:p>
          <a:p>
            <a:pPr marL="342900" indent="-342900">
              <a:buAutoNum type="arabicPeriod"/>
            </a:pPr>
            <a:r>
              <a:rPr lang="en-IN"/>
              <a:t>Trying different substrates as well as straining the substrates to see for the wavelength peak shifts and optical properties.</a:t>
            </a:r>
          </a:p>
          <a:p>
            <a:pPr marL="0" indent="0">
              <a:buNone/>
            </a:pPr>
            <a:endParaRPr lang="en-IN"/>
          </a:p>
          <a:p>
            <a:pPr marL="0" indent="0">
              <a:buNone/>
            </a:pPr>
            <a:r>
              <a:rPr lang="en-IN" sz="2800" b="1"/>
              <a:t>14.Applications Of </a:t>
            </a:r>
            <a:r>
              <a:rPr lang="en-IN" sz="2800" b="1" err="1"/>
              <a:t>Metasurfaces</a:t>
            </a:r>
            <a:r>
              <a:rPr lang="en-IN" sz="2800" b="1"/>
              <a:t> </a:t>
            </a:r>
          </a:p>
          <a:p>
            <a:pPr marL="0" indent="0">
              <a:buNone/>
            </a:pPr>
            <a:r>
              <a:rPr lang="en-IN"/>
              <a:t>1.Metalenses </a:t>
            </a:r>
          </a:p>
          <a:p>
            <a:pPr marL="0" indent="0">
              <a:buNone/>
            </a:pPr>
            <a:r>
              <a:rPr lang="en-IN"/>
              <a:t>2.Metaholograms</a:t>
            </a:r>
          </a:p>
          <a:p>
            <a:pPr marL="0" indent="0">
              <a:buNone/>
            </a:pPr>
            <a:r>
              <a:rPr lang="en-IN"/>
              <a:t>3.Generation, Manipulation and detection of light for quantum technologies</a:t>
            </a:r>
          </a:p>
          <a:p>
            <a:pPr marL="0" indent="0">
              <a:buNone/>
            </a:pPr>
            <a:r>
              <a:rPr lang="en-IN"/>
              <a:t>4.Polarization control Optics.</a:t>
            </a:r>
          </a:p>
          <a:p>
            <a:pPr marL="0" indent="0">
              <a:buNone/>
            </a:pPr>
            <a:r>
              <a:rPr lang="en-IN"/>
              <a:t>5.Active </a:t>
            </a:r>
            <a:r>
              <a:rPr lang="en-IN" err="1"/>
              <a:t>Metasurfaces</a:t>
            </a:r>
            <a:r>
              <a:rPr lang="en-IN"/>
              <a:t>.</a:t>
            </a:r>
          </a:p>
          <a:p>
            <a:pPr marL="0" indent="0">
              <a:buNone/>
            </a:pPr>
            <a:r>
              <a:rPr lang="en-IN"/>
              <a:t>6.Reconfigurable Optical </a:t>
            </a:r>
            <a:r>
              <a:rPr lang="en-IN" err="1"/>
              <a:t>Metasurfaces</a:t>
            </a:r>
            <a:r>
              <a:rPr lang="en-IN"/>
              <a:t>.</a:t>
            </a:r>
          </a:p>
          <a:p>
            <a:pPr marL="0" indent="0">
              <a:buNone/>
            </a:pPr>
            <a:r>
              <a:rPr lang="en-IN"/>
              <a:t>7.Quantum </a:t>
            </a:r>
            <a:r>
              <a:rPr lang="en-IN" err="1"/>
              <a:t>Metasurfaces</a:t>
            </a:r>
            <a:endParaRPr lang="en-IN"/>
          </a:p>
          <a:p>
            <a:pPr marL="0" indent="0">
              <a:buNone/>
            </a:pPr>
            <a:endParaRPr lang="en-IN"/>
          </a:p>
        </p:txBody>
      </p:sp>
    </p:spTree>
    <p:extLst>
      <p:ext uri="{BB962C8B-B14F-4D97-AF65-F5344CB8AC3E}">
        <p14:creationId xmlns:p14="http://schemas.microsoft.com/office/powerpoint/2010/main" val="131343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27FE17-82B1-421C-B7C7-90A432190A6D}"/>
              </a:ext>
            </a:extLst>
          </p:cNvPr>
          <p:cNvSpPr>
            <a:spLocks noGrp="1"/>
          </p:cNvSpPr>
          <p:nvPr>
            <p:ph type="sldNum" sz="quarter" idx="12"/>
          </p:nvPr>
        </p:nvSpPr>
        <p:spPr/>
        <p:txBody>
          <a:bodyPr/>
          <a:lstStyle/>
          <a:p>
            <a:fld id="{C263D6C4-4840-40CC-AC84-17E24B3B7BDE}" type="slidenum">
              <a:rPr lang="en-US" noProof="0" smtClean="0"/>
              <a:pPr/>
              <a:t>21</a:t>
            </a:fld>
            <a:endParaRPr lang="en-US" noProof="0"/>
          </a:p>
        </p:txBody>
      </p:sp>
      <p:sp>
        <p:nvSpPr>
          <p:cNvPr id="4" name="Text Placeholder 3">
            <a:extLst>
              <a:ext uri="{FF2B5EF4-FFF2-40B4-BE49-F238E27FC236}">
                <a16:creationId xmlns:a16="http://schemas.microsoft.com/office/drawing/2014/main" id="{EF6D114F-696D-4F74-B96C-997CDE8EB422}"/>
              </a:ext>
            </a:extLst>
          </p:cNvPr>
          <p:cNvSpPr>
            <a:spLocks noGrp="1"/>
          </p:cNvSpPr>
          <p:nvPr>
            <p:ph type="body" sz="quarter" idx="13"/>
          </p:nvPr>
        </p:nvSpPr>
        <p:spPr>
          <a:xfrm>
            <a:off x="253114" y="381376"/>
            <a:ext cx="11134356" cy="5933699"/>
          </a:xfrm>
        </p:spPr>
        <p:txBody>
          <a:bodyPr vert="horz" lIns="91440" tIns="45720" rIns="91440" bIns="45720" rtlCol="0" anchor="t">
            <a:noAutofit/>
          </a:bodyPr>
          <a:lstStyle/>
          <a:p>
            <a:pPr marL="0" indent="0">
              <a:buNone/>
            </a:pPr>
            <a:r>
              <a:rPr lang="en-IN"/>
              <a:t>8. Emitting and Lasing </a:t>
            </a:r>
            <a:r>
              <a:rPr lang="en-IN" err="1"/>
              <a:t>Metasurfaces</a:t>
            </a:r>
            <a:r>
              <a:rPr lang="en-IN"/>
              <a:t>.</a:t>
            </a:r>
          </a:p>
          <a:p>
            <a:pPr marL="0" indent="0">
              <a:buNone/>
            </a:pPr>
            <a:r>
              <a:rPr lang="en-IN"/>
              <a:t>9. Wavefront Shaping</a:t>
            </a:r>
          </a:p>
          <a:p>
            <a:pPr marL="0" indent="0">
              <a:buNone/>
            </a:pPr>
            <a:r>
              <a:rPr lang="en-IN"/>
              <a:t>10.Photonics and Biosensing</a:t>
            </a:r>
          </a:p>
          <a:p>
            <a:pPr marL="0" indent="0">
              <a:buNone/>
            </a:pPr>
            <a:r>
              <a:rPr lang="en-IN"/>
              <a:t>11.Invisibilty Cloaking</a:t>
            </a:r>
          </a:p>
          <a:p>
            <a:pPr marL="0" indent="0">
              <a:buNone/>
            </a:pPr>
            <a:r>
              <a:rPr lang="en-IN"/>
              <a:t>12.Superposition Imaging</a:t>
            </a:r>
          </a:p>
          <a:p>
            <a:pPr marL="0" indent="0">
              <a:buNone/>
            </a:pPr>
            <a:r>
              <a:rPr lang="en-IN"/>
              <a:t>13.Efficient Energy Harvesting</a:t>
            </a:r>
          </a:p>
          <a:p>
            <a:pPr marL="0" indent="0">
              <a:buNone/>
            </a:pPr>
            <a:r>
              <a:rPr lang="en-IN"/>
              <a:t>14.Mid IR Filters</a:t>
            </a:r>
          </a:p>
          <a:p>
            <a:pPr marL="0" indent="0">
              <a:buNone/>
            </a:pPr>
            <a:r>
              <a:rPr lang="en-IN">
                <a:cs typeface="Arial"/>
              </a:rPr>
              <a:t>15.Quantum Sensing</a:t>
            </a: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377121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2253-6F1C-4FB4-9BB3-067125A43313}"/>
              </a:ext>
            </a:extLst>
          </p:cNvPr>
          <p:cNvSpPr>
            <a:spLocks noGrp="1"/>
          </p:cNvSpPr>
          <p:nvPr>
            <p:ph type="title"/>
          </p:nvPr>
        </p:nvSpPr>
        <p:spPr/>
        <p:txBody>
          <a:bodyPr/>
          <a:lstStyle/>
          <a:p>
            <a:r>
              <a:rPr lang="en-IN"/>
              <a:t>References</a:t>
            </a:r>
          </a:p>
        </p:txBody>
      </p:sp>
      <p:sp>
        <p:nvSpPr>
          <p:cNvPr id="3" name="Slide Number Placeholder 2">
            <a:extLst>
              <a:ext uri="{FF2B5EF4-FFF2-40B4-BE49-F238E27FC236}">
                <a16:creationId xmlns:a16="http://schemas.microsoft.com/office/drawing/2014/main" id="{23DA9E0F-E93C-42E1-A92E-2CA2EF55F0D3}"/>
              </a:ext>
            </a:extLst>
          </p:cNvPr>
          <p:cNvSpPr>
            <a:spLocks noGrp="1"/>
          </p:cNvSpPr>
          <p:nvPr>
            <p:ph type="sldNum" sz="quarter" idx="12"/>
          </p:nvPr>
        </p:nvSpPr>
        <p:spPr/>
        <p:txBody>
          <a:bodyPr/>
          <a:lstStyle/>
          <a:p>
            <a:fld id="{C263D6C4-4840-40CC-AC84-17E24B3B7BDE}" type="slidenum">
              <a:rPr lang="en-US" noProof="0" smtClean="0"/>
              <a:pPr/>
              <a:t>22</a:t>
            </a:fld>
            <a:endParaRPr lang="en-US" noProof="0"/>
          </a:p>
        </p:txBody>
      </p:sp>
      <p:sp>
        <p:nvSpPr>
          <p:cNvPr id="4" name="Text Placeholder 3">
            <a:extLst>
              <a:ext uri="{FF2B5EF4-FFF2-40B4-BE49-F238E27FC236}">
                <a16:creationId xmlns:a16="http://schemas.microsoft.com/office/drawing/2014/main" id="{F46F2950-731D-49F9-A91F-E633AA3C9A6D}"/>
              </a:ext>
            </a:extLst>
          </p:cNvPr>
          <p:cNvSpPr>
            <a:spLocks noGrp="1"/>
          </p:cNvSpPr>
          <p:nvPr>
            <p:ph type="body" sz="quarter" idx="13"/>
          </p:nvPr>
        </p:nvSpPr>
        <p:spPr>
          <a:xfrm>
            <a:off x="444500" y="1158949"/>
            <a:ext cx="11336374" cy="4976037"/>
          </a:xfrm>
        </p:spPr>
        <p:txBody>
          <a:bodyPr/>
          <a:lstStyle/>
          <a:p>
            <a:r>
              <a:rPr lang="en-IN" b="1"/>
              <a:t>Das Gupta, T., Martin-</a:t>
            </a:r>
            <a:r>
              <a:rPr lang="en-IN" b="1" err="1"/>
              <a:t>Monier</a:t>
            </a:r>
            <a:r>
              <a:rPr lang="en-IN" b="1"/>
              <a:t>, L., Yan, W. </a:t>
            </a:r>
            <a:r>
              <a:rPr lang="en-IN" b="1" i="1"/>
              <a:t>et al.</a:t>
            </a:r>
            <a:r>
              <a:rPr lang="en-IN" b="1"/>
              <a:t> Self-assembly of nanostructured glass </a:t>
            </a:r>
            <a:r>
              <a:rPr lang="en-IN" b="1" err="1"/>
              <a:t>metasurfaces</a:t>
            </a:r>
            <a:r>
              <a:rPr lang="en-IN" b="1"/>
              <a:t> via templated fluid instabilities. </a:t>
            </a:r>
            <a:r>
              <a:rPr lang="en-IN" b="1" i="1"/>
              <a:t>Nat. </a:t>
            </a:r>
            <a:r>
              <a:rPr lang="en-IN" b="1" i="1" err="1"/>
              <a:t>Nanotechnol</a:t>
            </a:r>
            <a:r>
              <a:rPr lang="en-IN" b="1" i="1"/>
              <a:t>.</a:t>
            </a:r>
            <a:r>
              <a:rPr lang="en-IN" b="1"/>
              <a:t> 14, 320–327 (2019).  </a:t>
            </a:r>
          </a:p>
          <a:p>
            <a:r>
              <a:rPr lang="en-US" b="1" i="0">
                <a:effectLst/>
                <a:latin typeface="Arial" panose="020B0604020202020204" pitchFamily="34" charset="0"/>
              </a:rPr>
              <a:t>Vin-Cent </a:t>
            </a:r>
            <a:r>
              <a:rPr lang="en-US" b="1" i="0" err="1">
                <a:effectLst/>
                <a:latin typeface="Arial" panose="020B0604020202020204" pitchFamily="34" charset="0"/>
              </a:rPr>
              <a:t>Su</a:t>
            </a:r>
            <a:r>
              <a:rPr lang="en-US" b="1" i="0">
                <a:effectLst/>
                <a:latin typeface="Arial" panose="020B0604020202020204" pitchFamily="34" charset="0"/>
              </a:rPr>
              <a:t>, Cheng Hung Chu, Greg Sun, and Din Ping Tsai. et al. Advances in optical </a:t>
            </a:r>
            <a:r>
              <a:rPr lang="en-US" b="1" i="0" err="1">
                <a:effectLst/>
                <a:latin typeface="Arial" panose="020B0604020202020204" pitchFamily="34" charset="0"/>
              </a:rPr>
              <a:t>metasurfaces</a:t>
            </a:r>
            <a:r>
              <a:rPr lang="en-US" b="1" i="0">
                <a:effectLst/>
                <a:latin typeface="Arial" panose="020B0604020202020204" pitchFamily="34" charset="0"/>
              </a:rPr>
              <a:t>: fabrication and applications</a:t>
            </a:r>
          </a:p>
          <a:p>
            <a:r>
              <a:rPr lang="en-IN" b="1" i="0">
                <a:effectLst/>
                <a:latin typeface="Arial" panose="020B0604020202020204" pitchFamily="34" charset="0"/>
              </a:rPr>
              <a:t>Optical </a:t>
            </a:r>
            <a:r>
              <a:rPr lang="en-IN" b="1" i="0" err="1">
                <a:effectLst/>
                <a:latin typeface="Arial" panose="020B0604020202020204" pitchFamily="34" charset="0"/>
              </a:rPr>
              <a:t>metasurfaces</a:t>
            </a:r>
            <a:r>
              <a:rPr lang="en-IN" b="1" i="0">
                <a:effectLst/>
                <a:latin typeface="Arial" panose="020B0604020202020204" pitchFamily="34" charset="0"/>
              </a:rPr>
              <a:t>: new generation  building blocks for multi-functional optics </a:t>
            </a:r>
            <a:r>
              <a:rPr lang="en-IN" b="1" i="0">
                <a:effectLst/>
                <a:latin typeface="Arial" panose="020B0604020202020204" pitchFamily="34" charset="0"/>
                <a:hlinkClick r:id="rId2">
                  <a:extLst>
                    <a:ext uri="{A12FA001-AC4F-418D-AE19-62706E023703}">
                      <ahyp:hlinkClr xmlns:ahyp="http://schemas.microsoft.com/office/drawing/2018/hyperlinkcolor" val="tx"/>
                    </a:ext>
                  </a:extLst>
                </a:hlinkClick>
              </a:rPr>
              <a:t>Dragomir </a:t>
            </a:r>
            <a:r>
              <a:rPr lang="en-IN" b="1" i="0" err="1">
                <a:effectLst/>
                <a:latin typeface="Arial" panose="020B0604020202020204" pitchFamily="34" charset="0"/>
                <a:hlinkClick r:id="rId2">
                  <a:extLst>
                    <a:ext uri="{A12FA001-AC4F-418D-AE19-62706E023703}">
                      <ahyp:hlinkClr xmlns:ahyp="http://schemas.microsoft.com/office/drawing/2018/hyperlinkcolor" val="tx"/>
                    </a:ext>
                  </a:extLst>
                </a:hlinkClick>
              </a:rPr>
              <a:t>Neshev</a:t>
            </a:r>
            <a:r>
              <a:rPr lang="en-IN" b="1" i="0">
                <a:effectLst/>
                <a:latin typeface="Arial" panose="020B0604020202020204" pitchFamily="34" charset="0"/>
              </a:rPr>
              <a:t> &amp; </a:t>
            </a:r>
            <a:r>
              <a:rPr lang="en-IN" b="1" i="0">
                <a:effectLst/>
                <a:latin typeface="Arial" panose="020B0604020202020204" pitchFamily="34" charset="0"/>
                <a:hlinkClick r:id="rId3">
                  <a:extLst>
                    <a:ext uri="{A12FA001-AC4F-418D-AE19-62706E023703}">
                      <ahyp:hlinkClr xmlns:ahyp="http://schemas.microsoft.com/office/drawing/2018/hyperlinkcolor" val="tx"/>
                    </a:ext>
                  </a:extLst>
                </a:hlinkClick>
              </a:rPr>
              <a:t>Igor </a:t>
            </a:r>
            <a:r>
              <a:rPr lang="en-IN" b="1" i="0" err="1">
                <a:effectLst/>
                <a:latin typeface="Arial" panose="020B0604020202020204" pitchFamily="34" charset="0"/>
                <a:hlinkClick r:id="rId3">
                  <a:extLst>
                    <a:ext uri="{A12FA001-AC4F-418D-AE19-62706E023703}">
                      <ahyp:hlinkClr xmlns:ahyp="http://schemas.microsoft.com/office/drawing/2018/hyperlinkcolor" val="tx"/>
                    </a:ext>
                  </a:extLst>
                </a:hlinkClick>
              </a:rPr>
              <a:t>Aharonovich</a:t>
            </a:r>
            <a:endParaRPr lang="en-IN" b="1" i="0">
              <a:effectLst/>
              <a:latin typeface="Arial" panose="020B0604020202020204" pitchFamily="34" charset="0"/>
            </a:endParaRPr>
          </a:p>
          <a:p>
            <a:r>
              <a:rPr lang="en-US" b="1" i="0">
                <a:effectLst/>
                <a:latin typeface="Arial" panose="020B0604020202020204" pitchFamily="34" charset="0"/>
              </a:rPr>
              <a:t>The Fano resonance in plasmonic nanostructures and metamaterials by </a:t>
            </a:r>
            <a:r>
              <a:rPr lang="en-IN" sz="1800" i="0">
                <a:effectLst/>
              </a:rPr>
              <a:t>Boris </a:t>
            </a:r>
            <a:r>
              <a:rPr lang="en-IN" sz="1800" i="0" err="1">
                <a:effectLst/>
              </a:rPr>
              <a:t>Luk'yanchuk</a:t>
            </a:r>
            <a:endParaRPr lang="en-IN" b="1">
              <a:latin typeface="Arial" panose="020B0604020202020204" pitchFamily="34" charset="0"/>
            </a:endParaRPr>
          </a:p>
          <a:p>
            <a:pPr algn="l"/>
            <a:r>
              <a:rPr lang="en-IN" b="1">
                <a:hlinkClick r:id="rId4">
                  <a:extLst>
                    <a:ext uri="{A12FA001-AC4F-418D-AE19-62706E023703}">
                      <ahyp:hlinkClr xmlns:ahyp="http://schemas.microsoft.com/office/drawing/2018/hyperlinkcolor" val="tx"/>
                    </a:ext>
                  </a:extLst>
                </a:hlinkClick>
              </a:rPr>
              <a:t>Electromagnetic </a:t>
            </a:r>
            <a:r>
              <a:rPr lang="en-IN" b="1" err="1">
                <a:hlinkClick r:id="rId4">
                  <a:extLst>
                    <a:ext uri="{A12FA001-AC4F-418D-AE19-62706E023703}">
                      <ahyp:hlinkClr xmlns:ahyp="http://schemas.microsoft.com/office/drawing/2018/hyperlinkcolor" val="tx"/>
                    </a:ext>
                  </a:extLst>
                </a:hlinkClick>
              </a:rPr>
              <a:t>metasurface</a:t>
            </a:r>
            <a:r>
              <a:rPr lang="en-IN" b="1">
                <a:hlinkClick r:id="rId4">
                  <a:extLst>
                    <a:ext uri="{A12FA001-AC4F-418D-AE19-62706E023703}">
                      <ahyp:hlinkClr xmlns:ahyp="http://schemas.microsoft.com/office/drawing/2018/hyperlinkcolor" val="tx"/>
                    </a:ext>
                  </a:extLst>
                </a:hlinkClick>
              </a:rPr>
              <a:t> – Wikipedia</a:t>
            </a:r>
            <a:endParaRPr lang="en-IN" b="1"/>
          </a:p>
          <a:p>
            <a:pPr marL="0" indent="0" algn="l">
              <a:buNone/>
            </a:pPr>
            <a:endParaRPr lang="en-IN"/>
          </a:p>
          <a:p>
            <a:pPr algn="l"/>
            <a:endParaRPr lang="en-IN" b="0" i="0">
              <a:effectLst/>
              <a:latin typeface="Arial" panose="020B0604020202020204" pitchFamily="34" charset="0"/>
            </a:endParaRPr>
          </a:p>
          <a:p>
            <a:endParaRPr lang="en-IN"/>
          </a:p>
          <a:p>
            <a:pPr marL="0" indent="0">
              <a:buNone/>
            </a:pPr>
            <a:endParaRPr lang="en-IN"/>
          </a:p>
        </p:txBody>
      </p:sp>
    </p:spTree>
    <p:extLst>
      <p:ext uri="{BB962C8B-B14F-4D97-AF65-F5344CB8AC3E}">
        <p14:creationId xmlns:p14="http://schemas.microsoft.com/office/powerpoint/2010/main" val="2485184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6D5FFA-9776-F678-62A7-38C0741191DC}"/>
              </a:ext>
            </a:extLst>
          </p:cNvPr>
          <p:cNvSpPr>
            <a:spLocks noGrp="1"/>
          </p:cNvSpPr>
          <p:nvPr>
            <p:ph type="sldNum" sz="quarter" idx="12"/>
          </p:nvPr>
        </p:nvSpPr>
        <p:spPr/>
        <p:txBody>
          <a:bodyPr/>
          <a:lstStyle/>
          <a:p>
            <a:fld id="{C263D6C4-4840-40CC-AC84-17E24B3B7BDE}" type="slidenum">
              <a:rPr lang="en-US" noProof="0" smtClean="0"/>
              <a:pPr/>
              <a:t>23</a:t>
            </a:fld>
            <a:endParaRPr lang="en-US" noProof="0"/>
          </a:p>
        </p:txBody>
      </p:sp>
      <p:sp>
        <p:nvSpPr>
          <p:cNvPr id="4" name="Text Placeholder 3">
            <a:extLst>
              <a:ext uri="{FF2B5EF4-FFF2-40B4-BE49-F238E27FC236}">
                <a16:creationId xmlns:a16="http://schemas.microsoft.com/office/drawing/2014/main" id="{A9824D55-38B8-3A68-D30A-4AE6AF70647B}"/>
              </a:ext>
            </a:extLst>
          </p:cNvPr>
          <p:cNvSpPr>
            <a:spLocks noGrp="1"/>
          </p:cNvSpPr>
          <p:nvPr>
            <p:ph type="body" sz="quarter" idx="13"/>
          </p:nvPr>
        </p:nvSpPr>
        <p:spPr>
          <a:xfrm>
            <a:off x="423528" y="527826"/>
            <a:ext cx="8976336" cy="5568306"/>
          </a:xfrm>
        </p:spPr>
        <p:txBody>
          <a:bodyPr vert="horz" lIns="91440" tIns="45720" rIns="91440" bIns="45720" rtlCol="0" anchor="t">
            <a:noAutofit/>
          </a:bodyPr>
          <a:lstStyle/>
          <a:p>
            <a:endParaRPr lang="en-US"/>
          </a:p>
          <a:p>
            <a:endParaRPr lang="en-US"/>
          </a:p>
          <a:p>
            <a:endParaRPr lang="en-US"/>
          </a:p>
          <a:p>
            <a:endParaRPr lang="en-US"/>
          </a:p>
          <a:p>
            <a:endParaRPr lang="en-US"/>
          </a:p>
          <a:p>
            <a:endParaRPr lang="en-US"/>
          </a:p>
          <a:p>
            <a:pPr marL="0" indent="0" algn="ctr">
              <a:buNone/>
            </a:pPr>
            <a:r>
              <a:rPr lang="en-US" sz="4000">
                <a:cs typeface="Arial"/>
              </a:rPr>
              <a:t>Thank You</a:t>
            </a:r>
            <a:endParaRPr lang="en-US" sz="4000"/>
          </a:p>
        </p:txBody>
      </p:sp>
    </p:spTree>
    <p:extLst>
      <p:ext uri="{BB962C8B-B14F-4D97-AF65-F5344CB8AC3E}">
        <p14:creationId xmlns:p14="http://schemas.microsoft.com/office/powerpoint/2010/main" val="306940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6" name="Text Placeholder 5">
            <a:extLst>
              <a:ext uri="{FF2B5EF4-FFF2-40B4-BE49-F238E27FC236}">
                <a16:creationId xmlns:a16="http://schemas.microsoft.com/office/drawing/2014/main" id="{1CE3C91B-8CE4-4F93-92D0-209D9E99348F}"/>
              </a:ext>
            </a:extLst>
          </p:cNvPr>
          <p:cNvSpPr>
            <a:spLocks noGrp="1"/>
          </p:cNvSpPr>
          <p:nvPr>
            <p:ph sz="half" idx="1"/>
          </p:nvPr>
        </p:nvSpPr>
        <p:spPr>
          <a:xfrm>
            <a:off x="443365" y="1517715"/>
            <a:ext cx="5184437" cy="4659248"/>
          </a:xfrm>
        </p:spPr>
        <p:txBody>
          <a:bodyPr>
            <a:normAutofit/>
          </a:bodyPr>
          <a:lstStyle/>
          <a:p>
            <a:pPr marL="0" indent="0">
              <a:buNone/>
            </a:pPr>
            <a:r>
              <a:rPr lang="en-IN" sz="2800" b="1"/>
              <a:t>2.Metasurface-</a:t>
            </a:r>
          </a:p>
          <a:p>
            <a:pPr marL="285750" indent="-285750">
              <a:buFont typeface="Arial" panose="020B0604020202020204" pitchFamily="34" charset="0"/>
              <a:buChar char="•"/>
            </a:pPr>
            <a:r>
              <a:rPr lang="en-IN" sz="1800"/>
              <a:t>2D counterparts of metamaterials.</a:t>
            </a:r>
          </a:p>
          <a:p>
            <a:pPr marL="285750" indent="-285750">
              <a:buFont typeface="Arial" panose="020B0604020202020204" pitchFamily="34" charset="0"/>
              <a:buChar char="•"/>
            </a:pPr>
            <a:r>
              <a:rPr lang="en-IN" sz="1800"/>
              <a:t>Subwavelength patterned layers that interact strongly with light altering its phase and amplitude over a subwavelength thickness by manipulating the light by scattering as opposed to conventional optics which rely on light refraction and propagation.</a:t>
            </a:r>
          </a:p>
          <a:p>
            <a:pPr marL="285750" indent="-285750">
              <a:buFont typeface="Arial" panose="020B0604020202020204" pitchFamily="34" charset="0"/>
              <a:buChar char="•"/>
            </a:pPr>
            <a:r>
              <a:rPr lang="en-IN" sz="1800"/>
              <a:t>Periodic Array of scattering elements whose dimensions and periods are small compared with the operating wavelength.</a:t>
            </a:r>
          </a:p>
          <a:p>
            <a:pPr marL="285750" indent="-285750">
              <a:buFont typeface="Arial" panose="020B0604020202020204" pitchFamily="34" charset="0"/>
              <a:buChar char="•"/>
            </a:pPr>
            <a:r>
              <a:rPr lang="en-IN" sz="1800"/>
              <a:t>Ultrathin film on substrate without pattern can also be considered as </a:t>
            </a:r>
            <a:r>
              <a:rPr lang="en-IN" sz="1800" err="1"/>
              <a:t>metasurface</a:t>
            </a:r>
            <a:endParaRPr lang="en-IN" sz="1800"/>
          </a:p>
          <a:p>
            <a:pPr marL="285750" indent="-285750">
              <a:buFont typeface="Arial" panose="020B0604020202020204" pitchFamily="34" charset="0"/>
              <a:buChar char="•"/>
            </a:pPr>
            <a:r>
              <a:rPr lang="en-IN" sz="1800"/>
              <a:t>An antireflective coating could also regarded as a simple </a:t>
            </a:r>
            <a:r>
              <a:rPr lang="en-IN" sz="1800" err="1"/>
              <a:t>metasurface</a:t>
            </a:r>
            <a:r>
              <a:rPr lang="en-IN" sz="1800"/>
              <a:t>.</a:t>
            </a:r>
          </a:p>
          <a:p>
            <a:pPr marL="285750" indent="-285750">
              <a:buFont typeface="Arial" panose="020B0604020202020204" pitchFamily="34" charset="0"/>
              <a:buChar char="•"/>
            </a:pPr>
            <a:endParaRPr lang="en-IN" sz="1700"/>
          </a:p>
        </p:txBody>
      </p:sp>
      <p:sp>
        <p:nvSpPr>
          <p:cNvPr id="5" name="TextBox 4">
            <a:extLst>
              <a:ext uri="{FF2B5EF4-FFF2-40B4-BE49-F238E27FC236}">
                <a16:creationId xmlns:a16="http://schemas.microsoft.com/office/drawing/2014/main" id="{BD780A75-D96A-BD50-9BCE-0079AAF58F1E}"/>
              </a:ext>
            </a:extLst>
          </p:cNvPr>
          <p:cNvSpPr txBox="1"/>
          <p:nvPr/>
        </p:nvSpPr>
        <p:spPr>
          <a:xfrm>
            <a:off x="6286756" y="4526988"/>
            <a:ext cx="50617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Fig 3. </a:t>
            </a:r>
            <a:r>
              <a:rPr lang="en-US" err="1">
                <a:solidFill>
                  <a:schemeClr val="bg1"/>
                </a:solidFill>
                <a:cs typeface="Arial"/>
              </a:rPr>
              <a:t>Metasurface</a:t>
            </a:r>
            <a:r>
              <a:rPr lang="en-US">
                <a:solidFill>
                  <a:schemeClr val="bg1"/>
                </a:solidFill>
                <a:cs typeface="Arial"/>
              </a:rPr>
              <a:t> – Red Particles – Selenium and Substrate PDMS</a:t>
            </a:r>
          </a:p>
        </p:txBody>
      </p:sp>
      <p:pic>
        <p:nvPicPr>
          <p:cNvPr id="4" name="Picture 6">
            <a:extLst>
              <a:ext uri="{FF2B5EF4-FFF2-40B4-BE49-F238E27FC236}">
                <a16:creationId xmlns:a16="http://schemas.microsoft.com/office/drawing/2014/main" id="{EB5E0CEA-0E56-EAAA-925E-053ED049FA18}"/>
              </a:ext>
            </a:extLst>
          </p:cNvPr>
          <p:cNvPicPr>
            <a:picLocks noChangeAspect="1"/>
          </p:cNvPicPr>
          <p:nvPr/>
        </p:nvPicPr>
        <p:blipFill>
          <a:blip r:embed="rId2"/>
          <a:stretch>
            <a:fillRect/>
          </a:stretch>
        </p:blipFill>
        <p:spPr>
          <a:xfrm>
            <a:off x="6244759" y="1867660"/>
            <a:ext cx="3871355" cy="2318855"/>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half" idx="2"/>
          </p:nvPr>
        </p:nvSpPr>
        <p:spPr>
          <a:xfrm>
            <a:off x="87766" y="462515"/>
            <a:ext cx="4772101" cy="5955217"/>
          </a:xfrm>
        </p:spPr>
        <p:txBody>
          <a:bodyPr vert="horz" lIns="91440" tIns="45720" rIns="91440" bIns="45720" rtlCol="0" anchor="t">
            <a:normAutofit fontScale="92500"/>
          </a:bodyPr>
          <a:lstStyle/>
          <a:p>
            <a:r>
              <a:rPr lang="en-US" sz="2800" b="1"/>
              <a:t>3.Fano Resonance and Mie Theory</a:t>
            </a:r>
            <a:endParaRPr lang="en-US" sz="2800" b="1">
              <a:cs typeface="Arial"/>
            </a:endParaRPr>
          </a:p>
          <a:p>
            <a:pPr marL="285750" indent="-285750">
              <a:buFont typeface="Courier New" panose="020B0604020202020204" pitchFamily="34" charset="0"/>
              <a:buChar char="o"/>
            </a:pPr>
            <a:r>
              <a:rPr lang="en-US"/>
              <a:t>Light being a electromagnetic wave has both electric as well as magnetic field.</a:t>
            </a:r>
            <a:endParaRPr lang="en-US">
              <a:cs typeface="Arial"/>
            </a:endParaRPr>
          </a:p>
          <a:p>
            <a:pPr marL="285750" indent="-285750">
              <a:buFont typeface="Courier New" panose="020B0604020202020204" pitchFamily="34" charset="0"/>
              <a:buChar char="o"/>
            </a:pPr>
            <a:r>
              <a:rPr lang="en-US"/>
              <a:t>When the light interacts with microscale </a:t>
            </a:r>
            <a:r>
              <a:rPr lang="en-US" err="1"/>
              <a:t>metasurface</a:t>
            </a:r>
            <a:r>
              <a:rPr lang="en-US"/>
              <a:t> </a:t>
            </a:r>
            <a:r>
              <a:rPr lang="en-US" err="1"/>
              <a:t>i.e</a:t>
            </a:r>
            <a:r>
              <a:rPr lang="en-US"/>
              <a:t> wavelength of the light is comparable to periodic array and dimensions of selenium cylindrical cavity leading to electric as well as magnetic field resonances due to aligning of electric dipoles or magnetic dipoles or both at particular wavelength and the resulting resonances is termed as Fano Resonance. </a:t>
            </a:r>
            <a:r>
              <a:rPr lang="en-US" err="1"/>
              <a:t>i.e</a:t>
            </a:r>
            <a:r>
              <a:rPr lang="en-US"/>
              <a:t> Reflection=1 for that particular wavelength.</a:t>
            </a:r>
            <a:endParaRPr lang="en-US">
              <a:cs typeface="Arial"/>
            </a:endParaRPr>
          </a:p>
          <a:p>
            <a:pPr marL="285750" indent="-285750">
              <a:buFont typeface="Courier New" panose="020B0604020202020204" pitchFamily="34" charset="0"/>
              <a:buChar char="o"/>
            </a:pPr>
            <a:r>
              <a:rPr lang="en-US"/>
              <a:t>Reflection from a </a:t>
            </a:r>
            <a:r>
              <a:rPr lang="en-US" err="1"/>
              <a:t>metasurface</a:t>
            </a:r>
            <a:r>
              <a:rPr lang="en-US"/>
              <a:t> is generally a function of complex refractive index of that surface and as extinction coefficient of PDMS (k)  is not completely zero </a:t>
            </a:r>
            <a:r>
              <a:rPr lang="en-US" err="1"/>
              <a:t>i.e</a:t>
            </a:r>
            <a:r>
              <a:rPr lang="en-US"/>
              <a:t> there is always some absorption loss from PDMS hence the data that we obtain from theory for our </a:t>
            </a:r>
            <a:r>
              <a:rPr lang="en-US" err="1"/>
              <a:t>metasurface</a:t>
            </a:r>
            <a:r>
              <a:rPr lang="en-US"/>
              <a:t> structure is ideally R=1,T=0,A=0 as selenium (chalcogenide glass) has high index of refraction.</a:t>
            </a:r>
            <a:endParaRPr lang="en-US">
              <a:cs typeface="Arial"/>
            </a:endParaRPr>
          </a:p>
          <a:p>
            <a:pPr marL="285750" indent="-285750">
              <a:buFont typeface="Courier New" panose="020B0604020202020204" pitchFamily="34" charset="0"/>
              <a:buChar char="o"/>
            </a:pPr>
            <a:r>
              <a:rPr lang="en-US"/>
              <a:t>But from simulation we get R= 0.6 to 0.8 ,T=0.1 and A=0.1 to 0.3 due to absorption losses in PDMS.</a:t>
            </a:r>
            <a:endParaRPr lang="en-US">
              <a:cs typeface="Arial"/>
            </a:endParaRPr>
          </a:p>
          <a:p>
            <a:endParaRPr lang="en-US" sz="1100"/>
          </a:p>
          <a:p>
            <a:endParaRPr lang="en-US" sz="1100"/>
          </a:p>
        </p:txBody>
      </p:sp>
      <p:pic>
        <p:nvPicPr>
          <p:cNvPr id="5" name="Picture 5" descr="Chart, line chart&#10;&#10;Description automatically generated">
            <a:extLst>
              <a:ext uri="{FF2B5EF4-FFF2-40B4-BE49-F238E27FC236}">
                <a16:creationId xmlns:a16="http://schemas.microsoft.com/office/drawing/2014/main" id="{37D56732-3E8D-80AA-03DC-3CA73557DD2B}"/>
              </a:ext>
            </a:extLst>
          </p:cNvPr>
          <p:cNvPicPr>
            <a:picLocks noChangeAspect="1"/>
          </p:cNvPicPr>
          <p:nvPr/>
        </p:nvPicPr>
        <p:blipFill>
          <a:blip r:embed="rId2"/>
          <a:stretch>
            <a:fillRect/>
          </a:stretch>
        </p:blipFill>
        <p:spPr>
          <a:xfrm>
            <a:off x="5097699" y="517159"/>
            <a:ext cx="6145484" cy="2172455"/>
          </a:xfrm>
          <a:prstGeom prst="rect">
            <a:avLst/>
          </a:prstGeom>
        </p:spPr>
      </p:pic>
      <p:pic>
        <p:nvPicPr>
          <p:cNvPr id="6" name="Picture 6" descr="Chart&#10;&#10;Description automatically generated">
            <a:extLst>
              <a:ext uri="{FF2B5EF4-FFF2-40B4-BE49-F238E27FC236}">
                <a16:creationId xmlns:a16="http://schemas.microsoft.com/office/drawing/2014/main" id="{D5E75A92-84E3-C36E-0798-A38D8CFB66BE}"/>
              </a:ext>
            </a:extLst>
          </p:cNvPr>
          <p:cNvPicPr>
            <a:picLocks noChangeAspect="1"/>
          </p:cNvPicPr>
          <p:nvPr/>
        </p:nvPicPr>
        <p:blipFill>
          <a:blip r:embed="rId3"/>
          <a:stretch>
            <a:fillRect/>
          </a:stretch>
        </p:blipFill>
        <p:spPr>
          <a:xfrm>
            <a:off x="5083717" y="2904977"/>
            <a:ext cx="6163515" cy="2172454"/>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5C9BF1-C18E-4DC7-962C-7536E2CCF116}"/>
              </a:ext>
            </a:extLst>
          </p:cNvPr>
          <p:cNvSpPr>
            <a:spLocks noGrp="1"/>
          </p:cNvSpPr>
          <p:nvPr>
            <p:ph type="sldNum" sz="quarter" idx="12"/>
          </p:nvPr>
        </p:nvSpPr>
        <p:spPr/>
        <p:txBody>
          <a:bodyPr/>
          <a:lstStyle/>
          <a:p>
            <a:fld id="{C263D6C4-4840-40CC-AC84-17E24B3B7BDE}" type="slidenum">
              <a:rPr lang="en-US" noProof="0" smtClean="0"/>
              <a:pPr/>
              <a:t>5</a:t>
            </a:fld>
            <a:endParaRPr lang="en-US" noProof="0"/>
          </a:p>
        </p:txBody>
      </p:sp>
      <p:sp>
        <p:nvSpPr>
          <p:cNvPr id="8" name="TextBox 7">
            <a:extLst>
              <a:ext uri="{FF2B5EF4-FFF2-40B4-BE49-F238E27FC236}">
                <a16:creationId xmlns:a16="http://schemas.microsoft.com/office/drawing/2014/main" id="{8188D0D4-3CFC-4BD4-B202-5763206E0605}"/>
              </a:ext>
            </a:extLst>
          </p:cNvPr>
          <p:cNvSpPr txBox="1"/>
          <p:nvPr/>
        </p:nvSpPr>
        <p:spPr>
          <a:xfrm>
            <a:off x="542260" y="446568"/>
            <a:ext cx="5269839" cy="6340197"/>
          </a:xfrm>
          <a:prstGeom prst="rect">
            <a:avLst/>
          </a:prstGeom>
          <a:noFill/>
        </p:spPr>
        <p:txBody>
          <a:bodyPr wrap="square" lIns="91440" tIns="45720" rIns="91440" bIns="45720" rtlCol="0" anchor="t">
            <a:spAutoFit/>
          </a:bodyPr>
          <a:lstStyle/>
          <a:p>
            <a:r>
              <a:rPr lang="en-IN" sz="2800" b="1">
                <a:solidFill>
                  <a:schemeClr val="bg1">
                    <a:lumMod val="95000"/>
                  </a:schemeClr>
                </a:solidFill>
              </a:rPr>
              <a:t>4.Fabrication Methods</a:t>
            </a:r>
          </a:p>
          <a:p>
            <a:pPr marL="285750" indent="-285750">
              <a:buFont typeface="Arial" panose="020B0604020202020204" pitchFamily="34" charset="0"/>
              <a:buChar char="•"/>
            </a:pPr>
            <a:r>
              <a:rPr lang="en-IN">
                <a:solidFill>
                  <a:schemeClr val="bg1"/>
                </a:solidFill>
              </a:rPr>
              <a:t>Lithographic techniques – High Resolution and </a:t>
            </a:r>
            <a:r>
              <a:rPr lang="en-IN" err="1">
                <a:solidFill>
                  <a:schemeClr val="bg1"/>
                </a:solidFill>
              </a:rPr>
              <a:t>Repeatibillty</a:t>
            </a:r>
            <a:r>
              <a:rPr lang="en-IN">
                <a:solidFill>
                  <a:schemeClr val="bg1"/>
                </a:solidFill>
              </a:rPr>
              <a:t> but are complex to apply on large area and scale to non rigid </a:t>
            </a:r>
            <a:r>
              <a:rPr lang="en-IN" err="1">
                <a:solidFill>
                  <a:schemeClr val="bg1"/>
                </a:solidFill>
              </a:rPr>
              <a:t>i.e</a:t>
            </a:r>
            <a:r>
              <a:rPr lang="en-IN">
                <a:solidFill>
                  <a:schemeClr val="bg1"/>
                </a:solidFill>
              </a:rPr>
              <a:t> stretchable substrates.</a:t>
            </a:r>
            <a:endParaRPr lang="en-IN">
              <a:solidFill>
                <a:schemeClr val="bg1"/>
              </a:solidFill>
              <a:cs typeface="Arial"/>
            </a:endParaRPr>
          </a:p>
          <a:p>
            <a:pPr marL="285750" indent="-285750">
              <a:buFont typeface="Arial" panose="020B0604020202020204" pitchFamily="34" charset="0"/>
              <a:buChar char="•"/>
            </a:pPr>
            <a:r>
              <a:rPr lang="en-IN">
                <a:solidFill>
                  <a:schemeClr val="bg1"/>
                </a:solidFill>
              </a:rPr>
              <a:t>Lasing Printing or chemical or Self </a:t>
            </a:r>
            <a:r>
              <a:rPr lang="en-IN" err="1">
                <a:solidFill>
                  <a:schemeClr val="bg1"/>
                </a:solidFill>
              </a:rPr>
              <a:t>Assemblly</a:t>
            </a:r>
            <a:r>
              <a:rPr lang="en-IN">
                <a:solidFill>
                  <a:schemeClr val="bg1"/>
                </a:solidFill>
              </a:rPr>
              <a:t> Methods.</a:t>
            </a:r>
            <a:endParaRPr lang="en-IN">
              <a:solidFill>
                <a:schemeClr val="bg1"/>
              </a:solidFill>
              <a:cs typeface="Arial"/>
            </a:endParaRPr>
          </a:p>
          <a:p>
            <a:pPr marL="285750" indent="-285750">
              <a:buFont typeface="Arial" panose="020B0604020202020204" pitchFamily="34" charset="0"/>
              <a:buChar char="•"/>
            </a:pPr>
            <a:r>
              <a:rPr lang="en-IN">
                <a:solidFill>
                  <a:schemeClr val="bg1"/>
                </a:solidFill>
              </a:rPr>
              <a:t>Topological control of Particle position</a:t>
            </a:r>
            <a:endParaRPr lang="en-IN">
              <a:solidFill>
                <a:schemeClr val="bg1"/>
              </a:solidFill>
              <a:cs typeface="Arial"/>
            </a:endParaRPr>
          </a:p>
          <a:p>
            <a:pPr marL="285750" indent="-285750">
              <a:buFont typeface="Arial" panose="020B0604020202020204" pitchFamily="34" charset="0"/>
              <a:buChar char="•"/>
            </a:pPr>
            <a:r>
              <a:rPr lang="en-IN">
                <a:solidFill>
                  <a:schemeClr val="bg1"/>
                </a:solidFill>
              </a:rPr>
              <a:t>DNA assisted Templates</a:t>
            </a:r>
            <a:endParaRPr lang="en-IN">
              <a:solidFill>
                <a:schemeClr val="bg1"/>
              </a:solidFill>
              <a:cs typeface="Arial"/>
            </a:endParaRPr>
          </a:p>
          <a:p>
            <a:pPr marL="285750" indent="-285750">
              <a:buFont typeface="Arial" panose="020B0604020202020204" pitchFamily="34" charset="0"/>
              <a:buChar char="•"/>
            </a:pPr>
            <a:r>
              <a:rPr lang="en-IN">
                <a:solidFill>
                  <a:schemeClr val="bg1"/>
                </a:solidFill>
              </a:rPr>
              <a:t>With above 3 methods its difficult to construct complex shapes of waveguides and resonators for Integrated Photonic circuits and not suited for soft substrates such as PDMS which is required for dynamic tuning of optical properties of </a:t>
            </a:r>
            <a:r>
              <a:rPr lang="en-IN" err="1">
                <a:solidFill>
                  <a:schemeClr val="bg1"/>
                </a:solidFill>
              </a:rPr>
              <a:t>metasurfaces</a:t>
            </a:r>
            <a:r>
              <a:rPr lang="en-IN">
                <a:solidFill>
                  <a:schemeClr val="bg1"/>
                </a:solidFill>
              </a:rPr>
              <a:t> via stretching.</a:t>
            </a:r>
            <a:endParaRPr lang="en-IN">
              <a:solidFill>
                <a:schemeClr val="bg1"/>
              </a:solidFill>
              <a:cs typeface="Arial"/>
            </a:endParaRPr>
          </a:p>
          <a:p>
            <a:pPr marL="285750" indent="-285750">
              <a:buFont typeface="Arial" panose="020B0604020202020204" pitchFamily="34" charset="0"/>
              <a:buChar char="•"/>
            </a:pPr>
            <a:r>
              <a:rPr lang="en-IN">
                <a:solidFill>
                  <a:schemeClr val="bg1"/>
                </a:solidFill>
              </a:rPr>
              <a:t>Therefore we use the fabrication method of controlled </a:t>
            </a:r>
            <a:r>
              <a:rPr lang="en-IN" err="1">
                <a:solidFill>
                  <a:schemeClr val="bg1"/>
                </a:solidFill>
              </a:rPr>
              <a:t>dewetting</a:t>
            </a:r>
            <a:r>
              <a:rPr lang="en-IN">
                <a:solidFill>
                  <a:schemeClr val="bg1"/>
                </a:solidFill>
              </a:rPr>
              <a:t> of Selenium (due to ability of selenium to flow in their glassy state) on PDMS substrate to realize </a:t>
            </a:r>
            <a:r>
              <a:rPr lang="en-IN" err="1">
                <a:solidFill>
                  <a:schemeClr val="bg1"/>
                </a:solidFill>
              </a:rPr>
              <a:t>metasurfaces</a:t>
            </a:r>
            <a:r>
              <a:rPr lang="en-IN">
                <a:solidFill>
                  <a:schemeClr val="bg1"/>
                </a:solidFill>
              </a:rPr>
              <a:t> over large area and soft substrates (PDMS) </a:t>
            </a:r>
            <a:endParaRPr lang="en-IN">
              <a:solidFill>
                <a:schemeClr val="bg1"/>
              </a:solidFill>
              <a:cs typeface="Arial"/>
            </a:endParaRPr>
          </a:p>
          <a:p>
            <a:pPr marL="285750" indent="-285750">
              <a:buFont typeface="Arial" panose="020B0604020202020204" pitchFamily="34" charset="0"/>
              <a:buChar char="•"/>
            </a:pPr>
            <a:endParaRPr lang="en-IN">
              <a:solidFill>
                <a:schemeClr val="bg1"/>
              </a:solidFill>
              <a:cs typeface="Arial"/>
            </a:endParaRPr>
          </a:p>
          <a:p>
            <a:pPr marL="285750" indent="-285750">
              <a:buFont typeface="Arial" panose="020B0604020202020204" pitchFamily="34" charset="0"/>
              <a:buChar char="•"/>
            </a:pPr>
            <a:endParaRPr lang="en-IN">
              <a:solidFill>
                <a:schemeClr val="bg1"/>
              </a:solidFill>
              <a:cs typeface="Arial"/>
            </a:endParaRPr>
          </a:p>
        </p:txBody>
      </p:sp>
      <p:pic>
        <p:nvPicPr>
          <p:cNvPr id="2" name="Picture 3" descr="Shape&#10;&#10;Description automatically generated">
            <a:extLst>
              <a:ext uri="{FF2B5EF4-FFF2-40B4-BE49-F238E27FC236}">
                <a16:creationId xmlns:a16="http://schemas.microsoft.com/office/drawing/2014/main" id="{8351827A-BF9A-9462-2C66-CF209F35C7D6}"/>
              </a:ext>
            </a:extLst>
          </p:cNvPr>
          <p:cNvPicPr>
            <a:picLocks noChangeAspect="1"/>
          </p:cNvPicPr>
          <p:nvPr/>
        </p:nvPicPr>
        <p:blipFill>
          <a:blip r:embed="rId2"/>
          <a:stretch>
            <a:fillRect/>
          </a:stretch>
        </p:blipFill>
        <p:spPr>
          <a:xfrm>
            <a:off x="6460604" y="308204"/>
            <a:ext cx="3900667" cy="4910506"/>
          </a:xfrm>
          <a:prstGeom prst="rect">
            <a:avLst/>
          </a:prstGeom>
        </p:spPr>
      </p:pic>
      <p:sp>
        <p:nvSpPr>
          <p:cNvPr id="4" name="TextBox 3">
            <a:extLst>
              <a:ext uri="{FF2B5EF4-FFF2-40B4-BE49-F238E27FC236}">
                <a16:creationId xmlns:a16="http://schemas.microsoft.com/office/drawing/2014/main" id="{BC1906EC-673B-02C0-3DD2-22F60F8B5850}"/>
              </a:ext>
            </a:extLst>
          </p:cNvPr>
          <p:cNvSpPr txBox="1"/>
          <p:nvPr/>
        </p:nvSpPr>
        <p:spPr>
          <a:xfrm>
            <a:off x="6277337" y="5351361"/>
            <a:ext cx="41418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Fig 5.Array creation on PDMS by Deep coating followed by Thermal Evaporation of Se on PDMS followed by </a:t>
            </a:r>
            <a:r>
              <a:rPr lang="en-US" err="1">
                <a:solidFill>
                  <a:schemeClr val="bg1"/>
                </a:solidFill>
                <a:cs typeface="Arial"/>
              </a:rPr>
              <a:t>dewetting</a:t>
            </a:r>
            <a:r>
              <a:rPr lang="en-US">
                <a:solidFill>
                  <a:schemeClr val="bg1"/>
                </a:solidFill>
                <a:cs typeface="Arial"/>
              </a:rPr>
              <a:t> of Se on PDMS substrate</a:t>
            </a:r>
          </a:p>
        </p:txBody>
      </p:sp>
    </p:spTree>
    <p:extLst>
      <p:ext uri="{BB962C8B-B14F-4D97-AF65-F5344CB8AC3E}">
        <p14:creationId xmlns:p14="http://schemas.microsoft.com/office/powerpoint/2010/main" val="350817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13"/>
          </p:nvPr>
        </p:nvSpPr>
        <p:spPr>
          <a:xfrm>
            <a:off x="79332" y="177800"/>
            <a:ext cx="11579268" cy="6278649"/>
          </a:xfrm>
        </p:spPr>
        <p:txBody>
          <a:bodyPr>
            <a:normAutofit/>
          </a:bodyPr>
          <a:lstStyle/>
          <a:p>
            <a:pPr marL="0" indent="0">
              <a:buNone/>
            </a:pPr>
            <a:r>
              <a:rPr lang="en-US" sz="2800" b="1"/>
              <a:t>5.Effect of change of Periodicity, Cavity, Shape and Size change on the optical response and </a:t>
            </a:r>
            <a:r>
              <a:rPr lang="en-US" sz="2800" b="1" err="1"/>
              <a:t>dewetting</a:t>
            </a:r>
            <a:r>
              <a:rPr lang="en-US" sz="2800" b="1"/>
              <a:t> (from </a:t>
            </a:r>
            <a:r>
              <a:rPr lang="en-US" sz="2800" b="1" err="1"/>
              <a:t>lumerical</a:t>
            </a:r>
            <a:r>
              <a:rPr lang="en-US" sz="2800" b="1"/>
              <a:t> simulation)</a:t>
            </a:r>
          </a:p>
          <a:p>
            <a:pPr marL="0" indent="0">
              <a:buNone/>
            </a:pPr>
            <a:endParaRPr lang="en-US"/>
          </a:p>
        </p:txBody>
      </p:sp>
      <p:pic>
        <p:nvPicPr>
          <p:cNvPr id="6" name="Picture 6" descr="Chart&#10;&#10;Description automatically generated">
            <a:extLst>
              <a:ext uri="{FF2B5EF4-FFF2-40B4-BE49-F238E27FC236}">
                <a16:creationId xmlns:a16="http://schemas.microsoft.com/office/drawing/2014/main" id="{F5761864-8FA9-D672-A9CA-CE94690CA987}"/>
              </a:ext>
            </a:extLst>
          </p:cNvPr>
          <p:cNvPicPr>
            <a:picLocks noChangeAspect="1"/>
          </p:cNvPicPr>
          <p:nvPr/>
        </p:nvPicPr>
        <p:blipFill>
          <a:blip r:embed="rId2"/>
          <a:stretch>
            <a:fillRect/>
          </a:stretch>
        </p:blipFill>
        <p:spPr>
          <a:xfrm>
            <a:off x="4640892" y="1012012"/>
            <a:ext cx="7158624" cy="2756951"/>
          </a:xfrm>
          <a:prstGeom prst="rect">
            <a:avLst/>
          </a:prstGeom>
        </p:spPr>
      </p:pic>
      <p:sp>
        <p:nvSpPr>
          <p:cNvPr id="7" name="TextBox 6">
            <a:extLst>
              <a:ext uri="{FF2B5EF4-FFF2-40B4-BE49-F238E27FC236}">
                <a16:creationId xmlns:a16="http://schemas.microsoft.com/office/drawing/2014/main" id="{E704DFDC-2D05-0E67-7637-8C80DC8E9899}"/>
              </a:ext>
            </a:extLst>
          </p:cNvPr>
          <p:cNvSpPr txBox="1"/>
          <p:nvPr/>
        </p:nvSpPr>
        <p:spPr>
          <a:xfrm>
            <a:off x="513254" y="1843306"/>
            <a:ext cx="300718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Plot 1. Reflectivity vs Wavelength for</a:t>
            </a:r>
          </a:p>
          <a:p>
            <a:r>
              <a:rPr lang="en-US">
                <a:solidFill>
                  <a:schemeClr val="bg1"/>
                </a:solidFill>
                <a:cs typeface="Arial"/>
              </a:rPr>
              <a:t>Period = 3.9 </a:t>
            </a:r>
            <a:r>
              <a:rPr lang="en-US">
                <a:solidFill>
                  <a:schemeClr val="bg1"/>
                </a:solidFill>
                <a:cs typeface="Arial"/>
                <a:sym typeface="Symbol" panose="05050102010706020507" pitchFamily="18" charset="2"/>
              </a:rPr>
              <a:t>m</a:t>
            </a:r>
            <a:endParaRPr lang="en-US">
              <a:solidFill>
                <a:schemeClr val="bg1"/>
              </a:solidFill>
              <a:cs typeface="Arial"/>
            </a:endParaRPr>
          </a:p>
          <a:p>
            <a:r>
              <a:rPr lang="en-US">
                <a:solidFill>
                  <a:schemeClr val="bg1"/>
                </a:solidFill>
                <a:cs typeface="Arial"/>
                <a:sym typeface="Symbol" panose="05050102010706020507" pitchFamily="18" charset="2"/>
              </a:rPr>
              <a:t>Diameter = </a:t>
            </a:r>
            <a:r>
              <a:rPr lang="en-US">
                <a:solidFill>
                  <a:schemeClr val="bg1"/>
                </a:solidFill>
                <a:cs typeface="Arial"/>
              </a:rPr>
              <a:t>2</a:t>
            </a:r>
            <a:r>
              <a:rPr lang="en-US">
                <a:solidFill>
                  <a:schemeClr val="bg1"/>
                </a:solidFill>
                <a:cs typeface="Arial"/>
                <a:sym typeface="Symbol" panose="05050102010706020507" pitchFamily="18" charset="2"/>
              </a:rPr>
              <a:t>m</a:t>
            </a:r>
            <a:endParaRPr lang="en-US">
              <a:solidFill>
                <a:schemeClr val="bg1"/>
              </a:solidFill>
              <a:cs typeface="Arial"/>
            </a:endParaRPr>
          </a:p>
          <a:p>
            <a:r>
              <a:rPr lang="en-US">
                <a:solidFill>
                  <a:schemeClr val="bg1"/>
                </a:solidFill>
                <a:cs typeface="Arial"/>
                <a:sym typeface="Symbol" panose="05050102010706020507" pitchFamily="18" charset="2"/>
              </a:rPr>
              <a:t>Optimum Height = 1.555m</a:t>
            </a:r>
            <a:endParaRPr lang="en-US">
              <a:solidFill>
                <a:schemeClr val="bg1"/>
              </a:solidFill>
              <a:cs typeface="Arial"/>
            </a:endParaRPr>
          </a:p>
          <a:p>
            <a:endParaRPr lang="en-US">
              <a:solidFill>
                <a:schemeClr val="bg1"/>
              </a:solidFill>
              <a:cs typeface="Arial"/>
              <a:sym typeface="Symbol" panose="05050102010706020507" pitchFamily="18" charset="2"/>
            </a:endParaRPr>
          </a:p>
        </p:txBody>
      </p:sp>
      <p:sp>
        <p:nvSpPr>
          <p:cNvPr id="8" name="TextBox 7">
            <a:extLst>
              <a:ext uri="{FF2B5EF4-FFF2-40B4-BE49-F238E27FC236}">
                <a16:creationId xmlns:a16="http://schemas.microsoft.com/office/drawing/2014/main" id="{D24FA2CE-EC3D-5FA2-0AB4-F6207CA5CADF}"/>
              </a:ext>
            </a:extLst>
          </p:cNvPr>
          <p:cNvSpPr txBox="1"/>
          <p:nvPr/>
        </p:nvSpPr>
        <p:spPr>
          <a:xfrm>
            <a:off x="8122920" y="4752670"/>
            <a:ext cx="323087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Plot 2. Reflectivity vs Wavelength for</a:t>
            </a:r>
            <a:endParaRPr lang="en-US">
              <a:solidFill>
                <a:schemeClr val="bg1"/>
              </a:solidFill>
              <a:cs typeface="Arial"/>
            </a:endParaRPr>
          </a:p>
          <a:p>
            <a:r>
              <a:rPr lang="en-US">
                <a:solidFill>
                  <a:schemeClr val="bg1"/>
                </a:solidFill>
                <a:cs typeface="Arial"/>
              </a:rPr>
              <a:t>Optimum height =1.555 </a:t>
            </a:r>
            <a:r>
              <a:rPr lang="en-US">
                <a:solidFill>
                  <a:schemeClr val="bg1"/>
                </a:solidFill>
                <a:cs typeface="Arial"/>
                <a:sym typeface="Symbol" panose="05050102010706020507" pitchFamily="18" charset="2"/>
              </a:rPr>
              <a:t>m</a:t>
            </a:r>
            <a:endParaRPr lang="en-US">
              <a:solidFill>
                <a:schemeClr val="bg1"/>
              </a:solidFill>
              <a:cs typeface="Arial"/>
            </a:endParaRPr>
          </a:p>
          <a:p>
            <a:r>
              <a:rPr lang="en-US">
                <a:solidFill>
                  <a:schemeClr val="bg1"/>
                </a:solidFill>
                <a:cs typeface="Arial"/>
                <a:sym typeface="Symbol" panose="05050102010706020507" pitchFamily="18" charset="2"/>
              </a:rPr>
              <a:t>Diameter = 3.6 m Period = 3.9 m</a:t>
            </a:r>
            <a:endParaRPr lang="en-US">
              <a:solidFill>
                <a:schemeClr val="bg1"/>
              </a:solidFill>
              <a:cs typeface="Arial"/>
            </a:endParaRPr>
          </a:p>
          <a:p>
            <a:endParaRPr lang="en-US">
              <a:solidFill>
                <a:schemeClr val="bg1"/>
              </a:solidFill>
              <a:cs typeface="Arial"/>
              <a:sym typeface="Symbol" panose="05050102010706020507" pitchFamily="18" charset="2"/>
            </a:endParaRPr>
          </a:p>
          <a:p>
            <a:endParaRPr lang="en-US">
              <a:solidFill>
                <a:schemeClr val="bg1"/>
              </a:solidFill>
              <a:cs typeface="Arial"/>
              <a:sym typeface="Symbol" panose="05050102010706020507" pitchFamily="18" charset="2"/>
            </a:endParaRPr>
          </a:p>
          <a:p>
            <a:endParaRPr lang="en-US">
              <a:solidFill>
                <a:schemeClr val="bg1"/>
              </a:solidFill>
              <a:cs typeface="Arial"/>
            </a:endParaRPr>
          </a:p>
        </p:txBody>
      </p:sp>
      <p:pic>
        <p:nvPicPr>
          <p:cNvPr id="10" name="Picture 10" descr="Chart, line chart&#10;&#10;Description automatically generated">
            <a:extLst>
              <a:ext uri="{FF2B5EF4-FFF2-40B4-BE49-F238E27FC236}">
                <a16:creationId xmlns:a16="http://schemas.microsoft.com/office/drawing/2014/main" id="{4A45E6FF-E2BF-4902-B640-359194E1053B}"/>
              </a:ext>
            </a:extLst>
          </p:cNvPr>
          <p:cNvPicPr>
            <a:picLocks noChangeAspect="1"/>
          </p:cNvPicPr>
          <p:nvPr/>
        </p:nvPicPr>
        <p:blipFill>
          <a:blip r:embed="rId3"/>
          <a:stretch>
            <a:fillRect/>
          </a:stretch>
        </p:blipFill>
        <p:spPr>
          <a:xfrm>
            <a:off x="686322" y="3886331"/>
            <a:ext cx="7158624" cy="2755241"/>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13"/>
          </p:nvPr>
        </p:nvSpPr>
        <p:spPr>
          <a:xfrm>
            <a:off x="406400" y="480291"/>
            <a:ext cx="10845800" cy="5929745"/>
          </a:xfrm>
        </p:spPr>
        <p:txBody>
          <a:bodyPr vert="horz" lIns="91440" tIns="45720" rIns="91440" bIns="45720" rtlCol="0" anchor="t">
            <a:normAutofit/>
          </a:bodyPr>
          <a:lstStyle/>
          <a:p>
            <a:pPr marL="0" indent="0">
              <a:buNone/>
            </a:pPr>
            <a:endParaRPr lang="en-US">
              <a:cs typeface="Arial"/>
            </a:endParaRPr>
          </a:p>
          <a:p>
            <a:pPr marL="0" indent="0">
              <a:buNone/>
            </a:pPr>
            <a:endParaRPr lang="en-US"/>
          </a:p>
        </p:txBody>
      </p:sp>
      <p:sp>
        <p:nvSpPr>
          <p:cNvPr id="7" name="TextBox 6">
            <a:extLst>
              <a:ext uri="{FF2B5EF4-FFF2-40B4-BE49-F238E27FC236}">
                <a16:creationId xmlns:a16="http://schemas.microsoft.com/office/drawing/2014/main" id="{E704DFDC-2D05-0E67-7637-8C80DC8E9899}"/>
              </a:ext>
            </a:extLst>
          </p:cNvPr>
          <p:cNvSpPr txBox="1"/>
          <p:nvPr/>
        </p:nvSpPr>
        <p:spPr>
          <a:xfrm>
            <a:off x="444674" y="18434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highlight>
                <a:srgbClr val="FFFF00"/>
              </a:highlight>
              <a:cs typeface="Arial"/>
            </a:endParaRPr>
          </a:p>
        </p:txBody>
      </p:sp>
      <p:sp>
        <p:nvSpPr>
          <p:cNvPr id="8" name="TextBox 7">
            <a:extLst>
              <a:ext uri="{FF2B5EF4-FFF2-40B4-BE49-F238E27FC236}">
                <a16:creationId xmlns:a16="http://schemas.microsoft.com/office/drawing/2014/main" id="{D24FA2CE-EC3D-5FA2-0AB4-F6207CA5CADF}"/>
              </a:ext>
            </a:extLst>
          </p:cNvPr>
          <p:cNvSpPr txBox="1"/>
          <p:nvPr/>
        </p:nvSpPr>
        <p:spPr>
          <a:xfrm>
            <a:off x="8577542" y="4290585"/>
            <a:ext cx="27640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Arial"/>
              </a:rPr>
              <a:t>Plot 4. Reflectivity vs Wavelength for shape change from flat surface to hemispherical surface</a:t>
            </a:r>
          </a:p>
        </p:txBody>
      </p:sp>
      <p:pic>
        <p:nvPicPr>
          <p:cNvPr id="4" name="Picture 4" descr="Chart, line chart&#10;&#10;Description automatically generated">
            <a:extLst>
              <a:ext uri="{FF2B5EF4-FFF2-40B4-BE49-F238E27FC236}">
                <a16:creationId xmlns:a16="http://schemas.microsoft.com/office/drawing/2014/main" id="{FACB0A44-71CA-9CBA-FFB3-EAB8C14D56F8}"/>
              </a:ext>
            </a:extLst>
          </p:cNvPr>
          <p:cNvPicPr>
            <a:picLocks noChangeAspect="1"/>
          </p:cNvPicPr>
          <p:nvPr/>
        </p:nvPicPr>
        <p:blipFill>
          <a:blip r:embed="rId2"/>
          <a:stretch>
            <a:fillRect/>
          </a:stretch>
        </p:blipFill>
        <p:spPr>
          <a:xfrm>
            <a:off x="289839" y="3293382"/>
            <a:ext cx="8171143" cy="2910491"/>
          </a:xfrm>
          <a:prstGeom prst="rect">
            <a:avLst/>
          </a:prstGeom>
        </p:spPr>
      </p:pic>
      <p:sp>
        <p:nvSpPr>
          <p:cNvPr id="13" name="TextBox 12">
            <a:extLst>
              <a:ext uri="{FF2B5EF4-FFF2-40B4-BE49-F238E27FC236}">
                <a16:creationId xmlns:a16="http://schemas.microsoft.com/office/drawing/2014/main" id="{C34D967B-8EF6-47F0-9A71-BFBCD47F54AD}"/>
              </a:ext>
            </a:extLst>
          </p:cNvPr>
          <p:cNvSpPr txBox="1"/>
          <p:nvPr/>
        </p:nvSpPr>
        <p:spPr>
          <a:xfrm>
            <a:off x="173280" y="827750"/>
            <a:ext cx="3459056" cy="1496349"/>
          </a:xfrm>
          <a:prstGeom prst="rect">
            <a:avLst/>
          </a:prstGeom>
          <a:noFill/>
        </p:spPr>
        <p:txBody>
          <a:bodyPr wrap="square">
            <a:spAutoFit/>
          </a:bodyPr>
          <a:lstStyle/>
          <a:p>
            <a:r>
              <a:rPr lang="en-US">
                <a:solidFill>
                  <a:schemeClr val="bg1"/>
                </a:solidFill>
                <a:ea typeface="+mn-lt"/>
                <a:cs typeface="+mn-lt"/>
              </a:rPr>
              <a:t>Plot 3 . Reflectivity vs Wavelength for</a:t>
            </a:r>
            <a:endParaRPr lang="en-US">
              <a:solidFill>
                <a:schemeClr val="bg1"/>
              </a:solidFill>
              <a:cs typeface="Arial"/>
            </a:endParaRPr>
          </a:p>
          <a:p>
            <a:r>
              <a:rPr lang="en-US">
                <a:solidFill>
                  <a:schemeClr val="bg1"/>
                </a:solidFill>
                <a:cs typeface="Arial"/>
              </a:rPr>
              <a:t>Optimum height =1.555 </a:t>
            </a:r>
            <a:r>
              <a:rPr lang="en-US">
                <a:solidFill>
                  <a:schemeClr val="bg1"/>
                </a:solidFill>
                <a:cs typeface="Arial"/>
                <a:sym typeface="Symbol" panose="05050102010706020507" pitchFamily="18" charset="2"/>
              </a:rPr>
              <a:t>m</a:t>
            </a:r>
            <a:endParaRPr lang="en-US">
              <a:solidFill>
                <a:schemeClr val="bg1"/>
              </a:solidFill>
              <a:cs typeface="Arial"/>
            </a:endParaRPr>
          </a:p>
          <a:p>
            <a:r>
              <a:rPr lang="en-US">
                <a:solidFill>
                  <a:schemeClr val="bg1"/>
                </a:solidFill>
                <a:cs typeface="Arial"/>
                <a:sym typeface="Symbol" panose="05050102010706020507" pitchFamily="18" charset="2"/>
              </a:rPr>
              <a:t>Optimum Diameter = 3.6 m</a:t>
            </a:r>
            <a:endParaRPr lang="en-US">
              <a:solidFill>
                <a:schemeClr val="bg1"/>
              </a:solidFill>
              <a:cs typeface="Arial"/>
            </a:endParaRPr>
          </a:p>
          <a:p>
            <a:r>
              <a:rPr lang="en-US">
                <a:solidFill>
                  <a:schemeClr val="bg1"/>
                </a:solidFill>
                <a:cs typeface="Arial"/>
                <a:sym typeface="Symbol" panose="05050102010706020507" pitchFamily="18" charset="2"/>
              </a:rPr>
              <a:t>Optimum Period = 4 m</a:t>
            </a:r>
            <a:endParaRPr lang="en-US">
              <a:solidFill>
                <a:schemeClr val="bg1"/>
              </a:solidFill>
              <a:cs typeface="Arial"/>
            </a:endParaRPr>
          </a:p>
        </p:txBody>
      </p:sp>
      <p:pic>
        <p:nvPicPr>
          <p:cNvPr id="14" name="Picture 9" descr="Chart, line chart&#10;&#10;Description automatically generated">
            <a:extLst>
              <a:ext uri="{FF2B5EF4-FFF2-40B4-BE49-F238E27FC236}">
                <a16:creationId xmlns:a16="http://schemas.microsoft.com/office/drawing/2014/main" id="{E669E633-70F6-4C68-8E03-333245EABC64}"/>
              </a:ext>
            </a:extLst>
          </p:cNvPr>
          <p:cNvPicPr>
            <a:picLocks noChangeAspect="1"/>
          </p:cNvPicPr>
          <p:nvPr/>
        </p:nvPicPr>
        <p:blipFill>
          <a:blip r:embed="rId3"/>
          <a:stretch>
            <a:fillRect/>
          </a:stretch>
        </p:blipFill>
        <p:spPr>
          <a:xfrm>
            <a:off x="3884115" y="288309"/>
            <a:ext cx="7774485" cy="2798910"/>
          </a:xfrm>
          <a:prstGeom prst="rect">
            <a:avLst/>
          </a:prstGeom>
        </p:spPr>
      </p:pic>
    </p:spTree>
    <p:extLst>
      <p:ext uri="{BB962C8B-B14F-4D97-AF65-F5344CB8AC3E}">
        <p14:creationId xmlns:p14="http://schemas.microsoft.com/office/powerpoint/2010/main" val="207023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C4AC-F102-432A-8715-0F8CAF164BEF}"/>
              </a:ext>
            </a:extLst>
          </p:cNvPr>
          <p:cNvSpPr>
            <a:spLocks noGrp="1"/>
          </p:cNvSpPr>
          <p:nvPr>
            <p:ph type="title"/>
          </p:nvPr>
        </p:nvSpPr>
        <p:spPr>
          <a:xfrm>
            <a:off x="444500" y="542925"/>
            <a:ext cx="11214100" cy="480131"/>
          </a:xfrm>
        </p:spPr>
        <p:txBody>
          <a:bodyPr/>
          <a:lstStyle/>
          <a:p>
            <a:r>
              <a:rPr lang="en-IN" sz="2800" b="0"/>
              <a:t>6.Lumerical Simulation Results</a:t>
            </a:r>
          </a:p>
        </p:txBody>
      </p:sp>
      <p:sp>
        <p:nvSpPr>
          <p:cNvPr id="3" name="Slide Number Placeholder 2">
            <a:extLst>
              <a:ext uri="{FF2B5EF4-FFF2-40B4-BE49-F238E27FC236}">
                <a16:creationId xmlns:a16="http://schemas.microsoft.com/office/drawing/2014/main" id="{410F7FB4-E177-4602-927A-42D196ABACF7}"/>
              </a:ext>
            </a:extLst>
          </p:cNvPr>
          <p:cNvSpPr>
            <a:spLocks noGrp="1"/>
          </p:cNvSpPr>
          <p:nvPr>
            <p:ph type="sldNum" sz="quarter" idx="12"/>
          </p:nvPr>
        </p:nvSpPr>
        <p:spPr/>
        <p:txBody>
          <a:bodyPr/>
          <a:lstStyle/>
          <a:p>
            <a:fld id="{C263D6C4-4840-40CC-AC84-17E24B3B7BDE}" type="slidenum">
              <a:rPr lang="en-US" noProof="0" smtClean="0"/>
              <a:pPr/>
              <a:t>8</a:t>
            </a:fld>
            <a:endParaRPr lang="en-US" noProof="0"/>
          </a:p>
        </p:txBody>
      </p:sp>
      <p:pic>
        <p:nvPicPr>
          <p:cNvPr id="11" name="Picture 11" descr="Chart, line chart&#10;&#10;Description automatically generated">
            <a:extLst>
              <a:ext uri="{FF2B5EF4-FFF2-40B4-BE49-F238E27FC236}">
                <a16:creationId xmlns:a16="http://schemas.microsoft.com/office/drawing/2014/main" id="{802F7080-346F-4018-4E10-4324C6EF1510}"/>
              </a:ext>
            </a:extLst>
          </p:cNvPr>
          <p:cNvPicPr>
            <a:picLocks noChangeAspect="1"/>
          </p:cNvPicPr>
          <p:nvPr/>
        </p:nvPicPr>
        <p:blipFill>
          <a:blip r:embed="rId2"/>
          <a:stretch>
            <a:fillRect/>
          </a:stretch>
        </p:blipFill>
        <p:spPr>
          <a:xfrm>
            <a:off x="429364" y="1229204"/>
            <a:ext cx="4580350" cy="1626574"/>
          </a:xfrm>
          <a:prstGeom prst="rect">
            <a:avLst/>
          </a:prstGeom>
        </p:spPr>
      </p:pic>
      <p:pic>
        <p:nvPicPr>
          <p:cNvPr id="12" name="Picture 12" descr="Chart, line chart&#10;&#10;Description automatically generated">
            <a:extLst>
              <a:ext uri="{FF2B5EF4-FFF2-40B4-BE49-F238E27FC236}">
                <a16:creationId xmlns:a16="http://schemas.microsoft.com/office/drawing/2014/main" id="{AB0F711B-22D5-13E0-ACB9-B397B15FC31B}"/>
              </a:ext>
            </a:extLst>
          </p:cNvPr>
          <p:cNvPicPr>
            <a:picLocks noChangeAspect="1"/>
          </p:cNvPicPr>
          <p:nvPr/>
        </p:nvPicPr>
        <p:blipFill>
          <a:blip r:embed="rId2"/>
          <a:stretch>
            <a:fillRect/>
          </a:stretch>
        </p:blipFill>
        <p:spPr>
          <a:xfrm>
            <a:off x="5477353" y="1126130"/>
            <a:ext cx="4936648" cy="1743732"/>
          </a:xfrm>
          <a:prstGeom prst="rect">
            <a:avLst/>
          </a:prstGeom>
        </p:spPr>
      </p:pic>
      <p:pic>
        <p:nvPicPr>
          <p:cNvPr id="13" name="Picture 13">
            <a:extLst>
              <a:ext uri="{FF2B5EF4-FFF2-40B4-BE49-F238E27FC236}">
                <a16:creationId xmlns:a16="http://schemas.microsoft.com/office/drawing/2014/main" id="{7AF9C6C1-17CB-3FB6-9113-61C3A1AFD77D}"/>
              </a:ext>
            </a:extLst>
          </p:cNvPr>
          <p:cNvPicPr>
            <a:picLocks noChangeAspect="1"/>
          </p:cNvPicPr>
          <p:nvPr/>
        </p:nvPicPr>
        <p:blipFill>
          <a:blip r:embed="rId3"/>
          <a:stretch>
            <a:fillRect/>
          </a:stretch>
        </p:blipFill>
        <p:spPr>
          <a:xfrm>
            <a:off x="429364" y="3992670"/>
            <a:ext cx="4580350" cy="1626574"/>
          </a:xfrm>
          <a:prstGeom prst="rect">
            <a:avLst/>
          </a:prstGeom>
        </p:spPr>
      </p:pic>
      <p:pic>
        <p:nvPicPr>
          <p:cNvPr id="14" name="Picture 14">
            <a:extLst>
              <a:ext uri="{FF2B5EF4-FFF2-40B4-BE49-F238E27FC236}">
                <a16:creationId xmlns:a16="http://schemas.microsoft.com/office/drawing/2014/main" id="{24A5CA0E-1A6E-2414-0D0A-A4382A82963D}"/>
              </a:ext>
            </a:extLst>
          </p:cNvPr>
          <p:cNvPicPr>
            <a:picLocks noChangeAspect="1"/>
          </p:cNvPicPr>
          <p:nvPr/>
        </p:nvPicPr>
        <p:blipFill>
          <a:blip r:embed="rId4"/>
          <a:stretch>
            <a:fillRect/>
          </a:stretch>
        </p:blipFill>
        <p:spPr>
          <a:xfrm>
            <a:off x="5696903" y="3992670"/>
            <a:ext cx="5217419" cy="1636125"/>
          </a:xfrm>
          <a:prstGeom prst="rect">
            <a:avLst/>
          </a:prstGeom>
        </p:spPr>
      </p:pic>
      <p:sp>
        <p:nvSpPr>
          <p:cNvPr id="18" name="TextBox 17">
            <a:extLst>
              <a:ext uri="{FF2B5EF4-FFF2-40B4-BE49-F238E27FC236}">
                <a16:creationId xmlns:a16="http://schemas.microsoft.com/office/drawing/2014/main" id="{C13EC706-8CFE-4F71-807D-12F04BB87B62}"/>
              </a:ext>
            </a:extLst>
          </p:cNvPr>
          <p:cNvSpPr txBox="1"/>
          <p:nvPr/>
        </p:nvSpPr>
        <p:spPr>
          <a:xfrm>
            <a:off x="429364" y="3073400"/>
            <a:ext cx="4580350" cy="923330"/>
          </a:xfrm>
          <a:prstGeom prst="rect">
            <a:avLst/>
          </a:prstGeom>
          <a:noFill/>
        </p:spPr>
        <p:txBody>
          <a:bodyPr wrap="square" rtlCol="0">
            <a:spAutoFit/>
          </a:bodyPr>
          <a:lstStyle/>
          <a:p>
            <a:r>
              <a:rPr lang="en-IN"/>
              <a:t>Plot 1.Reflectivity plot for full filling of holes and no mesa particles 400nm,1</a:t>
            </a:r>
            <a:r>
              <a:rPr lang="en-IN">
                <a:sym typeface="Symbol" panose="05050102010706020507" pitchFamily="18" charset="2"/>
              </a:rPr>
              <a:t>m</a:t>
            </a:r>
            <a:r>
              <a:rPr lang="en-IN"/>
              <a:t> radius </a:t>
            </a:r>
            <a:r>
              <a:rPr lang="en-IN" err="1"/>
              <a:t>cavity,period</a:t>
            </a:r>
            <a:r>
              <a:rPr lang="en-IN"/>
              <a:t> = 4 </a:t>
            </a:r>
            <a:r>
              <a:rPr lang="en-IN">
                <a:sym typeface="Symbol" panose="05050102010706020507" pitchFamily="18" charset="2"/>
              </a:rPr>
              <a:t>m</a:t>
            </a:r>
            <a:r>
              <a:rPr lang="en-IN"/>
              <a:t> </a:t>
            </a:r>
          </a:p>
        </p:txBody>
      </p:sp>
      <p:sp>
        <p:nvSpPr>
          <p:cNvPr id="19" name="TextBox 18">
            <a:extLst>
              <a:ext uri="{FF2B5EF4-FFF2-40B4-BE49-F238E27FC236}">
                <a16:creationId xmlns:a16="http://schemas.microsoft.com/office/drawing/2014/main" id="{5971226F-DDFA-40DA-855B-77E1089B8AAA}"/>
              </a:ext>
            </a:extLst>
          </p:cNvPr>
          <p:cNvSpPr txBox="1"/>
          <p:nvPr/>
        </p:nvSpPr>
        <p:spPr>
          <a:xfrm>
            <a:off x="5477353" y="3073400"/>
            <a:ext cx="4868914" cy="1200329"/>
          </a:xfrm>
          <a:prstGeom prst="rect">
            <a:avLst/>
          </a:prstGeom>
          <a:noFill/>
        </p:spPr>
        <p:txBody>
          <a:bodyPr wrap="square" rtlCol="0">
            <a:spAutoFit/>
          </a:bodyPr>
          <a:lstStyle/>
          <a:p>
            <a:r>
              <a:rPr lang="en-IN"/>
              <a:t>Plot 2.Transmittivity plot for full filling of holes and no mesa particles 400nm,1</a:t>
            </a:r>
            <a:r>
              <a:rPr lang="en-IN">
                <a:sym typeface="Symbol" panose="05050102010706020507" pitchFamily="18" charset="2"/>
              </a:rPr>
              <a:t>m</a:t>
            </a:r>
            <a:r>
              <a:rPr lang="en-IN"/>
              <a:t> radius </a:t>
            </a:r>
            <a:r>
              <a:rPr lang="en-IN" err="1"/>
              <a:t>cavity,period</a:t>
            </a:r>
            <a:r>
              <a:rPr lang="en-IN"/>
              <a:t> = 4 </a:t>
            </a:r>
            <a:r>
              <a:rPr lang="en-IN">
                <a:sym typeface="Symbol" panose="05050102010706020507" pitchFamily="18" charset="2"/>
              </a:rPr>
              <a:t>m</a:t>
            </a:r>
            <a:r>
              <a:rPr lang="en-IN"/>
              <a:t> </a:t>
            </a:r>
          </a:p>
          <a:p>
            <a:endParaRPr lang="en-IN"/>
          </a:p>
        </p:txBody>
      </p:sp>
      <p:sp>
        <p:nvSpPr>
          <p:cNvPr id="22" name="TextBox 21">
            <a:extLst>
              <a:ext uri="{FF2B5EF4-FFF2-40B4-BE49-F238E27FC236}">
                <a16:creationId xmlns:a16="http://schemas.microsoft.com/office/drawing/2014/main" id="{1900A8EB-398B-476F-89F7-D60665639A97}"/>
              </a:ext>
            </a:extLst>
          </p:cNvPr>
          <p:cNvSpPr txBox="1"/>
          <p:nvPr/>
        </p:nvSpPr>
        <p:spPr>
          <a:xfrm>
            <a:off x="444500" y="5833533"/>
            <a:ext cx="4580350" cy="1200329"/>
          </a:xfrm>
          <a:prstGeom prst="rect">
            <a:avLst/>
          </a:prstGeom>
          <a:noFill/>
        </p:spPr>
        <p:txBody>
          <a:bodyPr wrap="square" rtlCol="0">
            <a:spAutoFit/>
          </a:bodyPr>
          <a:lstStyle/>
          <a:p>
            <a:r>
              <a:rPr lang="en-IN"/>
              <a:t>Plot 3.Reflectivity plot for full filling of holes and spherical mesa particles 400nm,1</a:t>
            </a:r>
            <a:r>
              <a:rPr lang="en-IN">
                <a:sym typeface="Symbol" panose="05050102010706020507" pitchFamily="18" charset="2"/>
              </a:rPr>
              <a:t>m</a:t>
            </a:r>
            <a:r>
              <a:rPr lang="en-IN"/>
              <a:t> radius </a:t>
            </a:r>
            <a:r>
              <a:rPr lang="en-IN" err="1"/>
              <a:t>cavity,period</a:t>
            </a:r>
            <a:r>
              <a:rPr lang="en-IN"/>
              <a:t> = 4 </a:t>
            </a:r>
            <a:r>
              <a:rPr lang="en-IN">
                <a:sym typeface="Symbol" panose="05050102010706020507" pitchFamily="18" charset="2"/>
              </a:rPr>
              <a:t>m</a:t>
            </a:r>
            <a:r>
              <a:rPr lang="en-IN"/>
              <a:t> </a:t>
            </a:r>
          </a:p>
          <a:p>
            <a:endParaRPr lang="en-IN"/>
          </a:p>
        </p:txBody>
      </p:sp>
      <p:sp>
        <p:nvSpPr>
          <p:cNvPr id="23" name="TextBox 22">
            <a:extLst>
              <a:ext uri="{FF2B5EF4-FFF2-40B4-BE49-F238E27FC236}">
                <a16:creationId xmlns:a16="http://schemas.microsoft.com/office/drawing/2014/main" id="{FDBC4E77-3E0B-4E56-B8FC-18BB382F7994}"/>
              </a:ext>
            </a:extLst>
          </p:cNvPr>
          <p:cNvSpPr txBox="1"/>
          <p:nvPr/>
        </p:nvSpPr>
        <p:spPr>
          <a:xfrm>
            <a:off x="5621867" y="5833533"/>
            <a:ext cx="5217419" cy="1200329"/>
          </a:xfrm>
          <a:prstGeom prst="rect">
            <a:avLst/>
          </a:prstGeom>
          <a:noFill/>
        </p:spPr>
        <p:txBody>
          <a:bodyPr wrap="square" rtlCol="0">
            <a:spAutoFit/>
          </a:bodyPr>
          <a:lstStyle/>
          <a:p>
            <a:r>
              <a:rPr lang="en-IN"/>
              <a:t>Plot 4.Transmittivity plot for full filling of holes and spherical mesa particles 400nm,1</a:t>
            </a:r>
            <a:r>
              <a:rPr lang="en-IN">
                <a:sym typeface="Symbol" panose="05050102010706020507" pitchFamily="18" charset="2"/>
              </a:rPr>
              <a:t>m</a:t>
            </a:r>
            <a:r>
              <a:rPr lang="en-IN"/>
              <a:t> radius </a:t>
            </a:r>
            <a:r>
              <a:rPr lang="en-IN" err="1"/>
              <a:t>cavity,period</a:t>
            </a:r>
            <a:r>
              <a:rPr lang="en-IN"/>
              <a:t> = 4 </a:t>
            </a:r>
            <a:r>
              <a:rPr lang="en-IN">
                <a:sym typeface="Symbol" panose="05050102010706020507" pitchFamily="18" charset="2"/>
              </a:rPr>
              <a:t>m</a:t>
            </a:r>
            <a:r>
              <a:rPr lang="en-IN"/>
              <a:t> </a:t>
            </a:r>
          </a:p>
          <a:p>
            <a:endParaRPr lang="en-IN"/>
          </a:p>
        </p:txBody>
      </p:sp>
    </p:spTree>
    <p:extLst>
      <p:ext uri="{BB962C8B-B14F-4D97-AF65-F5344CB8AC3E}">
        <p14:creationId xmlns:p14="http://schemas.microsoft.com/office/powerpoint/2010/main" val="142641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2EDAA7-4495-41F4-87FD-D323941FB7E4}"/>
              </a:ext>
            </a:extLst>
          </p:cNvPr>
          <p:cNvSpPr>
            <a:spLocks noGrp="1"/>
          </p:cNvSpPr>
          <p:nvPr>
            <p:ph type="sldNum" sz="quarter" idx="12"/>
          </p:nvPr>
        </p:nvSpPr>
        <p:spPr/>
        <p:txBody>
          <a:bodyPr/>
          <a:lstStyle/>
          <a:p>
            <a:fld id="{C263D6C4-4840-40CC-AC84-17E24B3B7BDE}" type="slidenum">
              <a:rPr lang="en-US" noProof="0" smtClean="0"/>
              <a:pPr/>
              <a:t>9</a:t>
            </a:fld>
            <a:endParaRPr lang="en-US" noProof="0"/>
          </a:p>
        </p:txBody>
      </p:sp>
      <p:pic>
        <p:nvPicPr>
          <p:cNvPr id="5" name="Picture 15">
            <a:extLst>
              <a:ext uri="{FF2B5EF4-FFF2-40B4-BE49-F238E27FC236}">
                <a16:creationId xmlns:a16="http://schemas.microsoft.com/office/drawing/2014/main" id="{4C8E0F4C-BD45-415D-9BBA-FF88113A2BA0}"/>
              </a:ext>
            </a:extLst>
          </p:cNvPr>
          <p:cNvPicPr>
            <a:picLocks noChangeAspect="1"/>
          </p:cNvPicPr>
          <p:nvPr/>
        </p:nvPicPr>
        <p:blipFill>
          <a:blip r:embed="rId2"/>
          <a:stretch>
            <a:fillRect/>
          </a:stretch>
        </p:blipFill>
        <p:spPr>
          <a:xfrm>
            <a:off x="228774" y="889000"/>
            <a:ext cx="5486226" cy="2171120"/>
          </a:xfrm>
          <a:prstGeom prst="rect">
            <a:avLst/>
          </a:prstGeom>
        </p:spPr>
      </p:pic>
      <p:pic>
        <p:nvPicPr>
          <p:cNvPr id="6" name="Picture 16">
            <a:extLst>
              <a:ext uri="{FF2B5EF4-FFF2-40B4-BE49-F238E27FC236}">
                <a16:creationId xmlns:a16="http://schemas.microsoft.com/office/drawing/2014/main" id="{63469ED2-23CE-4ED8-806C-5E7A43DCC1E3}"/>
              </a:ext>
            </a:extLst>
          </p:cNvPr>
          <p:cNvPicPr>
            <a:picLocks noChangeAspect="1"/>
          </p:cNvPicPr>
          <p:nvPr/>
        </p:nvPicPr>
        <p:blipFill>
          <a:blip r:embed="rId3"/>
          <a:stretch>
            <a:fillRect/>
          </a:stretch>
        </p:blipFill>
        <p:spPr>
          <a:xfrm>
            <a:off x="5880100" y="876497"/>
            <a:ext cx="5372100" cy="2196125"/>
          </a:xfrm>
          <a:prstGeom prst="rect">
            <a:avLst/>
          </a:prstGeom>
        </p:spPr>
      </p:pic>
      <p:sp>
        <p:nvSpPr>
          <p:cNvPr id="7" name="TextBox 6">
            <a:extLst>
              <a:ext uri="{FF2B5EF4-FFF2-40B4-BE49-F238E27FC236}">
                <a16:creationId xmlns:a16="http://schemas.microsoft.com/office/drawing/2014/main" id="{58F6CE3A-86E9-410D-9AC0-6567440F798D}"/>
              </a:ext>
            </a:extLst>
          </p:cNvPr>
          <p:cNvSpPr txBox="1"/>
          <p:nvPr/>
        </p:nvSpPr>
        <p:spPr>
          <a:xfrm>
            <a:off x="110241" y="3310466"/>
            <a:ext cx="5486226" cy="1200329"/>
          </a:xfrm>
          <a:prstGeom prst="rect">
            <a:avLst/>
          </a:prstGeom>
          <a:noFill/>
        </p:spPr>
        <p:txBody>
          <a:bodyPr wrap="square" rtlCol="0">
            <a:spAutoFit/>
          </a:bodyPr>
          <a:lstStyle/>
          <a:p>
            <a:r>
              <a:rPr lang="en-IN"/>
              <a:t>Plot 5.Reflectivity plot for full hemi - spherical surface filling of holes and spherical mesa particles 400nm,1</a:t>
            </a:r>
            <a:r>
              <a:rPr lang="en-IN">
                <a:sym typeface="Symbol" panose="05050102010706020507" pitchFamily="18" charset="2"/>
              </a:rPr>
              <a:t>m</a:t>
            </a:r>
            <a:r>
              <a:rPr lang="en-IN"/>
              <a:t> radius </a:t>
            </a:r>
            <a:r>
              <a:rPr lang="en-IN" err="1"/>
              <a:t>cavity,period</a:t>
            </a:r>
            <a:r>
              <a:rPr lang="en-IN"/>
              <a:t> = 4 </a:t>
            </a:r>
            <a:r>
              <a:rPr lang="en-IN">
                <a:sym typeface="Symbol" panose="05050102010706020507" pitchFamily="18" charset="2"/>
              </a:rPr>
              <a:t>m</a:t>
            </a:r>
            <a:r>
              <a:rPr lang="en-IN"/>
              <a:t> </a:t>
            </a:r>
          </a:p>
          <a:p>
            <a:endParaRPr lang="en-IN"/>
          </a:p>
        </p:txBody>
      </p:sp>
      <p:sp>
        <p:nvSpPr>
          <p:cNvPr id="8" name="TextBox 7">
            <a:extLst>
              <a:ext uri="{FF2B5EF4-FFF2-40B4-BE49-F238E27FC236}">
                <a16:creationId xmlns:a16="http://schemas.microsoft.com/office/drawing/2014/main" id="{F2EA4A44-F0B6-4EFF-8F40-6573D0B53C98}"/>
              </a:ext>
            </a:extLst>
          </p:cNvPr>
          <p:cNvSpPr txBox="1"/>
          <p:nvPr/>
        </p:nvSpPr>
        <p:spPr>
          <a:xfrm>
            <a:off x="5880100" y="3310466"/>
            <a:ext cx="4631267" cy="1477328"/>
          </a:xfrm>
          <a:prstGeom prst="rect">
            <a:avLst/>
          </a:prstGeom>
          <a:noFill/>
        </p:spPr>
        <p:txBody>
          <a:bodyPr wrap="square" rtlCol="0">
            <a:spAutoFit/>
          </a:bodyPr>
          <a:lstStyle/>
          <a:p>
            <a:r>
              <a:rPr lang="en-IN"/>
              <a:t>Plot 6.Transmitivity plot for full hemi - spherical surface filling of holes and spherical mesa particles 400nm,1</a:t>
            </a:r>
            <a:r>
              <a:rPr lang="en-IN">
                <a:sym typeface="Symbol" panose="05050102010706020507" pitchFamily="18" charset="2"/>
              </a:rPr>
              <a:t>m</a:t>
            </a:r>
            <a:r>
              <a:rPr lang="en-IN"/>
              <a:t> radius </a:t>
            </a:r>
            <a:r>
              <a:rPr lang="en-IN" err="1"/>
              <a:t>cavity,period</a:t>
            </a:r>
            <a:r>
              <a:rPr lang="en-IN"/>
              <a:t> = 4 </a:t>
            </a:r>
            <a:r>
              <a:rPr lang="en-IN">
                <a:sym typeface="Symbol" panose="05050102010706020507" pitchFamily="18" charset="2"/>
              </a:rPr>
              <a:t>m</a:t>
            </a:r>
            <a:r>
              <a:rPr lang="en-IN"/>
              <a:t> </a:t>
            </a:r>
          </a:p>
          <a:p>
            <a:endParaRPr lang="en-IN"/>
          </a:p>
        </p:txBody>
      </p:sp>
    </p:spTree>
    <p:extLst>
      <p:ext uri="{BB962C8B-B14F-4D97-AF65-F5344CB8AC3E}">
        <p14:creationId xmlns:p14="http://schemas.microsoft.com/office/powerpoint/2010/main" val="177654012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FAD0096238DF49AA87D3796329F491" ma:contentTypeVersion="10" ma:contentTypeDescription="Create a new document." ma:contentTypeScope="" ma:versionID="b5c826b310fa11f621d8b93e2083c035">
  <xsd:schema xmlns:xsd="http://www.w3.org/2001/XMLSchema" xmlns:xs="http://www.w3.org/2001/XMLSchema" xmlns:p="http://schemas.microsoft.com/office/2006/metadata/properties" xmlns:ns3="7cac4c4b-d5ee-4292-a067-1168013f08ee" xmlns:ns4="97c91059-957d-40a2-9c5b-72e045873be9" targetNamespace="http://schemas.microsoft.com/office/2006/metadata/properties" ma:root="true" ma:fieldsID="26cad7a1a729aff7821d67dde03a0e51" ns3:_="" ns4:_="">
    <xsd:import namespace="7cac4c4b-d5ee-4292-a067-1168013f08ee"/>
    <xsd:import namespace="97c91059-957d-40a2-9c5b-72e045873be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ac4c4b-d5ee-4292-a067-1168013f08e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c91059-957d-40a2-9c5b-72e045873be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7c91059-957d-40a2-9c5b-72e045873be9"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AE4D7F6B-220E-406D-821C-537CA7F019D9}">
  <ds:schemaRefs>
    <ds:schemaRef ds:uri="7cac4c4b-d5ee-4292-a067-1168013f08ee"/>
    <ds:schemaRef ds:uri="97c91059-957d-40a2-9c5b-72e045873b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757914-1161-4661-9696-421FD6935CDD}">
  <ds:schemaRefs>
    <ds:schemaRef ds:uri="7cac4c4b-d5ee-4292-a067-1168013f08ee"/>
    <ds:schemaRef ds:uri="97c91059-957d-40a2-9c5b-72e045873be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blue presentation</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MID IR METASURFACE</vt:lpstr>
      <vt:lpstr>PowerPoint Presentation</vt:lpstr>
      <vt:lpstr>PowerPoint Presentation</vt:lpstr>
      <vt:lpstr>PowerPoint Presentation</vt:lpstr>
      <vt:lpstr>PowerPoint Presentation</vt:lpstr>
      <vt:lpstr>PowerPoint Presentation</vt:lpstr>
      <vt:lpstr>PowerPoint Presentation</vt:lpstr>
      <vt:lpstr>6.Lumerical Simulation Results</vt:lpstr>
      <vt:lpstr>PowerPoint Presentation</vt:lpstr>
      <vt:lpstr>PowerPoint Presentation</vt:lpstr>
      <vt:lpstr>PowerPoint Presentation</vt:lpstr>
      <vt:lpstr>PowerPoint Presentation</vt:lpstr>
      <vt:lpstr>9.Theoretical Conclusion of Parameters</vt:lpstr>
      <vt:lpstr>PowerPoint Presentation</vt:lpstr>
      <vt:lpstr>PowerPoint Presentation</vt:lpstr>
      <vt:lpstr>PowerPoint Presentation</vt:lpstr>
      <vt:lpstr>PowerPoint Presentation</vt:lpstr>
      <vt:lpstr>11.Experimental Optical Results (FTIR)</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IR METASURFACE</dc:title>
  <dc:creator>Akshay Patil Ranchhod</dc:creator>
  <cp:revision>2</cp:revision>
  <dcterms:created xsi:type="dcterms:W3CDTF">2022-04-18T12:41:21Z</dcterms:created>
  <dcterms:modified xsi:type="dcterms:W3CDTF">2023-03-20T16:27:51Z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0x010100C5FAD0096238DF49AA87D3796329F491</vt:lpwstr>
  </property>
</Properties>
</file>