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7"/>
  </p:notesMasterIdLst>
  <p:sldIdLst>
    <p:sldId id="256" r:id="rId5"/>
    <p:sldId id="265" r:id="rId6"/>
    <p:sldId id="258" r:id="rId7"/>
    <p:sldId id="262" r:id="rId8"/>
    <p:sldId id="264" r:id="rId9"/>
    <p:sldId id="266" r:id="rId10"/>
    <p:sldId id="267" r:id="rId11"/>
    <p:sldId id="270" r:id="rId12"/>
    <p:sldId id="269" r:id="rId13"/>
    <p:sldId id="261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A924-F8D7-4CB3-9124-884E1A56F909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AEBE-C10D-4386-A832-ECF0F3458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1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da69985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da69985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5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3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1D90D2-04A5-4214-8645-5D64806A865B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3DFAD2-9E57-411D-BED0-C453CB52E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2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3E0-7BA1-0CD7-98FB-A0B5EE808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Times New Roman" panose="02020603050405020304" pitchFamily="18" charset="0"/>
              </a:rPr>
              <a:t>Stock MARKET Prediction</a:t>
            </a:r>
            <a:endParaRPr lang="en-IN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B33D-20C4-43F3-7D67-39DEC5F6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480" y="4468031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RANCHOD PATIL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NAIPUNNYA RAJ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KUMAR S V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SACHEET AMBLEKAR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M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74-7936-CC05-5DFF-E7492724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8F28-0958-E770-0017-31440C72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RANCHHOD PATIL – Data Exploration and Preprocessing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NAIPUNNYA RAJ – Data Preprocessing and Visualization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KUMAR S V – Data Visualization and ML models (Random forest and SVM)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SACHEET AMBLEKAR – Data Preprocessing and ML models (Random forest and Decision tree)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M – Data Exploration and ML models (KNN)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 P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84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C292-75CB-CCDF-5528-EC961F4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D6BB-5258-A064-BB54-44DB2E8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DATASET :  </a:t>
            </a:r>
            <a:r>
              <a:rPr lang="en-US" sz="1600" u="sng" dirty="0">
                <a:solidFill>
                  <a:srgbClr val="00B0F0"/>
                </a:solidFill>
              </a:rPr>
              <a:t>https://www.kaggle.com/datasets/aaron7sun/stocknews/download?datasetVersionNumber=2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</a:rPr>
              <a:t>Documentation: Python, Scikit learn, </a:t>
            </a:r>
            <a:r>
              <a:rPr lang="en-IN" sz="1600" dirty="0" err="1">
                <a:solidFill>
                  <a:srgbClr val="000000"/>
                </a:solidFill>
              </a:rPr>
              <a:t>nltk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849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751-86F6-5C72-24E1-A99B5A8E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69848" y="2093975"/>
            <a:ext cx="10058400" cy="167559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15946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216076"/>
            <a:ext cx="96483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DATASET AND MOTIVATION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016650" y="1517168"/>
            <a:ext cx="10058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Dataset contains the top 25 news headlines of a day.</a:t>
            </a:r>
            <a:endParaRPr/>
          </a:p>
          <a:p>
            <a:pPr marL="182880" lvl="0" indent="-182880" algn="l" rtl="0"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Number of instances - 1989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Sentiment analysis must be done on this datasets to predict whether the stock price increases or decreases.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37" y="3313700"/>
            <a:ext cx="5456602" cy="30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700" y="3313700"/>
            <a:ext cx="3353603" cy="30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ada6998507_0_6"/>
          <p:cNvPicPr preferRelativeResize="0"/>
          <p:nvPr/>
        </p:nvPicPr>
        <p:blipFill rotWithShape="1">
          <a:blip r:embed="rId3">
            <a:alphaModFix/>
          </a:blip>
          <a:srcRect l="3125" t="6367" r="7325"/>
          <a:stretch/>
        </p:blipFill>
        <p:spPr>
          <a:xfrm>
            <a:off x="389625" y="2109212"/>
            <a:ext cx="5179750" cy="36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ada6998507_0_6"/>
          <p:cNvSpPr/>
          <p:nvPr/>
        </p:nvSpPr>
        <p:spPr>
          <a:xfrm>
            <a:off x="9157900" y="171427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Joined all the 25 headlines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0" name="Google Shape;120;g1ada6998507_0_6"/>
          <p:cNvSpPr/>
          <p:nvPr/>
        </p:nvSpPr>
        <p:spPr>
          <a:xfrm>
            <a:off x="9157900" y="347582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Removed Stopwords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g1ada6998507_0_6"/>
          <p:cNvSpPr/>
          <p:nvPr/>
        </p:nvSpPr>
        <p:spPr>
          <a:xfrm>
            <a:off x="6293800" y="347582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Removed multi spaces, urls, hyphen, new lines etc. 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2" name="Google Shape;122;g1ada6998507_0_6"/>
          <p:cNvCxnSpPr/>
          <p:nvPr/>
        </p:nvCxnSpPr>
        <p:spPr>
          <a:xfrm>
            <a:off x="8588205" y="2259675"/>
            <a:ext cx="569100" cy="0"/>
          </a:xfrm>
          <a:prstGeom prst="straightConnector1">
            <a:avLst/>
          </a:prstGeom>
          <a:noFill/>
          <a:ln w="9525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g1ada6998507_0_6"/>
          <p:cNvCxnSpPr/>
          <p:nvPr/>
        </p:nvCxnSpPr>
        <p:spPr>
          <a:xfrm>
            <a:off x="10304500" y="2805075"/>
            <a:ext cx="1200" cy="670800"/>
          </a:xfrm>
          <a:prstGeom prst="straightConnector1">
            <a:avLst/>
          </a:prstGeom>
          <a:noFill/>
          <a:ln w="9525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g1ada6998507_0_6"/>
          <p:cNvCxnSpPr/>
          <p:nvPr/>
        </p:nvCxnSpPr>
        <p:spPr>
          <a:xfrm flipH="1">
            <a:off x="8581600" y="4018075"/>
            <a:ext cx="582300" cy="6300"/>
          </a:xfrm>
          <a:prstGeom prst="straightConnector1">
            <a:avLst/>
          </a:prstGeom>
          <a:noFill/>
          <a:ln w="9525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g1ada6998507_0_6"/>
          <p:cNvSpPr/>
          <p:nvPr/>
        </p:nvSpPr>
        <p:spPr>
          <a:xfrm>
            <a:off x="6293800" y="171427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Ignored instances with missing features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6" name="Google Shape;126;g1ada6998507_0_6"/>
          <p:cNvCxnSpPr/>
          <p:nvPr/>
        </p:nvCxnSpPr>
        <p:spPr>
          <a:xfrm>
            <a:off x="7440400" y="4566625"/>
            <a:ext cx="1200" cy="670800"/>
          </a:xfrm>
          <a:prstGeom prst="straightConnector1">
            <a:avLst/>
          </a:prstGeom>
          <a:noFill/>
          <a:ln w="9525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g1ada6998507_0_6"/>
          <p:cNvSpPr/>
          <p:nvPr/>
        </p:nvSpPr>
        <p:spPr>
          <a:xfrm>
            <a:off x="6287200" y="523737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Stemming and Lemmatization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g1ada6998507_0_6"/>
          <p:cNvSpPr txBox="1">
            <a:spLocks noGrp="1"/>
          </p:cNvSpPr>
          <p:nvPr>
            <p:ph type="title"/>
          </p:nvPr>
        </p:nvSpPr>
        <p:spPr>
          <a:xfrm>
            <a:off x="1066800" y="216076"/>
            <a:ext cx="96483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29" name="Google Shape;129;g1ada6998507_0_6"/>
          <p:cNvSpPr/>
          <p:nvPr/>
        </p:nvSpPr>
        <p:spPr>
          <a:xfrm>
            <a:off x="9151300" y="5237375"/>
            <a:ext cx="2294400" cy="10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Train-Test Split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0" name="Google Shape;130;g1ada6998507_0_6"/>
          <p:cNvCxnSpPr/>
          <p:nvPr/>
        </p:nvCxnSpPr>
        <p:spPr>
          <a:xfrm>
            <a:off x="8581605" y="5782775"/>
            <a:ext cx="569100" cy="0"/>
          </a:xfrm>
          <a:prstGeom prst="straightConnector1">
            <a:avLst/>
          </a:prstGeom>
          <a:noFill/>
          <a:ln w="9525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CC4-E9EE-48CC-F208-EBF20F7E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95" y="25204"/>
            <a:ext cx="10058400" cy="1609344"/>
          </a:xfrm>
        </p:spPr>
        <p:txBody>
          <a:bodyPr/>
          <a:lstStyle/>
          <a:p>
            <a:r>
              <a:rPr lang="en-US" dirty="0"/>
              <a:t>DATA Visualization </a:t>
            </a: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E4C82C1-87B4-3888-89A6-A6366EA7F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7" b="2122"/>
          <a:stretch/>
        </p:blipFill>
        <p:spPr>
          <a:xfrm>
            <a:off x="7322127" y="1006383"/>
            <a:ext cx="4749052" cy="3172170"/>
          </a:xfrm>
          <a:prstGeom prst="rect">
            <a:avLst/>
          </a:prstGeom>
        </p:spPr>
      </p:pic>
      <p:pic>
        <p:nvPicPr>
          <p:cNvPr id="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BB7660-B4CD-0749-1F7D-E2647CE4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11040" r="8928"/>
          <a:stretch/>
        </p:blipFill>
        <p:spPr>
          <a:xfrm>
            <a:off x="738895" y="4265532"/>
            <a:ext cx="8597895" cy="24274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63FAC-37EA-9356-B8BB-B44CCF23CEE2}"/>
              </a:ext>
            </a:extLst>
          </p:cNvPr>
          <p:cNvSpPr txBox="1"/>
          <p:nvPr/>
        </p:nvSpPr>
        <p:spPr>
          <a:xfrm>
            <a:off x="738895" y="1311130"/>
            <a:ext cx="65832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was prepared by taking the top 25 news (Reddit news) and the corresponding days opening and closing stock price.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number of datapoints for each class is plotted to check for class imbalance.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="0" dirty="0">
                <a:effectLst/>
              </a:rPr>
              <a:t>hecking the lengths of the headlines to see whether any specific headline has more impact on the output labels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53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84C4-4704-ED82-0A02-59F2BA01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8448225" cy="1060150"/>
          </a:xfrm>
        </p:spPr>
        <p:txBody>
          <a:bodyPr/>
          <a:lstStyle/>
          <a:p>
            <a:r>
              <a:rPr lang="en-IN" dirty="0"/>
              <a:t>VECTORIZATION and stemming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D00916-CC27-EDFD-D77C-B970880B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4923" r="9233"/>
          <a:stretch/>
        </p:blipFill>
        <p:spPr>
          <a:xfrm>
            <a:off x="6407727" y="1745671"/>
            <a:ext cx="5680363" cy="38518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25ADD-C1F3-B7AE-41E8-608901529F10}"/>
              </a:ext>
            </a:extLst>
          </p:cNvPr>
          <p:cNvSpPr txBox="1"/>
          <p:nvPr/>
        </p:nvSpPr>
        <p:spPr>
          <a:xfrm>
            <a:off x="1069847" y="1655618"/>
            <a:ext cx="5247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Feature extraction was done by using the following two kinds of vectorizations: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TFIDF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Count vectorization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Then the data is pre-processed by using one of the following four approaches.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Stemming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Lemmatization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Stemming then Lemmatization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Lemmatization then 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2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6A10-7967-CDE7-E74B-B0AA59A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02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ML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017C-0377-0B1A-DA2B-FA8CF12E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46" y="1251752"/>
            <a:ext cx="10058400" cy="4680752"/>
          </a:xfrm>
        </p:spPr>
        <p:txBody>
          <a:bodyPr>
            <a:normAutofit/>
          </a:bodyPr>
          <a:lstStyle/>
          <a:p>
            <a:r>
              <a:rPr lang="en-US" sz="1600" dirty="0"/>
              <a:t>K Nearest Neighbors:</a:t>
            </a:r>
          </a:p>
          <a:p>
            <a:pPr lvl="1"/>
            <a:r>
              <a:rPr lang="en-US" sz="1400" dirty="0"/>
              <a:t>k = 1</a:t>
            </a:r>
          </a:p>
          <a:p>
            <a:pPr lvl="1"/>
            <a:r>
              <a:rPr lang="en-US" sz="1400" dirty="0"/>
              <a:t>Cosine similarity</a:t>
            </a:r>
          </a:p>
          <a:p>
            <a:pPr marL="27432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dirty="0"/>
              <a:t>Decision tree: </a:t>
            </a:r>
          </a:p>
          <a:p>
            <a:pPr lvl="1"/>
            <a:r>
              <a:rPr lang="en-US" sz="1400" dirty="0"/>
              <a:t>max_depth = 75</a:t>
            </a:r>
          </a:p>
          <a:p>
            <a:pPr lvl="1"/>
            <a:r>
              <a:rPr lang="en-US" sz="1400" dirty="0" err="1"/>
              <a:t>max_features</a:t>
            </a:r>
            <a:r>
              <a:rPr lang="en-US" sz="1400" dirty="0"/>
              <a:t> = default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44F735-5AE1-AEBA-56F1-373AF6138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45797"/>
              </p:ext>
            </p:extLst>
          </p:nvPr>
        </p:nvGraphicFramePr>
        <p:xfrm>
          <a:off x="2866499" y="2382882"/>
          <a:ext cx="7245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4">
                  <a:extLst>
                    <a:ext uri="{9D8B030D-6E8A-4147-A177-3AD203B41FA5}">
                      <a16:colId xmlns:a16="http://schemas.microsoft.com/office/drawing/2014/main" val="1035615731"/>
                    </a:ext>
                  </a:extLst>
                </a:gridCol>
                <a:gridCol w="3622584">
                  <a:extLst>
                    <a:ext uri="{9D8B030D-6E8A-4147-A177-3AD203B41FA5}">
                      <a16:colId xmlns:a16="http://schemas.microsoft.com/office/drawing/2014/main" val="3462646856"/>
                    </a:ext>
                  </a:extLst>
                </a:gridCol>
              </a:tblGrid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86915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9305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Count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55041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40230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403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0A07EB-0AB7-0EEA-399F-5FC615119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7055"/>
              </p:ext>
            </p:extLst>
          </p:nvPr>
        </p:nvGraphicFramePr>
        <p:xfrm>
          <a:off x="2898775" y="4988387"/>
          <a:ext cx="7245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4">
                  <a:extLst>
                    <a:ext uri="{9D8B030D-6E8A-4147-A177-3AD203B41FA5}">
                      <a16:colId xmlns:a16="http://schemas.microsoft.com/office/drawing/2014/main" val="3428999975"/>
                    </a:ext>
                  </a:extLst>
                </a:gridCol>
                <a:gridCol w="3622584">
                  <a:extLst>
                    <a:ext uri="{9D8B030D-6E8A-4147-A177-3AD203B41FA5}">
                      <a16:colId xmlns:a16="http://schemas.microsoft.com/office/drawing/2014/main" val="4164590713"/>
                    </a:ext>
                  </a:extLst>
                </a:gridCol>
              </a:tblGrid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31924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62735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Count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05891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39795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39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2B32-38E2-095F-B250-03FE0B25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12559"/>
            <a:ext cx="10058400" cy="5559641"/>
          </a:xfrm>
        </p:spPr>
        <p:txBody>
          <a:bodyPr>
            <a:normAutofit/>
          </a:bodyPr>
          <a:lstStyle/>
          <a:p>
            <a:r>
              <a:rPr lang="en-US" sz="1800" dirty="0"/>
              <a:t>Random Forest Classifier:</a:t>
            </a:r>
          </a:p>
          <a:p>
            <a:pPr lvl="2"/>
            <a:r>
              <a:rPr lang="en-US" sz="1400" dirty="0"/>
              <a:t>n_estimators = 200</a:t>
            </a:r>
          </a:p>
          <a:p>
            <a:pPr lvl="2"/>
            <a:r>
              <a:rPr lang="en-US" sz="1400" dirty="0"/>
              <a:t>criterion = entropy</a:t>
            </a:r>
          </a:p>
          <a:p>
            <a:pPr lvl="2"/>
            <a:r>
              <a:rPr lang="en-US" sz="1400" dirty="0"/>
              <a:t>max_depth = default</a:t>
            </a:r>
          </a:p>
          <a:p>
            <a:pPr lvl="2"/>
            <a:r>
              <a:rPr lang="en-US" sz="1400" dirty="0" err="1"/>
              <a:t>max_features</a:t>
            </a:r>
            <a:r>
              <a:rPr lang="en-US" sz="1400" dirty="0"/>
              <a:t> = ‘auto’</a:t>
            </a:r>
          </a:p>
          <a:p>
            <a:pPr lvl="2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Support Vector Machine:</a:t>
            </a:r>
          </a:p>
          <a:p>
            <a:pPr lvl="1"/>
            <a:r>
              <a:rPr lang="en-US" sz="1600" dirty="0"/>
              <a:t>C = default, 1</a:t>
            </a:r>
          </a:p>
          <a:p>
            <a:pPr lvl="1"/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C6FFAA-C5DE-904A-5BE5-413973FF1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55746"/>
              </p:ext>
            </p:extLst>
          </p:nvPr>
        </p:nvGraphicFramePr>
        <p:xfrm>
          <a:off x="2694588" y="2227432"/>
          <a:ext cx="7245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4">
                  <a:extLst>
                    <a:ext uri="{9D8B030D-6E8A-4147-A177-3AD203B41FA5}">
                      <a16:colId xmlns:a16="http://schemas.microsoft.com/office/drawing/2014/main" val="363337826"/>
                    </a:ext>
                  </a:extLst>
                </a:gridCol>
                <a:gridCol w="3622584">
                  <a:extLst>
                    <a:ext uri="{9D8B030D-6E8A-4147-A177-3AD203B41FA5}">
                      <a16:colId xmlns:a16="http://schemas.microsoft.com/office/drawing/2014/main" val="2960940678"/>
                    </a:ext>
                  </a:extLst>
                </a:gridCol>
              </a:tblGrid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456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49829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Count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3901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64183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297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5A42B8-B3D2-F9DE-64C2-03FCAF64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81450"/>
              </p:ext>
            </p:extLst>
          </p:nvPr>
        </p:nvGraphicFramePr>
        <p:xfrm>
          <a:off x="2676833" y="4917366"/>
          <a:ext cx="7245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4">
                  <a:extLst>
                    <a:ext uri="{9D8B030D-6E8A-4147-A177-3AD203B41FA5}">
                      <a16:colId xmlns:a16="http://schemas.microsoft.com/office/drawing/2014/main" val="363337826"/>
                    </a:ext>
                  </a:extLst>
                </a:gridCol>
                <a:gridCol w="3622584">
                  <a:extLst>
                    <a:ext uri="{9D8B030D-6E8A-4147-A177-3AD203B41FA5}">
                      <a16:colId xmlns:a16="http://schemas.microsoft.com/office/drawing/2014/main" val="2960940678"/>
                    </a:ext>
                  </a:extLst>
                </a:gridCol>
              </a:tblGrid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456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49829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Count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3901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(unigram)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64183"/>
                  </a:ext>
                </a:extLst>
              </a:tr>
              <a:tr h="258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TfIdf</a:t>
                      </a:r>
                      <a:r>
                        <a:rPr lang="en-US" sz="1200" dirty="0"/>
                        <a:t>  Vectorization (bigram)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2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89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0D2A23-2C73-9EC7-D0EE-801CB510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C5161-E12F-5B46-D6A1-6ECC9EE3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38" y="1780713"/>
            <a:ext cx="4351538" cy="43515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30C4761-0991-BC39-3F38-D5FA352C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1732"/>
              </p:ext>
            </p:extLst>
          </p:nvPr>
        </p:nvGraphicFramePr>
        <p:xfrm>
          <a:off x="638206" y="2424179"/>
          <a:ext cx="5540652" cy="294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26">
                  <a:extLst>
                    <a:ext uri="{9D8B030D-6E8A-4147-A177-3AD203B41FA5}">
                      <a16:colId xmlns:a16="http://schemas.microsoft.com/office/drawing/2014/main" val="2721475540"/>
                    </a:ext>
                  </a:extLst>
                </a:gridCol>
                <a:gridCol w="2770326">
                  <a:extLst>
                    <a:ext uri="{9D8B030D-6E8A-4147-A177-3AD203B41FA5}">
                      <a16:colId xmlns:a16="http://schemas.microsoft.com/office/drawing/2014/main" val="2057429203"/>
                    </a:ext>
                  </a:extLst>
                </a:gridCol>
              </a:tblGrid>
              <a:tr h="589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8524"/>
                  </a:ext>
                </a:extLst>
              </a:tr>
              <a:tr h="589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88394"/>
                  </a:ext>
                </a:extLst>
              </a:tr>
              <a:tr h="589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13703"/>
                  </a:ext>
                </a:extLst>
              </a:tr>
              <a:tr h="589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49039"/>
                  </a:ext>
                </a:extLst>
              </a:tr>
              <a:tr h="589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2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C83C-4B2A-F860-FE9E-29CB1D29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08CE-BF08-1F47-C02A-73FDE767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was carried out to make predictions and time-series data was not considered.</a:t>
            </a:r>
          </a:p>
          <a:p>
            <a:r>
              <a:rPr lang="en-IN" dirty="0"/>
              <a:t>KNN classifier,  Random Forest classifier and SVM classifier gave similar accuracy.</a:t>
            </a:r>
          </a:p>
          <a:p>
            <a:r>
              <a:rPr lang="en-IN" dirty="0"/>
              <a:t>In Decision tree classifier, bigram models gave a lower accuracy</a:t>
            </a:r>
          </a:p>
          <a:p>
            <a:r>
              <a:rPr lang="en-IN" dirty="0"/>
              <a:t>Count vectorization and TF-IDF vectorization had similar accuracies.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04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AD0096238DF49AA87D3796329F491" ma:contentTypeVersion="13" ma:contentTypeDescription="Create a new document." ma:contentTypeScope="" ma:versionID="9bb2eaa7034d2c769a27e38509b0e123">
  <xsd:schema xmlns:xsd="http://www.w3.org/2001/XMLSchema" xmlns:xs="http://www.w3.org/2001/XMLSchema" xmlns:p="http://schemas.microsoft.com/office/2006/metadata/properties" xmlns:ns3="97c91059-957d-40a2-9c5b-72e045873be9" xmlns:ns4="7cac4c4b-d5ee-4292-a067-1168013f08ee" targetNamespace="http://schemas.microsoft.com/office/2006/metadata/properties" ma:root="true" ma:fieldsID="de126d827bcb422a58f1d83640d385e1" ns3:_="" ns4:_="">
    <xsd:import namespace="97c91059-957d-40a2-9c5b-72e045873be9"/>
    <xsd:import namespace="7cac4c4b-d5ee-4292-a067-1168013f08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91059-957d-40a2-9c5b-72e045873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c4c4b-d5ee-4292-a067-1168013f08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FFAEE-4453-420C-B925-AA7FE4296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0E399-E5C2-4DC1-91DB-72C82F6400EB}">
  <ds:schemaRefs>
    <ds:schemaRef ds:uri="http://schemas.openxmlformats.org/package/2006/metadata/core-properties"/>
    <ds:schemaRef ds:uri="7cac4c4b-d5ee-4292-a067-1168013f08ee"/>
    <ds:schemaRef ds:uri="http://purl.org/dc/terms/"/>
    <ds:schemaRef ds:uri="http://www.w3.org/XML/1998/namespace"/>
    <ds:schemaRef ds:uri="97c91059-957d-40a2-9c5b-72e045873be9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7F56A33-DA8A-4E59-A0CE-A5AB1E304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91059-957d-40a2-9c5b-72e045873be9"/>
    <ds:schemaRef ds:uri="7cac4c4b-d5ee-4292-a067-1168013f08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432</TotalTime>
  <Words>503</Words>
  <Application>Microsoft Office PowerPoint</Application>
  <PresentationFormat>Widescreen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Stock MARKET Prediction</vt:lpstr>
      <vt:lpstr>DATASET AND MOTIVATION</vt:lpstr>
      <vt:lpstr>DATA PREPROCESSING</vt:lpstr>
      <vt:lpstr>DATA Visualization </vt:lpstr>
      <vt:lpstr>VECTORIZATION and stemming</vt:lpstr>
      <vt:lpstr>ML Models</vt:lpstr>
      <vt:lpstr>PowerPoint Presentation</vt:lpstr>
      <vt:lpstr>RESULTS</vt:lpstr>
      <vt:lpstr>CONCLUSION</vt:lpstr>
      <vt:lpstr>Contributions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</dc:title>
  <dc:creator>Vishal M</dc:creator>
  <cp:lastModifiedBy>Sacheet Amblekar</cp:lastModifiedBy>
  <cp:revision>18</cp:revision>
  <dcterms:created xsi:type="dcterms:W3CDTF">2022-10-02T14:36:36Z</dcterms:created>
  <dcterms:modified xsi:type="dcterms:W3CDTF">2023-03-21T09:35:10Z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0x010100C5FAD0096238DF49AA87D3796329F491</vt:lpwstr>
  </property>
</Properties>
</file>