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87" r:id="rId8"/>
    <p:sldId id="286" r:id="rId9"/>
    <p:sldId id="288" r:id="rId10"/>
    <p:sldId id="284" r:id="rId11"/>
    <p:sldId id="289" r:id="rId12"/>
    <p:sldId id="290" r:id="rId13"/>
    <p:sldId id="291" r:id="rId14"/>
    <p:sldId id="29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Lender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639312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 member :</a:t>
            </a:r>
          </a:p>
          <a:p>
            <a:pPr marL="0" indent="0">
              <a:buNone/>
            </a:pPr>
            <a:r>
              <a:rPr lang="en-US" dirty="0" err="1"/>
              <a:t>Akhsay</a:t>
            </a:r>
            <a:r>
              <a:rPr lang="en-US" dirty="0"/>
              <a:t> and Rushikesh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sz="1500" dirty="0"/>
              <a:t>Observations :- Graph shows employee tenure of borrower is affecting loan default rate. Graph clearly shows than employee with more than 10+ years of experience are more likely defaulted person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EF800B-F0A2-6489-640B-7993BDB4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" y="1825625"/>
            <a:ext cx="10072468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7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sz="1500" dirty="0"/>
              <a:t>Observations :- Rented person are more likely default loan than person who own house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CEE5048-383E-A78B-AD5A-787ADF36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500" y="1483603"/>
            <a:ext cx="11214100" cy="45011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98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49" y="1307565"/>
            <a:ext cx="7781799" cy="7955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49" y="2197100"/>
            <a:ext cx="8108951" cy="23876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Lender club is online marketplace which lends business loan/personal loan to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 of this analysis from past information to get insight of data and identify pattern of customer who mostly like to default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this  Analysis allow lender to identify risky candidate and take appropriate business decision like loan rejection/increase in interest rate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365"/>
            <a:ext cx="8940800" cy="1506755"/>
          </a:xfrm>
        </p:spPr>
        <p:txBody>
          <a:bodyPr>
            <a:normAutofit/>
          </a:bodyPr>
          <a:lstStyle/>
          <a:p>
            <a:r>
              <a:rPr lang="en-US" dirty="0"/>
              <a:t>Data cleaning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00" y="2298700"/>
            <a:ext cx="8851900" cy="401637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Filtering data:</a:t>
            </a:r>
          </a:p>
          <a:p>
            <a:pPr marL="971550" lvl="1" indent="-285750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Removing all null values</a:t>
            </a:r>
          </a:p>
          <a:p>
            <a:pPr marL="971550" lvl="1" indent="-285750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Removing unnecessary variable/columns</a:t>
            </a:r>
          </a:p>
          <a:p>
            <a:pPr lvl="1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Transforming data:-</a:t>
            </a:r>
          </a:p>
          <a:p>
            <a:pPr marL="971550" lvl="1" indent="-285750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Converting data into standard data format e.g. ‘36 month’ is replaced with numeric 36 </a:t>
            </a:r>
          </a:p>
          <a:p>
            <a:pPr marL="971550" lvl="1" indent="-285750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Unnecessary character in the column of dataset has been removed like +10 years has been roved to 10 years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365"/>
            <a:ext cx="8940800" cy="1506755"/>
          </a:xfrm>
        </p:spPr>
        <p:txBody>
          <a:bodyPr>
            <a:normAutofit/>
          </a:bodyPr>
          <a:lstStyle/>
          <a:p>
            <a:r>
              <a:rPr lang="en-US" dirty="0"/>
              <a:t>Data Understanding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2489734"/>
            <a:ext cx="9169400" cy="3825341"/>
          </a:xfrm>
        </p:spPr>
        <p:txBody>
          <a:bodyPr>
            <a:normAutofit fontScale="70000" lnSpcReduction="20000"/>
          </a:bodyPr>
          <a:lstStyle/>
          <a:p>
            <a:pPr marL="971550" lvl="1" indent="-285750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Worked with data dictionary and understand business term like Term,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Loan_amnt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,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annual_inc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avg_cur_bal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etc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and their domain specific use</a:t>
            </a:r>
          </a:p>
          <a:p>
            <a:pPr lvl="1" indent="0"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pPr marL="971550" lvl="1" indent="-285750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Data understand is most critical role in data analysis to get analysis better. </a:t>
            </a:r>
          </a:p>
          <a:p>
            <a:pPr marL="971550" lvl="1" indent="-285750"/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028700" lvl="1" indent="-342900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After analyzing data remove all irrelevant information like title and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emp_title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has been removed as these information don’t play any role in data analysis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B58-F699-017A-A4E2-8BAC4FE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" y="1028700"/>
            <a:ext cx="7781544" cy="859055"/>
          </a:xfrm>
        </p:spPr>
        <p:txBody>
          <a:bodyPr/>
          <a:lstStyle/>
          <a:p>
            <a:r>
              <a:rPr lang="en-IN" dirty="0"/>
              <a:t>Univariate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9F14-781E-11C3-71BD-FF98AB72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1887755"/>
            <a:ext cx="7317486" cy="4157445"/>
          </a:xfrm>
        </p:spPr>
        <p:txBody>
          <a:bodyPr/>
          <a:lstStyle/>
          <a:p>
            <a:r>
              <a:rPr lang="en-IN" dirty="0"/>
              <a:t>Analysed each column by plotting distribution of data </a:t>
            </a:r>
          </a:p>
          <a:p>
            <a:r>
              <a:rPr lang="en-IN" dirty="0"/>
              <a:t>Univariate analysis is useful tool to find any kind of outlier in our dataset. </a:t>
            </a:r>
          </a:p>
          <a:p>
            <a:r>
              <a:rPr lang="en-IN" dirty="0"/>
              <a:t>Outlier should be removed for clean understanding of data </a:t>
            </a:r>
          </a:p>
          <a:p>
            <a:r>
              <a:rPr lang="en-IN" dirty="0"/>
              <a:t>Performed segmented univariate analysis for continuous column against categorical column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9959-B0A3-C9FA-BBF5-EAA379AB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63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1B58-F699-017A-A4E2-8BAC4FE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" y="1028700"/>
            <a:ext cx="7781544" cy="859055"/>
          </a:xfrm>
        </p:spPr>
        <p:txBody>
          <a:bodyPr/>
          <a:lstStyle/>
          <a:p>
            <a:r>
              <a:rPr lang="en-IN" dirty="0"/>
              <a:t>Bivariate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9F14-781E-11C3-71BD-FF98AB72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1887755"/>
            <a:ext cx="7317486" cy="4157445"/>
          </a:xfrm>
        </p:spPr>
        <p:txBody>
          <a:bodyPr/>
          <a:lstStyle/>
          <a:p>
            <a:r>
              <a:rPr lang="en-IN" dirty="0"/>
              <a:t>Bivariate analysis is performed on column like term and loan amount with respective to loan status. </a:t>
            </a:r>
          </a:p>
          <a:p>
            <a:endParaRPr lang="en-IN" dirty="0"/>
          </a:p>
          <a:p>
            <a:r>
              <a:rPr lang="en-IN" dirty="0"/>
              <a:t>Bivariate analysis are performed for finding defaulted loan customer and their pattern. </a:t>
            </a:r>
          </a:p>
          <a:p>
            <a:endParaRPr lang="en-IN" dirty="0"/>
          </a:p>
          <a:p>
            <a:r>
              <a:rPr lang="en-IN" dirty="0"/>
              <a:t>Bivariate analysis is useful for business to make decision based customer category like employment term</a:t>
            </a:r>
          </a:p>
          <a:p>
            <a:r>
              <a:rPr lang="en-IN" dirty="0"/>
              <a:t>Will impact on loan status.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9959-B0A3-C9FA-BBF5-EAA379AB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2827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Chart Analysis:-  Median of all loan amount is almost same i.e. almost all demanded loan is funded.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43B7D-423D-B82F-2700-DDDD37C9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0784" y="1825625"/>
            <a:ext cx="6780397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sz="2000" dirty="0"/>
              <a:t>Observations :-  Less tenure of loan is more likely to default than higher tenure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63A8CA-47AE-DAF8-72F3-5D91B8CE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415" y="1444649"/>
            <a:ext cx="9717489" cy="457907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7B46AD3E-EB8C-B8F3-4410-788E65E03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r>
              <a:rPr lang="en-US" dirty="0"/>
              <a:t>Observations: </a:t>
            </a:r>
          </a:p>
        </p:txBody>
      </p:sp>
    </p:spTree>
    <p:extLst>
      <p:ext uri="{BB962C8B-B14F-4D97-AF65-F5344CB8AC3E}">
        <p14:creationId xmlns:p14="http://schemas.microsoft.com/office/powerpoint/2010/main" val="191301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 fontScale="90000"/>
          </a:bodyPr>
          <a:lstStyle/>
          <a:p>
            <a:r>
              <a:rPr lang="en-US" sz="2000" dirty="0"/>
              <a:t>Observations :-  Grade plays important role in loan default rate. Grade B loan is having highest default rate than </a:t>
            </a:r>
            <a:br>
              <a:rPr lang="en-US" sz="2000" dirty="0"/>
            </a:br>
            <a:r>
              <a:rPr lang="en-US" sz="2000" dirty="0"/>
              <a:t>loan having grade G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BC0CF7-20CB-A24C-6E10-4C61473B0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4" y="1962149"/>
            <a:ext cx="10522635" cy="36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7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636</TotalTime>
  <Words>424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Lender Club Case Study</vt:lpstr>
      <vt:lpstr>Abstract</vt:lpstr>
      <vt:lpstr>Data cleaning </vt:lpstr>
      <vt:lpstr>Data Understanding  </vt:lpstr>
      <vt:lpstr>Univariate analysis </vt:lpstr>
      <vt:lpstr>Bivariate analysis </vt:lpstr>
      <vt:lpstr>Chart Analysis:-  Median of all loan amount is almost same i.e. almost all demanded loan is funded.</vt:lpstr>
      <vt:lpstr>Observations :-  Less tenure of loan is more likely to default than higher tenure</vt:lpstr>
      <vt:lpstr>Observations :-  Grade plays important role in loan default rate. Grade B loan is having highest default rate than  loan having grade G </vt:lpstr>
      <vt:lpstr>Observations :- Graph shows employee tenure of borrower is affecting loan default rate. Graph clearly shows than employee with more than 10+ years of experience are more likely defaulted person</vt:lpstr>
      <vt:lpstr>Observations :- Rented person are more likely default loan than person who own house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Lender Club Case Study</dc:title>
  <dc:creator>Rushikesh Deshpande</dc:creator>
  <cp:lastModifiedBy>Rushikesh Deshpande</cp:lastModifiedBy>
  <cp:revision>2</cp:revision>
  <dcterms:created xsi:type="dcterms:W3CDTF">2022-05-09T07:08:07Z</dcterms:created>
  <dcterms:modified xsi:type="dcterms:W3CDTF">2022-05-10T09:35:32Z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