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8"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13" d="100"/>
          <a:sy n="113" d="100"/>
        </p:scale>
        <p:origin x="4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471865-56E8-4344-850F-1547D5065AD9}" type="datetimeFigureOut">
              <a:rPr lang="en-US" smtClean="0"/>
              <a:t>7/28/2019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DA46F-E8ED-4518-A408-3867378D0981}" type="slidenum">
              <a:rPr lang="en-US" smtClean="0"/>
              <a:t>‹#›</a:t>
            </a:fld>
            <a:endParaRPr lang="en-US"/>
          </a:p>
        </p:txBody>
      </p:sp>
    </p:spTree>
    <p:extLst>
      <p:ext uri="{BB962C8B-B14F-4D97-AF65-F5344CB8AC3E}">
        <p14:creationId xmlns:p14="http://schemas.microsoft.com/office/powerpoint/2010/main" val="444241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general comments:</a:t>
            </a:r>
          </a:p>
          <a:p>
            <a:endParaRPr lang="en-US" dirty="0"/>
          </a:p>
          <a:p>
            <a:r>
              <a:rPr lang="en-US" dirty="0"/>
              <a:t>One slide = one message.</a:t>
            </a:r>
          </a:p>
          <a:p>
            <a:r>
              <a:rPr lang="en-US" dirty="0"/>
              <a:t>One slide = 1 minute of presentation time.</a:t>
            </a:r>
          </a:p>
          <a:p>
            <a:r>
              <a:rPr lang="en-US" dirty="0"/>
              <a:t>Overall slides should use as little text as possible.</a:t>
            </a:r>
          </a:p>
          <a:p>
            <a:r>
              <a:rPr lang="en-US" dirty="0"/>
              <a:t>Slide titles should contain the conclusion of the slide (this way listeners can pick up if they did not pay attention for a moment).</a:t>
            </a:r>
          </a:p>
          <a:p>
            <a:r>
              <a:rPr lang="en-US" dirty="0"/>
              <a:t>Graphs and images should dominate the slides. No more than two visuals per slide (better just a single one). All graphs must have clearly legible axis and tick labels. Data lines or symbols should be thicker than the axes. Personally, I like to have all graphs boxed, i.e. having axes and ticks on all four sides, and only a minimum of ticks (3-4 on the x-axis and 2-3 on the y-axis).</a:t>
            </a:r>
          </a:p>
          <a:p>
            <a:r>
              <a:rPr lang="en-US" dirty="0"/>
              <a:t>The talk should finish with a “take-home-message” slide (a single statement of the most important message of the talk, i.e. what we want the listeners to remember even if they forget everything else we talked about).</a:t>
            </a:r>
          </a:p>
          <a:p>
            <a:endParaRPr lang="en-US" dirty="0"/>
          </a:p>
          <a:p>
            <a:r>
              <a:rPr lang="en-US" dirty="0"/>
              <a:t>Also use first slide for acknowledgements!</a:t>
            </a:r>
          </a:p>
        </p:txBody>
      </p:sp>
      <p:sp>
        <p:nvSpPr>
          <p:cNvPr id="4" name="Slide Number Placeholder 3"/>
          <p:cNvSpPr>
            <a:spLocks noGrp="1"/>
          </p:cNvSpPr>
          <p:nvPr>
            <p:ph type="sldNum" sz="quarter" idx="5"/>
          </p:nvPr>
        </p:nvSpPr>
        <p:spPr/>
        <p:txBody>
          <a:bodyPr/>
          <a:lstStyle/>
          <a:p>
            <a:fld id="{18ADA46F-E8ED-4518-A408-3867378D0981}" type="slidenum">
              <a:rPr lang="en-US" smtClean="0"/>
              <a:t>1</a:t>
            </a:fld>
            <a:endParaRPr lang="en-US"/>
          </a:p>
        </p:txBody>
      </p:sp>
    </p:spTree>
    <p:extLst>
      <p:ext uri="{BB962C8B-B14F-4D97-AF65-F5344CB8AC3E}">
        <p14:creationId xmlns:p14="http://schemas.microsoft.com/office/powerpoint/2010/main" val="22910980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10</a:t>
            </a:fld>
            <a:endParaRPr lang="en-US"/>
          </a:p>
        </p:txBody>
      </p:sp>
    </p:spTree>
    <p:extLst>
      <p:ext uri="{BB962C8B-B14F-4D97-AF65-F5344CB8AC3E}">
        <p14:creationId xmlns:p14="http://schemas.microsoft.com/office/powerpoint/2010/main" val="2283440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11</a:t>
            </a:fld>
            <a:endParaRPr lang="en-US"/>
          </a:p>
        </p:txBody>
      </p:sp>
    </p:spTree>
    <p:extLst>
      <p:ext uri="{BB962C8B-B14F-4D97-AF65-F5344CB8AC3E}">
        <p14:creationId xmlns:p14="http://schemas.microsoft.com/office/powerpoint/2010/main" val="141341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this slide up while taking questions.</a:t>
            </a:r>
          </a:p>
        </p:txBody>
      </p:sp>
      <p:sp>
        <p:nvSpPr>
          <p:cNvPr id="4" name="Slide Number Placeholder 3"/>
          <p:cNvSpPr>
            <a:spLocks noGrp="1"/>
          </p:cNvSpPr>
          <p:nvPr>
            <p:ph type="sldNum" sz="quarter" idx="5"/>
          </p:nvPr>
        </p:nvSpPr>
        <p:spPr/>
        <p:txBody>
          <a:bodyPr/>
          <a:lstStyle/>
          <a:p>
            <a:fld id="{18ADA46F-E8ED-4518-A408-3867378D0981}" type="slidenum">
              <a:rPr lang="en-US" smtClean="0"/>
              <a:t>12</a:t>
            </a:fld>
            <a:endParaRPr lang="en-US"/>
          </a:p>
        </p:txBody>
      </p:sp>
    </p:spTree>
    <p:extLst>
      <p:ext uri="{BB962C8B-B14F-4D97-AF65-F5344CB8AC3E}">
        <p14:creationId xmlns:p14="http://schemas.microsoft.com/office/powerpoint/2010/main" val="3245846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Very broad introduction into the topic, i.e. malware detection (not machine learning). Should be easily accessible (your grandmother should be able to understand it) and it helps if it is funny (opening joke). Should clearly define the problem (e.g. what is malware, what is done about it, …) and its importance (e.g. some number on how widespread malware is or something similar).</a:t>
            </a:r>
          </a:p>
        </p:txBody>
      </p:sp>
      <p:sp>
        <p:nvSpPr>
          <p:cNvPr id="4" name="Slide Number Placeholder 3"/>
          <p:cNvSpPr>
            <a:spLocks noGrp="1"/>
          </p:cNvSpPr>
          <p:nvPr>
            <p:ph type="sldNum" sz="quarter" idx="5"/>
          </p:nvPr>
        </p:nvSpPr>
        <p:spPr/>
        <p:txBody>
          <a:bodyPr/>
          <a:lstStyle/>
          <a:p>
            <a:fld id="{18ADA46F-E8ED-4518-A408-3867378D0981}" type="slidenum">
              <a:rPr lang="en-US" smtClean="0"/>
              <a:t>2</a:t>
            </a:fld>
            <a:endParaRPr lang="en-US"/>
          </a:p>
        </p:txBody>
      </p:sp>
    </p:spTree>
    <p:extLst>
      <p:ext uri="{BB962C8B-B14F-4D97-AF65-F5344CB8AC3E}">
        <p14:creationId xmlns:p14="http://schemas.microsoft.com/office/powerpoint/2010/main" val="269677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3</a:t>
            </a:fld>
            <a:endParaRPr lang="en-US"/>
          </a:p>
        </p:txBody>
      </p:sp>
    </p:spTree>
    <p:extLst>
      <p:ext uri="{BB962C8B-B14F-4D97-AF65-F5344CB8AC3E}">
        <p14:creationId xmlns:p14="http://schemas.microsoft.com/office/powerpoint/2010/main" val="165169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4</a:t>
            </a:fld>
            <a:endParaRPr lang="en-US"/>
          </a:p>
        </p:txBody>
      </p:sp>
    </p:spTree>
    <p:extLst>
      <p:ext uri="{BB962C8B-B14F-4D97-AF65-F5344CB8AC3E}">
        <p14:creationId xmlns:p14="http://schemas.microsoft.com/office/powerpoint/2010/main" val="196771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5</a:t>
            </a:fld>
            <a:endParaRPr lang="en-US"/>
          </a:p>
        </p:txBody>
      </p:sp>
    </p:spTree>
    <p:extLst>
      <p:ext uri="{BB962C8B-B14F-4D97-AF65-F5344CB8AC3E}">
        <p14:creationId xmlns:p14="http://schemas.microsoft.com/office/powerpoint/2010/main" val="1226124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6</a:t>
            </a:fld>
            <a:endParaRPr lang="en-US"/>
          </a:p>
        </p:txBody>
      </p:sp>
    </p:spTree>
    <p:extLst>
      <p:ext uri="{BB962C8B-B14F-4D97-AF65-F5344CB8AC3E}">
        <p14:creationId xmlns:p14="http://schemas.microsoft.com/office/powerpoint/2010/main" val="4068022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7</a:t>
            </a:fld>
            <a:endParaRPr lang="en-US"/>
          </a:p>
        </p:txBody>
      </p:sp>
    </p:spTree>
    <p:extLst>
      <p:ext uri="{BB962C8B-B14F-4D97-AF65-F5344CB8AC3E}">
        <p14:creationId xmlns:p14="http://schemas.microsoft.com/office/powerpoint/2010/main" val="48599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8</a:t>
            </a:fld>
            <a:endParaRPr lang="en-US"/>
          </a:p>
        </p:txBody>
      </p:sp>
    </p:spTree>
    <p:extLst>
      <p:ext uri="{BB962C8B-B14F-4D97-AF65-F5344CB8AC3E}">
        <p14:creationId xmlns:p14="http://schemas.microsoft.com/office/powerpoint/2010/main" val="1837268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ADA46F-E8ED-4518-A408-3867378D0981}" type="slidenum">
              <a:rPr lang="en-US" smtClean="0"/>
              <a:t>9</a:t>
            </a:fld>
            <a:endParaRPr lang="en-US"/>
          </a:p>
        </p:txBody>
      </p:sp>
    </p:spTree>
    <p:extLst>
      <p:ext uri="{BB962C8B-B14F-4D97-AF65-F5344CB8AC3E}">
        <p14:creationId xmlns:p14="http://schemas.microsoft.com/office/powerpoint/2010/main" val="710807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8219F-C385-46A6-AD5B-3639C91729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D4F2BF-8091-4DFE-BEBC-2307087900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F47161-EC1B-472A-ABE2-FA683D98C402}"/>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5" name="Footer Placeholder 4">
            <a:extLst>
              <a:ext uri="{FF2B5EF4-FFF2-40B4-BE49-F238E27FC236}">
                <a16:creationId xmlns:a16="http://schemas.microsoft.com/office/drawing/2014/main" id="{93DB7A53-9D62-4D22-86F1-E491ADFDB0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8A10D7-6175-4695-9A11-8E2CBA2A7487}"/>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57777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40BA7-84F0-4B59-B785-6B45D9A247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65B663-0C08-44F1-8C9A-F5C6201F2B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5A369E-3ECD-4119-8A88-E5F3064275AE}"/>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5" name="Footer Placeholder 4">
            <a:extLst>
              <a:ext uri="{FF2B5EF4-FFF2-40B4-BE49-F238E27FC236}">
                <a16:creationId xmlns:a16="http://schemas.microsoft.com/office/drawing/2014/main" id="{B12FF67F-7DA6-4655-BB37-9452E3EAAF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F183DD-A486-4553-970B-1824379646A8}"/>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1351806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399E31-0DAE-4DA8-A733-869376B9E7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F5647-6C48-4FAD-9FD9-A4D73451F8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E6815-D4EF-47C7-AB55-01611CD3C369}"/>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5" name="Footer Placeholder 4">
            <a:extLst>
              <a:ext uri="{FF2B5EF4-FFF2-40B4-BE49-F238E27FC236}">
                <a16:creationId xmlns:a16="http://schemas.microsoft.com/office/drawing/2014/main" id="{87230FC0-6B18-48F7-AD0A-EA815BEE68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7CE2C-FDE2-4D6D-88B9-5A5FED771361}"/>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180840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4BE1A-F541-4E14-A3C0-6CEBC803DE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D9E2C-758D-40F8-88D7-8833311A79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7B9E9-F0E3-49F0-B5A1-C55E2822BCCA}"/>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5" name="Footer Placeholder 4">
            <a:extLst>
              <a:ext uri="{FF2B5EF4-FFF2-40B4-BE49-F238E27FC236}">
                <a16:creationId xmlns:a16="http://schemas.microsoft.com/office/drawing/2014/main" id="{9CB356F2-7F08-45D6-9839-9B2E65D8C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5C0054-48DB-411A-B871-4B896FFA1863}"/>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2053396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F4EBF-350D-417B-ACE7-80891EF076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8DEC99-DDE2-4D18-A207-F27B347D73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0028B3-B8F2-4422-B3FA-3D8E6C4C2296}"/>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5" name="Footer Placeholder 4">
            <a:extLst>
              <a:ext uri="{FF2B5EF4-FFF2-40B4-BE49-F238E27FC236}">
                <a16:creationId xmlns:a16="http://schemas.microsoft.com/office/drawing/2014/main" id="{C207AC41-2773-4757-8328-F7062B941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FF59F-B641-4A97-AC53-C85F08E2F6EF}"/>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254691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80C78-271C-4984-BE3B-F4465CD508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89F00C-DAFA-41B9-8A2D-6D96D10E4B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98FC9C-B55B-4195-888B-9880838630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B9DD9-E2DC-4B1B-B2C3-4F67ED774BFB}"/>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6" name="Footer Placeholder 5">
            <a:extLst>
              <a:ext uri="{FF2B5EF4-FFF2-40B4-BE49-F238E27FC236}">
                <a16:creationId xmlns:a16="http://schemas.microsoft.com/office/drawing/2014/main" id="{DA842A26-A420-410F-98DE-3582EC010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715635-B796-4418-A9FC-6F84CFF3613B}"/>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39329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64FA1-B5E0-42C5-93DC-86EC5FC4F4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90CFF0-2928-460F-BD07-B0D8E6718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7E9A2-DE2A-4583-9E28-C48D69FD2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5FB2B2-032A-4EFA-A275-4121D95E2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A6100E-2CD3-4B7E-823D-EFDAE1FEDF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95CF18-E1B6-4760-BFA2-CB597078D1FE}"/>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8" name="Footer Placeholder 7">
            <a:extLst>
              <a:ext uri="{FF2B5EF4-FFF2-40B4-BE49-F238E27FC236}">
                <a16:creationId xmlns:a16="http://schemas.microsoft.com/office/drawing/2014/main" id="{E954CD1C-3DC0-4BF3-913F-FC346D8503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82C2AA-4936-4BD2-9509-A71422244679}"/>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889720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39EA-03FA-4AA2-83D5-086CD77B27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18CBB-B666-4B0C-9904-BFC9193BAC4A}"/>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4" name="Footer Placeholder 3">
            <a:extLst>
              <a:ext uri="{FF2B5EF4-FFF2-40B4-BE49-F238E27FC236}">
                <a16:creationId xmlns:a16="http://schemas.microsoft.com/office/drawing/2014/main" id="{4165FF1B-8D78-4834-ABFB-02E2FA0348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2F531F-2F34-4727-BDAD-FA4878A66EF5}"/>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00341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0D94C8-F8D9-4548-B388-840F22AAA3F8}"/>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3" name="Footer Placeholder 2">
            <a:extLst>
              <a:ext uri="{FF2B5EF4-FFF2-40B4-BE49-F238E27FC236}">
                <a16:creationId xmlns:a16="http://schemas.microsoft.com/office/drawing/2014/main" id="{6FE104FF-EFC9-4460-A5A6-8FD43F2BFEF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913B10-C106-4BA3-B06E-DB376E2310BD}"/>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13463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1AF3D-5905-48E7-BC0B-DB637112A5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A2D219-4B0F-4648-B555-9195CC7CE1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AE50F-B075-4DA6-B606-324ED3AC7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A0B07E-5473-46EE-B963-AEB9B97045EA}"/>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6" name="Footer Placeholder 5">
            <a:extLst>
              <a:ext uri="{FF2B5EF4-FFF2-40B4-BE49-F238E27FC236}">
                <a16:creationId xmlns:a16="http://schemas.microsoft.com/office/drawing/2014/main" id="{FA130ED7-E048-4323-B22D-1172E21A95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3E0C8-1F17-4C65-8EDB-A62DB632A3E4}"/>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3653958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F251-FE4C-4651-BCD5-875BCBD36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513BCD-1BEC-4B4E-A556-688DD09EE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2EA86A-82DA-4255-A6B2-A092A0A120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2393A6-4301-4F06-A6C2-24B2C28F0DDB}"/>
              </a:ext>
            </a:extLst>
          </p:cNvPr>
          <p:cNvSpPr>
            <a:spLocks noGrp="1"/>
          </p:cNvSpPr>
          <p:nvPr>
            <p:ph type="dt" sz="half" idx="10"/>
          </p:nvPr>
        </p:nvSpPr>
        <p:spPr/>
        <p:txBody>
          <a:bodyPr/>
          <a:lstStyle/>
          <a:p>
            <a:fld id="{17F288AB-551E-46C5-BC7A-CCD3C9A8B0F6}" type="datetimeFigureOut">
              <a:rPr lang="en-US" smtClean="0"/>
              <a:t>7/28/2019</a:t>
            </a:fld>
            <a:endParaRPr lang="en-US"/>
          </a:p>
        </p:txBody>
      </p:sp>
      <p:sp>
        <p:nvSpPr>
          <p:cNvPr id="6" name="Footer Placeholder 5">
            <a:extLst>
              <a:ext uri="{FF2B5EF4-FFF2-40B4-BE49-F238E27FC236}">
                <a16:creationId xmlns:a16="http://schemas.microsoft.com/office/drawing/2014/main" id="{30A107FE-696E-4E22-B164-A9951FC755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2D76-F292-4E97-9E5B-7617FF68EA9F}"/>
              </a:ext>
            </a:extLst>
          </p:cNvPr>
          <p:cNvSpPr>
            <a:spLocks noGrp="1"/>
          </p:cNvSpPr>
          <p:nvPr>
            <p:ph type="sldNum" sz="quarter" idx="12"/>
          </p:nvPr>
        </p:nvSpPr>
        <p:spPr/>
        <p:txBody>
          <a:bodyPr/>
          <a:lstStyle/>
          <a:p>
            <a:fld id="{452E91FE-38E3-44AB-95F0-BDE47C60F333}" type="slidenum">
              <a:rPr lang="en-US" smtClean="0"/>
              <a:t>‹#›</a:t>
            </a:fld>
            <a:endParaRPr lang="en-US"/>
          </a:p>
        </p:txBody>
      </p:sp>
    </p:spTree>
    <p:extLst>
      <p:ext uri="{BB962C8B-B14F-4D97-AF65-F5344CB8AC3E}">
        <p14:creationId xmlns:p14="http://schemas.microsoft.com/office/powerpoint/2010/main" val="418438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19CFE-04D6-4881-A00A-62F7FE0877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8B45CB-EF69-4165-B24D-117B1F7E86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D993CA-6849-4FE5-8C98-083CC85A3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F288AB-551E-46C5-BC7A-CCD3C9A8B0F6}" type="datetimeFigureOut">
              <a:rPr lang="en-US" smtClean="0"/>
              <a:t>7/28/2019</a:t>
            </a:fld>
            <a:endParaRPr lang="en-US"/>
          </a:p>
        </p:txBody>
      </p:sp>
      <p:sp>
        <p:nvSpPr>
          <p:cNvPr id="5" name="Footer Placeholder 4">
            <a:extLst>
              <a:ext uri="{FF2B5EF4-FFF2-40B4-BE49-F238E27FC236}">
                <a16:creationId xmlns:a16="http://schemas.microsoft.com/office/drawing/2014/main" id="{72EEB11E-A56B-4626-BC6D-4FC1A343D9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4D0C919-CB65-4E2C-B282-85EF00A282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2E91FE-38E3-44AB-95F0-BDE47C60F333}" type="slidenum">
              <a:rPr lang="en-US" smtClean="0"/>
              <a:t>‹#›</a:t>
            </a:fld>
            <a:endParaRPr lang="en-US"/>
          </a:p>
        </p:txBody>
      </p:sp>
    </p:spTree>
    <p:extLst>
      <p:ext uri="{BB962C8B-B14F-4D97-AF65-F5344CB8AC3E}">
        <p14:creationId xmlns:p14="http://schemas.microsoft.com/office/powerpoint/2010/main" val="1980467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94350EB-5E87-44C5-9DFC-05B0E1FF4914}"/>
              </a:ext>
            </a:extLst>
          </p:cNvPr>
          <p:cNvGrpSpPr/>
          <p:nvPr/>
        </p:nvGrpSpPr>
        <p:grpSpPr>
          <a:xfrm>
            <a:off x="573502" y="229670"/>
            <a:ext cx="11044989" cy="1540043"/>
            <a:chOff x="573504" y="216569"/>
            <a:chExt cx="11044989" cy="1540043"/>
          </a:xfrm>
        </p:grpSpPr>
        <p:sp>
          <p:nvSpPr>
            <p:cNvPr id="6" name="Rectangle: Rounded Corners 5">
              <a:extLst>
                <a:ext uri="{FF2B5EF4-FFF2-40B4-BE49-F238E27FC236}">
                  <a16:creationId xmlns:a16="http://schemas.microsoft.com/office/drawing/2014/main" id="{16E5FE8F-0C86-46A0-A3C9-92B234902A97}"/>
                </a:ext>
              </a:extLst>
            </p:cNvPr>
            <p:cNvSpPr/>
            <p:nvPr/>
          </p:nvSpPr>
          <p:spPr>
            <a:xfrm>
              <a:off x="573504" y="216569"/>
              <a:ext cx="11044989" cy="1540043"/>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highlight>
                  <a:srgbClr val="000000"/>
                </a:highlight>
              </a:endParaRPr>
            </a:p>
          </p:txBody>
        </p:sp>
        <p:grpSp>
          <p:nvGrpSpPr>
            <p:cNvPr id="7" name="Group 6">
              <a:extLst>
                <a:ext uri="{FF2B5EF4-FFF2-40B4-BE49-F238E27FC236}">
                  <a16:creationId xmlns:a16="http://schemas.microsoft.com/office/drawing/2014/main" id="{DB5D18EB-07D3-443D-9527-C8D69A5CF912}"/>
                </a:ext>
              </a:extLst>
            </p:cNvPr>
            <p:cNvGrpSpPr/>
            <p:nvPr/>
          </p:nvGrpSpPr>
          <p:grpSpPr>
            <a:xfrm>
              <a:off x="2739951" y="478759"/>
              <a:ext cx="6712095" cy="1015663"/>
              <a:chOff x="2739951" y="521368"/>
              <a:chExt cx="6712095" cy="1015663"/>
            </a:xfrm>
          </p:grpSpPr>
          <p:sp>
            <p:nvSpPr>
              <p:cNvPr id="4" name="TextBox 3">
                <a:extLst>
                  <a:ext uri="{FF2B5EF4-FFF2-40B4-BE49-F238E27FC236}">
                    <a16:creationId xmlns:a16="http://schemas.microsoft.com/office/drawing/2014/main" id="{375021AD-F637-454D-935D-F8E0CD5B8C43}"/>
                  </a:ext>
                </a:extLst>
              </p:cNvPr>
              <p:cNvSpPr txBox="1"/>
              <p:nvPr/>
            </p:nvSpPr>
            <p:spPr>
              <a:xfrm>
                <a:off x="2797659" y="521368"/>
                <a:ext cx="6596678" cy="646331"/>
              </a:xfrm>
              <a:prstGeom prst="rect">
                <a:avLst/>
              </a:prstGeom>
              <a:noFill/>
            </p:spPr>
            <p:txBody>
              <a:bodyPr wrap="none" rtlCol="0">
                <a:spAutoFit/>
              </a:bodyPr>
              <a:lstStyle/>
              <a:p>
                <a:pPr algn="ctr"/>
                <a:r>
                  <a:rPr lang="en-US" sz="3600" b="1" dirty="0">
                    <a:solidFill>
                      <a:schemeClr val="bg1"/>
                    </a:solidFill>
                    <a:latin typeface="Arial" panose="020B0604020202020204" pitchFamily="34" charset="0"/>
                    <a:cs typeface="Arial" panose="020B0604020202020204" pitchFamily="34" charset="0"/>
                  </a:rPr>
                  <a:t>Microsoft Malware Prediction</a:t>
                </a:r>
              </a:p>
            </p:txBody>
          </p:sp>
          <p:sp>
            <p:nvSpPr>
              <p:cNvPr id="5" name="TextBox 4">
                <a:extLst>
                  <a:ext uri="{FF2B5EF4-FFF2-40B4-BE49-F238E27FC236}">
                    <a16:creationId xmlns:a16="http://schemas.microsoft.com/office/drawing/2014/main" id="{6B7F9926-D781-4345-87E9-E14AFC4F9412}"/>
                  </a:ext>
                </a:extLst>
              </p:cNvPr>
              <p:cNvSpPr txBox="1"/>
              <p:nvPr/>
            </p:nvSpPr>
            <p:spPr>
              <a:xfrm>
                <a:off x="2739951" y="1167699"/>
                <a:ext cx="6712095" cy="369332"/>
              </a:xfrm>
              <a:prstGeom prst="rect">
                <a:avLst/>
              </a:prstGeom>
              <a:noFill/>
              <a:ln>
                <a:noFill/>
              </a:ln>
            </p:spPr>
            <p:txBody>
              <a:bodyPr wrap="none" rtlCol="0">
                <a:spAutoFit/>
              </a:bodyPr>
              <a:lstStyle/>
              <a:p>
                <a:pPr algn="ctr"/>
                <a:r>
                  <a:rPr lang="en-US" b="1" dirty="0">
                    <a:solidFill>
                      <a:schemeClr val="bg1"/>
                    </a:solidFill>
                    <a:latin typeface="Arial" panose="020B0604020202020204" pitchFamily="34" charset="0"/>
                    <a:cs typeface="Arial" panose="020B0604020202020204" pitchFamily="34" charset="0"/>
                  </a:rPr>
                  <a:t>Can you predict if a machine will soon be hit with malware?</a:t>
                </a:r>
              </a:p>
            </p:txBody>
          </p:sp>
        </p:grpSp>
      </p:grpSp>
      <p:sp>
        <p:nvSpPr>
          <p:cNvPr id="9" name="TextBox 8">
            <a:extLst>
              <a:ext uri="{FF2B5EF4-FFF2-40B4-BE49-F238E27FC236}">
                <a16:creationId xmlns:a16="http://schemas.microsoft.com/office/drawing/2014/main" id="{B9FBA43B-2CBB-453E-AB83-34CA9FACA104}"/>
              </a:ext>
            </a:extLst>
          </p:cNvPr>
          <p:cNvSpPr txBox="1"/>
          <p:nvPr/>
        </p:nvSpPr>
        <p:spPr>
          <a:xfrm>
            <a:off x="3310554" y="2678052"/>
            <a:ext cx="5570884"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Takuma Kinoshita, </a:t>
            </a:r>
            <a:r>
              <a:rPr lang="en-US" dirty="0" err="1">
                <a:latin typeface="Arial" panose="020B0604020202020204" pitchFamily="34" charset="0"/>
                <a:cs typeface="Arial" panose="020B0604020202020204" pitchFamily="34" charset="0"/>
              </a:rPr>
              <a:t>Akshay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Punhani</a:t>
            </a:r>
            <a:r>
              <a:rPr lang="en-US" dirty="0">
                <a:latin typeface="Arial" panose="020B0604020202020204" pitchFamily="34" charset="0"/>
                <a:cs typeface="Arial" panose="020B0604020202020204" pitchFamily="34" charset="0"/>
              </a:rPr>
              <a:t>, Sebastian </a:t>
            </a:r>
            <a:r>
              <a:rPr lang="en-US" dirty="0" err="1">
                <a:latin typeface="Arial" panose="020B0604020202020204" pitchFamily="34" charset="0"/>
                <a:cs typeface="Arial" panose="020B0604020202020204" pitchFamily="34" charset="0"/>
              </a:rPr>
              <a:t>Gude</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285F589-22DE-4EC5-A6A0-D085FE23BA1C}"/>
              </a:ext>
            </a:extLst>
          </p:cNvPr>
          <p:cNvSpPr txBox="1"/>
          <p:nvPr/>
        </p:nvSpPr>
        <p:spPr>
          <a:xfrm>
            <a:off x="4851584" y="3398159"/>
            <a:ext cx="2488823"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Mentor: Henoch Wong</a:t>
            </a:r>
          </a:p>
        </p:txBody>
      </p:sp>
      <p:sp>
        <p:nvSpPr>
          <p:cNvPr id="11" name="TextBox 10">
            <a:extLst>
              <a:ext uri="{FF2B5EF4-FFF2-40B4-BE49-F238E27FC236}">
                <a16:creationId xmlns:a16="http://schemas.microsoft.com/office/drawing/2014/main" id="{B0B6592D-85E9-459E-B888-27EAE9410694}"/>
              </a:ext>
            </a:extLst>
          </p:cNvPr>
          <p:cNvSpPr txBox="1"/>
          <p:nvPr/>
        </p:nvSpPr>
        <p:spPr>
          <a:xfrm>
            <a:off x="4825935" y="4687589"/>
            <a:ext cx="2540119" cy="369332"/>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GDSO Workshop 2019</a:t>
            </a:r>
          </a:p>
        </p:txBody>
      </p:sp>
      <p:sp>
        <p:nvSpPr>
          <p:cNvPr id="12" name="TextBox 11">
            <a:extLst>
              <a:ext uri="{FF2B5EF4-FFF2-40B4-BE49-F238E27FC236}">
                <a16:creationId xmlns:a16="http://schemas.microsoft.com/office/drawing/2014/main" id="{9EA77C2F-A4B1-4641-A01F-1FD494064832}"/>
              </a:ext>
            </a:extLst>
          </p:cNvPr>
          <p:cNvSpPr txBox="1"/>
          <p:nvPr/>
        </p:nvSpPr>
        <p:spPr>
          <a:xfrm>
            <a:off x="5415903" y="5223211"/>
            <a:ext cx="1360181" cy="646331"/>
          </a:xfrm>
          <a:prstGeom prst="rect">
            <a:avLst/>
          </a:prstGeom>
          <a:noFill/>
        </p:spPr>
        <p:txBody>
          <a:bodyPr wrap="none" rtlCol="0">
            <a:spAutoFit/>
          </a:bodyPr>
          <a:lstStyle/>
          <a:p>
            <a:pPr algn="ctr"/>
            <a:r>
              <a:rPr lang="en-US" dirty="0">
                <a:latin typeface="Arial" panose="020B0604020202020204" pitchFamily="34" charset="0"/>
                <a:cs typeface="Arial" panose="020B0604020202020204" pitchFamily="34" charset="0"/>
              </a:rPr>
              <a:t>Berkeley</a:t>
            </a:r>
          </a:p>
          <a:p>
            <a:pPr algn="ctr"/>
            <a:r>
              <a:rPr lang="en-US" dirty="0">
                <a:latin typeface="Arial" panose="020B0604020202020204" pitchFamily="34" charset="0"/>
                <a:cs typeface="Arial" panose="020B0604020202020204" pitchFamily="34" charset="0"/>
              </a:rPr>
              <a:t>08/17/2019</a:t>
            </a:r>
          </a:p>
        </p:txBody>
      </p:sp>
    </p:spTree>
    <p:extLst>
      <p:ext uri="{BB962C8B-B14F-4D97-AF65-F5344CB8AC3E}">
        <p14:creationId xmlns:p14="http://schemas.microsoft.com/office/powerpoint/2010/main" val="194712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168400"/>
            <a:ext cx="12192000" cy="802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Data leakage in machine learning</a:t>
            </a:r>
          </a:p>
        </p:txBody>
      </p:sp>
    </p:spTree>
    <p:extLst>
      <p:ext uri="{BB962C8B-B14F-4D97-AF65-F5344CB8AC3E}">
        <p14:creationId xmlns:p14="http://schemas.microsoft.com/office/powerpoint/2010/main" val="2110915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7553488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168400"/>
            <a:ext cx="12192000" cy="802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6"/>
                </a:solidFill>
                <a:latin typeface="Arial" panose="020B0604020202020204" pitchFamily="34" charset="0"/>
                <a:cs typeface="Arial" panose="020B0604020202020204" pitchFamily="34" charset="0"/>
              </a:rPr>
              <a:t>[Take home message]</a:t>
            </a:r>
          </a:p>
        </p:txBody>
      </p:sp>
    </p:spTree>
    <p:extLst>
      <p:ext uri="{BB962C8B-B14F-4D97-AF65-F5344CB8AC3E}">
        <p14:creationId xmlns:p14="http://schemas.microsoft.com/office/powerpoint/2010/main" val="1675904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How to figure out if your computer is about to catch a cold?</a:t>
            </a:r>
          </a:p>
        </p:txBody>
      </p:sp>
    </p:spTree>
    <p:extLst>
      <p:ext uri="{BB962C8B-B14F-4D97-AF65-F5344CB8AC3E}">
        <p14:creationId xmlns:p14="http://schemas.microsoft.com/office/powerpoint/2010/main" val="99449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168400"/>
            <a:ext cx="12192000" cy="802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Malware prediction without machine learning</a:t>
            </a:r>
          </a:p>
        </p:txBody>
      </p:sp>
    </p:spTree>
    <p:extLst>
      <p:ext uri="{BB962C8B-B14F-4D97-AF65-F5344CB8AC3E}">
        <p14:creationId xmlns:p14="http://schemas.microsoft.com/office/powerpoint/2010/main" val="3168291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4190882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168400"/>
            <a:ext cx="12192000" cy="802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latin typeface="Arial" panose="020B0604020202020204" pitchFamily="34" charset="0"/>
                <a:cs typeface="Arial" panose="020B0604020202020204" pitchFamily="34" charset="0"/>
              </a:rPr>
              <a:t>Malware prediction with</a:t>
            </a:r>
            <a:r>
              <a:rPr lang="en-US" sz="3600" b="1" strike="sngStrike" dirty="0">
                <a:solidFill>
                  <a:schemeClr val="tx1">
                    <a:lumMod val="85000"/>
                    <a:lumOff val="15000"/>
                  </a:schemeClr>
                </a:solidFill>
                <a:latin typeface="Arial" panose="020B0604020202020204" pitchFamily="34" charset="0"/>
                <a:cs typeface="Arial" panose="020B0604020202020204" pitchFamily="34" charset="0"/>
              </a:rPr>
              <a:t>out</a:t>
            </a:r>
            <a:r>
              <a:rPr lang="en-US" sz="3600" b="1" dirty="0">
                <a:latin typeface="Arial" panose="020B0604020202020204" pitchFamily="34" charset="0"/>
                <a:cs typeface="Arial" panose="020B0604020202020204" pitchFamily="34" charset="0"/>
              </a:rPr>
              <a:t> machine learning</a:t>
            </a:r>
          </a:p>
        </p:txBody>
      </p:sp>
    </p:spTree>
    <p:extLst>
      <p:ext uri="{BB962C8B-B14F-4D97-AF65-F5344CB8AC3E}">
        <p14:creationId xmlns:p14="http://schemas.microsoft.com/office/powerpoint/2010/main" val="2922394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3521070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272472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3110718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D36609-D1BD-4168-9E73-2F26075AD9CA}"/>
              </a:ext>
            </a:extLst>
          </p:cNvPr>
          <p:cNvSpPr/>
          <p:nvPr/>
        </p:nvSpPr>
        <p:spPr>
          <a:xfrm>
            <a:off x="0" y="1"/>
            <a:ext cx="12192000" cy="61806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1" dirty="0">
                <a:latin typeface="Arial" panose="020B0604020202020204" pitchFamily="34" charset="0"/>
                <a:cs typeface="Arial" panose="020B0604020202020204" pitchFamily="34" charset="0"/>
              </a:rPr>
              <a:t>Slide title</a:t>
            </a:r>
          </a:p>
        </p:txBody>
      </p:sp>
    </p:spTree>
    <p:extLst>
      <p:ext uri="{BB962C8B-B14F-4D97-AF65-F5344CB8AC3E}">
        <p14:creationId xmlns:p14="http://schemas.microsoft.com/office/powerpoint/2010/main" val="8288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372</Words>
  <Application>Microsoft Office PowerPoint</Application>
  <PresentationFormat>Widescreen</PresentationFormat>
  <Paragraphs>42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dc:creator>
  <cp:lastModifiedBy>Sebastian</cp:lastModifiedBy>
  <cp:revision>13</cp:revision>
  <dcterms:created xsi:type="dcterms:W3CDTF">2019-07-29T04:00:04Z</dcterms:created>
  <dcterms:modified xsi:type="dcterms:W3CDTF">2019-07-29T04:39:49Z</dcterms:modified>
</cp:coreProperties>
</file>