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6oLVFCEUWulnMFVnyod6ak3vb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84BA7D-47DF-4CD9-9756-E5D747C9BC72}">
  <a:tblStyle styleId="{1284BA7D-47DF-4CD9-9756-E5D747C9BC7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402354FC-8839-4F90-970C-C7E62046004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2CD9B6-F03A-4C69-ACBC-B16A615FCDD7}"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f9e3b06bc_1_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Hi everyone, firstly thanks to the organizers for putting up this wonderful opp for us grad students to work an exciting data science project. </a:t>
            </a:r>
            <a:endParaRPr>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I’m Akshay, he is Sebastian, he is Takuma, and working closely with our mentor Henoch for the past 3 weeks, we are the malware predictors!</a:t>
            </a:r>
            <a:endParaRPr>
              <a:latin typeface="Arial"/>
              <a:ea typeface="Arial"/>
              <a:cs typeface="Arial"/>
              <a:sym typeface="Arial"/>
            </a:endParaRPr>
          </a:p>
          <a:p>
            <a:pPr indent="0" lvl="0" marL="0" rtl="0" algn="l">
              <a:spcBef>
                <a:spcPts val="0"/>
              </a:spcBef>
              <a:spcAft>
                <a:spcPts val="0"/>
              </a:spcAft>
              <a:buNone/>
            </a:pPr>
            <a:r>
              <a:t/>
            </a:r>
            <a:endParaRPr/>
          </a:p>
        </p:txBody>
      </p:sp>
      <p:sp>
        <p:nvSpPr>
          <p:cNvPr id="161" name="Google Shape;161;g5f9e3b06bc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9e3b06bc_1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5f9e3b06bc_1_1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5f9e3b06bc_1_1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f9e3b06bc_1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5f9e3b06bc_1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5f9e3b06bc_1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f9e3b06bc_1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5f9e3b06bc_1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5f9e3b06bc_1_1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f9e3b06bc_1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5f9e3b06bc_1_2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5f9e3b06bc_1_2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f9e3b06bc_1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5f9e3b06bc_1_2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Leave this slide up while taking questions.</a:t>
            </a:r>
            <a:endParaRPr/>
          </a:p>
        </p:txBody>
      </p:sp>
      <p:sp>
        <p:nvSpPr>
          <p:cNvPr id="345" name="Google Shape;345;g5f9e3b06bc_1_2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9e3b06bc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5f9e3b06bc_1_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So, our aim is to figure out if your computer is about a catch a cold i.e if your computer is soon gonna be infected with a malware - a malicious software. According to a report published online, about 1/3rd of the worlds computer were infected with malware in 2017, which means it is basically as common as common cold and we need to find its vaccination, which we currently dont have.</a:t>
            </a:r>
            <a:endParaRPr sz="9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70" name="Google Shape;170;g5f9e3b06bc_1_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9e3b06bc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5f9e3b06bc_1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So, our motivation for this project was to explore what using data science and machine learning looks like in the security/fraud detection space, as the risk teams in tech companies counter such problem statements on an everyday basis. </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To see it from a criticality perspective, microsoft has more than a billion enterprise and consumer customers, and hence this kind of project becomes all the more important to them to actually prevent the malware infection So, Our end goal from this challenge was to predict a windows machine probability of getting a malware before it happens</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78" name="Google Shape;178;g5f9e3b06bc_1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f9e3b06bc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5f9e3b06bc_1_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Lets first take a look at the huge dataset, so this is target variable, there a total of 9 million records and its a very balanced dataset. which is 50% of them, quite a lot. The reality is different, microsoft created this dataset in this way for this problem. , actually in the real world, it’s not 50%. </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For the features, we found out that from a total of 81 features, and majority of them were categorical. For the missing data around 6 features had more than 60% of the data missing, we actually see later on how we   actually didn’t   remove these features  and leveraged them for our predictions.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97" name="Google Shape;197;g5f9e3b06bc_1_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8e8445c4_2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5f8e8445c4_2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As Akshay explained, there are many categorical features in dataset. In order to input categoric</a:t>
            </a:r>
            <a:r>
              <a:rPr lang="en-US"/>
              <a:t>al</a:t>
            </a:r>
            <a:r>
              <a:rPr lang="en-US"/>
              <a:t> features into models, those features should be numerically encoded. One-hot encoding and label encoding are typical and simple methods for this kind task.</a:t>
            </a:r>
            <a:endParaRPr/>
          </a:p>
          <a:p>
            <a:pPr indent="-317500" lvl="0" marL="457200" rtl="0" algn="l">
              <a:spcBef>
                <a:spcPts val="0"/>
              </a:spcBef>
              <a:spcAft>
                <a:spcPts val="0"/>
              </a:spcAft>
              <a:buSzPts val="1400"/>
              <a:buChar char="-"/>
            </a:pPr>
            <a:r>
              <a:rPr lang="en-US"/>
              <a:t>One-hot encoding is creating new features for each category. Label encoding is converti</a:t>
            </a:r>
            <a:r>
              <a:rPr lang="en-US"/>
              <a:t>ng all categories into numeric IDs.</a:t>
            </a:r>
            <a:endParaRPr/>
          </a:p>
          <a:p>
            <a:pPr indent="-317500" lvl="0" marL="457200" rtl="0" algn="l">
              <a:spcBef>
                <a:spcPts val="0"/>
              </a:spcBef>
              <a:spcAft>
                <a:spcPts val="0"/>
              </a:spcAft>
              <a:buSzPts val="1400"/>
              <a:buChar char="-"/>
            </a:pPr>
            <a:r>
              <a:rPr lang="en-US"/>
              <a:t>(fruit example)</a:t>
            </a:r>
            <a:endParaRPr/>
          </a:p>
          <a:p>
            <a:pPr indent="-317500" lvl="0" marL="457200" rtl="0" algn="l">
              <a:spcBef>
                <a:spcPts val="0"/>
              </a:spcBef>
              <a:spcAft>
                <a:spcPts val="0"/>
              </a:spcAft>
              <a:buSzPts val="1400"/>
              <a:buChar char="-"/>
            </a:pPr>
            <a:r>
              <a:rPr lang="en-US"/>
              <a:t>Because label encoding does not create new features, label encoding needs low memory space.</a:t>
            </a:r>
            <a:endParaRPr/>
          </a:p>
          <a:p>
            <a:pPr indent="-317500" lvl="0" marL="457200" rtl="0" algn="l">
              <a:spcBef>
                <a:spcPts val="0"/>
              </a:spcBef>
              <a:spcAft>
                <a:spcPts val="0"/>
              </a:spcAft>
              <a:buSzPts val="1400"/>
              <a:buChar char="-"/>
            </a:pPr>
            <a:r>
              <a:rPr lang="en-US"/>
              <a:t>However, the advantage of one-hot encoding is more interpretable output. For example, you can get coefficient of logistic regression or mean gini index of tree models for every category, so you can tell which category, not which feature, is more impactful.</a:t>
            </a:r>
            <a:endParaRPr/>
          </a:p>
          <a:p>
            <a:pPr indent="-317500" lvl="0" marL="457200" rtl="0" algn="l">
              <a:spcBef>
                <a:spcPts val="0"/>
              </a:spcBef>
              <a:spcAft>
                <a:spcPts val="0"/>
              </a:spcAft>
              <a:buSzPts val="1400"/>
              <a:buChar char="-"/>
            </a:pPr>
            <a:r>
              <a:rPr lang="en-US"/>
              <a:t>Considering this comparison, we applied one-hot encoding to the dataset.</a:t>
            </a:r>
            <a:endParaRPr/>
          </a:p>
        </p:txBody>
      </p:sp>
      <p:sp>
        <p:nvSpPr>
          <p:cNvPr id="211" name="Google Shape;211;g5f8e8445c4_2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f9d8e33c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5f9d8e33c2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First, we divided entire dataset into 73 categorical and 8 numerical features.</a:t>
            </a:r>
            <a:endParaRPr/>
          </a:p>
          <a:p>
            <a:pPr indent="-317500" lvl="0" marL="457200" rtl="0" algn="l">
              <a:spcBef>
                <a:spcPts val="0"/>
              </a:spcBef>
              <a:spcAft>
                <a:spcPts val="0"/>
              </a:spcAft>
              <a:buSzPts val="1400"/>
              <a:buChar char="-"/>
            </a:pPr>
            <a:r>
              <a:rPr lang="en-US"/>
              <a:t>As for the categorical features, we apply one-hot encoding as I explained in the previous slide. However, there were a lot of features and it became huge dataset. So, we combined outlier features, I mean less than 10k frequency categories (which is 0.1% of entire dataset) as one category. In addition, we regarded missing values as one category instead of removing them. Because in some features, missing value shows </a:t>
            </a:r>
            <a:r>
              <a:rPr lang="en-US"/>
              <a:t>apparently</a:t>
            </a:r>
            <a:r>
              <a:rPr lang="en-US"/>
              <a:t> different trend from other categories. So, we used missing value for prediction too.</a:t>
            </a:r>
            <a:endParaRPr/>
          </a:p>
          <a:p>
            <a:pPr indent="-317500" lvl="0" marL="457200" rtl="0" algn="l">
              <a:spcBef>
                <a:spcPts val="0"/>
              </a:spcBef>
              <a:spcAft>
                <a:spcPts val="0"/>
              </a:spcAft>
              <a:buSzPts val="1400"/>
              <a:buChar char="-"/>
            </a:pPr>
            <a:r>
              <a:rPr lang="en-US"/>
              <a:t>On the other hand, as for the numerical features, we simply filled missing values with median value.</a:t>
            </a:r>
            <a:endParaRPr/>
          </a:p>
          <a:p>
            <a:pPr indent="-317500" lvl="0" marL="457200" rtl="0" algn="l">
              <a:spcBef>
                <a:spcPts val="0"/>
              </a:spcBef>
              <a:spcAft>
                <a:spcPts val="0"/>
              </a:spcAft>
              <a:buSzPts val="1400"/>
              <a:buChar char="-"/>
            </a:pPr>
            <a:r>
              <a:rPr lang="en-US"/>
              <a:t>Finally we combined both categorical and numerical data and we got 474 features.</a:t>
            </a:r>
            <a:endParaRPr/>
          </a:p>
        </p:txBody>
      </p:sp>
      <p:sp>
        <p:nvSpPr>
          <p:cNvPr id="222" name="Google Shape;222;g5f9d8e33c2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f9e3b06bc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5f9e3b06bc_1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5f9e3b06bc_1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f9e3b06bc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5f9e3b06bc_1_1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order to find the important features, we tried mean gini index of random forest classifier. The result sho</a:t>
            </a:r>
            <a:r>
              <a:rPr lang="en-US"/>
              <a:t>ws the top important features are all related to the anti-virus softwares.</a:t>
            </a:r>
            <a:endParaRPr/>
          </a:p>
        </p:txBody>
      </p:sp>
      <p:sp>
        <p:nvSpPr>
          <p:cNvPr id="256" name="Google Shape;256;g5f9e3b06bc_1_1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9e3b06bc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5f9e3b06bc_1_1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5f9e3b06bc_1_1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0" name="Shape 90"/>
        <p:cNvGrpSpPr/>
        <p:nvPr/>
      </p:nvGrpSpPr>
      <p:grpSpPr>
        <a:xfrm>
          <a:off x="0" y="0"/>
          <a:ext cx="0" cy="0"/>
          <a:chOff x="0" y="0"/>
          <a:chExt cx="0" cy="0"/>
        </a:xfrm>
      </p:grpSpPr>
      <p:sp>
        <p:nvSpPr>
          <p:cNvPr id="91" name="Google Shape;91;g5f9e3b06bc_1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5f9e3b06bc_1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g5f9e3b06bc_1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5f9e3b06bc_1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5f9e3b06bc_1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g5f9e3b06bc_1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5f9e3b06bc_1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g5f9e3b06bc_1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0" name="Shape 100"/>
        <p:cNvGrpSpPr/>
        <p:nvPr/>
      </p:nvGrpSpPr>
      <p:grpSpPr>
        <a:xfrm>
          <a:off x="0" y="0"/>
          <a:ext cx="0" cy="0"/>
          <a:chOff x="0" y="0"/>
          <a:chExt cx="0" cy="0"/>
        </a:xfrm>
      </p:grpSpPr>
      <p:sp>
        <p:nvSpPr>
          <p:cNvPr id="101" name="Google Shape;101;g5f9e3b06bc_1_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5f9e3b06bc_1_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g5f9e3b06bc_1_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5f9e3b06bc_1_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g5f9e3b06bc_1_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6" name="Shape 106"/>
        <p:cNvGrpSpPr/>
        <p:nvPr/>
      </p:nvGrpSpPr>
      <p:grpSpPr>
        <a:xfrm>
          <a:off x="0" y="0"/>
          <a:ext cx="0" cy="0"/>
          <a:chOff x="0" y="0"/>
          <a:chExt cx="0" cy="0"/>
        </a:xfrm>
      </p:grpSpPr>
      <p:sp>
        <p:nvSpPr>
          <p:cNvPr id="107" name="Google Shape;107;g5f9e3b06bc_1_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5f9e3b06bc_1_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g5f9e3b06bc_1_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5f9e3b06bc_1_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5f9e3b06bc_1_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2" name="Shape 112"/>
        <p:cNvGrpSpPr/>
        <p:nvPr/>
      </p:nvGrpSpPr>
      <p:grpSpPr>
        <a:xfrm>
          <a:off x="0" y="0"/>
          <a:ext cx="0" cy="0"/>
          <a:chOff x="0" y="0"/>
          <a:chExt cx="0" cy="0"/>
        </a:xfrm>
      </p:grpSpPr>
      <p:sp>
        <p:nvSpPr>
          <p:cNvPr id="113" name="Google Shape;113;g5f9e3b06bc_1_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5f9e3b06bc_1_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g5f9e3b06bc_1_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g5f9e3b06bc_1_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5f9e3b06bc_1_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5f9e3b06bc_1_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9" name="Shape 119"/>
        <p:cNvGrpSpPr/>
        <p:nvPr/>
      </p:nvGrpSpPr>
      <p:grpSpPr>
        <a:xfrm>
          <a:off x="0" y="0"/>
          <a:ext cx="0" cy="0"/>
          <a:chOff x="0" y="0"/>
          <a:chExt cx="0" cy="0"/>
        </a:xfrm>
      </p:grpSpPr>
      <p:sp>
        <p:nvSpPr>
          <p:cNvPr id="120" name="Google Shape;120;g5f9e3b06bc_1_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5f9e3b06bc_1_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g5f9e3b06bc_1_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g5f9e3b06bc_1_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g5f9e3b06bc_1_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g5f9e3b06bc_1_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5f9e3b06bc_1_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5f9e3b06bc_1_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8" name="Shape 128"/>
        <p:cNvGrpSpPr/>
        <p:nvPr/>
      </p:nvGrpSpPr>
      <p:grpSpPr>
        <a:xfrm>
          <a:off x="0" y="0"/>
          <a:ext cx="0" cy="0"/>
          <a:chOff x="0" y="0"/>
          <a:chExt cx="0" cy="0"/>
        </a:xfrm>
      </p:grpSpPr>
      <p:sp>
        <p:nvSpPr>
          <p:cNvPr id="129" name="Google Shape;129;g5f9e3b06bc_1_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5f9e3b06bc_1_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5f9e3b06bc_1_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5f9e3b06bc_1_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5f9e3b06bc_1_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5f9e3b06bc_1_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g5f9e3b06bc_1_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g5f9e3b06bc_1_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5f9e3b06bc_1_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5f9e3b06bc_1_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5f9e3b06bc_1_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5f9e3b06bc_1_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g5f9e3b06bc_1_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g5f9e3b06bc_1_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5f9e3b06bc_1_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5f9e3b06bc_1_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g5f9e3b06bc_1_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5f9e3b06bc_1_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g5f9e3b06bc_1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5f9e3b06bc_1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5f9e3b06bc_1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5f9e3b06bc_1_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5f9e3b06bc_1_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g5f9e3b06bc_1_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g5f9e3b06bc_1_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g5f9e3b06bc_1_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g5f9e3b06bc_1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g5f9e3b06bc_1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g5f9e3b06bc_1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5f9e3b06bc_1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g5f9e3b06bc_1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F3864"/>
        </a:solidFill>
      </p:bgPr>
    </p:bg>
    <p:spTree>
      <p:nvGrpSpPr>
        <p:cNvPr id="162" name="Shape 162"/>
        <p:cNvGrpSpPr/>
        <p:nvPr/>
      </p:nvGrpSpPr>
      <p:grpSpPr>
        <a:xfrm>
          <a:off x="0" y="0"/>
          <a:ext cx="0" cy="0"/>
          <a:chOff x="0" y="0"/>
          <a:chExt cx="0" cy="0"/>
        </a:xfrm>
      </p:grpSpPr>
      <p:sp>
        <p:nvSpPr>
          <p:cNvPr id="163" name="Google Shape;163;g5f9e3b06bc_1_75"/>
          <p:cNvSpPr txBox="1"/>
          <p:nvPr/>
        </p:nvSpPr>
        <p:spPr>
          <a:xfrm>
            <a:off x="2255042" y="2012512"/>
            <a:ext cx="8386763"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800" u="none" cap="none" strike="noStrike">
                <a:solidFill>
                  <a:schemeClr val="lt1"/>
                </a:solidFill>
                <a:latin typeface="Arial"/>
                <a:ea typeface="Arial"/>
                <a:cs typeface="Arial"/>
                <a:sym typeface="Arial"/>
              </a:rPr>
              <a:t>Malware Prediction Challenge</a:t>
            </a:r>
            <a:endParaRPr/>
          </a:p>
        </p:txBody>
      </p:sp>
      <p:sp>
        <p:nvSpPr>
          <p:cNvPr id="164" name="Google Shape;164;g5f9e3b06bc_1_75"/>
          <p:cNvSpPr txBox="1"/>
          <p:nvPr/>
        </p:nvSpPr>
        <p:spPr>
          <a:xfrm>
            <a:off x="2495547" y="3177182"/>
            <a:ext cx="79057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Akshay Punhan</a:t>
            </a:r>
            <a:r>
              <a:rPr lang="en-US" sz="2400">
                <a:solidFill>
                  <a:schemeClr val="lt1"/>
                </a:solidFill>
              </a:rPr>
              <a:t>i  </a:t>
            </a:r>
            <a:r>
              <a:rPr b="0" i="0" lang="en-US" sz="2400" u="none" cap="none" strike="noStrike">
                <a:solidFill>
                  <a:schemeClr val="lt1"/>
                </a:solidFill>
                <a:latin typeface="Arial"/>
                <a:ea typeface="Arial"/>
                <a:cs typeface="Arial"/>
                <a:sym typeface="Arial"/>
              </a:rPr>
              <a:t>|  </a:t>
            </a:r>
            <a:r>
              <a:rPr lang="en-US" sz="2400">
                <a:solidFill>
                  <a:schemeClr val="lt1"/>
                </a:solidFill>
              </a:rPr>
              <a:t>Takuma Kinoshita </a:t>
            </a:r>
            <a:r>
              <a:rPr b="0" i="0" lang="en-US" sz="2400" u="none" cap="none" strike="noStrike">
                <a:solidFill>
                  <a:schemeClr val="lt1"/>
                </a:solidFill>
                <a:latin typeface="Arial"/>
                <a:ea typeface="Arial"/>
                <a:cs typeface="Arial"/>
                <a:sym typeface="Arial"/>
              </a:rPr>
              <a:t> |  </a:t>
            </a:r>
            <a:r>
              <a:rPr lang="en-US" sz="2400">
                <a:solidFill>
                  <a:schemeClr val="lt1"/>
                </a:solidFill>
              </a:rPr>
              <a:t>Sebastian Gude</a:t>
            </a:r>
            <a:endParaRPr/>
          </a:p>
        </p:txBody>
      </p:sp>
      <p:sp>
        <p:nvSpPr>
          <p:cNvPr id="165" name="Google Shape;165;g5f9e3b06bc_1_75"/>
          <p:cNvSpPr txBox="1"/>
          <p:nvPr/>
        </p:nvSpPr>
        <p:spPr>
          <a:xfrm>
            <a:off x="4691059" y="3972520"/>
            <a:ext cx="351472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Mentor : Henoch Wong </a:t>
            </a:r>
            <a:endParaRPr/>
          </a:p>
        </p:txBody>
      </p:sp>
      <p:sp>
        <p:nvSpPr>
          <p:cNvPr id="166" name="Google Shape;166;g5f9e3b06bc_1_7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5f9e3b06bc_1_157"/>
          <p:cNvSpPr/>
          <p:nvPr/>
        </p:nvSpPr>
        <p:spPr>
          <a:xfrm>
            <a:off x="0" y="1"/>
            <a:ext cx="12192000" cy="61806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A single feature can score an AUC of up to </a:t>
            </a:r>
            <a:r>
              <a:rPr lang="en-US" sz="2400">
                <a:solidFill>
                  <a:schemeClr val="lt1"/>
                </a:solidFill>
              </a:rPr>
              <a:t>~</a:t>
            </a:r>
            <a:r>
              <a:rPr b="1" i="0" lang="en-US" sz="2400" u="none" cap="none" strike="noStrike">
                <a:solidFill>
                  <a:schemeClr val="lt1"/>
                </a:solidFill>
                <a:latin typeface="Arial"/>
                <a:ea typeface="Arial"/>
                <a:cs typeface="Arial"/>
                <a:sym typeface="Arial"/>
              </a:rPr>
              <a:t>0.59 (Logistic Regression Classifier)</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286" name="Google Shape;286;g5f9e3b06bc_1_157"/>
          <p:cNvPicPr preferRelativeResize="0"/>
          <p:nvPr/>
        </p:nvPicPr>
        <p:blipFill rotWithShape="1">
          <a:blip r:embed="rId3">
            <a:alphaModFix/>
          </a:blip>
          <a:srcRect b="0" l="0" r="0" t="0"/>
          <a:stretch/>
        </p:blipFill>
        <p:spPr>
          <a:xfrm>
            <a:off x="1866312" y="1501447"/>
            <a:ext cx="7507410" cy="5049401"/>
          </a:xfrm>
          <a:prstGeom prst="rect">
            <a:avLst/>
          </a:prstGeom>
          <a:noFill/>
          <a:ln>
            <a:noFill/>
          </a:ln>
        </p:spPr>
      </p:pic>
      <p:sp>
        <p:nvSpPr>
          <p:cNvPr id="287" name="Google Shape;287;g5f9e3b06bc_1_157"/>
          <p:cNvSpPr/>
          <p:nvPr/>
        </p:nvSpPr>
        <p:spPr>
          <a:xfrm>
            <a:off x="3695940" y="849385"/>
            <a:ext cx="8772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smart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screen</a:t>
            </a:r>
            <a:endParaRPr b="0" i="0" sz="1800" u="none" cap="none" strike="noStrike">
              <a:solidFill>
                <a:schemeClr val="dk1"/>
              </a:solidFill>
              <a:latin typeface="Arial"/>
              <a:ea typeface="Arial"/>
              <a:cs typeface="Arial"/>
              <a:sym typeface="Arial"/>
            </a:endParaRPr>
          </a:p>
        </p:txBody>
      </p:sp>
      <p:sp>
        <p:nvSpPr>
          <p:cNvPr id="288" name="Google Shape;288;g5f9e3b06bc_1_157"/>
          <p:cNvSpPr/>
          <p:nvPr/>
        </p:nvSpPr>
        <p:spPr>
          <a:xfrm>
            <a:off x="4705815" y="972145"/>
            <a:ext cx="1308884"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AV product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states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identifier</a:t>
            </a:r>
            <a:endParaRPr b="0" i="0" sz="1800" u="none" cap="none" strike="noStrike">
              <a:solidFill>
                <a:schemeClr val="dk1"/>
              </a:solidFill>
              <a:latin typeface="Arial"/>
              <a:ea typeface="Arial"/>
              <a:cs typeface="Arial"/>
              <a:sym typeface="Arial"/>
            </a:endParaRPr>
          </a:p>
        </p:txBody>
      </p:sp>
      <p:sp>
        <p:nvSpPr>
          <p:cNvPr id="289" name="Google Shape;289;g5f9e3b06bc_1_157"/>
          <p:cNvSpPr/>
          <p:nvPr/>
        </p:nvSpPr>
        <p:spPr>
          <a:xfrm>
            <a:off x="6147411" y="1364021"/>
            <a:ext cx="1069524"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AV</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products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installed</a:t>
            </a:r>
            <a:endParaRPr b="0" i="0" sz="1800" u="none" cap="none" strike="noStrike">
              <a:solidFill>
                <a:schemeClr val="dk1"/>
              </a:solidFill>
              <a:latin typeface="Arial"/>
              <a:ea typeface="Arial"/>
              <a:cs typeface="Arial"/>
              <a:sym typeface="Arial"/>
            </a:endParaRPr>
          </a:p>
        </p:txBody>
      </p:sp>
      <p:sp>
        <p:nvSpPr>
          <p:cNvPr id="290" name="Google Shape;290;g5f9e3b06bc_1_157"/>
          <p:cNvSpPr/>
          <p:nvPr/>
        </p:nvSpPr>
        <p:spPr>
          <a:xfrm>
            <a:off x="7349647" y="2062368"/>
            <a:ext cx="92845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engine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version</a:t>
            </a:r>
            <a:endParaRPr b="0" i="0" sz="1800" u="none" cap="none" strike="noStrike">
              <a:solidFill>
                <a:schemeClr val="dk1"/>
              </a:solidFill>
              <a:latin typeface="Arial"/>
              <a:ea typeface="Arial"/>
              <a:cs typeface="Arial"/>
              <a:sym typeface="Arial"/>
            </a:endParaRPr>
          </a:p>
        </p:txBody>
      </p:sp>
      <p:sp>
        <p:nvSpPr>
          <p:cNvPr id="291" name="Google Shape;291;g5f9e3b06bc_1_157"/>
          <p:cNvSpPr/>
          <p:nvPr/>
        </p:nvSpPr>
        <p:spPr>
          <a:xfrm>
            <a:off x="8410818" y="2418397"/>
            <a:ext cx="1018228"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total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physical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RAM</a:t>
            </a:r>
            <a:endParaRPr b="0" i="0" sz="1800" u="none" cap="none" strike="noStrike">
              <a:solidFill>
                <a:schemeClr val="dk1"/>
              </a:solidFill>
              <a:latin typeface="Arial"/>
              <a:ea typeface="Arial"/>
              <a:cs typeface="Arial"/>
              <a:sym typeface="Arial"/>
            </a:endParaRPr>
          </a:p>
        </p:txBody>
      </p:sp>
      <p:sp>
        <p:nvSpPr>
          <p:cNvPr id="292" name="Google Shape;292;g5f9e3b06bc_1_157"/>
          <p:cNvSpPr/>
          <p:nvPr/>
        </p:nvSpPr>
        <p:spPr>
          <a:xfrm>
            <a:off x="8455702" y="3438054"/>
            <a:ext cx="92845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version</a:t>
            </a:r>
            <a:endParaRPr b="0" i="0" sz="1800" u="none" cap="none" strike="noStrike">
              <a:solidFill>
                <a:schemeClr val="dk1"/>
              </a:solidFill>
              <a:latin typeface="Arial"/>
              <a:ea typeface="Arial"/>
              <a:cs typeface="Arial"/>
              <a:sym typeface="Arial"/>
            </a:endParaRPr>
          </a:p>
        </p:txBody>
      </p:sp>
      <p:sp>
        <p:nvSpPr>
          <p:cNvPr id="293" name="Google Shape;293;g5f9e3b06bc_1_157"/>
          <p:cNvSpPr/>
          <p:nvPr/>
        </p:nvSpPr>
        <p:spPr>
          <a:xfrm>
            <a:off x="9616824" y="5191226"/>
            <a:ext cx="633507"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beta</a:t>
            </a:r>
            <a:endParaRPr b="0" i="0" sz="1800" u="none" cap="none" strike="noStrike">
              <a:solidFill>
                <a:schemeClr val="dk1"/>
              </a:solidFill>
              <a:latin typeface="Arial"/>
              <a:ea typeface="Arial"/>
              <a:cs typeface="Arial"/>
              <a:sym typeface="Arial"/>
            </a:endParaRPr>
          </a:p>
        </p:txBody>
      </p:sp>
      <p:sp>
        <p:nvSpPr>
          <p:cNvPr id="294" name="Google Shape;294;g5f9e3b06bc_1_157"/>
          <p:cNvSpPr/>
          <p:nvPr/>
        </p:nvSpPr>
        <p:spPr>
          <a:xfrm>
            <a:off x="9334695" y="4438794"/>
            <a:ext cx="1197764"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processor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class</a:t>
            </a:r>
            <a:endParaRPr b="0" i="0" sz="1800" u="none" cap="none" strike="noStrike">
              <a:solidFill>
                <a:schemeClr val="dk1"/>
              </a:solidFill>
              <a:latin typeface="Arial"/>
              <a:ea typeface="Arial"/>
              <a:cs typeface="Arial"/>
              <a:sym typeface="Arial"/>
            </a:endParaRPr>
          </a:p>
        </p:txBody>
      </p:sp>
      <p:sp>
        <p:nvSpPr>
          <p:cNvPr id="295" name="Google Shape;295;g5f9e3b06bc_1_157"/>
          <p:cNvSpPr/>
          <p:nvPr/>
        </p:nvSpPr>
        <p:spPr>
          <a:xfrm>
            <a:off x="9373167" y="3409364"/>
            <a:ext cx="112082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default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browsers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identifier</a:t>
            </a:r>
            <a:endParaRPr b="0" i="0" sz="1800" u="none" cap="none" strike="noStrike">
              <a:solidFill>
                <a:schemeClr val="dk1"/>
              </a:solidFill>
              <a:latin typeface="Arial"/>
              <a:ea typeface="Arial"/>
              <a:cs typeface="Arial"/>
              <a:sym typeface="Arial"/>
            </a:endParaRPr>
          </a:p>
        </p:txBody>
      </p:sp>
      <p:cxnSp>
        <p:nvCxnSpPr>
          <p:cNvPr id="296" name="Google Shape;296;g5f9e3b06bc_1_157"/>
          <p:cNvCxnSpPr/>
          <p:nvPr/>
        </p:nvCxnSpPr>
        <p:spPr>
          <a:xfrm flipH="1">
            <a:off x="3340421" y="1495716"/>
            <a:ext cx="794100" cy="258300"/>
          </a:xfrm>
          <a:prstGeom prst="straightConnector1">
            <a:avLst/>
          </a:prstGeom>
          <a:noFill/>
          <a:ln cap="flat" cmpd="sng" w="50800">
            <a:solidFill>
              <a:schemeClr val="dk1"/>
            </a:solidFill>
            <a:prstDash val="solid"/>
            <a:miter lim="800000"/>
            <a:headEnd len="sm" w="sm" type="none"/>
            <a:tailEnd len="med" w="med" type="triangle"/>
          </a:ln>
        </p:spPr>
      </p:cxnSp>
      <p:cxnSp>
        <p:nvCxnSpPr>
          <p:cNvPr id="297" name="Google Shape;297;g5f9e3b06bc_1_157"/>
          <p:cNvCxnSpPr/>
          <p:nvPr/>
        </p:nvCxnSpPr>
        <p:spPr>
          <a:xfrm flipH="1">
            <a:off x="3416737" y="1849794"/>
            <a:ext cx="1408013" cy="511707"/>
          </a:xfrm>
          <a:prstGeom prst="straightConnector1">
            <a:avLst/>
          </a:prstGeom>
          <a:noFill/>
          <a:ln cap="flat" cmpd="sng" w="50800">
            <a:solidFill>
              <a:schemeClr val="dk1"/>
            </a:solidFill>
            <a:prstDash val="solid"/>
            <a:miter lim="800000"/>
            <a:headEnd len="sm" w="sm" type="none"/>
            <a:tailEnd len="med" w="med" type="triangle"/>
          </a:ln>
        </p:spPr>
      </p:cxnSp>
      <p:cxnSp>
        <p:nvCxnSpPr>
          <p:cNvPr id="298" name="Google Shape;298;g5f9e3b06bc_1_157"/>
          <p:cNvCxnSpPr/>
          <p:nvPr/>
        </p:nvCxnSpPr>
        <p:spPr>
          <a:xfrm flipH="1">
            <a:off x="3502091" y="2062368"/>
            <a:ext cx="2593909" cy="676822"/>
          </a:xfrm>
          <a:prstGeom prst="straightConnector1">
            <a:avLst/>
          </a:prstGeom>
          <a:noFill/>
          <a:ln cap="flat" cmpd="sng" w="50800">
            <a:solidFill>
              <a:schemeClr val="dk1"/>
            </a:solidFill>
            <a:prstDash val="solid"/>
            <a:miter lim="800000"/>
            <a:headEnd len="sm" w="sm" type="none"/>
            <a:tailEnd len="med" w="med" type="triangle"/>
          </a:ln>
        </p:spPr>
      </p:cxnSp>
      <p:cxnSp>
        <p:nvCxnSpPr>
          <p:cNvPr id="299" name="Google Shape;299;g5f9e3b06bc_1_157"/>
          <p:cNvCxnSpPr/>
          <p:nvPr/>
        </p:nvCxnSpPr>
        <p:spPr>
          <a:xfrm flipH="1">
            <a:off x="3614057" y="2418397"/>
            <a:ext cx="3735590" cy="717446"/>
          </a:xfrm>
          <a:prstGeom prst="straightConnector1">
            <a:avLst/>
          </a:prstGeom>
          <a:noFill/>
          <a:ln cap="flat" cmpd="sng" w="50800">
            <a:solidFill>
              <a:schemeClr val="dk1"/>
            </a:solidFill>
            <a:prstDash val="solid"/>
            <a:miter lim="800000"/>
            <a:headEnd len="sm" w="sm" type="none"/>
            <a:tailEnd len="med" w="med" type="triangle"/>
          </a:ln>
        </p:spPr>
      </p:cxnSp>
      <p:cxnSp>
        <p:nvCxnSpPr>
          <p:cNvPr id="300" name="Google Shape;300;g5f9e3b06bc_1_157"/>
          <p:cNvCxnSpPr/>
          <p:nvPr/>
        </p:nvCxnSpPr>
        <p:spPr>
          <a:xfrm flipH="1">
            <a:off x="3629624" y="2922422"/>
            <a:ext cx="4725870" cy="608342"/>
          </a:xfrm>
          <a:prstGeom prst="straightConnector1">
            <a:avLst/>
          </a:prstGeom>
          <a:noFill/>
          <a:ln cap="flat" cmpd="sng" w="50800">
            <a:solidFill>
              <a:schemeClr val="dk1"/>
            </a:solidFill>
            <a:prstDash val="solid"/>
            <a:miter lim="800000"/>
            <a:headEnd len="sm" w="sm" type="none"/>
            <a:tailEnd len="med" w="med" type="triangle"/>
          </a:ln>
        </p:spPr>
      </p:cxnSp>
      <p:cxnSp>
        <p:nvCxnSpPr>
          <p:cNvPr id="301" name="Google Shape;301;g5f9e3b06bc_1_157"/>
          <p:cNvCxnSpPr/>
          <p:nvPr/>
        </p:nvCxnSpPr>
        <p:spPr>
          <a:xfrm flipH="1">
            <a:off x="3695940" y="3742323"/>
            <a:ext cx="4704438" cy="10986"/>
          </a:xfrm>
          <a:prstGeom prst="straightConnector1">
            <a:avLst/>
          </a:prstGeom>
          <a:noFill/>
          <a:ln cap="flat" cmpd="sng" w="50800">
            <a:solidFill>
              <a:schemeClr val="dk1"/>
            </a:solidFill>
            <a:prstDash val="solid"/>
            <a:miter lim="800000"/>
            <a:headEnd len="sm" w="sm" type="none"/>
            <a:tailEnd len="med" w="med" type="triangle"/>
          </a:ln>
        </p:spPr>
      </p:cxnSp>
      <p:cxnSp>
        <p:nvCxnSpPr>
          <p:cNvPr id="302" name="Google Shape;302;g5f9e3b06bc_1_157"/>
          <p:cNvCxnSpPr/>
          <p:nvPr/>
        </p:nvCxnSpPr>
        <p:spPr>
          <a:xfrm rot="10800000">
            <a:off x="9137586" y="5589037"/>
            <a:ext cx="472272" cy="0"/>
          </a:xfrm>
          <a:prstGeom prst="straightConnector1">
            <a:avLst/>
          </a:prstGeom>
          <a:noFill/>
          <a:ln cap="flat" cmpd="sng" w="50800">
            <a:solidFill>
              <a:schemeClr val="dk1"/>
            </a:solidFill>
            <a:prstDash val="solid"/>
            <a:miter lim="800000"/>
            <a:headEnd len="sm" w="sm" type="none"/>
            <a:tailEnd len="med" w="med" type="triangle"/>
          </a:ln>
        </p:spPr>
      </p:cxnSp>
      <p:cxnSp>
        <p:nvCxnSpPr>
          <p:cNvPr id="303" name="Google Shape;303;g5f9e3b06bc_1_157"/>
          <p:cNvCxnSpPr/>
          <p:nvPr/>
        </p:nvCxnSpPr>
        <p:spPr>
          <a:xfrm flipH="1">
            <a:off x="8967789" y="4963204"/>
            <a:ext cx="461257" cy="508909"/>
          </a:xfrm>
          <a:prstGeom prst="straightConnector1">
            <a:avLst/>
          </a:prstGeom>
          <a:noFill/>
          <a:ln cap="flat" cmpd="sng" w="50800">
            <a:solidFill>
              <a:schemeClr val="dk1"/>
            </a:solidFill>
            <a:prstDash val="solid"/>
            <a:miter lim="800000"/>
            <a:headEnd len="sm" w="sm" type="none"/>
            <a:tailEnd len="med" w="med" type="triangle"/>
          </a:ln>
        </p:spPr>
      </p:cxnSp>
      <p:cxnSp>
        <p:nvCxnSpPr>
          <p:cNvPr id="304" name="Google Shape;304;g5f9e3b06bc_1_157"/>
          <p:cNvCxnSpPr/>
          <p:nvPr/>
        </p:nvCxnSpPr>
        <p:spPr>
          <a:xfrm flipH="1">
            <a:off x="8815389" y="4258677"/>
            <a:ext cx="510083" cy="1165811"/>
          </a:xfrm>
          <a:prstGeom prst="straightConnector1">
            <a:avLst/>
          </a:prstGeom>
          <a:noFill/>
          <a:ln cap="flat" cmpd="sng" w="50800">
            <a:solidFill>
              <a:schemeClr val="dk1"/>
            </a:solidFill>
            <a:prstDash val="solid"/>
            <a:miter lim="800000"/>
            <a:headEnd len="sm" w="sm" type="none"/>
            <a:tailEnd len="med" w="med" type="triangle"/>
          </a:ln>
        </p:spPr>
      </p:cxnSp>
      <p:sp>
        <p:nvSpPr>
          <p:cNvPr id="305" name="Google Shape;305;g5f9e3b06bc_1_1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g5f9e3b06bc_1_183"/>
          <p:cNvSpPr/>
          <p:nvPr/>
        </p:nvSpPr>
        <p:spPr>
          <a:xfrm>
            <a:off x="0" y="-1168400"/>
            <a:ext cx="12192000" cy="80265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How much better do you do by using</a:t>
            </a:r>
            <a:endParaRPr b="1"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more than one feature?</a:t>
            </a:r>
            <a:endParaRPr b="0" i="0" sz="1400" u="none" cap="none" strike="noStrike">
              <a:solidFill>
                <a:srgbClr val="000000"/>
              </a:solidFill>
              <a:latin typeface="Arial"/>
              <a:ea typeface="Arial"/>
              <a:cs typeface="Arial"/>
              <a:sym typeface="Arial"/>
            </a:endParaRPr>
          </a:p>
        </p:txBody>
      </p:sp>
      <p:sp>
        <p:nvSpPr>
          <p:cNvPr id="312" name="Google Shape;312;g5f9e3b06bc_1_18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5f9e3b06bc_1_195"/>
          <p:cNvSpPr/>
          <p:nvPr/>
        </p:nvSpPr>
        <p:spPr>
          <a:xfrm>
            <a:off x="0" y="1"/>
            <a:ext cx="12192000" cy="61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Logistic Regression and Random Forest perform similarly (AUC)</a:t>
            </a:r>
            <a:endParaRPr b="0" i="0" sz="1400" u="none" cap="none" strike="noStrike">
              <a:solidFill>
                <a:srgbClr val="000000"/>
              </a:solidFill>
              <a:latin typeface="Arial"/>
              <a:ea typeface="Arial"/>
              <a:cs typeface="Arial"/>
              <a:sym typeface="Arial"/>
            </a:endParaRPr>
          </a:p>
        </p:txBody>
      </p:sp>
      <p:sp>
        <p:nvSpPr>
          <p:cNvPr id="319" name="Google Shape;319;g5f9e3b06bc_1_195"/>
          <p:cNvSpPr/>
          <p:nvPr/>
        </p:nvSpPr>
        <p:spPr>
          <a:xfrm>
            <a:off x="9104416" y="618002"/>
            <a:ext cx="3087600" cy="624000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4000">
                <a:solidFill>
                  <a:schemeClr val="lt1"/>
                </a:solidFill>
              </a:rPr>
              <a:t>Kaggle</a:t>
            </a:r>
            <a:endParaRPr sz="4000">
              <a:solidFill>
                <a:schemeClr val="lt1"/>
              </a:solidFill>
            </a:endParaRPr>
          </a:p>
          <a:p>
            <a:pPr indent="0" lvl="0" marL="0" marR="0" rtl="0" algn="ctr">
              <a:lnSpc>
                <a:spcPct val="100000"/>
              </a:lnSpc>
              <a:spcBef>
                <a:spcPts val="0"/>
              </a:spcBef>
              <a:spcAft>
                <a:spcPts val="0"/>
              </a:spcAft>
              <a:buNone/>
            </a:pPr>
            <a:r>
              <a:rPr b="0" i="0" lang="en-US" sz="4000" u="none" cap="none" strike="noStrike">
                <a:solidFill>
                  <a:schemeClr val="lt1"/>
                </a:solidFill>
                <a:latin typeface="Arial"/>
                <a:ea typeface="Arial"/>
                <a:cs typeface="Arial"/>
                <a:sym typeface="Arial"/>
              </a:rPr>
              <a:t>Scores</a:t>
            </a:r>
            <a:endParaRPr/>
          </a:p>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Public Leader’s AUC: </a:t>
            </a:r>
            <a:r>
              <a:rPr b="0" i="0" lang="en-US" sz="2800" u="none" cap="none" strike="noStrike">
                <a:solidFill>
                  <a:schemeClr val="lt1"/>
                </a:solidFill>
                <a:latin typeface="Arial"/>
                <a:ea typeface="Arial"/>
                <a:cs typeface="Arial"/>
                <a:sym typeface="Arial"/>
              </a:rPr>
              <a:t>0.714</a:t>
            </a:r>
            <a:endParaRPr/>
          </a:p>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Private Leader’s AUC: </a:t>
            </a:r>
            <a:r>
              <a:rPr b="0" i="0" lang="en-US" sz="2800" u="none" cap="none" strike="noStrike">
                <a:solidFill>
                  <a:schemeClr val="lt1"/>
                </a:solidFill>
                <a:latin typeface="Arial"/>
                <a:ea typeface="Arial"/>
                <a:cs typeface="Arial"/>
                <a:sym typeface="Arial"/>
              </a:rPr>
              <a:t>0.675</a:t>
            </a:r>
            <a:endParaRPr/>
          </a:p>
        </p:txBody>
      </p:sp>
      <p:graphicFrame>
        <p:nvGraphicFramePr>
          <p:cNvPr id="320" name="Google Shape;320;g5f9e3b06bc_1_195"/>
          <p:cNvGraphicFramePr/>
          <p:nvPr/>
        </p:nvGraphicFramePr>
        <p:xfrm>
          <a:off x="2701823" y="1989601"/>
          <a:ext cx="3000000" cy="3000000"/>
        </p:xfrm>
        <a:graphic>
          <a:graphicData uri="http://schemas.openxmlformats.org/drawingml/2006/table">
            <a:tbl>
              <a:tblPr bandRow="1" firstRow="1">
                <a:noFill/>
                <a:tableStyleId>{C22CD9B6-F03A-4C69-ACBC-B16A615FCDD7}</a:tableStyleId>
              </a:tblPr>
              <a:tblGrid>
                <a:gridCol w="2749125"/>
                <a:gridCol w="2764350"/>
              </a:tblGrid>
              <a:tr h="656325">
                <a:tc>
                  <a:txBody>
                    <a:bodyPr/>
                    <a:lstStyle/>
                    <a:p>
                      <a:pPr indent="0" lvl="0" marL="0" marR="0" rtl="0" algn="ctr">
                        <a:lnSpc>
                          <a:spcPct val="100000"/>
                        </a:lnSpc>
                        <a:spcBef>
                          <a:spcPts val="0"/>
                        </a:spcBef>
                        <a:spcAft>
                          <a:spcPts val="0"/>
                        </a:spcAft>
                        <a:buNone/>
                      </a:pPr>
                      <a:r>
                        <a:rPr b="0" lang="en-US" sz="1800" u="none" cap="none" strike="noStrike">
                          <a:solidFill>
                            <a:schemeClr val="dk1"/>
                          </a:solidFill>
                          <a:latin typeface="Arial"/>
                          <a:ea typeface="Arial"/>
                          <a:cs typeface="Arial"/>
                          <a:sym typeface="Arial"/>
                        </a:rPr>
                        <a:t>0.59</a:t>
                      </a:r>
                      <a:r>
                        <a:rPr b="0" lang="en-US" sz="1800">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Arial"/>
                          <a:ea typeface="Arial"/>
                          <a:cs typeface="Arial"/>
                          <a:sym typeface="Arial"/>
                        </a:rPr>
                        <a:t>-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B7B7"/>
                    </a:solidFill>
                  </a:tcPr>
                </a:tc>
              </a:tr>
              <a:tr h="656325">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Arial"/>
                          <a:ea typeface="Arial"/>
                          <a:cs typeface="Arial"/>
                          <a:sym typeface="Arial"/>
                        </a:rPr>
                        <a:t>0.639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Arial"/>
                          <a:ea typeface="Arial"/>
                          <a:cs typeface="Arial"/>
                          <a:sym typeface="Arial"/>
                        </a:rPr>
                        <a:t>0.639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6325">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Arial"/>
                          <a:ea typeface="Arial"/>
                          <a:cs typeface="Arial"/>
                          <a:sym typeface="Arial"/>
                        </a:rPr>
                        <a:t>0.666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Arial"/>
                          <a:ea typeface="Arial"/>
                          <a:cs typeface="Arial"/>
                          <a:sym typeface="Arial"/>
                        </a:rPr>
                        <a:t>0.66</a:t>
                      </a:r>
                      <a:r>
                        <a:rPr lang="en-US" sz="1800">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6325">
                <a:tc>
                  <a:txBody>
                    <a:bodyPr/>
                    <a:lstStyle/>
                    <a:p>
                      <a:pPr indent="0" lvl="0" marL="0" marR="0" rtl="0" algn="ctr">
                        <a:lnSpc>
                          <a:spcPct val="100000"/>
                        </a:lnSpc>
                        <a:spcBef>
                          <a:spcPts val="0"/>
                        </a:spcBef>
                        <a:spcAft>
                          <a:spcPts val="0"/>
                        </a:spcAft>
                        <a:buNone/>
                      </a:pPr>
                      <a:r>
                        <a:rPr b="1" lang="en-US" sz="1800" u="none" cap="none" strike="noStrike">
                          <a:solidFill>
                            <a:srgbClr val="C00000"/>
                          </a:solidFill>
                          <a:latin typeface="Arial"/>
                          <a:ea typeface="Arial"/>
                          <a:cs typeface="Arial"/>
                          <a:sym typeface="Arial"/>
                        </a:rPr>
                        <a:t>0.674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Arial"/>
                          <a:ea typeface="Arial"/>
                          <a:cs typeface="Arial"/>
                          <a:sym typeface="Arial"/>
                        </a:rPr>
                        <a:t>0.664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1" name="Google Shape;321;g5f9e3b06bc_1_195"/>
          <p:cNvSpPr/>
          <p:nvPr/>
        </p:nvSpPr>
        <p:spPr>
          <a:xfrm>
            <a:off x="2700339" y="1328738"/>
            <a:ext cx="2757600" cy="66090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Logistic Regression</a:t>
            </a:r>
            <a:endParaRPr/>
          </a:p>
        </p:txBody>
      </p:sp>
      <p:sp>
        <p:nvSpPr>
          <p:cNvPr id="322" name="Google Shape;322;g5f9e3b06bc_1_195"/>
          <p:cNvSpPr/>
          <p:nvPr/>
        </p:nvSpPr>
        <p:spPr>
          <a:xfrm>
            <a:off x="5457826" y="1328738"/>
            <a:ext cx="2757600" cy="66090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Random Forest</a:t>
            </a:r>
            <a:endParaRPr/>
          </a:p>
        </p:txBody>
      </p:sp>
      <p:sp>
        <p:nvSpPr>
          <p:cNvPr id="323" name="Google Shape;323;g5f9e3b06bc_1_195"/>
          <p:cNvSpPr/>
          <p:nvPr/>
        </p:nvSpPr>
        <p:spPr>
          <a:xfrm>
            <a:off x="385763" y="2044541"/>
            <a:ext cx="2000400" cy="503700"/>
          </a:xfrm>
          <a:prstGeom prst="homePlate">
            <a:avLst>
              <a:gd fmla="val 50000" name="adj"/>
            </a:avLst>
          </a:prstGeom>
          <a:solidFill>
            <a:srgbClr val="7030A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One Feature</a:t>
            </a:r>
            <a:endParaRPr/>
          </a:p>
        </p:txBody>
      </p:sp>
      <p:sp>
        <p:nvSpPr>
          <p:cNvPr id="324" name="Google Shape;324;g5f9e3b06bc_1_195"/>
          <p:cNvSpPr/>
          <p:nvPr/>
        </p:nvSpPr>
        <p:spPr>
          <a:xfrm>
            <a:off x="385763" y="2734240"/>
            <a:ext cx="2000400" cy="503700"/>
          </a:xfrm>
          <a:prstGeom prst="homePlate">
            <a:avLst>
              <a:gd fmla="val 50000" name="adj"/>
            </a:avLst>
          </a:prstGeom>
          <a:solidFill>
            <a:srgbClr val="7F6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Top Three Features</a:t>
            </a:r>
            <a:endParaRPr/>
          </a:p>
        </p:txBody>
      </p:sp>
      <p:sp>
        <p:nvSpPr>
          <p:cNvPr id="325" name="Google Shape;325;g5f9e3b06bc_1_195"/>
          <p:cNvSpPr/>
          <p:nvPr/>
        </p:nvSpPr>
        <p:spPr>
          <a:xfrm>
            <a:off x="385763" y="3423939"/>
            <a:ext cx="2000400" cy="503700"/>
          </a:xfrm>
          <a:prstGeom prst="homePlate">
            <a:avLst>
              <a:gd fmla="val 50000" name="adj"/>
            </a:avLst>
          </a:prstGeom>
          <a:solidFill>
            <a:srgbClr val="323F4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Top Six Features</a:t>
            </a:r>
            <a:endParaRPr/>
          </a:p>
        </p:txBody>
      </p:sp>
      <p:sp>
        <p:nvSpPr>
          <p:cNvPr id="326" name="Google Shape;326;g5f9e3b06bc_1_195"/>
          <p:cNvSpPr/>
          <p:nvPr/>
        </p:nvSpPr>
        <p:spPr>
          <a:xfrm>
            <a:off x="385763" y="4113638"/>
            <a:ext cx="2000400" cy="503700"/>
          </a:xfrm>
          <a:prstGeom prst="homePlate">
            <a:avLst>
              <a:gd fmla="val 50000" name="adj"/>
            </a:avLst>
          </a:prstGeom>
          <a:solidFill>
            <a:srgbClr val="38562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Top Twelve Features</a:t>
            </a:r>
            <a:endParaRPr/>
          </a:p>
        </p:txBody>
      </p:sp>
      <p:cxnSp>
        <p:nvCxnSpPr>
          <p:cNvPr id="327" name="Google Shape;327;g5f9e3b06bc_1_195"/>
          <p:cNvCxnSpPr/>
          <p:nvPr/>
        </p:nvCxnSpPr>
        <p:spPr>
          <a:xfrm>
            <a:off x="6843713" y="4614861"/>
            <a:ext cx="0" cy="571500"/>
          </a:xfrm>
          <a:prstGeom prst="straightConnector1">
            <a:avLst/>
          </a:prstGeom>
          <a:noFill/>
          <a:ln cap="flat" cmpd="sng" w="19050">
            <a:solidFill>
              <a:srgbClr val="3E6EC2"/>
            </a:solidFill>
            <a:prstDash val="solid"/>
            <a:round/>
            <a:headEnd len="sm" w="sm" type="none"/>
            <a:tailEnd len="med" w="med" type="triangle"/>
          </a:ln>
        </p:spPr>
      </p:cxnSp>
      <p:sp>
        <p:nvSpPr>
          <p:cNvPr id="328" name="Google Shape;328;g5f9e3b06bc_1_195"/>
          <p:cNvSpPr/>
          <p:nvPr/>
        </p:nvSpPr>
        <p:spPr>
          <a:xfrm>
            <a:off x="5772150" y="5275723"/>
            <a:ext cx="2143200" cy="1153800"/>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chemeClr val="lt1"/>
                </a:solidFill>
              </a:rPr>
              <a:t>d</a:t>
            </a:r>
            <a:r>
              <a:rPr b="0" i="0" lang="en-US" sz="1800" u="none" cap="none" strike="noStrike">
                <a:solidFill>
                  <a:schemeClr val="lt1"/>
                </a:solidFill>
                <a:latin typeface="Arial"/>
                <a:ea typeface="Arial"/>
                <a:cs typeface="Arial"/>
                <a:sym typeface="Arial"/>
              </a:rPr>
              <a:t>eep </a:t>
            </a:r>
            <a:r>
              <a:rPr lang="en-US" sz="1800">
                <a:solidFill>
                  <a:schemeClr val="lt1"/>
                </a:solidFill>
              </a:rPr>
              <a:t>t</a:t>
            </a:r>
            <a:r>
              <a:rPr b="0" i="0" lang="en-US" sz="1800" u="none" cap="none" strike="noStrike">
                <a:solidFill>
                  <a:schemeClr val="lt1"/>
                </a:solidFill>
                <a:latin typeface="Arial"/>
                <a:ea typeface="Arial"/>
                <a:cs typeface="Arial"/>
                <a:sym typeface="Arial"/>
              </a:rPr>
              <a:t>rees – 0.673, however time taken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~58 mins</a:t>
            </a:r>
            <a:endParaRPr/>
          </a:p>
        </p:txBody>
      </p:sp>
      <p:sp>
        <p:nvSpPr>
          <p:cNvPr id="329" name="Google Shape;329;g5f9e3b06bc_1_195"/>
          <p:cNvSpPr/>
          <p:nvPr/>
        </p:nvSpPr>
        <p:spPr>
          <a:xfrm>
            <a:off x="3007519" y="5275723"/>
            <a:ext cx="2143200" cy="1153800"/>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Highest AUC </a:t>
            </a:r>
            <a:r>
              <a:rPr lang="en-US" sz="1800">
                <a:solidFill>
                  <a:schemeClr val="lt1"/>
                </a:solidFill>
              </a:rPr>
              <a:t>a</a:t>
            </a:r>
            <a:r>
              <a:rPr b="0" i="0" lang="en-US" sz="1800" u="none" cap="none" strike="noStrike">
                <a:solidFill>
                  <a:schemeClr val="lt1"/>
                </a:solidFill>
                <a:latin typeface="Arial"/>
                <a:ea typeface="Arial"/>
                <a:cs typeface="Arial"/>
                <a:sym typeface="Arial"/>
              </a:rPr>
              <a:t>chieved, time taken ~11 mins</a:t>
            </a:r>
            <a:endParaRPr/>
          </a:p>
        </p:txBody>
      </p:sp>
      <p:cxnSp>
        <p:nvCxnSpPr>
          <p:cNvPr id="330" name="Google Shape;330;g5f9e3b06bc_1_195"/>
          <p:cNvCxnSpPr/>
          <p:nvPr/>
        </p:nvCxnSpPr>
        <p:spPr>
          <a:xfrm>
            <a:off x="4045744" y="4614861"/>
            <a:ext cx="0" cy="571500"/>
          </a:xfrm>
          <a:prstGeom prst="straightConnector1">
            <a:avLst/>
          </a:prstGeom>
          <a:noFill/>
          <a:ln cap="flat" cmpd="sng" w="19050">
            <a:solidFill>
              <a:srgbClr val="3E6EC2"/>
            </a:solidFill>
            <a:prstDash val="solid"/>
            <a:round/>
            <a:headEnd len="sm" w="sm" type="none"/>
            <a:tailEnd len="med" w="med" type="triangle"/>
          </a:ln>
        </p:spPr>
      </p:cxnSp>
      <p:sp>
        <p:nvSpPr>
          <p:cNvPr id="331" name="Google Shape;331;g5f9e3b06bc_1_195"/>
          <p:cNvSpPr txBox="1"/>
          <p:nvPr/>
        </p:nvSpPr>
        <p:spPr>
          <a:xfrm rot="-5400000">
            <a:off x="5259663" y="632525"/>
            <a:ext cx="397800" cy="10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sp>
        <p:nvSpPr>
          <p:cNvPr id="332" name="Google Shape;332;g5f9e3b06bc_1_195"/>
          <p:cNvSpPr txBox="1"/>
          <p:nvPr/>
        </p:nvSpPr>
        <p:spPr>
          <a:xfrm>
            <a:off x="4264625" y="683538"/>
            <a:ext cx="27576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1F3864"/>
                </a:solidFill>
              </a:rPr>
              <a:t>7 Fold Cross Validation</a:t>
            </a:r>
            <a:endParaRPr sz="1800">
              <a:solidFill>
                <a:srgbClr val="1F3864"/>
              </a:solidFill>
            </a:endParaRPr>
          </a:p>
        </p:txBody>
      </p:sp>
      <p:sp>
        <p:nvSpPr>
          <p:cNvPr id="333" name="Google Shape;333;g5f9e3b06bc_1_19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g5f9e3b06bc_1_212"/>
          <p:cNvSpPr txBox="1"/>
          <p:nvPr/>
        </p:nvSpPr>
        <p:spPr>
          <a:xfrm>
            <a:off x="1515000" y="1058550"/>
            <a:ext cx="9162000" cy="504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Fine-tune </a:t>
            </a:r>
            <a:r>
              <a:rPr b="1" i="0" lang="en-US" sz="1800" u="none" cap="none" strike="noStrike">
                <a:solidFill>
                  <a:srgbClr val="385623"/>
                </a:solidFill>
                <a:latin typeface="Arial"/>
                <a:ea typeface="Arial"/>
                <a:cs typeface="Arial"/>
                <a:sym typeface="Arial"/>
              </a:rPr>
              <a:t>hyperparameters </a:t>
            </a:r>
            <a:r>
              <a:rPr b="1" i="0" lang="en-US" sz="1800" u="none" cap="none" strike="noStrike">
                <a:solidFill>
                  <a:srgbClr val="000000"/>
                </a:solidFill>
                <a:latin typeface="Arial"/>
                <a:ea typeface="Arial"/>
                <a:cs typeface="Arial"/>
                <a:sym typeface="Arial"/>
              </a:rPr>
              <a:t>of classifiers</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Use </a:t>
            </a:r>
            <a:r>
              <a:rPr b="1" i="0" lang="en-US" sz="1800" u="none" cap="none" strike="noStrike">
                <a:solidFill>
                  <a:srgbClr val="385623"/>
                </a:solidFill>
                <a:latin typeface="Arial"/>
                <a:ea typeface="Arial"/>
                <a:cs typeface="Arial"/>
                <a:sym typeface="Arial"/>
              </a:rPr>
              <a:t>label encoding</a:t>
            </a:r>
            <a:r>
              <a:rPr b="1" i="0" lang="en-US" sz="1800" u="none" cap="none" strike="noStrike">
                <a:solidFill>
                  <a:schemeClr val="dk1"/>
                </a:solidFill>
                <a:latin typeface="Arial"/>
                <a:ea typeface="Arial"/>
                <a:cs typeface="Arial"/>
                <a:sym typeface="Arial"/>
              </a:rPr>
              <a:t> for ordered categorical features (e.g. </a:t>
            </a:r>
            <a:r>
              <a:rPr b="1" lang="en-US" sz="1800">
                <a:solidFill>
                  <a:schemeClr val="dk1"/>
                </a:solidFill>
              </a:rPr>
              <a:t>version numbers)</a:t>
            </a:r>
            <a:endParaRPr b="1"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Engineer </a:t>
            </a:r>
            <a:r>
              <a:rPr b="1" i="0" lang="en-US" sz="1800" u="none" cap="none" strike="noStrike">
                <a:solidFill>
                  <a:srgbClr val="385623"/>
                </a:solidFill>
                <a:latin typeface="Arial"/>
                <a:ea typeface="Arial"/>
                <a:cs typeface="Arial"/>
                <a:sym typeface="Arial"/>
              </a:rPr>
              <a:t>new features </a:t>
            </a:r>
            <a:r>
              <a:rPr b="1" i="0" lang="en-US" sz="1800" u="none" cap="none" strike="noStrike">
                <a:solidFill>
                  <a:schemeClr val="dk1"/>
                </a:solidFill>
                <a:latin typeface="Arial"/>
                <a:ea typeface="Arial"/>
                <a:cs typeface="Arial"/>
                <a:sym typeface="Arial"/>
              </a:rPr>
              <a:t>(e.g. extract timestamps from some feature labels)</a:t>
            </a:r>
            <a:endParaRPr b="1"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Employ more </a:t>
            </a:r>
            <a:r>
              <a:rPr b="1" i="0" lang="en-US" sz="1800" u="none" cap="none" strike="noStrike">
                <a:solidFill>
                  <a:srgbClr val="385623"/>
                </a:solidFill>
                <a:latin typeface="Arial"/>
                <a:ea typeface="Arial"/>
                <a:cs typeface="Arial"/>
                <a:sym typeface="Arial"/>
              </a:rPr>
              <a:t>complex classifiers</a:t>
            </a:r>
            <a:r>
              <a:rPr b="1" i="0" lang="en-US" sz="1800" u="none" cap="none" strike="noStrike">
                <a:solidFill>
                  <a:schemeClr val="dk1"/>
                </a:solidFill>
                <a:latin typeface="Arial"/>
                <a:ea typeface="Arial"/>
                <a:cs typeface="Arial"/>
                <a:sym typeface="Arial"/>
              </a:rPr>
              <a:t> (e.g. neural networks)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b="1" lang="en-US" sz="1800">
                <a:solidFill>
                  <a:schemeClr val="dk1"/>
                </a:solidFill>
              </a:rPr>
              <a:t>Keep in mind that </a:t>
            </a:r>
            <a:r>
              <a:rPr b="1" lang="en-US" sz="1800">
                <a:solidFill>
                  <a:srgbClr val="385623"/>
                </a:solidFill>
              </a:rPr>
              <a:t>‘data </a:t>
            </a:r>
            <a:r>
              <a:rPr b="1" lang="en-US" sz="1800">
                <a:solidFill>
                  <a:srgbClr val="385623"/>
                </a:solidFill>
              </a:rPr>
              <a:t>leakage’</a:t>
            </a:r>
            <a:r>
              <a:rPr b="1" lang="en-US" sz="1800">
                <a:solidFill>
                  <a:schemeClr val="dk1"/>
                </a:solidFill>
              </a:rPr>
              <a:t> limits power of machine learning approaches</a:t>
            </a:r>
            <a:endParaRPr b="1" sz="1800">
              <a:solidFill>
                <a:schemeClr val="dk1"/>
              </a:solidFill>
            </a:endParaRPr>
          </a:p>
        </p:txBody>
      </p:sp>
      <p:sp>
        <p:nvSpPr>
          <p:cNvPr id="340" name="Google Shape;340;g5f9e3b06bc_1_212"/>
          <p:cNvSpPr/>
          <p:nvPr/>
        </p:nvSpPr>
        <p:spPr>
          <a:xfrm>
            <a:off x="0" y="1"/>
            <a:ext cx="12192000" cy="61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What could be done next?</a:t>
            </a:r>
            <a:endParaRPr b="1" sz="2400">
              <a:solidFill>
                <a:schemeClr val="lt1"/>
              </a:solidFill>
            </a:endParaRPr>
          </a:p>
        </p:txBody>
      </p:sp>
      <p:sp>
        <p:nvSpPr>
          <p:cNvPr id="341" name="Google Shape;341;g5f9e3b06bc_1_2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F3864"/>
        </a:solidFill>
      </p:bgPr>
    </p:bg>
    <p:spTree>
      <p:nvGrpSpPr>
        <p:cNvPr id="346" name="Shape 346"/>
        <p:cNvGrpSpPr/>
        <p:nvPr/>
      </p:nvGrpSpPr>
      <p:grpSpPr>
        <a:xfrm>
          <a:off x="0" y="0"/>
          <a:ext cx="0" cy="0"/>
          <a:chOff x="0" y="0"/>
          <a:chExt cx="0" cy="0"/>
        </a:xfrm>
      </p:grpSpPr>
      <p:sp>
        <p:nvSpPr>
          <p:cNvPr id="347" name="Google Shape;347;g5f9e3b06bc_1_218"/>
          <p:cNvSpPr/>
          <p:nvPr/>
        </p:nvSpPr>
        <p:spPr>
          <a:xfrm>
            <a:off x="0" y="-1168400"/>
            <a:ext cx="12192000" cy="80264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accent6"/>
                </a:solidFill>
              </a:rPr>
              <a:t>A reduced set of features can already yield </a:t>
            </a:r>
            <a:endParaRPr b="1" sz="3600">
              <a:solidFill>
                <a:schemeClr val="accent6"/>
              </a:solidFill>
            </a:endParaRPr>
          </a:p>
          <a:p>
            <a:pPr indent="0" lvl="0" marL="0" marR="0" rtl="0" algn="ctr">
              <a:lnSpc>
                <a:spcPct val="100000"/>
              </a:lnSpc>
              <a:spcBef>
                <a:spcPts val="0"/>
              </a:spcBef>
              <a:spcAft>
                <a:spcPts val="0"/>
              </a:spcAft>
              <a:buClr>
                <a:srgbClr val="000000"/>
              </a:buClr>
              <a:buSzPts val="3600"/>
              <a:buFont typeface="Arial"/>
              <a:buNone/>
            </a:pPr>
            <a:r>
              <a:rPr b="1" lang="en-US" sz="3600">
                <a:solidFill>
                  <a:schemeClr val="accent6"/>
                </a:solidFill>
              </a:rPr>
              <a:t>powerful predictions</a:t>
            </a:r>
            <a:endParaRPr b="1" sz="3600">
              <a:solidFill>
                <a:schemeClr val="accent6"/>
              </a:solidFill>
            </a:endParaRPr>
          </a:p>
        </p:txBody>
      </p:sp>
      <p:sp>
        <p:nvSpPr>
          <p:cNvPr id="348" name="Google Shape;348;g5f9e3b06bc_1_218"/>
          <p:cNvSpPr txBox="1"/>
          <p:nvPr/>
        </p:nvSpPr>
        <p:spPr>
          <a:xfrm>
            <a:off x="2673000" y="5538700"/>
            <a:ext cx="6846000" cy="7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rgbClr val="6AA84F"/>
                </a:solidFill>
              </a:rPr>
              <a:t>https://github.com/tkino15/kaggle_malware.git</a:t>
            </a:r>
            <a:endParaRPr sz="2400">
              <a:solidFill>
                <a:srgbClr val="6AA84F"/>
              </a:solidFill>
            </a:endParaRPr>
          </a:p>
        </p:txBody>
      </p:sp>
      <p:sp>
        <p:nvSpPr>
          <p:cNvPr id="349" name="Google Shape;349;g5f9e3b06bc_1_2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5f9e3b06bc_1_82"/>
          <p:cNvSpPr/>
          <p:nvPr/>
        </p:nvSpPr>
        <p:spPr>
          <a:xfrm>
            <a:off x="0" y="1"/>
            <a:ext cx="12192000" cy="61806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How to figure out if your computer is about to catch a cold?</a:t>
            </a:r>
            <a:endParaRPr b="0" i="0" sz="1400" u="none" cap="none" strike="noStrike">
              <a:solidFill>
                <a:srgbClr val="000000"/>
              </a:solidFill>
              <a:latin typeface="Arial"/>
              <a:ea typeface="Arial"/>
              <a:cs typeface="Arial"/>
              <a:sym typeface="Arial"/>
            </a:endParaRPr>
          </a:p>
        </p:txBody>
      </p:sp>
      <p:pic>
        <p:nvPicPr>
          <p:cNvPr descr="A close up of a logo&#10;&#10;Description automatically generated" id="173" name="Google Shape;173;g5f9e3b06bc_1_82"/>
          <p:cNvPicPr preferRelativeResize="0"/>
          <p:nvPr/>
        </p:nvPicPr>
        <p:blipFill rotWithShape="1">
          <a:blip r:embed="rId3">
            <a:alphaModFix/>
          </a:blip>
          <a:srcRect b="0" l="0" r="0" t="0"/>
          <a:stretch/>
        </p:blipFill>
        <p:spPr>
          <a:xfrm>
            <a:off x="2494125" y="957249"/>
            <a:ext cx="6687976" cy="5356576"/>
          </a:xfrm>
          <a:prstGeom prst="rect">
            <a:avLst/>
          </a:prstGeom>
          <a:noFill/>
          <a:ln>
            <a:noFill/>
          </a:ln>
        </p:spPr>
      </p:pic>
      <p:sp>
        <p:nvSpPr>
          <p:cNvPr id="174" name="Google Shape;174;g5f9e3b06bc_1_8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5f9e3b06bc_1_88"/>
          <p:cNvSpPr/>
          <p:nvPr/>
        </p:nvSpPr>
        <p:spPr>
          <a:xfrm>
            <a:off x="0" y="1"/>
            <a:ext cx="12192000" cy="61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Can 1 Billion machines be protected from damage?</a:t>
            </a:r>
            <a:endParaRPr b="0" i="0" sz="1400" u="none" cap="none" strike="noStrike">
              <a:solidFill>
                <a:srgbClr val="000000"/>
              </a:solidFill>
              <a:latin typeface="Arial"/>
              <a:ea typeface="Arial"/>
              <a:cs typeface="Arial"/>
              <a:sym typeface="Arial"/>
            </a:endParaRPr>
          </a:p>
        </p:txBody>
      </p:sp>
      <p:sp>
        <p:nvSpPr>
          <p:cNvPr id="181" name="Google Shape;181;g5f9e3b06bc_1_88"/>
          <p:cNvSpPr/>
          <p:nvPr/>
        </p:nvSpPr>
        <p:spPr>
          <a:xfrm>
            <a:off x="0" y="618001"/>
            <a:ext cx="3087584" cy="6239998"/>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chemeClr val="lt1"/>
                </a:solidFill>
                <a:latin typeface="Arial"/>
                <a:ea typeface="Arial"/>
                <a:cs typeface="Arial"/>
                <a:sym typeface="Arial"/>
              </a:rPr>
              <a:t>Goal &amp; Motivation</a:t>
            </a:r>
            <a:endParaRPr/>
          </a:p>
        </p:txBody>
      </p:sp>
      <p:sp>
        <p:nvSpPr>
          <p:cNvPr id="182" name="Google Shape;182;g5f9e3b06bc_1_88"/>
          <p:cNvSpPr/>
          <p:nvPr/>
        </p:nvSpPr>
        <p:spPr>
          <a:xfrm>
            <a:off x="5527135" y="1177153"/>
            <a:ext cx="6282000" cy="1152000"/>
          </a:xfrm>
          <a:prstGeom prst="roundRect">
            <a:avLst>
              <a:gd fmla="val 16667" name="adj"/>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g5f9e3b06bc_1_88"/>
          <p:cNvSpPr/>
          <p:nvPr/>
        </p:nvSpPr>
        <p:spPr>
          <a:xfrm>
            <a:off x="9814127" y="1177153"/>
            <a:ext cx="1995000" cy="1152000"/>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Motivation </a:t>
            </a:r>
            <a:endParaRPr/>
          </a:p>
        </p:txBody>
      </p:sp>
      <p:sp>
        <p:nvSpPr>
          <p:cNvPr id="184" name="Google Shape;184;g5f9e3b06bc_1_88"/>
          <p:cNvSpPr txBox="1"/>
          <p:nvPr/>
        </p:nvSpPr>
        <p:spPr>
          <a:xfrm>
            <a:off x="5791361" y="1291441"/>
            <a:ext cx="37584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Explore what a typical data science project in the security/fraud detection space looks like</a:t>
            </a:r>
            <a:endParaRPr/>
          </a:p>
        </p:txBody>
      </p:sp>
      <p:sp>
        <p:nvSpPr>
          <p:cNvPr id="185" name="Google Shape;185;g5f9e3b06bc_1_88"/>
          <p:cNvSpPr/>
          <p:nvPr/>
        </p:nvSpPr>
        <p:spPr>
          <a:xfrm>
            <a:off x="5527135" y="2908971"/>
            <a:ext cx="6282000" cy="1152000"/>
          </a:xfrm>
          <a:prstGeom prst="roundRect">
            <a:avLst>
              <a:gd fmla="val 16667" name="adj"/>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g5f9e3b06bc_1_88"/>
          <p:cNvSpPr/>
          <p:nvPr/>
        </p:nvSpPr>
        <p:spPr>
          <a:xfrm>
            <a:off x="9814127" y="2908971"/>
            <a:ext cx="1995000" cy="1152000"/>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Criticality </a:t>
            </a:r>
            <a:endParaRPr/>
          </a:p>
        </p:txBody>
      </p:sp>
      <p:sp>
        <p:nvSpPr>
          <p:cNvPr id="187" name="Google Shape;187;g5f9e3b06bc_1_88"/>
          <p:cNvSpPr txBox="1"/>
          <p:nvPr/>
        </p:nvSpPr>
        <p:spPr>
          <a:xfrm>
            <a:off x="5791361" y="3023259"/>
            <a:ext cx="37584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Microsoft has more than 1 billion enterprise and consumer customers*</a:t>
            </a:r>
            <a:endParaRPr/>
          </a:p>
        </p:txBody>
      </p:sp>
      <p:sp>
        <p:nvSpPr>
          <p:cNvPr id="188" name="Google Shape;188;g5f9e3b06bc_1_88"/>
          <p:cNvSpPr/>
          <p:nvPr/>
        </p:nvSpPr>
        <p:spPr>
          <a:xfrm>
            <a:off x="5527135" y="4640789"/>
            <a:ext cx="6282000" cy="1152000"/>
          </a:xfrm>
          <a:prstGeom prst="roundRect">
            <a:avLst>
              <a:gd fmla="val 16667" name="adj"/>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g5f9e3b06bc_1_88"/>
          <p:cNvSpPr/>
          <p:nvPr/>
        </p:nvSpPr>
        <p:spPr>
          <a:xfrm>
            <a:off x="9814127" y="4640789"/>
            <a:ext cx="1995000" cy="1152000"/>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End Goal</a:t>
            </a:r>
            <a:endParaRPr/>
          </a:p>
        </p:txBody>
      </p:sp>
      <p:sp>
        <p:nvSpPr>
          <p:cNvPr id="190" name="Google Shape;190;g5f9e3b06bc_1_88"/>
          <p:cNvSpPr txBox="1"/>
          <p:nvPr/>
        </p:nvSpPr>
        <p:spPr>
          <a:xfrm>
            <a:off x="5791361" y="4755077"/>
            <a:ext cx="37584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Predict a Windows machine’s probability of getting infected by various families of malware</a:t>
            </a:r>
            <a:endParaRPr/>
          </a:p>
        </p:txBody>
      </p:sp>
      <p:pic>
        <p:nvPicPr>
          <p:cNvPr id="191" name="Google Shape;191;g5f9e3b06bc_1_88"/>
          <p:cNvPicPr preferRelativeResize="0"/>
          <p:nvPr/>
        </p:nvPicPr>
        <p:blipFill rotWithShape="1">
          <a:blip r:embed="rId3">
            <a:alphaModFix/>
          </a:blip>
          <a:srcRect b="0" l="0" r="0" t="0"/>
          <a:stretch/>
        </p:blipFill>
        <p:spPr>
          <a:xfrm>
            <a:off x="3426860" y="2625021"/>
            <a:ext cx="1760999" cy="1719806"/>
          </a:xfrm>
          <a:prstGeom prst="rect">
            <a:avLst/>
          </a:prstGeom>
          <a:noFill/>
          <a:ln>
            <a:noFill/>
          </a:ln>
        </p:spPr>
      </p:pic>
      <p:sp>
        <p:nvSpPr>
          <p:cNvPr id="192" name="Google Shape;192;g5f9e3b06bc_1_88"/>
          <p:cNvSpPr txBox="1"/>
          <p:nvPr/>
        </p:nvSpPr>
        <p:spPr>
          <a:xfrm>
            <a:off x="5522400" y="6409200"/>
            <a:ext cx="6429900" cy="67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a:t>
            </a:r>
            <a:r>
              <a:rPr lang="en-US" sz="1800">
                <a:solidFill>
                  <a:schemeClr val="dk1"/>
                </a:solidFill>
              </a:rPr>
              <a:t>https://www.kaggle.com/c/microsoft-malware-prediction</a:t>
            </a:r>
            <a:endParaRPr sz="1800"/>
          </a:p>
        </p:txBody>
      </p:sp>
      <p:sp>
        <p:nvSpPr>
          <p:cNvPr id="193" name="Google Shape;193;g5f9e3b06bc_1_8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5f9e3b06bc_1_111"/>
          <p:cNvSpPr/>
          <p:nvPr/>
        </p:nvSpPr>
        <p:spPr>
          <a:xfrm>
            <a:off x="0" y="1"/>
            <a:ext cx="12192000" cy="61806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rPr>
              <a:t>Let’s first take a look at the huge dataset</a:t>
            </a:r>
            <a:endParaRPr b="1" i="0" sz="2400" u="none" cap="none" strike="noStrike">
              <a:solidFill>
                <a:schemeClr val="lt1"/>
              </a:solidFill>
            </a:endParaRPr>
          </a:p>
        </p:txBody>
      </p:sp>
      <p:sp>
        <p:nvSpPr>
          <p:cNvPr id="200" name="Google Shape;200;g5f9e3b06bc_1_111"/>
          <p:cNvSpPr/>
          <p:nvPr/>
        </p:nvSpPr>
        <p:spPr>
          <a:xfrm>
            <a:off x="4035128" y="1795385"/>
            <a:ext cx="2071684" cy="592667"/>
          </a:xfrm>
          <a:prstGeom prst="roundRect">
            <a:avLst>
              <a:gd fmla="val 16667" name="adj"/>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accent1"/>
                </a:solidFill>
                <a:latin typeface="Arial"/>
                <a:ea typeface="Arial"/>
                <a:cs typeface="Arial"/>
                <a:sym typeface="Arial"/>
              </a:rPr>
              <a:t>9 Million Records</a:t>
            </a:r>
            <a:endParaRPr/>
          </a:p>
        </p:txBody>
      </p:sp>
      <p:graphicFrame>
        <p:nvGraphicFramePr>
          <p:cNvPr id="201" name="Google Shape;201;g5f9e3b06bc_1_111"/>
          <p:cNvGraphicFramePr/>
          <p:nvPr/>
        </p:nvGraphicFramePr>
        <p:xfrm>
          <a:off x="6944454" y="1244535"/>
          <a:ext cx="3000000" cy="3000000"/>
        </p:xfrm>
        <a:graphic>
          <a:graphicData uri="http://schemas.openxmlformats.org/drawingml/2006/table">
            <a:tbl>
              <a:tblPr bandRow="1" firstRow="1">
                <a:noFill/>
                <a:tableStyleId>{1284BA7D-47DF-4CD9-9756-E5D747C9BC72}</a:tableStyleId>
              </a:tblPr>
              <a:tblGrid>
                <a:gridCol w="2170975"/>
                <a:gridCol w="1485900"/>
                <a:gridCol w="1435250"/>
              </a:tblGrid>
              <a:tr h="268550">
                <a:tc>
                  <a:txBody>
                    <a:bodyPr/>
                    <a:lstStyle/>
                    <a:p>
                      <a:pPr indent="0" lvl="0" marL="0" marR="0" rtl="0" algn="ctr">
                        <a:lnSpc>
                          <a:spcPct val="100000"/>
                        </a:lnSpc>
                        <a:spcBef>
                          <a:spcPts val="0"/>
                        </a:spcBef>
                        <a:spcAft>
                          <a:spcPts val="0"/>
                        </a:spcAft>
                        <a:buNone/>
                      </a:pPr>
                      <a:r>
                        <a:rPr lang="en-US" sz="1600" u="none" cap="none" strike="noStrike"/>
                        <a:t>Feature</a:t>
                      </a:r>
                      <a:endParaRPr b="0" i="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Total Missing</a:t>
                      </a:r>
                      <a:endParaRPr b="0" i="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 Missing</a:t>
                      </a:r>
                      <a:endParaRPr b="0" i="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8550">
                <a:tc>
                  <a:txBody>
                    <a:bodyPr/>
                    <a:lstStyle/>
                    <a:p>
                      <a:pPr indent="0" lvl="0" marL="0" marR="0" rtl="0" algn="ctr">
                        <a:lnSpc>
                          <a:spcPct val="100000"/>
                        </a:lnSpc>
                        <a:spcBef>
                          <a:spcPts val="0"/>
                        </a:spcBef>
                        <a:spcAft>
                          <a:spcPts val="0"/>
                        </a:spcAft>
                        <a:buNone/>
                      </a:pPr>
                      <a:r>
                        <a:rPr lang="en-US" sz="1600" u="none" cap="none" strike="noStrike"/>
                        <a:t>PuaMode</a:t>
                      </a:r>
                      <a:endParaRPr b="0" i="0" sz="1600" u="none" cap="none" strike="noStrike">
                        <a:solidFill>
                          <a:schemeClr val="dk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8919174</a:t>
                      </a:r>
                      <a:endParaRPr b="0" i="0" sz="1600" u="none" cap="none" strike="noStrike">
                        <a:solidFill>
                          <a:schemeClr val="dk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99.97</a:t>
                      </a:r>
                      <a:endParaRPr b="0" i="0" sz="1600" u="none" cap="none" strike="noStrike">
                        <a:solidFill>
                          <a:schemeClr val="dk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825">
                <a:tc>
                  <a:txBody>
                    <a:bodyPr/>
                    <a:lstStyle/>
                    <a:p>
                      <a:pPr indent="0" lvl="0" marL="0" marR="0" rtl="0" algn="ctr">
                        <a:lnSpc>
                          <a:spcPct val="100000"/>
                        </a:lnSpc>
                        <a:spcBef>
                          <a:spcPts val="0"/>
                        </a:spcBef>
                        <a:spcAft>
                          <a:spcPts val="0"/>
                        </a:spcAft>
                        <a:buNone/>
                      </a:pPr>
                      <a:r>
                        <a:rPr lang="en-US" sz="1600" u="none" cap="none" strike="noStrike"/>
                        <a:t>Census_ProcessorClass</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8884852</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99.58</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825">
                <a:tc>
                  <a:txBody>
                    <a:bodyPr/>
                    <a:lstStyle/>
                    <a:p>
                      <a:pPr indent="0" lvl="0" marL="0" marR="0" rtl="0" algn="ctr">
                        <a:lnSpc>
                          <a:spcPct val="100000"/>
                        </a:lnSpc>
                        <a:spcBef>
                          <a:spcPts val="0"/>
                        </a:spcBef>
                        <a:spcAft>
                          <a:spcPts val="0"/>
                        </a:spcAft>
                        <a:buNone/>
                      </a:pPr>
                      <a:r>
                        <a:rPr lang="en-US" sz="1600" u="none" cap="none" strike="noStrike"/>
                        <a:t>DefaultBrowsersIdentifier</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8488045</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95.14</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825">
                <a:tc>
                  <a:txBody>
                    <a:bodyPr/>
                    <a:lstStyle/>
                    <a:p>
                      <a:pPr indent="0" lvl="0" marL="0" marR="0" rtl="0" algn="ctr">
                        <a:lnSpc>
                          <a:spcPct val="100000"/>
                        </a:lnSpc>
                        <a:spcBef>
                          <a:spcPts val="0"/>
                        </a:spcBef>
                        <a:spcAft>
                          <a:spcPts val="0"/>
                        </a:spcAft>
                        <a:buNone/>
                      </a:pPr>
                      <a:r>
                        <a:rPr lang="en-US" sz="1600" u="none" cap="none" strike="noStrike"/>
                        <a:t>Census_IsFlightingInternal</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7408759</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83.04</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825">
                <a:tc>
                  <a:txBody>
                    <a:bodyPr/>
                    <a:lstStyle/>
                    <a:p>
                      <a:pPr indent="0" lvl="0" marL="0" marR="0" rtl="0" algn="ctr">
                        <a:lnSpc>
                          <a:spcPct val="100000"/>
                        </a:lnSpc>
                        <a:spcBef>
                          <a:spcPts val="0"/>
                        </a:spcBef>
                        <a:spcAft>
                          <a:spcPts val="0"/>
                        </a:spcAft>
                        <a:buNone/>
                      </a:pPr>
                      <a:r>
                        <a:rPr lang="en-US" sz="1600" u="none" cap="none" strike="noStrike"/>
                        <a:t>Census_InternalBatteryType</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6338429</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71.04</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825">
                <a:tc>
                  <a:txBody>
                    <a:bodyPr/>
                    <a:lstStyle/>
                    <a:p>
                      <a:pPr indent="0" lvl="0" marL="0" marR="0" rtl="0" algn="ctr">
                        <a:lnSpc>
                          <a:spcPct val="100000"/>
                        </a:lnSpc>
                        <a:spcBef>
                          <a:spcPts val="0"/>
                        </a:spcBef>
                        <a:spcAft>
                          <a:spcPts val="0"/>
                        </a:spcAft>
                        <a:buNone/>
                      </a:pPr>
                      <a:r>
                        <a:rPr lang="en-US" sz="1600" u="none" cap="none" strike="noStrike"/>
                        <a:t>Census_ThresholdOptIn</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5667325</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63.52</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825">
                <a:tc>
                  <a:txBody>
                    <a:bodyPr/>
                    <a:lstStyle/>
                    <a:p>
                      <a:pPr indent="0" lvl="0" marL="0" marR="0" rtl="0" algn="ctr">
                        <a:lnSpc>
                          <a:spcPct val="100000"/>
                        </a:lnSpc>
                        <a:spcBef>
                          <a:spcPts val="0"/>
                        </a:spcBef>
                        <a:spcAft>
                          <a:spcPts val="0"/>
                        </a:spcAft>
                        <a:buNone/>
                      </a:pPr>
                      <a:r>
                        <a:rPr lang="en-US" sz="1600" u="none" cap="none" strike="noStrike"/>
                        <a:t>Census_IsWIMBootEnabled</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5659703</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t>63.43</a:t>
                      </a:r>
                      <a:endParaRPr b="0" sz="1600" u="none" cap="none" strike="noStrike">
                        <a:solidFill>
                          <a:schemeClr val="lt1"/>
                        </a:solidFill>
                        <a:latin typeface="Arial"/>
                        <a:ea typeface="Arial"/>
                        <a:cs typeface="Arial"/>
                        <a:sym typeface="Arial"/>
                      </a:endParaRPr>
                    </a:p>
                  </a:txBody>
                  <a:tcPr marT="38100" marB="381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2" name="Google Shape;202;g5f9e3b06bc_1_111"/>
          <p:cNvSpPr/>
          <p:nvPr/>
        </p:nvSpPr>
        <p:spPr>
          <a:xfrm>
            <a:off x="4034571" y="4718647"/>
            <a:ext cx="2061428" cy="592667"/>
          </a:xfrm>
          <a:prstGeom prst="roundRect">
            <a:avLst>
              <a:gd fmla="val 16667" name="adj"/>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accent1"/>
                </a:solidFill>
                <a:latin typeface="Arial"/>
                <a:ea typeface="Arial"/>
                <a:cs typeface="Arial"/>
                <a:sym typeface="Arial"/>
              </a:rPr>
              <a:t>81 Total Features</a:t>
            </a:r>
            <a:endParaRPr/>
          </a:p>
        </p:txBody>
      </p:sp>
      <p:cxnSp>
        <p:nvCxnSpPr>
          <p:cNvPr id="203" name="Google Shape;203;g5f9e3b06bc_1_111"/>
          <p:cNvCxnSpPr/>
          <p:nvPr/>
        </p:nvCxnSpPr>
        <p:spPr>
          <a:xfrm>
            <a:off x="6484100" y="1115948"/>
            <a:ext cx="0" cy="5499300"/>
          </a:xfrm>
          <a:prstGeom prst="straightConnector1">
            <a:avLst/>
          </a:prstGeom>
          <a:noFill/>
          <a:ln cap="flat" cmpd="sng" w="22225">
            <a:solidFill>
              <a:srgbClr val="3E6EC2"/>
            </a:solidFill>
            <a:prstDash val="solid"/>
            <a:round/>
            <a:headEnd len="sm" w="sm" type="none"/>
            <a:tailEnd len="sm" w="sm" type="none"/>
          </a:ln>
        </p:spPr>
      </p:cxnSp>
      <p:pic>
        <p:nvPicPr>
          <p:cNvPr descr="A screenshot of a cell phone&#10;&#10;Description automatically generated" id="204" name="Google Shape;204;g5f9e3b06bc_1_111"/>
          <p:cNvPicPr preferRelativeResize="0"/>
          <p:nvPr/>
        </p:nvPicPr>
        <p:blipFill rotWithShape="1">
          <a:blip r:embed="rId3">
            <a:alphaModFix/>
          </a:blip>
          <a:srcRect b="0" l="0" r="0" t="0"/>
          <a:stretch/>
        </p:blipFill>
        <p:spPr>
          <a:xfrm>
            <a:off x="1" y="881074"/>
            <a:ext cx="3936850" cy="2392517"/>
          </a:xfrm>
          <a:prstGeom prst="rect">
            <a:avLst/>
          </a:prstGeom>
          <a:noFill/>
          <a:ln>
            <a:noFill/>
          </a:ln>
        </p:spPr>
      </p:pic>
      <p:sp>
        <p:nvSpPr>
          <p:cNvPr id="205" name="Google Shape;205;g5f9e3b06bc_1_111"/>
          <p:cNvSpPr/>
          <p:nvPr/>
        </p:nvSpPr>
        <p:spPr>
          <a:xfrm>
            <a:off x="8268931" y="5508324"/>
            <a:ext cx="2443163" cy="1106789"/>
          </a:xfrm>
          <a:prstGeom prst="roundRect">
            <a:avLst>
              <a:gd fmla="val 16667" name="adj"/>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accent1"/>
                </a:solidFill>
                <a:latin typeface="Arial"/>
                <a:ea typeface="Arial"/>
                <a:cs typeface="Arial"/>
                <a:sym typeface="Arial"/>
              </a:rPr>
              <a:t>High Percentage of Missing Values</a:t>
            </a:r>
            <a:endParaRPr/>
          </a:p>
        </p:txBody>
      </p:sp>
      <p:pic>
        <p:nvPicPr>
          <p:cNvPr id="206" name="Google Shape;206;g5f9e3b06bc_1_111"/>
          <p:cNvPicPr preferRelativeResize="0"/>
          <p:nvPr/>
        </p:nvPicPr>
        <p:blipFill>
          <a:blip r:embed="rId4">
            <a:alphaModFix/>
          </a:blip>
          <a:stretch>
            <a:fillRect/>
          </a:stretch>
        </p:blipFill>
        <p:spPr>
          <a:xfrm>
            <a:off x="643074" y="3739325"/>
            <a:ext cx="3218877" cy="2392525"/>
          </a:xfrm>
          <a:prstGeom prst="rect">
            <a:avLst/>
          </a:prstGeom>
          <a:noFill/>
          <a:ln>
            <a:noFill/>
          </a:ln>
        </p:spPr>
      </p:pic>
      <p:sp>
        <p:nvSpPr>
          <p:cNvPr id="207" name="Google Shape;207;g5f9e3b06bc_1_1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5f8e8445c4_2_62"/>
          <p:cNvSpPr/>
          <p:nvPr/>
        </p:nvSpPr>
        <p:spPr>
          <a:xfrm>
            <a:off x="0" y="1"/>
            <a:ext cx="12192000" cy="61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rPr>
              <a:t>One-hot Encoding vs Label Encoding</a:t>
            </a:r>
            <a:endParaRPr b="1" sz="2400">
              <a:solidFill>
                <a:schemeClr val="lt1"/>
              </a:solidFill>
            </a:endParaRPr>
          </a:p>
        </p:txBody>
      </p:sp>
      <p:sp>
        <p:nvSpPr>
          <p:cNvPr id="214" name="Google Shape;214;g5f8e8445c4_2_62"/>
          <p:cNvSpPr txBox="1"/>
          <p:nvPr/>
        </p:nvSpPr>
        <p:spPr>
          <a:xfrm>
            <a:off x="161300" y="863925"/>
            <a:ext cx="58395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p:txBody>
      </p:sp>
      <p:pic>
        <p:nvPicPr>
          <p:cNvPr id="215" name="Google Shape;215;g5f8e8445c4_2_62"/>
          <p:cNvPicPr preferRelativeResize="0"/>
          <p:nvPr/>
        </p:nvPicPr>
        <p:blipFill rotWithShape="1">
          <a:blip r:embed="rId3">
            <a:alphaModFix/>
          </a:blip>
          <a:srcRect b="0" l="0" r="53972" t="0"/>
          <a:stretch/>
        </p:blipFill>
        <p:spPr>
          <a:xfrm>
            <a:off x="7134479" y="661925"/>
            <a:ext cx="4114821" cy="2924625"/>
          </a:xfrm>
          <a:prstGeom prst="rect">
            <a:avLst/>
          </a:prstGeom>
          <a:noFill/>
          <a:ln>
            <a:noFill/>
          </a:ln>
        </p:spPr>
      </p:pic>
      <p:pic>
        <p:nvPicPr>
          <p:cNvPr id="216" name="Google Shape;216;g5f8e8445c4_2_62"/>
          <p:cNvPicPr preferRelativeResize="0"/>
          <p:nvPr/>
        </p:nvPicPr>
        <p:blipFill rotWithShape="1">
          <a:blip r:embed="rId3">
            <a:alphaModFix/>
          </a:blip>
          <a:srcRect b="0" l="53118" r="856" t="0"/>
          <a:stretch/>
        </p:blipFill>
        <p:spPr>
          <a:xfrm>
            <a:off x="1617375" y="661925"/>
            <a:ext cx="4114821" cy="2924625"/>
          </a:xfrm>
          <a:prstGeom prst="rect">
            <a:avLst/>
          </a:prstGeom>
          <a:noFill/>
          <a:ln>
            <a:noFill/>
          </a:ln>
        </p:spPr>
      </p:pic>
      <p:graphicFrame>
        <p:nvGraphicFramePr>
          <p:cNvPr id="217" name="Google Shape;217;g5f8e8445c4_2_62"/>
          <p:cNvGraphicFramePr/>
          <p:nvPr/>
        </p:nvGraphicFramePr>
        <p:xfrm>
          <a:off x="396825" y="3584835"/>
          <a:ext cx="3000000" cy="3000000"/>
        </p:xfrm>
        <a:graphic>
          <a:graphicData uri="http://schemas.openxmlformats.org/drawingml/2006/table">
            <a:tbl>
              <a:tblPr>
                <a:noFill/>
                <a:tableStyleId>{402354FC-8839-4F90-970C-C7E62046004A}</a:tableStyleId>
              </a:tblPr>
              <a:tblGrid>
                <a:gridCol w="938425"/>
                <a:gridCol w="5315800"/>
                <a:gridCol w="5315800"/>
              </a:tblGrid>
              <a:tr h="463025">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rPr lang="en-US" sz="1800"/>
                        <a:t>One-hot Encoding</a:t>
                      </a:r>
                      <a:endParaRPr sz="1800"/>
                    </a:p>
                  </a:txBody>
                  <a:tcPr marT="91425" marB="91425" marR="91425" marL="91425"/>
                </a:tc>
                <a:tc>
                  <a:txBody>
                    <a:bodyPr/>
                    <a:lstStyle/>
                    <a:p>
                      <a:pPr indent="0" lvl="0" marL="0" rtl="0" algn="ctr">
                        <a:spcBef>
                          <a:spcPts val="0"/>
                        </a:spcBef>
                        <a:spcAft>
                          <a:spcPts val="0"/>
                        </a:spcAft>
                        <a:buNone/>
                      </a:pPr>
                      <a:r>
                        <a:rPr lang="en-US" sz="1800"/>
                        <a:t>Label Encoding</a:t>
                      </a:r>
                      <a:endParaRPr sz="1800"/>
                    </a:p>
                  </a:txBody>
                  <a:tcPr marT="91425" marB="91425" marR="91425" marL="91425"/>
                </a:tc>
              </a:tr>
              <a:tr h="1349550">
                <a:tc>
                  <a:txBody>
                    <a:bodyPr/>
                    <a:lstStyle/>
                    <a:p>
                      <a:pPr indent="0" lvl="0" marL="0" rtl="0" algn="ctr">
                        <a:spcBef>
                          <a:spcPts val="0"/>
                        </a:spcBef>
                        <a:spcAft>
                          <a:spcPts val="0"/>
                        </a:spcAft>
                        <a:buNone/>
                      </a:pPr>
                      <a:r>
                        <a:rPr lang="en-US" sz="1800"/>
                        <a:t>Pros</a:t>
                      </a:r>
                      <a:endParaRPr sz="1800"/>
                    </a:p>
                  </a:txBody>
                  <a:tcPr marT="91425" marB="91425" marR="91425" marL="91425" anchor="ct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More interpretability of model parameters (category level)</a:t>
                      </a:r>
                      <a:endParaRPr sz="1800">
                        <a:solidFill>
                          <a:schemeClr val="dk1"/>
                        </a:solidFill>
                      </a:endParaRPr>
                    </a:p>
                    <a:p>
                      <a:pPr indent="-342900" lvl="0" marL="457200" rtl="0" algn="l">
                        <a:spcBef>
                          <a:spcPts val="0"/>
                        </a:spcBef>
                        <a:spcAft>
                          <a:spcPts val="0"/>
                        </a:spcAft>
                        <a:buSzPts val="1800"/>
                        <a:buChar char="●"/>
                      </a:pPr>
                      <a:r>
                        <a:rPr lang="en-US" sz="1800"/>
                        <a:t>Not add meaningless ordinal relationship</a:t>
                      </a:r>
                      <a:endParaRPr sz="1800"/>
                    </a:p>
                  </a:txBody>
                  <a:tcPr marT="91425" marB="91425" marR="91425" marL="91425"/>
                </a:tc>
                <a:tc>
                  <a:txBody>
                    <a:bodyPr/>
                    <a:lstStyle/>
                    <a:p>
                      <a:pPr indent="-342900" lvl="0" marL="457200" rtl="0" algn="l">
                        <a:spcBef>
                          <a:spcPts val="0"/>
                        </a:spcBef>
                        <a:spcAft>
                          <a:spcPts val="0"/>
                        </a:spcAft>
                        <a:buSzPts val="1800"/>
                        <a:buChar char="●"/>
                      </a:pPr>
                      <a:r>
                        <a:rPr lang="en-US" sz="1800"/>
                        <a:t>Low memory space</a:t>
                      </a:r>
                      <a:endParaRPr sz="1800"/>
                    </a:p>
                    <a:p>
                      <a:pPr indent="-342900" lvl="0" marL="457200" rtl="0" algn="l">
                        <a:spcBef>
                          <a:spcPts val="0"/>
                        </a:spcBef>
                        <a:spcAft>
                          <a:spcPts val="0"/>
                        </a:spcAft>
                        <a:buSzPts val="1800"/>
                        <a:buChar char="●"/>
                      </a:pPr>
                      <a:r>
                        <a:rPr lang="en-US" sz="1800"/>
                        <a:t>Keep ordinal relationship</a:t>
                      </a:r>
                      <a:endParaRPr sz="1800"/>
                    </a:p>
                  </a:txBody>
                  <a:tcPr marT="91425" marB="91425" marR="91425" marL="91425"/>
                </a:tc>
              </a:tr>
              <a:tr h="1349550">
                <a:tc>
                  <a:txBody>
                    <a:bodyPr/>
                    <a:lstStyle/>
                    <a:p>
                      <a:pPr indent="0" lvl="0" marL="0" rtl="0" algn="ctr">
                        <a:spcBef>
                          <a:spcPts val="0"/>
                        </a:spcBef>
                        <a:spcAft>
                          <a:spcPts val="0"/>
                        </a:spcAft>
                        <a:buNone/>
                      </a:pPr>
                      <a:r>
                        <a:rPr lang="en-US" sz="1800"/>
                        <a:t>Cons</a:t>
                      </a:r>
                      <a:endParaRPr sz="1800"/>
                    </a:p>
                  </a:txBody>
                  <a:tcPr marT="91425" marB="91425" marR="91425" marL="91425" anchor="ctr"/>
                </a:tc>
                <a:tc>
                  <a:txBody>
                    <a:bodyPr/>
                    <a:lstStyle/>
                    <a:p>
                      <a:pPr indent="-342900" lvl="0" marL="457200" rtl="0" algn="l">
                        <a:spcBef>
                          <a:spcPts val="0"/>
                        </a:spcBef>
                        <a:spcAft>
                          <a:spcPts val="0"/>
                        </a:spcAft>
                        <a:buSzPts val="1800"/>
                        <a:buChar char="●"/>
                      </a:pPr>
                      <a:r>
                        <a:rPr lang="en-US" sz="1800"/>
                        <a:t>More memory space</a:t>
                      </a:r>
                      <a:endParaRPr sz="1800"/>
                    </a:p>
                    <a:p>
                      <a:pPr indent="-342900" lvl="0" marL="457200" rtl="0" algn="l">
                        <a:spcBef>
                          <a:spcPts val="0"/>
                        </a:spcBef>
                        <a:spcAft>
                          <a:spcPts val="0"/>
                        </a:spcAft>
                        <a:buSzPts val="1800"/>
                        <a:buChar char="●"/>
                      </a:pPr>
                      <a:r>
                        <a:rPr lang="en-US" sz="1800"/>
                        <a:t>Lose ordinal relationship</a:t>
                      </a:r>
                      <a:endParaRPr sz="1800"/>
                    </a:p>
                  </a:txBody>
                  <a:tcPr marT="91425" marB="91425" marR="91425" marL="91425"/>
                </a:tc>
                <a:tc>
                  <a:txBody>
                    <a:bodyPr/>
                    <a:lstStyle/>
                    <a:p>
                      <a:pPr indent="-342900" lvl="0" marL="457200" rtl="0" algn="l">
                        <a:spcBef>
                          <a:spcPts val="0"/>
                        </a:spcBef>
                        <a:spcAft>
                          <a:spcPts val="0"/>
                        </a:spcAft>
                        <a:buSzPts val="1800"/>
                        <a:buChar char="●"/>
                      </a:pPr>
                      <a:r>
                        <a:rPr lang="en-US" sz="1800"/>
                        <a:t>May a</a:t>
                      </a:r>
                      <a:r>
                        <a:rPr lang="en-US" sz="1800"/>
                        <a:t>dd meaningless ordinal relationship</a:t>
                      </a:r>
                      <a:endParaRPr sz="1800"/>
                    </a:p>
                    <a:p>
                      <a:pPr indent="-342900" lvl="0" marL="457200" rtl="0" algn="l">
                        <a:spcBef>
                          <a:spcPts val="0"/>
                        </a:spcBef>
                        <a:spcAft>
                          <a:spcPts val="0"/>
                        </a:spcAft>
                        <a:buSzPts val="1800"/>
                        <a:buChar char="●"/>
                      </a:pPr>
                      <a:r>
                        <a:rPr lang="en-US" sz="1800"/>
                        <a:t>Less interpretability of model parameters (feature level)</a:t>
                      </a:r>
                      <a:endParaRPr sz="1800"/>
                    </a:p>
                  </a:txBody>
                  <a:tcPr marT="91425" marB="91425" marR="91425" marL="91425"/>
                </a:tc>
              </a:tr>
            </a:tbl>
          </a:graphicData>
        </a:graphic>
      </p:graphicFrame>
      <p:sp>
        <p:nvSpPr>
          <p:cNvPr id="218" name="Google Shape;218;g5f8e8445c4_2_6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g5f9d8e33c2_0_8"/>
          <p:cNvSpPr/>
          <p:nvPr/>
        </p:nvSpPr>
        <p:spPr>
          <a:xfrm>
            <a:off x="0" y="1"/>
            <a:ext cx="12192000" cy="61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rPr>
              <a:t>Getting a handle on the data - one-hot encoding (ohe) and filtering</a:t>
            </a:r>
            <a:endParaRPr/>
          </a:p>
        </p:txBody>
      </p:sp>
      <p:sp>
        <p:nvSpPr>
          <p:cNvPr id="225" name="Google Shape;225;g5f9d8e33c2_0_8"/>
          <p:cNvSpPr/>
          <p:nvPr/>
        </p:nvSpPr>
        <p:spPr>
          <a:xfrm>
            <a:off x="118825" y="3117800"/>
            <a:ext cx="1550700" cy="1476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Row data</a:t>
            </a:r>
            <a:endParaRPr sz="1800"/>
          </a:p>
          <a:p>
            <a:pPr indent="0" lvl="0" marL="0" rtl="0" algn="ctr">
              <a:spcBef>
                <a:spcPts val="0"/>
              </a:spcBef>
              <a:spcAft>
                <a:spcPts val="0"/>
              </a:spcAft>
              <a:buNone/>
            </a:pPr>
            <a:r>
              <a:rPr lang="en-US" sz="1800"/>
              <a:t>(features:81)</a:t>
            </a:r>
            <a:endParaRPr sz="1800"/>
          </a:p>
        </p:txBody>
      </p:sp>
      <p:sp>
        <p:nvSpPr>
          <p:cNvPr id="226" name="Google Shape;226;g5f9d8e33c2_0_8"/>
          <p:cNvSpPr/>
          <p:nvPr/>
        </p:nvSpPr>
        <p:spPr>
          <a:xfrm>
            <a:off x="10501997" y="3117800"/>
            <a:ext cx="1550700" cy="1476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Encoded data</a:t>
            </a:r>
            <a:endParaRPr sz="1800"/>
          </a:p>
          <a:p>
            <a:pPr indent="0" lvl="0" marL="0" rtl="0" algn="ctr">
              <a:spcBef>
                <a:spcPts val="0"/>
              </a:spcBef>
              <a:spcAft>
                <a:spcPts val="0"/>
              </a:spcAft>
              <a:buNone/>
            </a:pPr>
            <a:r>
              <a:rPr lang="en-US" sz="1800"/>
              <a:t>(474)</a:t>
            </a:r>
            <a:endParaRPr sz="1800"/>
          </a:p>
        </p:txBody>
      </p:sp>
      <p:sp>
        <p:nvSpPr>
          <p:cNvPr id="227" name="Google Shape;227;g5f9d8e33c2_0_8"/>
          <p:cNvSpPr/>
          <p:nvPr/>
        </p:nvSpPr>
        <p:spPr>
          <a:xfrm>
            <a:off x="2307225" y="2408025"/>
            <a:ext cx="1475400" cy="1032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Categorical features</a:t>
            </a:r>
            <a:endParaRPr sz="1800"/>
          </a:p>
          <a:p>
            <a:pPr indent="0" lvl="0" marL="0" rtl="0" algn="ctr">
              <a:spcBef>
                <a:spcPts val="0"/>
              </a:spcBef>
              <a:spcAft>
                <a:spcPts val="0"/>
              </a:spcAft>
              <a:buNone/>
            </a:pPr>
            <a:r>
              <a:rPr lang="en-US" sz="1800"/>
              <a:t>(</a:t>
            </a:r>
            <a:r>
              <a:rPr lang="en-US" sz="1800">
                <a:solidFill>
                  <a:schemeClr val="dk1"/>
                </a:solidFill>
              </a:rPr>
              <a:t>73</a:t>
            </a:r>
            <a:r>
              <a:rPr lang="en-US" sz="1800"/>
              <a:t>)</a:t>
            </a:r>
            <a:endParaRPr sz="1800"/>
          </a:p>
        </p:txBody>
      </p:sp>
      <p:sp>
        <p:nvSpPr>
          <p:cNvPr id="228" name="Google Shape;228;g5f9d8e33c2_0_8"/>
          <p:cNvSpPr/>
          <p:nvPr/>
        </p:nvSpPr>
        <p:spPr>
          <a:xfrm>
            <a:off x="2307225" y="4447575"/>
            <a:ext cx="1475400" cy="1086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Numerical features</a:t>
            </a:r>
            <a:endParaRPr sz="1800"/>
          </a:p>
          <a:p>
            <a:pPr indent="0" lvl="0" marL="0" rtl="0" algn="ctr">
              <a:spcBef>
                <a:spcPts val="0"/>
              </a:spcBef>
              <a:spcAft>
                <a:spcPts val="0"/>
              </a:spcAft>
              <a:buNone/>
            </a:pPr>
            <a:r>
              <a:rPr lang="en-US" sz="1800"/>
              <a:t>(8)</a:t>
            </a:r>
            <a:endParaRPr sz="1800"/>
          </a:p>
        </p:txBody>
      </p:sp>
      <p:cxnSp>
        <p:nvCxnSpPr>
          <p:cNvPr id="229" name="Google Shape;229;g5f9d8e33c2_0_8"/>
          <p:cNvCxnSpPr>
            <a:stCxn id="225" idx="4"/>
            <a:endCxn id="227" idx="2"/>
          </p:cNvCxnSpPr>
          <p:nvPr/>
        </p:nvCxnSpPr>
        <p:spPr>
          <a:xfrm flipH="1" rot="10800000">
            <a:off x="1669525" y="2924600"/>
            <a:ext cx="637800" cy="9315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30" name="Google Shape;230;g5f9d8e33c2_0_8"/>
          <p:cNvCxnSpPr>
            <a:stCxn id="225" idx="4"/>
            <a:endCxn id="228" idx="2"/>
          </p:cNvCxnSpPr>
          <p:nvPr/>
        </p:nvCxnSpPr>
        <p:spPr>
          <a:xfrm>
            <a:off x="1669525" y="3856100"/>
            <a:ext cx="637800" cy="1134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31" name="Google Shape;231;g5f9d8e33c2_0_8"/>
          <p:cNvCxnSpPr>
            <a:stCxn id="232" idx="3"/>
            <a:endCxn id="226" idx="2"/>
          </p:cNvCxnSpPr>
          <p:nvPr/>
        </p:nvCxnSpPr>
        <p:spPr>
          <a:xfrm flipH="1" rot="10800000">
            <a:off x="9912225" y="3855982"/>
            <a:ext cx="589800" cy="1086300"/>
          </a:xfrm>
          <a:prstGeom prst="bentConnector3">
            <a:avLst>
              <a:gd fmla="val 49998" name="adj1"/>
            </a:avLst>
          </a:prstGeom>
          <a:noFill/>
          <a:ln cap="flat" cmpd="sng" w="9525">
            <a:solidFill>
              <a:schemeClr val="dk2"/>
            </a:solidFill>
            <a:prstDash val="solid"/>
            <a:round/>
            <a:headEnd len="med" w="med" type="none"/>
            <a:tailEnd len="med" w="med" type="triangle"/>
          </a:ln>
        </p:spPr>
      </p:cxnSp>
      <p:sp>
        <p:nvSpPr>
          <p:cNvPr id="233" name="Google Shape;233;g5f9d8e33c2_0_8"/>
          <p:cNvSpPr/>
          <p:nvPr/>
        </p:nvSpPr>
        <p:spPr>
          <a:xfrm>
            <a:off x="4120800" y="2408025"/>
            <a:ext cx="1123200" cy="10329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One-hot</a:t>
            </a:r>
            <a:endParaRPr sz="1800"/>
          </a:p>
          <a:p>
            <a:pPr indent="0" lvl="0" marL="0" rtl="0" algn="ctr">
              <a:spcBef>
                <a:spcPts val="0"/>
              </a:spcBef>
              <a:spcAft>
                <a:spcPts val="0"/>
              </a:spcAft>
              <a:buNone/>
            </a:pPr>
            <a:r>
              <a:rPr lang="en-US" sz="1800"/>
              <a:t>encoding</a:t>
            </a:r>
            <a:endParaRPr sz="1800"/>
          </a:p>
        </p:txBody>
      </p:sp>
      <p:sp>
        <p:nvSpPr>
          <p:cNvPr id="234" name="Google Shape;234;g5f9d8e33c2_0_8"/>
          <p:cNvSpPr/>
          <p:nvPr/>
        </p:nvSpPr>
        <p:spPr>
          <a:xfrm>
            <a:off x="7994050" y="2407972"/>
            <a:ext cx="1918200" cy="10329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Regarding </a:t>
            </a:r>
            <a:r>
              <a:rPr lang="en-US" sz="1800"/>
              <a:t>missing values as one category</a:t>
            </a:r>
            <a:endParaRPr sz="1800"/>
          </a:p>
        </p:txBody>
      </p:sp>
      <p:cxnSp>
        <p:nvCxnSpPr>
          <p:cNvPr id="235" name="Google Shape;235;g5f9d8e33c2_0_8"/>
          <p:cNvCxnSpPr>
            <a:stCxn id="227" idx="4"/>
            <a:endCxn id="233" idx="1"/>
          </p:cNvCxnSpPr>
          <p:nvPr/>
        </p:nvCxnSpPr>
        <p:spPr>
          <a:xfrm>
            <a:off x="3782625" y="2924475"/>
            <a:ext cx="338100" cy="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g5f9d8e33c2_0_8"/>
          <p:cNvCxnSpPr>
            <a:stCxn id="237" idx="3"/>
            <a:endCxn id="234" idx="1"/>
          </p:cNvCxnSpPr>
          <p:nvPr/>
        </p:nvCxnSpPr>
        <p:spPr>
          <a:xfrm>
            <a:off x="7578113" y="2924472"/>
            <a:ext cx="415800" cy="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g5f9d8e33c2_0_8"/>
          <p:cNvCxnSpPr>
            <a:stCxn id="234" idx="3"/>
            <a:endCxn id="226" idx="2"/>
          </p:cNvCxnSpPr>
          <p:nvPr/>
        </p:nvCxnSpPr>
        <p:spPr>
          <a:xfrm>
            <a:off x="9912250" y="2924422"/>
            <a:ext cx="589800" cy="931800"/>
          </a:xfrm>
          <a:prstGeom prst="bentConnector3">
            <a:avLst>
              <a:gd fmla="val 49996" name="adj1"/>
            </a:avLst>
          </a:prstGeom>
          <a:noFill/>
          <a:ln cap="flat" cmpd="sng" w="9525">
            <a:solidFill>
              <a:schemeClr val="dk2"/>
            </a:solidFill>
            <a:prstDash val="solid"/>
            <a:round/>
            <a:headEnd len="med" w="med" type="none"/>
            <a:tailEnd len="med" w="med" type="triangle"/>
          </a:ln>
        </p:spPr>
      </p:cxnSp>
      <p:sp>
        <p:nvSpPr>
          <p:cNvPr id="237" name="Google Shape;237;g5f9d8e33c2_0_8"/>
          <p:cNvSpPr/>
          <p:nvPr/>
        </p:nvSpPr>
        <p:spPr>
          <a:xfrm>
            <a:off x="5659913" y="2408022"/>
            <a:ext cx="1918200" cy="10329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Combining &gt;10k freq. </a:t>
            </a:r>
            <a:r>
              <a:rPr lang="en-US" sz="1800">
                <a:solidFill>
                  <a:schemeClr val="dk1"/>
                </a:solidFill>
              </a:rPr>
              <a:t>(0.1%) </a:t>
            </a:r>
            <a:r>
              <a:rPr lang="en-US" sz="1800"/>
              <a:t>categories as one category</a:t>
            </a:r>
            <a:endParaRPr sz="1800"/>
          </a:p>
        </p:txBody>
      </p:sp>
      <p:cxnSp>
        <p:nvCxnSpPr>
          <p:cNvPr id="239" name="Google Shape;239;g5f9d8e33c2_0_8"/>
          <p:cNvCxnSpPr>
            <a:stCxn id="233" idx="3"/>
            <a:endCxn id="237" idx="1"/>
          </p:cNvCxnSpPr>
          <p:nvPr/>
        </p:nvCxnSpPr>
        <p:spPr>
          <a:xfrm>
            <a:off x="5244000" y="2924475"/>
            <a:ext cx="415800" cy="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g5f9d8e33c2_0_8"/>
          <p:cNvSpPr/>
          <p:nvPr/>
        </p:nvSpPr>
        <p:spPr>
          <a:xfrm>
            <a:off x="7994025" y="4425832"/>
            <a:ext cx="1918200" cy="10329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Filling missing values with median value</a:t>
            </a:r>
            <a:endParaRPr sz="1800"/>
          </a:p>
        </p:txBody>
      </p:sp>
      <p:sp>
        <p:nvSpPr>
          <p:cNvPr id="240" name="Google Shape;240;g5f9d8e33c2_0_8"/>
          <p:cNvSpPr txBox="1"/>
          <p:nvPr/>
        </p:nvSpPr>
        <p:spPr>
          <a:xfrm>
            <a:off x="4134900" y="1591775"/>
            <a:ext cx="1095000" cy="5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Encoding</a:t>
            </a:r>
            <a:endParaRPr sz="1800">
              <a:latin typeface="Calibri"/>
              <a:ea typeface="Calibri"/>
              <a:cs typeface="Calibri"/>
              <a:sym typeface="Calibri"/>
            </a:endParaRPr>
          </a:p>
        </p:txBody>
      </p:sp>
      <p:sp>
        <p:nvSpPr>
          <p:cNvPr id="241" name="Google Shape;241;g5f9d8e33c2_0_8"/>
          <p:cNvSpPr txBox="1"/>
          <p:nvPr/>
        </p:nvSpPr>
        <p:spPr>
          <a:xfrm>
            <a:off x="5670586" y="1591787"/>
            <a:ext cx="1896900" cy="5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Outlier filtering</a:t>
            </a:r>
            <a:endParaRPr sz="1800">
              <a:latin typeface="Calibri"/>
              <a:ea typeface="Calibri"/>
              <a:cs typeface="Calibri"/>
              <a:sym typeface="Calibri"/>
            </a:endParaRPr>
          </a:p>
        </p:txBody>
      </p:sp>
      <p:sp>
        <p:nvSpPr>
          <p:cNvPr id="242" name="Google Shape;242;g5f9d8e33c2_0_8"/>
          <p:cNvSpPr txBox="1"/>
          <p:nvPr/>
        </p:nvSpPr>
        <p:spPr>
          <a:xfrm>
            <a:off x="7951599" y="1591775"/>
            <a:ext cx="2003100" cy="5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Missing value operation</a:t>
            </a:r>
            <a:endParaRPr sz="1800">
              <a:latin typeface="Calibri"/>
              <a:ea typeface="Calibri"/>
              <a:cs typeface="Calibri"/>
              <a:sym typeface="Calibri"/>
            </a:endParaRPr>
          </a:p>
        </p:txBody>
      </p:sp>
      <p:sp>
        <p:nvSpPr>
          <p:cNvPr id="243" name="Google Shape;243;g5f9d8e33c2_0_8"/>
          <p:cNvSpPr txBox="1"/>
          <p:nvPr/>
        </p:nvSpPr>
        <p:spPr>
          <a:xfrm>
            <a:off x="161300" y="863925"/>
            <a:ext cx="58395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Pre-processing Pipeline</a:t>
            </a:r>
            <a:endParaRPr sz="2400">
              <a:latin typeface="Calibri"/>
              <a:ea typeface="Calibri"/>
              <a:cs typeface="Calibri"/>
              <a:sym typeface="Calibri"/>
            </a:endParaRPr>
          </a:p>
        </p:txBody>
      </p:sp>
      <p:cxnSp>
        <p:nvCxnSpPr>
          <p:cNvPr id="244" name="Google Shape;244;g5f9d8e33c2_0_8"/>
          <p:cNvCxnSpPr>
            <a:stCxn id="228" idx="4"/>
            <a:endCxn id="232" idx="1"/>
          </p:cNvCxnSpPr>
          <p:nvPr/>
        </p:nvCxnSpPr>
        <p:spPr>
          <a:xfrm flipH="1" rot="10800000">
            <a:off x="3782625" y="4942425"/>
            <a:ext cx="4211400" cy="483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g5f9d8e33c2_0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5f9e3b06bc_1_129"/>
          <p:cNvSpPr/>
          <p:nvPr/>
        </p:nvSpPr>
        <p:spPr>
          <a:xfrm>
            <a:off x="0" y="-1168400"/>
            <a:ext cx="12192000" cy="80265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Which features are actually important?</a:t>
            </a:r>
            <a:endParaRPr b="0" i="0" sz="1400" u="none" cap="none" strike="noStrike">
              <a:solidFill>
                <a:srgbClr val="000000"/>
              </a:solidFill>
              <a:latin typeface="Arial"/>
              <a:ea typeface="Arial"/>
              <a:cs typeface="Arial"/>
              <a:sym typeface="Arial"/>
            </a:endParaRPr>
          </a:p>
        </p:txBody>
      </p:sp>
      <p:sp>
        <p:nvSpPr>
          <p:cNvPr id="252" name="Google Shape;252;g5f9e3b06bc_1_1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5f9e3b06bc_1_134"/>
          <p:cNvSpPr/>
          <p:nvPr/>
        </p:nvSpPr>
        <p:spPr>
          <a:xfrm>
            <a:off x="0" y="1"/>
            <a:ext cx="12192000" cy="61806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Six ohe features are of clearly higher importance (Random Forest Classifier)</a:t>
            </a:r>
            <a:endParaRPr b="0" i="0" sz="1400" u="none" cap="none" strike="noStrike">
              <a:solidFill>
                <a:srgbClr val="000000"/>
              </a:solidFill>
              <a:latin typeface="Arial"/>
              <a:ea typeface="Arial"/>
              <a:cs typeface="Arial"/>
              <a:sym typeface="Arial"/>
            </a:endParaRPr>
          </a:p>
        </p:txBody>
      </p:sp>
      <p:pic>
        <p:nvPicPr>
          <p:cNvPr id="259" name="Google Shape;259;g5f9e3b06bc_1_134"/>
          <p:cNvPicPr preferRelativeResize="0"/>
          <p:nvPr/>
        </p:nvPicPr>
        <p:blipFill rotWithShape="1">
          <a:blip r:embed="rId3">
            <a:alphaModFix/>
          </a:blip>
          <a:srcRect b="0" l="39" r="49" t="0"/>
          <a:stretch/>
        </p:blipFill>
        <p:spPr>
          <a:xfrm>
            <a:off x="1865376" y="1499616"/>
            <a:ext cx="7507224" cy="5053643"/>
          </a:xfrm>
          <a:prstGeom prst="rect">
            <a:avLst/>
          </a:prstGeom>
          <a:noFill/>
          <a:ln>
            <a:noFill/>
          </a:ln>
        </p:spPr>
      </p:pic>
      <p:cxnSp>
        <p:nvCxnSpPr>
          <p:cNvPr id="260" name="Google Shape;260;g5f9e3b06bc_1_134"/>
          <p:cNvCxnSpPr/>
          <p:nvPr/>
        </p:nvCxnSpPr>
        <p:spPr>
          <a:xfrm flipH="1">
            <a:off x="3302650" y="1862675"/>
            <a:ext cx="686100" cy="549900"/>
          </a:xfrm>
          <a:prstGeom prst="straightConnector1">
            <a:avLst/>
          </a:prstGeom>
          <a:noFill/>
          <a:ln cap="flat" cmpd="sng" w="50800">
            <a:solidFill>
              <a:schemeClr val="dk1"/>
            </a:solidFill>
            <a:prstDash val="solid"/>
            <a:miter lim="800000"/>
            <a:headEnd len="sm" w="sm" type="none"/>
            <a:tailEnd len="med" w="med" type="triangle"/>
          </a:ln>
        </p:spPr>
      </p:cxnSp>
      <p:cxnSp>
        <p:nvCxnSpPr>
          <p:cNvPr id="261" name="Google Shape;261;g5f9e3b06bc_1_134"/>
          <p:cNvCxnSpPr/>
          <p:nvPr/>
        </p:nvCxnSpPr>
        <p:spPr>
          <a:xfrm flipH="1">
            <a:off x="3302825" y="2530600"/>
            <a:ext cx="1175100" cy="1501800"/>
          </a:xfrm>
          <a:prstGeom prst="straightConnector1">
            <a:avLst/>
          </a:prstGeom>
          <a:noFill/>
          <a:ln cap="flat" cmpd="sng" w="50800">
            <a:solidFill>
              <a:schemeClr val="dk1"/>
            </a:solidFill>
            <a:prstDash val="solid"/>
            <a:miter lim="800000"/>
            <a:headEnd len="sm" w="sm" type="none"/>
            <a:tailEnd len="med" w="med" type="triangle"/>
          </a:ln>
        </p:spPr>
      </p:cxnSp>
      <p:cxnSp>
        <p:nvCxnSpPr>
          <p:cNvPr id="262" name="Google Shape;262;g5f9e3b06bc_1_134"/>
          <p:cNvCxnSpPr/>
          <p:nvPr/>
        </p:nvCxnSpPr>
        <p:spPr>
          <a:xfrm flipH="1">
            <a:off x="3377100" y="3132675"/>
            <a:ext cx="1561800" cy="1034700"/>
          </a:xfrm>
          <a:prstGeom prst="straightConnector1">
            <a:avLst/>
          </a:prstGeom>
          <a:noFill/>
          <a:ln cap="flat" cmpd="sng" w="50800">
            <a:solidFill>
              <a:schemeClr val="dk1"/>
            </a:solidFill>
            <a:prstDash val="solid"/>
            <a:miter lim="800000"/>
            <a:headEnd len="sm" w="sm" type="none"/>
            <a:tailEnd len="med" w="med" type="triangle"/>
          </a:ln>
        </p:spPr>
      </p:cxnSp>
      <p:cxnSp>
        <p:nvCxnSpPr>
          <p:cNvPr id="263" name="Google Shape;263;g5f9e3b06bc_1_134"/>
          <p:cNvCxnSpPr/>
          <p:nvPr/>
        </p:nvCxnSpPr>
        <p:spPr>
          <a:xfrm flipH="1">
            <a:off x="3330225" y="3800600"/>
            <a:ext cx="2022600" cy="667800"/>
          </a:xfrm>
          <a:prstGeom prst="straightConnector1">
            <a:avLst/>
          </a:prstGeom>
          <a:noFill/>
          <a:ln cap="flat" cmpd="sng" w="50800">
            <a:solidFill>
              <a:schemeClr val="dk1"/>
            </a:solidFill>
            <a:prstDash val="solid"/>
            <a:miter lim="800000"/>
            <a:headEnd len="sm" w="sm" type="none"/>
            <a:tailEnd len="med" w="med" type="triangle"/>
          </a:ln>
        </p:spPr>
      </p:cxnSp>
      <p:cxnSp>
        <p:nvCxnSpPr>
          <p:cNvPr id="264" name="Google Shape;264;g5f9e3b06bc_1_134"/>
          <p:cNvCxnSpPr>
            <a:stCxn id="265" idx="1"/>
          </p:cNvCxnSpPr>
          <p:nvPr/>
        </p:nvCxnSpPr>
        <p:spPr>
          <a:xfrm flipH="1">
            <a:off x="3353736" y="4348420"/>
            <a:ext cx="1909500" cy="258300"/>
          </a:xfrm>
          <a:prstGeom prst="straightConnector1">
            <a:avLst/>
          </a:prstGeom>
          <a:noFill/>
          <a:ln cap="flat" cmpd="sng" w="50800">
            <a:solidFill>
              <a:schemeClr val="dk1"/>
            </a:solidFill>
            <a:prstDash val="solid"/>
            <a:miter lim="800000"/>
            <a:headEnd len="sm" w="sm" type="none"/>
            <a:tailEnd len="med" w="med" type="triangle"/>
          </a:ln>
        </p:spPr>
      </p:cxnSp>
      <p:cxnSp>
        <p:nvCxnSpPr>
          <p:cNvPr id="266" name="Google Shape;266;g5f9e3b06bc_1_134"/>
          <p:cNvCxnSpPr/>
          <p:nvPr/>
        </p:nvCxnSpPr>
        <p:spPr>
          <a:xfrm rot="10800000">
            <a:off x="3353673" y="4799575"/>
            <a:ext cx="1375200" cy="323100"/>
          </a:xfrm>
          <a:prstGeom prst="straightConnector1">
            <a:avLst/>
          </a:prstGeom>
          <a:noFill/>
          <a:ln cap="flat" cmpd="sng" w="50800">
            <a:solidFill>
              <a:schemeClr val="dk1"/>
            </a:solidFill>
            <a:prstDash val="solid"/>
            <a:miter lim="800000"/>
            <a:headEnd len="sm" w="sm" type="none"/>
            <a:tailEnd len="med" w="med" type="triangle"/>
          </a:ln>
        </p:spPr>
      </p:cxnSp>
      <p:sp>
        <p:nvSpPr>
          <p:cNvPr id="267" name="Google Shape;267;g5f9e3b06bc_1_134"/>
          <p:cNvSpPr/>
          <p:nvPr/>
        </p:nvSpPr>
        <p:spPr>
          <a:xfrm>
            <a:off x="3241461" y="1104500"/>
            <a:ext cx="1797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SmartScreen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_ExistsNotSet</a:t>
            </a:r>
            <a:endParaRPr b="0" i="0" sz="1800" u="none" cap="none" strike="noStrike">
              <a:solidFill>
                <a:srgbClr val="000000"/>
              </a:solidFill>
              <a:latin typeface="Arial"/>
              <a:ea typeface="Arial"/>
              <a:cs typeface="Arial"/>
              <a:sym typeface="Arial"/>
            </a:endParaRPr>
          </a:p>
        </p:txBody>
      </p:sp>
      <p:sp>
        <p:nvSpPr>
          <p:cNvPr id="268" name="Google Shape;268;g5f9e3b06bc_1_134"/>
          <p:cNvSpPr/>
          <p:nvPr/>
        </p:nvSpPr>
        <p:spPr>
          <a:xfrm>
            <a:off x="4309336" y="1834705"/>
            <a:ext cx="1797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AVProducts</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Installed_1.0</a:t>
            </a:r>
            <a:endParaRPr b="0" i="0" sz="1800" u="none" cap="none" strike="noStrike">
              <a:solidFill>
                <a:srgbClr val="000000"/>
              </a:solidFill>
              <a:latin typeface="Arial"/>
              <a:ea typeface="Arial"/>
              <a:cs typeface="Arial"/>
              <a:sym typeface="Arial"/>
            </a:endParaRPr>
          </a:p>
        </p:txBody>
      </p:sp>
      <p:sp>
        <p:nvSpPr>
          <p:cNvPr id="269" name="Google Shape;269;g5f9e3b06bc_1_134"/>
          <p:cNvSpPr/>
          <p:nvPr/>
        </p:nvSpPr>
        <p:spPr>
          <a:xfrm>
            <a:off x="5044648" y="2564910"/>
            <a:ext cx="2076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AVProductStates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Identifier_53447.0</a:t>
            </a:r>
            <a:endParaRPr b="0" i="0" sz="1800" u="none" cap="none" strike="noStrike">
              <a:solidFill>
                <a:srgbClr val="000000"/>
              </a:solidFill>
              <a:latin typeface="Arial"/>
              <a:ea typeface="Arial"/>
              <a:cs typeface="Arial"/>
              <a:sym typeface="Arial"/>
            </a:endParaRPr>
          </a:p>
        </p:txBody>
      </p:sp>
      <p:sp>
        <p:nvSpPr>
          <p:cNvPr id="265" name="Google Shape;265;g5f9e3b06bc_1_134"/>
          <p:cNvSpPr/>
          <p:nvPr/>
        </p:nvSpPr>
        <p:spPr>
          <a:xfrm>
            <a:off x="5263236" y="4025320"/>
            <a:ext cx="1797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SmartScreen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_RequireAdmin</a:t>
            </a:r>
            <a:endParaRPr b="0" i="0" sz="1800" u="none" cap="none" strike="noStrike">
              <a:solidFill>
                <a:srgbClr val="000000"/>
              </a:solidFill>
              <a:latin typeface="Arial"/>
              <a:ea typeface="Arial"/>
              <a:cs typeface="Arial"/>
              <a:sym typeface="Arial"/>
            </a:endParaRPr>
          </a:p>
        </p:txBody>
      </p:sp>
      <p:sp>
        <p:nvSpPr>
          <p:cNvPr id="270" name="Google Shape;270;g5f9e3b06bc_1_134"/>
          <p:cNvSpPr/>
          <p:nvPr/>
        </p:nvSpPr>
        <p:spPr>
          <a:xfrm>
            <a:off x="4775923" y="4755525"/>
            <a:ext cx="2076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AVProductStates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Identifier_nan</a:t>
            </a:r>
            <a:endParaRPr b="0" i="0" sz="1800" u="none" cap="none" strike="noStrike">
              <a:solidFill>
                <a:srgbClr val="000000"/>
              </a:solidFill>
              <a:latin typeface="Arial"/>
              <a:ea typeface="Arial"/>
              <a:cs typeface="Arial"/>
              <a:sym typeface="Arial"/>
            </a:endParaRPr>
          </a:p>
        </p:txBody>
      </p:sp>
      <p:sp>
        <p:nvSpPr>
          <p:cNvPr id="271" name="Google Shape;271;g5f9e3b06bc_1_134"/>
          <p:cNvSpPr/>
          <p:nvPr/>
        </p:nvSpPr>
        <p:spPr>
          <a:xfrm>
            <a:off x="5263236" y="3295115"/>
            <a:ext cx="1797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AVProducts</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Installed_2.0</a:t>
            </a:r>
            <a:endParaRPr b="0" i="0" sz="1800" u="none" cap="none" strike="noStrike">
              <a:solidFill>
                <a:srgbClr val="000000"/>
              </a:solidFill>
              <a:latin typeface="Arial"/>
              <a:ea typeface="Arial"/>
              <a:cs typeface="Arial"/>
              <a:sym typeface="Arial"/>
            </a:endParaRPr>
          </a:p>
        </p:txBody>
      </p:sp>
      <p:sp>
        <p:nvSpPr>
          <p:cNvPr id="272" name="Google Shape;272;g5f9e3b06bc_1_1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g5f9e3b06bc_1_152"/>
          <p:cNvSpPr/>
          <p:nvPr/>
        </p:nvSpPr>
        <p:spPr>
          <a:xfrm>
            <a:off x="0" y="-1168400"/>
            <a:ext cx="12192000" cy="80264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How far can you get by simply picking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your favorite feature?</a:t>
            </a:r>
            <a:endParaRPr b="0" i="0" sz="1400" u="none" cap="none" strike="noStrike">
              <a:solidFill>
                <a:srgbClr val="000000"/>
              </a:solidFill>
              <a:latin typeface="Arial"/>
              <a:ea typeface="Arial"/>
              <a:cs typeface="Arial"/>
              <a:sym typeface="Arial"/>
            </a:endParaRPr>
          </a:p>
        </p:txBody>
      </p:sp>
      <p:sp>
        <p:nvSpPr>
          <p:cNvPr id="279" name="Google Shape;279;g5f9e3b06bc_1_1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2019-07-29T04:00:04Z</dcterms:created>
  <dc:creator>Sebastian</dc:creator>
</cp:coreProperties>
</file>