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7" r:id="rId3"/>
    <p:sldId id="269" r:id="rId4"/>
    <p:sldId id="258" r:id="rId5"/>
    <p:sldId id="259" r:id="rId6"/>
    <p:sldId id="260" r:id="rId7"/>
    <p:sldId id="262" r:id="rId8"/>
    <p:sldId id="263" r:id="rId9"/>
    <p:sldId id="268" r:id="rId10"/>
    <p:sldId id="265" r:id="rId11"/>
    <p:sldId id="26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snapToGrid="0">
      <p:cViewPr>
        <p:scale>
          <a:sx n="100" d="100"/>
          <a:sy n="100" d="100"/>
        </p:scale>
        <p:origin x="936" y="3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471865-56E8-4344-850F-1547D5065AD9}" type="datetimeFigureOut">
              <a:rPr lang="en-US" smtClean="0"/>
              <a:t>8/13/2019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ADA46F-E8ED-4518-A408-3867378D0981}" type="slidenum">
              <a:rPr lang="en-US" smtClean="0"/>
              <a:t>‹#›</a:t>
            </a:fld>
            <a:endParaRPr lang="en-US"/>
          </a:p>
        </p:txBody>
      </p:sp>
    </p:spTree>
    <p:extLst>
      <p:ext uri="{BB962C8B-B14F-4D97-AF65-F5344CB8AC3E}">
        <p14:creationId xmlns:p14="http://schemas.microsoft.com/office/powerpoint/2010/main" val="4442415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 general comments:</a:t>
            </a:r>
          </a:p>
          <a:p>
            <a:endParaRPr lang="en-US" dirty="0"/>
          </a:p>
          <a:p>
            <a:r>
              <a:rPr lang="en-US" dirty="0"/>
              <a:t>One slide = one message.</a:t>
            </a:r>
          </a:p>
          <a:p>
            <a:r>
              <a:rPr lang="en-US" dirty="0"/>
              <a:t>One slide = 1 minute of presentation time.</a:t>
            </a:r>
          </a:p>
          <a:p>
            <a:r>
              <a:rPr lang="en-US" dirty="0"/>
              <a:t>Overall slides should use as little text as possible.</a:t>
            </a:r>
          </a:p>
          <a:p>
            <a:r>
              <a:rPr lang="en-US" dirty="0"/>
              <a:t>Slide titles should contain the conclusion of the slide (this way listeners can pick up if they did not pay attention for a moment).</a:t>
            </a:r>
          </a:p>
          <a:p>
            <a:r>
              <a:rPr lang="en-US" dirty="0"/>
              <a:t>Graphs and images should dominate the slides. No more than two visuals per slide (better just a single one). All graphs must have clearly legible axis and tick labels. Data lines or symbols should be thicker than the axes. Personally, I like to have all graphs boxed, i.e. having axes and ticks on all four sides, and only a minimum of ticks (3-4 on the x-axis and 2-3 on the y-axis).</a:t>
            </a:r>
          </a:p>
          <a:p>
            <a:r>
              <a:rPr lang="en-US" dirty="0"/>
              <a:t>The talk should finish with a “take-home-message” slide (a single statement of the most important message of the talk, i.e. what we want the listeners to remember even if they forget everything else we talked about).</a:t>
            </a:r>
          </a:p>
          <a:p>
            <a:endParaRPr lang="en-US" dirty="0"/>
          </a:p>
          <a:p>
            <a:r>
              <a:rPr lang="en-US" dirty="0"/>
              <a:t>Also use first slide for acknowledgements!</a:t>
            </a:r>
          </a:p>
        </p:txBody>
      </p:sp>
      <p:sp>
        <p:nvSpPr>
          <p:cNvPr id="4" name="Slide Number Placeholder 3"/>
          <p:cNvSpPr>
            <a:spLocks noGrp="1"/>
          </p:cNvSpPr>
          <p:nvPr>
            <p:ph type="sldNum" sz="quarter" idx="5"/>
          </p:nvPr>
        </p:nvSpPr>
        <p:spPr/>
        <p:txBody>
          <a:bodyPr/>
          <a:lstStyle/>
          <a:p>
            <a:fld id="{18ADA46F-E8ED-4518-A408-3867378D0981}" type="slidenum">
              <a:rPr lang="en-US" smtClean="0"/>
              <a:t>1</a:t>
            </a:fld>
            <a:endParaRPr lang="en-US"/>
          </a:p>
        </p:txBody>
      </p:sp>
    </p:spTree>
    <p:extLst>
      <p:ext uri="{BB962C8B-B14F-4D97-AF65-F5344CB8AC3E}">
        <p14:creationId xmlns:p14="http://schemas.microsoft.com/office/powerpoint/2010/main" val="22910980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8ADA46F-E8ED-4518-A408-3867378D0981}" type="slidenum">
              <a:rPr lang="en-US" smtClean="0"/>
              <a:t>10</a:t>
            </a:fld>
            <a:endParaRPr lang="en-US"/>
          </a:p>
        </p:txBody>
      </p:sp>
    </p:spTree>
    <p:extLst>
      <p:ext uri="{BB962C8B-B14F-4D97-AF65-F5344CB8AC3E}">
        <p14:creationId xmlns:p14="http://schemas.microsoft.com/office/powerpoint/2010/main" val="14134109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Leave this slide up while taking questions.</a:t>
            </a:r>
          </a:p>
        </p:txBody>
      </p:sp>
      <p:sp>
        <p:nvSpPr>
          <p:cNvPr id="4" name="Slide Number Placeholder 3"/>
          <p:cNvSpPr>
            <a:spLocks noGrp="1"/>
          </p:cNvSpPr>
          <p:nvPr>
            <p:ph type="sldNum" sz="quarter" idx="5"/>
          </p:nvPr>
        </p:nvSpPr>
        <p:spPr/>
        <p:txBody>
          <a:bodyPr/>
          <a:lstStyle/>
          <a:p>
            <a:fld id="{18ADA46F-E8ED-4518-A408-3867378D0981}" type="slidenum">
              <a:rPr lang="en-US" smtClean="0"/>
              <a:t>11</a:t>
            </a:fld>
            <a:endParaRPr lang="en-US"/>
          </a:p>
        </p:txBody>
      </p:sp>
    </p:spTree>
    <p:extLst>
      <p:ext uri="{BB962C8B-B14F-4D97-AF65-F5344CB8AC3E}">
        <p14:creationId xmlns:p14="http://schemas.microsoft.com/office/powerpoint/2010/main" val="32458467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Very broad introduction into the topic, i.e. malware detection (not machine learning). Should be easily accessible (your grandmother should be able to understand it) and it helps if it is funny (opening joke). Should clearly define the problem (e.g. what is malware, what is done about it, …) and its importance (e.g. some number on how widespread malware is or something similar).</a:t>
            </a:r>
          </a:p>
        </p:txBody>
      </p:sp>
      <p:sp>
        <p:nvSpPr>
          <p:cNvPr id="4" name="Slide Number Placeholder 3"/>
          <p:cNvSpPr>
            <a:spLocks noGrp="1"/>
          </p:cNvSpPr>
          <p:nvPr>
            <p:ph type="sldNum" sz="quarter" idx="5"/>
          </p:nvPr>
        </p:nvSpPr>
        <p:spPr/>
        <p:txBody>
          <a:bodyPr/>
          <a:lstStyle/>
          <a:p>
            <a:fld id="{18ADA46F-E8ED-4518-A408-3867378D0981}" type="slidenum">
              <a:rPr lang="en-US" smtClean="0"/>
              <a:t>2</a:t>
            </a:fld>
            <a:endParaRPr lang="en-US"/>
          </a:p>
        </p:txBody>
      </p:sp>
    </p:spTree>
    <p:extLst>
      <p:ext uri="{BB962C8B-B14F-4D97-AF65-F5344CB8AC3E}">
        <p14:creationId xmlns:p14="http://schemas.microsoft.com/office/powerpoint/2010/main" val="26967722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Introduction to dataset and scoring</a:t>
            </a:r>
          </a:p>
        </p:txBody>
      </p:sp>
      <p:sp>
        <p:nvSpPr>
          <p:cNvPr id="4" name="Slide Number Placeholder 3"/>
          <p:cNvSpPr>
            <a:spLocks noGrp="1"/>
          </p:cNvSpPr>
          <p:nvPr>
            <p:ph type="sldNum" sz="quarter" idx="5"/>
          </p:nvPr>
        </p:nvSpPr>
        <p:spPr/>
        <p:txBody>
          <a:bodyPr/>
          <a:lstStyle/>
          <a:p>
            <a:fld id="{18ADA46F-E8ED-4518-A408-3867378D0981}" type="slidenum">
              <a:rPr lang="en-US" smtClean="0"/>
              <a:t>3</a:t>
            </a:fld>
            <a:endParaRPr lang="en-US"/>
          </a:p>
        </p:txBody>
      </p:sp>
    </p:spTree>
    <p:extLst>
      <p:ext uri="{BB962C8B-B14F-4D97-AF65-F5344CB8AC3E}">
        <p14:creationId xmlns:p14="http://schemas.microsoft.com/office/powerpoint/2010/main" val="12537404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8ADA46F-E8ED-4518-A408-3867378D0981}" type="slidenum">
              <a:rPr lang="en-US" smtClean="0"/>
              <a:t>4</a:t>
            </a:fld>
            <a:endParaRPr lang="en-US"/>
          </a:p>
        </p:txBody>
      </p:sp>
    </p:spTree>
    <p:extLst>
      <p:ext uri="{BB962C8B-B14F-4D97-AF65-F5344CB8AC3E}">
        <p14:creationId xmlns:p14="http://schemas.microsoft.com/office/powerpoint/2010/main" val="16516907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8ADA46F-E8ED-4518-A408-3867378D0981}" type="slidenum">
              <a:rPr lang="en-US" smtClean="0"/>
              <a:t>5</a:t>
            </a:fld>
            <a:endParaRPr lang="en-US"/>
          </a:p>
        </p:txBody>
      </p:sp>
    </p:spTree>
    <p:extLst>
      <p:ext uri="{BB962C8B-B14F-4D97-AF65-F5344CB8AC3E}">
        <p14:creationId xmlns:p14="http://schemas.microsoft.com/office/powerpoint/2010/main" val="19677124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8ADA46F-E8ED-4518-A408-3867378D0981}" type="slidenum">
              <a:rPr lang="en-US" smtClean="0"/>
              <a:t>6</a:t>
            </a:fld>
            <a:endParaRPr lang="en-US"/>
          </a:p>
        </p:txBody>
      </p:sp>
    </p:spTree>
    <p:extLst>
      <p:ext uri="{BB962C8B-B14F-4D97-AF65-F5344CB8AC3E}">
        <p14:creationId xmlns:p14="http://schemas.microsoft.com/office/powerpoint/2010/main" val="40680220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8ADA46F-E8ED-4518-A408-3867378D0981}" type="slidenum">
              <a:rPr lang="en-US" smtClean="0"/>
              <a:t>7</a:t>
            </a:fld>
            <a:endParaRPr lang="en-US"/>
          </a:p>
        </p:txBody>
      </p:sp>
    </p:spTree>
    <p:extLst>
      <p:ext uri="{BB962C8B-B14F-4D97-AF65-F5344CB8AC3E}">
        <p14:creationId xmlns:p14="http://schemas.microsoft.com/office/powerpoint/2010/main" val="485996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8ADA46F-E8ED-4518-A408-3867378D0981}" type="slidenum">
              <a:rPr lang="en-US" smtClean="0"/>
              <a:t>8</a:t>
            </a:fld>
            <a:endParaRPr lang="en-US"/>
          </a:p>
        </p:txBody>
      </p:sp>
    </p:spTree>
    <p:extLst>
      <p:ext uri="{BB962C8B-B14F-4D97-AF65-F5344CB8AC3E}">
        <p14:creationId xmlns:p14="http://schemas.microsoft.com/office/powerpoint/2010/main" val="18372680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8ADA46F-E8ED-4518-A408-3867378D0981}" type="slidenum">
              <a:rPr lang="en-US" smtClean="0"/>
              <a:t>9</a:t>
            </a:fld>
            <a:endParaRPr lang="en-US"/>
          </a:p>
        </p:txBody>
      </p:sp>
    </p:spTree>
    <p:extLst>
      <p:ext uri="{BB962C8B-B14F-4D97-AF65-F5344CB8AC3E}">
        <p14:creationId xmlns:p14="http://schemas.microsoft.com/office/powerpoint/2010/main" val="7108079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8219F-C385-46A6-AD5B-3639C917291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2D4F2BF-8091-4DFE-BEBC-2307087900A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EF47161-EC1B-472A-ABE2-FA683D98C402}"/>
              </a:ext>
            </a:extLst>
          </p:cNvPr>
          <p:cNvSpPr>
            <a:spLocks noGrp="1"/>
          </p:cNvSpPr>
          <p:nvPr>
            <p:ph type="dt" sz="half" idx="10"/>
          </p:nvPr>
        </p:nvSpPr>
        <p:spPr/>
        <p:txBody>
          <a:bodyPr/>
          <a:lstStyle/>
          <a:p>
            <a:fld id="{17F288AB-551E-46C5-BC7A-CCD3C9A8B0F6}" type="datetimeFigureOut">
              <a:rPr lang="en-US" smtClean="0"/>
              <a:t>8/13/2019</a:t>
            </a:fld>
            <a:endParaRPr lang="en-US"/>
          </a:p>
        </p:txBody>
      </p:sp>
      <p:sp>
        <p:nvSpPr>
          <p:cNvPr id="5" name="Footer Placeholder 4">
            <a:extLst>
              <a:ext uri="{FF2B5EF4-FFF2-40B4-BE49-F238E27FC236}">
                <a16:creationId xmlns:a16="http://schemas.microsoft.com/office/drawing/2014/main" id="{93DB7A53-9D62-4D22-86F1-E491ADFDB0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8A10D7-6175-4695-9A11-8E2CBA2A7487}"/>
              </a:ext>
            </a:extLst>
          </p:cNvPr>
          <p:cNvSpPr>
            <a:spLocks noGrp="1"/>
          </p:cNvSpPr>
          <p:nvPr>
            <p:ph type="sldNum" sz="quarter" idx="12"/>
          </p:nvPr>
        </p:nvSpPr>
        <p:spPr/>
        <p:txBody>
          <a:bodyPr/>
          <a:lstStyle/>
          <a:p>
            <a:fld id="{452E91FE-38E3-44AB-95F0-BDE47C60F333}" type="slidenum">
              <a:rPr lang="en-US" smtClean="0"/>
              <a:t>‹#›</a:t>
            </a:fld>
            <a:endParaRPr lang="en-US"/>
          </a:p>
        </p:txBody>
      </p:sp>
    </p:spTree>
    <p:extLst>
      <p:ext uri="{BB962C8B-B14F-4D97-AF65-F5344CB8AC3E}">
        <p14:creationId xmlns:p14="http://schemas.microsoft.com/office/powerpoint/2010/main" val="35777708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B40BA7-84F0-4B59-B785-6B45D9A247A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065B663-0C08-44F1-8C9A-F5C6201F2B1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5A369E-3ECD-4119-8A88-E5F3064275AE}"/>
              </a:ext>
            </a:extLst>
          </p:cNvPr>
          <p:cNvSpPr>
            <a:spLocks noGrp="1"/>
          </p:cNvSpPr>
          <p:nvPr>
            <p:ph type="dt" sz="half" idx="10"/>
          </p:nvPr>
        </p:nvSpPr>
        <p:spPr/>
        <p:txBody>
          <a:bodyPr/>
          <a:lstStyle/>
          <a:p>
            <a:fld id="{17F288AB-551E-46C5-BC7A-CCD3C9A8B0F6}" type="datetimeFigureOut">
              <a:rPr lang="en-US" smtClean="0"/>
              <a:t>8/13/2019</a:t>
            </a:fld>
            <a:endParaRPr lang="en-US"/>
          </a:p>
        </p:txBody>
      </p:sp>
      <p:sp>
        <p:nvSpPr>
          <p:cNvPr id="5" name="Footer Placeholder 4">
            <a:extLst>
              <a:ext uri="{FF2B5EF4-FFF2-40B4-BE49-F238E27FC236}">
                <a16:creationId xmlns:a16="http://schemas.microsoft.com/office/drawing/2014/main" id="{B12FF67F-7DA6-4655-BB37-9452E3EAAF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6F183DD-A486-4553-970B-1824379646A8}"/>
              </a:ext>
            </a:extLst>
          </p:cNvPr>
          <p:cNvSpPr>
            <a:spLocks noGrp="1"/>
          </p:cNvSpPr>
          <p:nvPr>
            <p:ph type="sldNum" sz="quarter" idx="12"/>
          </p:nvPr>
        </p:nvSpPr>
        <p:spPr/>
        <p:txBody>
          <a:bodyPr/>
          <a:lstStyle/>
          <a:p>
            <a:fld id="{452E91FE-38E3-44AB-95F0-BDE47C60F333}" type="slidenum">
              <a:rPr lang="en-US" smtClean="0"/>
              <a:t>‹#›</a:t>
            </a:fld>
            <a:endParaRPr lang="en-US"/>
          </a:p>
        </p:txBody>
      </p:sp>
    </p:spTree>
    <p:extLst>
      <p:ext uri="{BB962C8B-B14F-4D97-AF65-F5344CB8AC3E}">
        <p14:creationId xmlns:p14="http://schemas.microsoft.com/office/powerpoint/2010/main" val="13518064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F399E31-0DAE-4DA8-A733-869376B9E72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5BF5647-6C48-4FAD-9FD9-A4D73451F87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3BE6815-D4EF-47C7-AB55-01611CD3C369}"/>
              </a:ext>
            </a:extLst>
          </p:cNvPr>
          <p:cNvSpPr>
            <a:spLocks noGrp="1"/>
          </p:cNvSpPr>
          <p:nvPr>
            <p:ph type="dt" sz="half" idx="10"/>
          </p:nvPr>
        </p:nvSpPr>
        <p:spPr/>
        <p:txBody>
          <a:bodyPr/>
          <a:lstStyle/>
          <a:p>
            <a:fld id="{17F288AB-551E-46C5-BC7A-CCD3C9A8B0F6}" type="datetimeFigureOut">
              <a:rPr lang="en-US" smtClean="0"/>
              <a:t>8/13/2019</a:t>
            </a:fld>
            <a:endParaRPr lang="en-US"/>
          </a:p>
        </p:txBody>
      </p:sp>
      <p:sp>
        <p:nvSpPr>
          <p:cNvPr id="5" name="Footer Placeholder 4">
            <a:extLst>
              <a:ext uri="{FF2B5EF4-FFF2-40B4-BE49-F238E27FC236}">
                <a16:creationId xmlns:a16="http://schemas.microsoft.com/office/drawing/2014/main" id="{87230FC0-6B18-48F7-AD0A-EA815BEE68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A7CE2C-FDE2-4D6D-88B9-5A5FED771361}"/>
              </a:ext>
            </a:extLst>
          </p:cNvPr>
          <p:cNvSpPr>
            <a:spLocks noGrp="1"/>
          </p:cNvSpPr>
          <p:nvPr>
            <p:ph type="sldNum" sz="quarter" idx="12"/>
          </p:nvPr>
        </p:nvSpPr>
        <p:spPr/>
        <p:txBody>
          <a:bodyPr/>
          <a:lstStyle/>
          <a:p>
            <a:fld id="{452E91FE-38E3-44AB-95F0-BDE47C60F333}" type="slidenum">
              <a:rPr lang="en-US" smtClean="0"/>
              <a:t>‹#›</a:t>
            </a:fld>
            <a:endParaRPr lang="en-US"/>
          </a:p>
        </p:txBody>
      </p:sp>
    </p:spTree>
    <p:extLst>
      <p:ext uri="{BB962C8B-B14F-4D97-AF65-F5344CB8AC3E}">
        <p14:creationId xmlns:p14="http://schemas.microsoft.com/office/powerpoint/2010/main" val="31808404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24BE1A-F541-4E14-A3C0-6CEBC803DEA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F9D9E2C-758D-40F8-88D7-8833311A79C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77B9E9-F0E3-49F0-B5A1-C55E2822BCCA}"/>
              </a:ext>
            </a:extLst>
          </p:cNvPr>
          <p:cNvSpPr>
            <a:spLocks noGrp="1"/>
          </p:cNvSpPr>
          <p:nvPr>
            <p:ph type="dt" sz="half" idx="10"/>
          </p:nvPr>
        </p:nvSpPr>
        <p:spPr/>
        <p:txBody>
          <a:bodyPr/>
          <a:lstStyle/>
          <a:p>
            <a:fld id="{17F288AB-551E-46C5-BC7A-CCD3C9A8B0F6}" type="datetimeFigureOut">
              <a:rPr lang="en-US" smtClean="0"/>
              <a:t>8/13/2019</a:t>
            </a:fld>
            <a:endParaRPr lang="en-US"/>
          </a:p>
        </p:txBody>
      </p:sp>
      <p:sp>
        <p:nvSpPr>
          <p:cNvPr id="5" name="Footer Placeholder 4">
            <a:extLst>
              <a:ext uri="{FF2B5EF4-FFF2-40B4-BE49-F238E27FC236}">
                <a16:creationId xmlns:a16="http://schemas.microsoft.com/office/drawing/2014/main" id="{9CB356F2-7F08-45D6-9839-9B2E65D8C2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E5C0054-48DB-411A-B871-4B896FFA1863}"/>
              </a:ext>
            </a:extLst>
          </p:cNvPr>
          <p:cNvSpPr>
            <a:spLocks noGrp="1"/>
          </p:cNvSpPr>
          <p:nvPr>
            <p:ph type="sldNum" sz="quarter" idx="12"/>
          </p:nvPr>
        </p:nvSpPr>
        <p:spPr/>
        <p:txBody>
          <a:bodyPr/>
          <a:lstStyle/>
          <a:p>
            <a:fld id="{452E91FE-38E3-44AB-95F0-BDE47C60F333}" type="slidenum">
              <a:rPr lang="en-US" smtClean="0"/>
              <a:t>‹#›</a:t>
            </a:fld>
            <a:endParaRPr lang="en-US"/>
          </a:p>
        </p:txBody>
      </p:sp>
    </p:spTree>
    <p:extLst>
      <p:ext uri="{BB962C8B-B14F-4D97-AF65-F5344CB8AC3E}">
        <p14:creationId xmlns:p14="http://schemas.microsoft.com/office/powerpoint/2010/main" val="20533965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8F4EBF-350D-417B-ACE7-80891EF0760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28DEC99-DDE2-4D18-A207-F27B347D732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10028B3-B8F2-4422-B3FA-3D8E6C4C2296}"/>
              </a:ext>
            </a:extLst>
          </p:cNvPr>
          <p:cNvSpPr>
            <a:spLocks noGrp="1"/>
          </p:cNvSpPr>
          <p:nvPr>
            <p:ph type="dt" sz="half" idx="10"/>
          </p:nvPr>
        </p:nvSpPr>
        <p:spPr/>
        <p:txBody>
          <a:bodyPr/>
          <a:lstStyle/>
          <a:p>
            <a:fld id="{17F288AB-551E-46C5-BC7A-CCD3C9A8B0F6}" type="datetimeFigureOut">
              <a:rPr lang="en-US" smtClean="0"/>
              <a:t>8/13/2019</a:t>
            </a:fld>
            <a:endParaRPr lang="en-US"/>
          </a:p>
        </p:txBody>
      </p:sp>
      <p:sp>
        <p:nvSpPr>
          <p:cNvPr id="5" name="Footer Placeholder 4">
            <a:extLst>
              <a:ext uri="{FF2B5EF4-FFF2-40B4-BE49-F238E27FC236}">
                <a16:creationId xmlns:a16="http://schemas.microsoft.com/office/drawing/2014/main" id="{C207AC41-2773-4757-8328-F7062B9419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1FF59F-B641-4A97-AC53-C85F08E2F6EF}"/>
              </a:ext>
            </a:extLst>
          </p:cNvPr>
          <p:cNvSpPr>
            <a:spLocks noGrp="1"/>
          </p:cNvSpPr>
          <p:nvPr>
            <p:ph type="sldNum" sz="quarter" idx="12"/>
          </p:nvPr>
        </p:nvSpPr>
        <p:spPr/>
        <p:txBody>
          <a:bodyPr/>
          <a:lstStyle/>
          <a:p>
            <a:fld id="{452E91FE-38E3-44AB-95F0-BDE47C60F333}" type="slidenum">
              <a:rPr lang="en-US" smtClean="0"/>
              <a:t>‹#›</a:t>
            </a:fld>
            <a:endParaRPr lang="en-US"/>
          </a:p>
        </p:txBody>
      </p:sp>
    </p:spTree>
    <p:extLst>
      <p:ext uri="{BB962C8B-B14F-4D97-AF65-F5344CB8AC3E}">
        <p14:creationId xmlns:p14="http://schemas.microsoft.com/office/powerpoint/2010/main" val="25469171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D80C78-271C-4984-BE3B-F4465CD508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C89F00C-DAFA-41B9-8A2D-6D96D10E4BE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298FC9C-B55B-4195-888B-98808386304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A0B9DD9-E2DC-4B1B-B2C3-4F67ED774BFB}"/>
              </a:ext>
            </a:extLst>
          </p:cNvPr>
          <p:cNvSpPr>
            <a:spLocks noGrp="1"/>
          </p:cNvSpPr>
          <p:nvPr>
            <p:ph type="dt" sz="half" idx="10"/>
          </p:nvPr>
        </p:nvSpPr>
        <p:spPr/>
        <p:txBody>
          <a:bodyPr/>
          <a:lstStyle/>
          <a:p>
            <a:fld id="{17F288AB-551E-46C5-BC7A-CCD3C9A8B0F6}" type="datetimeFigureOut">
              <a:rPr lang="en-US" smtClean="0"/>
              <a:t>8/13/2019</a:t>
            </a:fld>
            <a:endParaRPr lang="en-US"/>
          </a:p>
        </p:txBody>
      </p:sp>
      <p:sp>
        <p:nvSpPr>
          <p:cNvPr id="6" name="Footer Placeholder 5">
            <a:extLst>
              <a:ext uri="{FF2B5EF4-FFF2-40B4-BE49-F238E27FC236}">
                <a16:creationId xmlns:a16="http://schemas.microsoft.com/office/drawing/2014/main" id="{DA842A26-A420-410F-98DE-3582EC01018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9715635-B796-4418-A9FC-6F84CFF3613B}"/>
              </a:ext>
            </a:extLst>
          </p:cNvPr>
          <p:cNvSpPr>
            <a:spLocks noGrp="1"/>
          </p:cNvSpPr>
          <p:nvPr>
            <p:ph type="sldNum" sz="quarter" idx="12"/>
          </p:nvPr>
        </p:nvSpPr>
        <p:spPr/>
        <p:txBody>
          <a:bodyPr/>
          <a:lstStyle/>
          <a:p>
            <a:fld id="{452E91FE-38E3-44AB-95F0-BDE47C60F333}" type="slidenum">
              <a:rPr lang="en-US" smtClean="0"/>
              <a:t>‹#›</a:t>
            </a:fld>
            <a:endParaRPr lang="en-US"/>
          </a:p>
        </p:txBody>
      </p:sp>
    </p:spTree>
    <p:extLst>
      <p:ext uri="{BB962C8B-B14F-4D97-AF65-F5344CB8AC3E}">
        <p14:creationId xmlns:p14="http://schemas.microsoft.com/office/powerpoint/2010/main" val="33932986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F64FA1-B5E0-42C5-93DC-86EC5FC4F4C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A90CFF0-2928-460F-BD07-B0D8E67187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A27E9A2-DE2A-4583-9E28-C48D69FD2F4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E5FB2B2-032A-4EFA-A275-4121D95E21C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6A6100E-2CD3-4B7E-823D-EFDAE1FEDF4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895CF18-E1B6-4760-BFA2-CB597078D1FE}"/>
              </a:ext>
            </a:extLst>
          </p:cNvPr>
          <p:cNvSpPr>
            <a:spLocks noGrp="1"/>
          </p:cNvSpPr>
          <p:nvPr>
            <p:ph type="dt" sz="half" idx="10"/>
          </p:nvPr>
        </p:nvSpPr>
        <p:spPr/>
        <p:txBody>
          <a:bodyPr/>
          <a:lstStyle/>
          <a:p>
            <a:fld id="{17F288AB-551E-46C5-BC7A-CCD3C9A8B0F6}" type="datetimeFigureOut">
              <a:rPr lang="en-US" smtClean="0"/>
              <a:t>8/13/2019</a:t>
            </a:fld>
            <a:endParaRPr lang="en-US"/>
          </a:p>
        </p:txBody>
      </p:sp>
      <p:sp>
        <p:nvSpPr>
          <p:cNvPr id="8" name="Footer Placeholder 7">
            <a:extLst>
              <a:ext uri="{FF2B5EF4-FFF2-40B4-BE49-F238E27FC236}">
                <a16:creationId xmlns:a16="http://schemas.microsoft.com/office/drawing/2014/main" id="{E954CD1C-3DC0-4BF3-913F-FC346D85037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482C2AA-4936-4BD2-9509-A71422244679}"/>
              </a:ext>
            </a:extLst>
          </p:cNvPr>
          <p:cNvSpPr>
            <a:spLocks noGrp="1"/>
          </p:cNvSpPr>
          <p:nvPr>
            <p:ph type="sldNum" sz="quarter" idx="12"/>
          </p:nvPr>
        </p:nvSpPr>
        <p:spPr/>
        <p:txBody>
          <a:bodyPr/>
          <a:lstStyle/>
          <a:p>
            <a:fld id="{452E91FE-38E3-44AB-95F0-BDE47C60F333}" type="slidenum">
              <a:rPr lang="en-US" smtClean="0"/>
              <a:t>‹#›</a:t>
            </a:fld>
            <a:endParaRPr lang="en-US"/>
          </a:p>
        </p:txBody>
      </p:sp>
    </p:spTree>
    <p:extLst>
      <p:ext uri="{BB962C8B-B14F-4D97-AF65-F5344CB8AC3E}">
        <p14:creationId xmlns:p14="http://schemas.microsoft.com/office/powerpoint/2010/main" val="8897206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2939EA-03FA-4AA2-83D5-086CD77B279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E318CBB-B666-4B0C-9904-BFC9193BAC4A}"/>
              </a:ext>
            </a:extLst>
          </p:cNvPr>
          <p:cNvSpPr>
            <a:spLocks noGrp="1"/>
          </p:cNvSpPr>
          <p:nvPr>
            <p:ph type="dt" sz="half" idx="10"/>
          </p:nvPr>
        </p:nvSpPr>
        <p:spPr/>
        <p:txBody>
          <a:bodyPr/>
          <a:lstStyle/>
          <a:p>
            <a:fld id="{17F288AB-551E-46C5-BC7A-CCD3C9A8B0F6}" type="datetimeFigureOut">
              <a:rPr lang="en-US" smtClean="0"/>
              <a:t>8/13/2019</a:t>
            </a:fld>
            <a:endParaRPr lang="en-US"/>
          </a:p>
        </p:txBody>
      </p:sp>
      <p:sp>
        <p:nvSpPr>
          <p:cNvPr id="4" name="Footer Placeholder 3">
            <a:extLst>
              <a:ext uri="{FF2B5EF4-FFF2-40B4-BE49-F238E27FC236}">
                <a16:creationId xmlns:a16="http://schemas.microsoft.com/office/drawing/2014/main" id="{4165FF1B-8D78-4834-ABFB-02E2FA03489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42F531F-2F34-4727-BDAD-FA4878A66EF5}"/>
              </a:ext>
            </a:extLst>
          </p:cNvPr>
          <p:cNvSpPr>
            <a:spLocks noGrp="1"/>
          </p:cNvSpPr>
          <p:nvPr>
            <p:ph type="sldNum" sz="quarter" idx="12"/>
          </p:nvPr>
        </p:nvSpPr>
        <p:spPr/>
        <p:txBody>
          <a:bodyPr/>
          <a:lstStyle/>
          <a:p>
            <a:fld id="{452E91FE-38E3-44AB-95F0-BDE47C60F333}" type="slidenum">
              <a:rPr lang="en-US" smtClean="0"/>
              <a:t>‹#›</a:t>
            </a:fld>
            <a:endParaRPr lang="en-US"/>
          </a:p>
        </p:txBody>
      </p:sp>
    </p:spTree>
    <p:extLst>
      <p:ext uri="{BB962C8B-B14F-4D97-AF65-F5344CB8AC3E}">
        <p14:creationId xmlns:p14="http://schemas.microsoft.com/office/powerpoint/2010/main" val="30034134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90D94C8-F8D9-4548-B388-840F22AAA3F8}"/>
              </a:ext>
            </a:extLst>
          </p:cNvPr>
          <p:cNvSpPr>
            <a:spLocks noGrp="1"/>
          </p:cNvSpPr>
          <p:nvPr>
            <p:ph type="dt" sz="half" idx="10"/>
          </p:nvPr>
        </p:nvSpPr>
        <p:spPr/>
        <p:txBody>
          <a:bodyPr/>
          <a:lstStyle/>
          <a:p>
            <a:fld id="{17F288AB-551E-46C5-BC7A-CCD3C9A8B0F6}" type="datetimeFigureOut">
              <a:rPr lang="en-US" smtClean="0"/>
              <a:t>8/13/2019</a:t>
            </a:fld>
            <a:endParaRPr lang="en-US"/>
          </a:p>
        </p:txBody>
      </p:sp>
      <p:sp>
        <p:nvSpPr>
          <p:cNvPr id="3" name="Footer Placeholder 2">
            <a:extLst>
              <a:ext uri="{FF2B5EF4-FFF2-40B4-BE49-F238E27FC236}">
                <a16:creationId xmlns:a16="http://schemas.microsoft.com/office/drawing/2014/main" id="{6FE104FF-EFC9-4460-A5A6-8FD43F2BFEF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9913B10-C106-4BA3-B06E-DB376E2310BD}"/>
              </a:ext>
            </a:extLst>
          </p:cNvPr>
          <p:cNvSpPr>
            <a:spLocks noGrp="1"/>
          </p:cNvSpPr>
          <p:nvPr>
            <p:ph type="sldNum" sz="quarter" idx="12"/>
          </p:nvPr>
        </p:nvSpPr>
        <p:spPr/>
        <p:txBody>
          <a:bodyPr/>
          <a:lstStyle/>
          <a:p>
            <a:fld id="{452E91FE-38E3-44AB-95F0-BDE47C60F333}" type="slidenum">
              <a:rPr lang="en-US" smtClean="0"/>
              <a:t>‹#›</a:t>
            </a:fld>
            <a:endParaRPr lang="en-US"/>
          </a:p>
        </p:txBody>
      </p:sp>
    </p:spTree>
    <p:extLst>
      <p:ext uri="{BB962C8B-B14F-4D97-AF65-F5344CB8AC3E}">
        <p14:creationId xmlns:p14="http://schemas.microsoft.com/office/powerpoint/2010/main" val="31346350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21AF3D-5905-48E7-BC0B-DB637112A5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5A2D219-4B0F-4648-B555-9195CC7CE12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C3AE50F-B075-4DA6-B606-324ED3AC71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8A0B07E-5473-46EE-B963-AEB9B97045EA}"/>
              </a:ext>
            </a:extLst>
          </p:cNvPr>
          <p:cNvSpPr>
            <a:spLocks noGrp="1"/>
          </p:cNvSpPr>
          <p:nvPr>
            <p:ph type="dt" sz="half" idx="10"/>
          </p:nvPr>
        </p:nvSpPr>
        <p:spPr/>
        <p:txBody>
          <a:bodyPr/>
          <a:lstStyle/>
          <a:p>
            <a:fld id="{17F288AB-551E-46C5-BC7A-CCD3C9A8B0F6}" type="datetimeFigureOut">
              <a:rPr lang="en-US" smtClean="0"/>
              <a:t>8/13/2019</a:t>
            </a:fld>
            <a:endParaRPr lang="en-US"/>
          </a:p>
        </p:txBody>
      </p:sp>
      <p:sp>
        <p:nvSpPr>
          <p:cNvPr id="6" name="Footer Placeholder 5">
            <a:extLst>
              <a:ext uri="{FF2B5EF4-FFF2-40B4-BE49-F238E27FC236}">
                <a16:creationId xmlns:a16="http://schemas.microsoft.com/office/drawing/2014/main" id="{FA130ED7-E048-4323-B22D-1172E21A95C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53E0C8-1F17-4C65-8EDB-A62DB632A3E4}"/>
              </a:ext>
            </a:extLst>
          </p:cNvPr>
          <p:cNvSpPr>
            <a:spLocks noGrp="1"/>
          </p:cNvSpPr>
          <p:nvPr>
            <p:ph type="sldNum" sz="quarter" idx="12"/>
          </p:nvPr>
        </p:nvSpPr>
        <p:spPr/>
        <p:txBody>
          <a:bodyPr/>
          <a:lstStyle/>
          <a:p>
            <a:fld id="{452E91FE-38E3-44AB-95F0-BDE47C60F333}" type="slidenum">
              <a:rPr lang="en-US" smtClean="0"/>
              <a:t>‹#›</a:t>
            </a:fld>
            <a:endParaRPr lang="en-US"/>
          </a:p>
        </p:txBody>
      </p:sp>
    </p:spTree>
    <p:extLst>
      <p:ext uri="{BB962C8B-B14F-4D97-AF65-F5344CB8AC3E}">
        <p14:creationId xmlns:p14="http://schemas.microsoft.com/office/powerpoint/2010/main" val="36539583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EAF251-FE4C-4651-BCD5-875BCBD361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6513BCD-1BEC-4B4E-A556-688DD09EE20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E2EA86A-82DA-4255-A6B2-A092A0A120C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32393A6-4301-4F06-A6C2-24B2C28F0DDB}"/>
              </a:ext>
            </a:extLst>
          </p:cNvPr>
          <p:cNvSpPr>
            <a:spLocks noGrp="1"/>
          </p:cNvSpPr>
          <p:nvPr>
            <p:ph type="dt" sz="half" idx="10"/>
          </p:nvPr>
        </p:nvSpPr>
        <p:spPr/>
        <p:txBody>
          <a:bodyPr/>
          <a:lstStyle/>
          <a:p>
            <a:fld id="{17F288AB-551E-46C5-BC7A-CCD3C9A8B0F6}" type="datetimeFigureOut">
              <a:rPr lang="en-US" smtClean="0"/>
              <a:t>8/13/2019</a:t>
            </a:fld>
            <a:endParaRPr lang="en-US"/>
          </a:p>
        </p:txBody>
      </p:sp>
      <p:sp>
        <p:nvSpPr>
          <p:cNvPr id="6" name="Footer Placeholder 5">
            <a:extLst>
              <a:ext uri="{FF2B5EF4-FFF2-40B4-BE49-F238E27FC236}">
                <a16:creationId xmlns:a16="http://schemas.microsoft.com/office/drawing/2014/main" id="{30A107FE-696E-4E22-B164-A9951FC755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522D76-F292-4E97-9E5B-7617FF68EA9F}"/>
              </a:ext>
            </a:extLst>
          </p:cNvPr>
          <p:cNvSpPr>
            <a:spLocks noGrp="1"/>
          </p:cNvSpPr>
          <p:nvPr>
            <p:ph type="sldNum" sz="quarter" idx="12"/>
          </p:nvPr>
        </p:nvSpPr>
        <p:spPr/>
        <p:txBody>
          <a:bodyPr/>
          <a:lstStyle/>
          <a:p>
            <a:fld id="{452E91FE-38E3-44AB-95F0-BDE47C60F333}" type="slidenum">
              <a:rPr lang="en-US" smtClean="0"/>
              <a:t>‹#›</a:t>
            </a:fld>
            <a:endParaRPr lang="en-US"/>
          </a:p>
        </p:txBody>
      </p:sp>
    </p:spTree>
    <p:extLst>
      <p:ext uri="{BB962C8B-B14F-4D97-AF65-F5344CB8AC3E}">
        <p14:creationId xmlns:p14="http://schemas.microsoft.com/office/powerpoint/2010/main" val="4184385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9419CFE-04D6-4881-A00A-62F7FE0877F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98B45CB-EF69-4165-B24D-117B1F7E86C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D993CA-6849-4FE5-8C98-083CC85A33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F288AB-551E-46C5-BC7A-CCD3C9A8B0F6}" type="datetimeFigureOut">
              <a:rPr lang="en-US" smtClean="0"/>
              <a:t>8/13/2019</a:t>
            </a:fld>
            <a:endParaRPr lang="en-US"/>
          </a:p>
        </p:txBody>
      </p:sp>
      <p:sp>
        <p:nvSpPr>
          <p:cNvPr id="5" name="Footer Placeholder 4">
            <a:extLst>
              <a:ext uri="{FF2B5EF4-FFF2-40B4-BE49-F238E27FC236}">
                <a16:creationId xmlns:a16="http://schemas.microsoft.com/office/drawing/2014/main" id="{72EEB11E-A56B-4626-BC6D-4FC1A343D95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4D0C919-CB65-4E2C-B282-85EF00A2828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52E91FE-38E3-44AB-95F0-BDE47C60F333}" type="slidenum">
              <a:rPr lang="en-US" smtClean="0"/>
              <a:t>‹#›</a:t>
            </a:fld>
            <a:endParaRPr lang="en-US"/>
          </a:p>
        </p:txBody>
      </p:sp>
    </p:spTree>
    <p:extLst>
      <p:ext uri="{BB962C8B-B14F-4D97-AF65-F5344CB8AC3E}">
        <p14:creationId xmlns:p14="http://schemas.microsoft.com/office/powerpoint/2010/main" val="19804675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294350EB-5E87-44C5-9DFC-05B0E1FF4914}"/>
              </a:ext>
            </a:extLst>
          </p:cNvPr>
          <p:cNvGrpSpPr/>
          <p:nvPr/>
        </p:nvGrpSpPr>
        <p:grpSpPr>
          <a:xfrm>
            <a:off x="573502" y="229670"/>
            <a:ext cx="11044989" cy="1540043"/>
            <a:chOff x="573504" y="216569"/>
            <a:chExt cx="11044989" cy="1540043"/>
          </a:xfrm>
        </p:grpSpPr>
        <p:sp>
          <p:nvSpPr>
            <p:cNvPr id="6" name="Rectangle: Rounded Corners 5">
              <a:extLst>
                <a:ext uri="{FF2B5EF4-FFF2-40B4-BE49-F238E27FC236}">
                  <a16:creationId xmlns:a16="http://schemas.microsoft.com/office/drawing/2014/main" id="{16E5FE8F-0C86-46A0-A3C9-92B234902A97}"/>
                </a:ext>
              </a:extLst>
            </p:cNvPr>
            <p:cNvSpPr/>
            <p:nvPr/>
          </p:nvSpPr>
          <p:spPr>
            <a:xfrm>
              <a:off x="573504" y="216569"/>
              <a:ext cx="11044989" cy="1540043"/>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highlight>
                  <a:srgbClr val="000000"/>
                </a:highlight>
              </a:endParaRPr>
            </a:p>
          </p:txBody>
        </p:sp>
        <p:grpSp>
          <p:nvGrpSpPr>
            <p:cNvPr id="7" name="Group 6">
              <a:extLst>
                <a:ext uri="{FF2B5EF4-FFF2-40B4-BE49-F238E27FC236}">
                  <a16:creationId xmlns:a16="http://schemas.microsoft.com/office/drawing/2014/main" id="{DB5D18EB-07D3-443D-9527-C8D69A5CF912}"/>
                </a:ext>
              </a:extLst>
            </p:cNvPr>
            <p:cNvGrpSpPr/>
            <p:nvPr/>
          </p:nvGrpSpPr>
          <p:grpSpPr>
            <a:xfrm>
              <a:off x="2739951" y="478759"/>
              <a:ext cx="6712095" cy="1015663"/>
              <a:chOff x="2739951" y="521368"/>
              <a:chExt cx="6712095" cy="1015663"/>
            </a:xfrm>
          </p:grpSpPr>
          <p:sp>
            <p:nvSpPr>
              <p:cNvPr id="4" name="TextBox 3">
                <a:extLst>
                  <a:ext uri="{FF2B5EF4-FFF2-40B4-BE49-F238E27FC236}">
                    <a16:creationId xmlns:a16="http://schemas.microsoft.com/office/drawing/2014/main" id="{375021AD-F637-454D-935D-F8E0CD5B8C43}"/>
                  </a:ext>
                </a:extLst>
              </p:cNvPr>
              <p:cNvSpPr txBox="1"/>
              <p:nvPr/>
            </p:nvSpPr>
            <p:spPr>
              <a:xfrm>
                <a:off x="2797659" y="521368"/>
                <a:ext cx="6596678" cy="646331"/>
              </a:xfrm>
              <a:prstGeom prst="rect">
                <a:avLst/>
              </a:prstGeom>
              <a:noFill/>
            </p:spPr>
            <p:txBody>
              <a:bodyPr wrap="none" rtlCol="0">
                <a:spAutoFit/>
              </a:bodyPr>
              <a:lstStyle/>
              <a:p>
                <a:pPr algn="ctr"/>
                <a:r>
                  <a:rPr lang="en-US" sz="3600" b="1" dirty="0">
                    <a:solidFill>
                      <a:schemeClr val="bg1"/>
                    </a:solidFill>
                    <a:latin typeface="Arial" panose="020B0604020202020204" pitchFamily="34" charset="0"/>
                    <a:cs typeface="Arial" panose="020B0604020202020204" pitchFamily="34" charset="0"/>
                  </a:rPr>
                  <a:t>Microsoft Malware Prediction</a:t>
                </a:r>
              </a:p>
            </p:txBody>
          </p:sp>
          <p:sp>
            <p:nvSpPr>
              <p:cNvPr id="5" name="TextBox 4">
                <a:extLst>
                  <a:ext uri="{FF2B5EF4-FFF2-40B4-BE49-F238E27FC236}">
                    <a16:creationId xmlns:a16="http://schemas.microsoft.com/office/drawing/2014/main" id="{6B7F9926-D781-4345-87E9-E14AFC4F9412}"/>
                  </a:ext>
                </a:extLst>
              </p:cNvPr>
              <p:cNvSpPr txBox="1"/>
              <p:nvPr/>
            </p:nvSpPr>
            <p:spPr>
              <a:xfrm>
                <a:off x="2739951" y="1167699"/>
                <a:ext cx="6712095" cy="369332"/>
              </a:xfrm>
              <a:prstGeom prst="rect">
                <a:avLst/>
              </a:prstGeom>
              <a:noFill/>
              <a:ln>
                <a:noFill/>
              </a:ln>
            </p:spPr>
            <p:txBody>
              <a:bodyPr wrap="none" rtlCol="0">
                <a:spAutoFit/>
              </a:bodyPr>
              <a:lstStyle/>
              <a:p>
                <a:pPr algn="ctr"/>
                <a:r>
                  <a:rPr lang="en-US" b="1" dirty="0">
                    <a:solidFill>
                      <a:schemeClr val="bg1"/>
                    </a:solidFill>
                    <a:latin typeface="Arial" panose="020B0604020202020204" pitchFamily="34" charset="0"/>
                    <a:cs typeface="Arial" panose="020B0604020202020204" pitchFamily="34" charset="0"/>
                  </a:rPr>
                  <a:t>Can you predict if a machine will soon be hit with malware?</a:t>
                </a:r>
              </a:p>
            </p:txBody>
          </p:sp>
        </p:grpSp>
      </p:grpSp>
      <p:sp>
        <p:nvSpPr>
          <p:cNvPr id="9" name="TextBox 8">
            <a:extLst>
              <a:ext uri="{FF2B5EF4-FFF2-40B4-BE49-F238E27FC236}">
                <a16:creationId xmlns:a16="http://schemas.microsoft.com/office/drawing/2014/main" id="{B9FBA43B-2CBB-453E-AB83-34CA9FACA104}"/>
              </a:ext>
            </a:extLst>
          </p:cNvPr>
          <p:cNvSpPr txBox="1"/>
          <p:nvPr/>
        </p:nvSpPr>
        <p:spPr>
          <a:xfrm>
            <a:off x="3310554" y="2678052"/>
            <a:ext cx="5570884" cy="369332"/>
          </a:xfrm>
          <a:prstGeom prst="rect">
            <a:avLst/>
          </a:prstGeom>
          <a:noFill/>
        </p:spPr>
        <p:txBody>
          <a:bodyPr wrap="none" rtlCol="0">
            <a:spAutoFit/>
          </a:bodyPr>
          <a:lstStyle/>
          <a:p>
            <a:pPr algn="ctr"/>
            <a:r>
              <a:rPr lang="en-US" dirty="0">
                <a:latin typeface="Arial" panose="020B0604020202020204" pitchFamily="34" charset="0"/>
                <a:cs typeface="Arial" panose="020B0604020202020204" pitchFamily="34" charset="0"/>
              </a:rPr>
              <a:t>Takuma Kinoshita, </a:t>
            </a:r>
            <a:r>
              <a:rPr lang="en-US" dirty="0" err="1">
                <a:latin typeface="Arial" panose="020B0604020202020204" pitchFamily="34" charset="0"/>
                <a:cs typeface="Arial" panose="020B0604020202020204" pitchFamily="34" charset="0"/>
              </a:rPr>
              <a:t>Akshay</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Punhani</a:t>
            </a:r>
            <a:r>
              <a:rPr lang="en-US" dirty="0">
                <a:latin typeface="Arial" panose="020B0604020202020204" pitchFamily="34" charset="0"/>
                <a:cs typeface="Arial" panose="020B0604020202020204" pitchFamily="34" charset="0"/>
              </a:rPr>
              <a:t>, Sebastian </a:t>
            </a:r>
            <a:r>
              <a:rPr lang="en-US" dirty="0" err="1">
                <a:latin typeface="Arial" panose="020B0604020202020204" pitchFamily="34" charset="0"/>
                <a:cs typeface="Arial" panose="020B0604020202020204" pitchFamily="34" charset="0"/>
              </a:rPr>
              <a:t>Gude</a:t>
            </a:r>
            <a:endParaRPr lang="en-US" dirty="0">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3285F589-22DE-4EC5-A6A0-D085FE23BA1C}"/>
              </a:ext>
            </a:extLst>
          </p:cNvPr>
          <p:cNvSpPr txBox="1"/>
          <p:nvPr/>
        </p:nvSpPr>
        <p:spPr>
          <a:xfrm>
            <a:off x="4851584" y="3398159"/>
            <a:ext cx="2488823" cy="369332"/>
          </a:xfrm>
          <a:prstGeom prst="rect">
            <a:avLst/>
          </a:prstGeom>
          <a:noFill/>
        </p:spPr>
        <p:txBody>
          <a:bodyPr wrap="none" rtlCol="0">
            <a:spAutoFit/>
          </a:bodyPr>
          <a:lstStyle/>
          <a:p>
            <a:pPr algn="ctr"/>
            <a:r>
              <a:rPr lang="en-US" dirty="0">
                <a:latin typeface="Arial" panose="020B0604020202020204" pitchFamily="34" charset="0"/>
                <a:cs typeface="Arial" panose="020B0604020202020204" pitchFamily="34" charset="0"/>
              </a:rPr>
              <a:t>Mentor: Henoch Wong</a:t>
            </a:r>
          </a:p>
        </p:txBody>
      </p:sp>
      <p:sp>
        <p:nvSpPr>
          <p:cNvPr id="11" name="TextBox 10">
            <a:extLst>
              <a:ext uri="{FF2B5EF4-FFF2-40B4-BE49-F238E27FC236}">
                <a16:creationId xmlns:a16="http://schemas.microsoft.com/office/drawing/2014/main" id="{B0B6592D-85E9-459E-B888-27EAE9410694}"/>
              </a:ext>
            </a:extLst>
          </p:cNvPr>
          <p:cNvSpPr txBox="1"/>
          <p:nvPr/>
        </p:nvSpPr>
        <p:spPr>
          <a:xfrm>
            <a:off x="4825935" y="4687589"/>
            <a:ext cx="2540119" cy="369332"/>
          </a:xfrm>
          <a:prstGeom prst="rect">
            <a:avLst/>
          </a:prstGeom>
          <a:noFill/>
        </p:spPr>
        <p:txBody>
          <a:bodyPr wrap="none" rtlCol="0">
            <a:spAutoFit/>
          </a:bodyPr>
          <a:lstStyle/>
          <a:p>
            <a:pPr algn="ctr"/>
            <a:r>
              <a:rPr lang="en-US" dirty="0">
                <a:latin typeface="Arial" panose="020B0604020202020204" pitchFamily="34" charset="0"/>
                <a:cs typeface="Arial" panose="020B0604020202020204" pitchFamily="34" charset="0"/>
              </a:rPr>
              <a:t>GDSO Workshop 2019</a:t>
            </a:r>
          </a:p>
        </p:txBody>
      </p:sp>
      <p:sp>
        <p:nvSpPr>
          <p:cNvPr id="12" name="TextBox 11">
            <a:extLst>
              <a:ext uri="{FF2B5EF4-FFF2-40B4-BE49-F238E27FC236}">
                <a16:creationId xmlns:a16="http://schemas.microsoft.com/office/drawing/2014/main" id="{9EA77C2F-A4B1-4641-A01F-1FD494064832}"/>
              </a:ext>
            </a:extLst>
          </p:cNvPr>
          <p:cNvSpPr txBox="1"/>
          <p:nvPr/>
        </p:nvSpPr>
        <p:spPr>
          <a:xfrm>
            <a:off x="5415903" y="5223211"/>
            <a:ext cx="1360181" cy="646331"/>
          </a:xfrm>
          <a:prstGeom prst="rect">
            <a:avLst/>
          </a:prstGeom>
          <a:noFill/>
        </p:spPr>
        <p:txBody>
          <a:bodyPr wrap="none" rtlCol="0">
            <a:spAutoFit/>
          </a:bodyPr>
          <a:lstStyle/>
          <a:p>
            <a:pPr algn="ctr"/>
            <a:r>
              <a:rPr lang="en-US" dirty="0">
                <a:latin typeface="Arial" panose="020B0604020202020204" pitchFamily="34" charset="0"/>
                <a:cs typeface="Arial" panose="020B0604020202020204" pitchFamily="34" charset="0"/>
              </a:rPr>
              <a:t>Berkeley</a:t>
            </a:r>
          </a:p>
          <a:p>
            <a:pPr algn="ctr"/>
            <a:r>
              <a:rPr lang="en-US" dirty="0">
                <a:latin typeface="Arial" panose="020B0604020202020204" pitchFamily="34" charset="0"/>
                <a:cs typeface="Arial" panose="020B0604020202020204" pitchFamily="34" charset="0"/>
              </a:rPr>
              <a:t>08/17/2019</a:t>
            </a:r>
          </a:p>
        </p:txBody>
      </p:sp>
    </p:spTree>
    <p:extLst>
      <p:ext uri="{BB962C8B-B14F-4D97-AF65-F5344CB8AC3E}">
        <p14:creationId xmlns:p14="http://schemas.microsoft.com/office/powerpoint/2010/main" val="19471213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AD36609-D1BD-4168-9E73-2F26075AD9CA}"/>
              </a:ext>
            </a:extLst>
          </p:cNvPr>
          <p:cNvSpPr/>
          <p:nvPr/>
        </p:nvSpPr>
        <p:spPr>
          <a:xfrm>
            <a:off x="0" y="1"/>
            <a:ext cx="12192000" cy="61806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a:latin typeface="Arial" panose="020B0604020202020204" pitchFamily="34" charset="0"/>
                <a:cs typeface="Arial" panose="020B0604020202020204" pitchFamily="34" charset="0"/>
              </a:rPr>
              <a:t>Slide title</a:t>
            </a:r>
          </a:p>
        </p:txBody>
      </p:sp>
    </p:spTree>
    <p:extLst>
      <p:ext uri="{BB962C8B-B14F-4D97-AF65-F5344CB8AC3E}">
        <p14:creationId xmlns:p14="http://schemas.microsoft.com/office/powerpoint/2010/main" val="7553488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AD36609-D1BD-4168-9E73-2F26075AD9CA}"/>
              </a:ext>
            </a:extLst>
          </p:cNvPr>
          <p:cNvSpPr/>
          <p:nvPr/>
        </p:nvSpPr>
        <p:spPr>
          <a:xfrm>
            <a:off x="0" y="-1168400"/>
            <a:ext cx="12192000" cy="8026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solidFill>
                  <a:schemeClr val="accent6"/>
                </a:solidFill>
                <a:latin typeface="Arial" panose="020B0604020202020204" pitchFamily="34" charset="0"/>
                <a:cs typeface="Arial" panose="020B0604020202020204" pitchFamily="34" charset="0"/>
              </a:rPr>
              <a:t>[Take home message]</a:t>
            </a:r>
          </a:p>
        </p:txBody>
      </p:sp>
    </p:spTree>
    <p:extLst>
      <p:ext uri="{BB962C8B-B14F-4D97-AF65-F5344CB8AC3E}">
        <p14:creationId xmlns:p14="http://schemas.microsoft.com/office/powerpoint/2010/main" val="16759049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AD36609-D1BD-4168-9E73-2F26075AD9CA}"/>
              </a:ext>
            </a:extLst>
          </p:cNvPr>
          <p:cNvSpPr/>
          <p:nvPr/>
        </p:nvSpPr>
        <p:spPr>
          <a:xfrm>
            <a:off x="0" y="1"/>
            <a:ext cx="12192000" cy="61806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a:latin typeface="Arial" panose="020B0604020202020204" pitchFamily="34" charset="0"/>
                <a:cs typeface="Arial" panose="020B0604020202020204" pitchFamily="34" charset="0"/>
              </a:rPr>
              <a:t>How to figure out if your computer is about to catch a cold?</a:t>
            </a:r>
          </a:p>
        </p:txBody>
      </p:sp>
      <p:pic>
        <p:nvPicPr>
          <p:cNvPr id="4" name="Picture 3" descr="A close up of a logo&#10;&#10;Description automatically generated">
            <a:extLst>
              <a:ext uri="{FF2B5EF4-FFF2-40B4-BE49-F238E27FC236}">
                <a16:creationId xmlns:a16="http://schemas.microsoft.com/office/drawing/2014/main" id="{D69854C3-DE6D-4FBE-A538-5EE18132904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09900" y="957262"/>
            <a:ext cx="6172200" cy="4943475"/>
          </a:xfrm>
          <a:prstGeom prst="rect">
            <a:avLst/>
          </a:prstGeom>
        </p:spPr>
      </p:pic>
    </p:spTree>
    <p:extLst>
      <p:ext uri="{BB962C8B-B14F-4D97-AF65-F5344CB8AC3E}">
        <p14:creationId xmlns:p14="http://schemas.microsoft.com/office/powerpoint/2010/main" val="9944927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AD36609-D1BD-4168-9E73-2F26075AD9CA}"/>
              </a:ext>
            </a:extLst>
          </p:cNvPr>
          <p:cNvSpPr/>
          <p:nvPr/>
        </p:nvSpPr>
        <p:spPr>
          <a:xfrm>
            <a:off x="0" y="1"/>
            <a:ext cx="12192000" cy="61806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a:latin typeface="Arial" panose="020B0604020202020204" pitchFamily="34" charset="0"/>
                <a:cs typeface="Arial" panose="020B0604020202020204" pitchFamily="34" charset="0"/>
              </a:rPr>
              <a:t>Getting to know the data</a:t>
            </a:r>
          </a:p>
        </p:txBody>
      </p:sp>
      <p:graphicFrame>
        <p:nvGraphicFramePr>
          <p:cNvPr id="4" name="Table 3">
            <a:extLst>
              <a:ext uri="{FF2B5EF4-FFF2-40B4-BE49-F238E27FC236}">
                <a16:creationId xmlns:a16="http://schemas.microsoft.com/office/drawing/2014/main" id="{B4C3ABBB-44D6-49B4-BD29-80B94AA7232D}"/>
              </a:ext>
            </a:extLst>
          </p:cNvPr>
          <p:cNvGraphicFramePr>
            <a:graphicFrameLocks noGrp="1"/>
          </p:cNvGraphicFramePr>
          <p:nvPr>
            <p:extLst>
              <p:ext uri="{D42A27DB-BD31-4B8C-83A1-F6EECF244321}">
                <p14:modId xmlns:p14="http://schemas.microsoft.com/office/powerpoint/2010/main" val="1554517530"/>
              </p:ext>
            </p:extLst>
          </p:nvPr>
        </p:nvGraphicFramePr>
        <p:xfrm>
          <a:off x="2032000" y="1386416"/>
          <a:ext cx="8128000" cy="2966720"/>
        </p:xfrm>
        <a:graphic>
          <a:graphicData uri="http://schemas.openxmlformats.org/drawingml/2006/table">
            <a:tbl>
              <a:tblPr bandRow="1">
                <a:tableStyleId>{073A0DAA-6AF3-43AB-8588-CEC1D06C72B9}</a:tableStyleId>
              </a:tblPr>
              <a:tblGrid>
                <a:gridCol w="4064000">
                  <a:extLst>
                    <a:ext uri="{9D8B030D-6E8A-4147-A177-3AD203B41FA5}">
                      <a16:colId xmlns:a16="http://schemas.microsoft.com/office/drawing/2014/main" val="3902644760"/>
                    </a:ext>
                  </a:extLst>
                </a:gridCol>
                <a:gridCol w="4064000">
                  <a:extLst>
                    <a:ext uri="{9D8B030D-6E8A-4147-A177-3AD203B41FA5}">
                      <a16:colId xmlns:a16="http://schemas.microsoft.com/office/drawing/2014/main" val="383380541"/>
                    </a:ext>
                  </a:extLst>
                </a:gridCol>
              </a:tblGrid>
              <a:tr h="370840">
                <a:tc>
                  <a:txBody>
                    <a:bodyPr/>
                    <a:lstStyle/>
                    <a:p>
                      <a:pPr algn="ctr"/>
                      <a:r>
                        <a:rPr lang="en-US" dirty="0">
                          <a:latin typeface="Arial" panose="020B0604020202020204" pitchFamily="34" charset="0"/>
                          <a:cs typeface="Arial" panose="020B0604020202020204" pitchFamily="34" charset="0"/>
                        </a:rPr>
                        <a:t>number of records</a:t>
                      </a:r>
                    </a:p>
                  </a:txBody>
                  <a:tcPr/>
                </a:tc>
                <a:tc>
                  <a:txBody>
                    <a:bodyPr/>
                    <a:lstStyle/>
                    <a:p>
                      <a:pPr algn="ctr"/>
                      <a:r>
                        <a:rPr lang="en-US" dirty="0">
                          <a:latin typeface="Arial" panose="020B0604020202020204" pitchFamily="34" charset="0"/>
                          <a:cs typeface="Arial" panose="020B0604020202020204" pitchFamily="34" charset="0"/>
                        </a:rPr>
                        <a:t>8 921 483</a:t>
                      </a:r>
                    </a:p>
                  </a:txBody>
                  <a:tcPr/>
                </a:tc>
                <a:extLst>
                  <a:ext uri="{0D108BD9-81ED-4DB2-BD59-A6C34878D82A}">
                    <a16:rowId xmlns:a16="http://schemas.microsoft.com/office/drawing/2014/main" val="3281172731"/>
                  </a:ext>
                </a:extLst>
              </a:tr>
              <a:tr h="370840">
                <a:tc>
                  <a:txBody>
                    <a:bodyPr/>
                    <a:lstStyle/>
                    <a:p>
                      <a:pPr algn="ctr"/>
                      <a:endParaRPr lang="en-US" dirty="0">
                        <a:latin typeface="Arial" panose="020B0604020202020204" pitchFamily="34" charset="0"/>
                        <a:cs typeface="Arial" panose="020B0604020202020204" pitchFamily="34" charset="0"/>
                      </a:endParaRPr>
                    </a:p>
                  </a:txBody>
                  <a:tcPr/>
                </a:tc>
                <a:tc>
                  <a:txBody>
                    <a:bodyPr/>
                    <a:lstStyle/>
                    <a:p>
                      <a:pPr algn="ctr"/>
                      <a:endParaRPr lang="en-US"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463079326"/>
                  </a:ext>
                </a:extLst>
              </a:tr>
              <a:tr h="370840">
                <a:tc>
                  <a:txBody>
                    <a:bodyPr/>
                    <a:lstStyle/>
                    <a:p>
                      <a:pPr algn="ctr"/>
                      <a:r>
                        <a:rPr lang="en-US" dirty="0">
                          <a:latin typeface="Arial" panose="020B0604020202020204" pitchFamily="34" charset="0"/>
                          <a:cs typeface="Arial" panose="020B0604020202020204" pitchFamily="34" charset="0"/>
                        </a:rPr>
                        <a:t>total number of features</a:t>
                      </a:r>
                    </a:p>
                  </a:txBody>
                  <a:tcPr/>
                </a:tc>
                <a:tc>
                  <a:txBody>
                    <a:bodyPr/>
                    <a:lstStyle/>
                    <a:p>
                      <a:pPr algn="ctr"/>
                      <a:r>
                        <a:rPr lang="en-US" dirty="0">
                          <a:latin typeface="Arial" panose="020B0604020202020204" pitchFamily="34" charset="0"/>
                          <a:cs typeface="Arial" panose="020B0604020202020204" pitchFamily="34" charset="0"/>
                        </a:rPr>
                        <a:t>81</a:t>
                      </a:r>
                    </a:p>
                  </a:txBody>
                  <a:tcPr/>
                </a:tc>
                <a:extLst>
                  <a:ext uri="{0D108BD9-81ED-4DB2-BD59-A6C34878D82A}">
                    <a16:rowId xmlns:a16="http://schemas.microsoft.com/office/drawing/2014/main" val="765465407"/>
                  </a:ext>
                </a:extLst>
              </a:tr>
              <a:tr h="370840">
                <a:tc>
                  <a:txBody>
                    <a:bodyPr/>
                    <a:lstStyle/>
                    <a:p>
                      <a:pPr algn="ctr"/>
                      <a:r>
                        <a:rPr lang="en-US" dirty="0">
                          <a:latin typeface="Arial" panose="020B0604020202020204" pitchFamily="34" charset="0"/>
                          <a:cs typeface="Arial" panose="020B0604020202020204" pitchFamily="34" charset="0"/>
                        </a:rPr>
                        <a:t>number categorical features</a:t>
                      </a:r>
                    </a:p>
                  </a:txBody>
                  <a:tcPr/>
                </a:tc>
                <a:tc>
                  <a:txBody>
                    <a:bodyPr/>
                    <a:lstStyle/>
                    <a:p>
                      <a:pPr algn="ctr"/>
                      <a:r>
                        <a:rPr lang="en-US" dirty="0">
                          <a:latin typeface="Arial" panose="020B0604020202020204" pitchFamily="34" charset="0"/>
                          <a:cs typeface="Arial" panose="020B0604020202020204" pitchFamily="34" charset="0"/>
                        </a:rPr>
                        <a:t>29</a:t>
                      </a:r>
                    </a:p>
                  </a:txBody>
                  <a:tcPr/>
                </a:tc>
                <a:extLst>
                  <a:ext uri="{0D108BD9-81ED-4DB2-BD59-A6C34878D82A}">
                    <a16:rowId xmlns:a16="http://schemas.microsoft.com/office/drawing/2014/main" val="1165041036"/>
                  </a:ext>
                </a:extLst>
              </a:tr>
              <a:tr h="370840">
                <a:tc>
                  <a:txBody>
                    <a:bodyPr/>
                    <a:lstStyle/>
                    <a:p>
                      <a:pPr algn="ctr"/>
                      <a:r>
                        <a:rPr lang="en-US" dirty="0">
                          <a:latin typeface="Arial" panose="020B0604020202020204" pitchFamily="34" charset="0"/>
                          <a:cs typeface="Arial" panose="020B0604020202020204" pitchFamily="34" charset="0"/>
                        </a:rPr>
                        <a:t>number numerical features</a:t>
                      </a:r>
                    </a:p>
                  </a:txBody>
                  <a:tcPr/>
                </a:tc>
                <a:tc>
                  <a:txBody>
                    <a:bodyPr/>
                    <a:lstStyle/>
                    <a:p>
                      <a:pPr algn="ctr"/>
                      <a:r>
                        <a:rPr lang="en-US" dirty="0">
                          <a:latin typeface="Arial" panose="020B0604020202020204" pitchFamily="34" charset="0"/>
                          <a:cs typeface="Arial" panose="020B0604020202020204" pitchFamily="34" charset="0"/>
                        </a:rPr>
                        <a:t>52</a:t>
                      </a:r>
                    </a:p>
                  </a:txBody>
                  <a:tcPr/>
                </a:tc>
                <a:extLst>
                  <a:ext uri="{0D108BD9-81ED-4DB2-BD59-A6C34878D82A}">
                    <a16:rowId xmlns:a16="http://schemas.microsoft.com/office/drawing/2014/main" val="460000243"/>
                  </a:ext>
                </a:extLst>
              </a:tr>
              <a:tr h="370840">
                <a:tc>
                  <a:txBody>
                    <a:bodyPr/>
                    <a:lstStyle/>
                    <a:p>
                      <a:pPr algn="ctr"/>
                      <a:endParaRPr lang="en-US">
                        <a:latin typeface="Arial" panose="020B0604020202020204" pitchFamily="34" charset="0"/>
                        <a:cs typeface="Arial" panose="020B0604020202020204" pitchFamily="34" charset="0"/>
                      </a:endParaRPr>
                    </a:p>
                  </a:txBody>
                  <a:tcPr/>
                </a:tc>
                <a:tc>
                  <a:txBody>
                    <a:bodyPr/>
                    <a:lstStyle/>
                    <a:p>
                      <a:pPr algn="ctr"/>
                      <a:endParaRPr lang="en-US">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663037080"/>
                  </a:ext>
                </a:extLst>
              </a:tr>
              <a:tr h="370840">
                <a:tc>
                  <a:txBody>
                    <a:bodyPr/>
                    <a:lstStyle/>
                    <a:p>
                      <a:pPr algn="ctr"/>
                      <a:r>
                        <a:rPr lang="en-US" dirty="0">
                          <a:latin typeface="Arial" panose="020B0604020202020204" pitchFamily="34" charset="0"/>
                          <a:cs typeface="Arial" panose="020B0604020202020204" pitchFamily="34" charset="0"/>
                        </a:rPr>
                        <a:t>unique values (min/max)</a:t>
                      </a:r>
                    </a:p>
                  </a:txBody>
                  <a:tcPr/>
                </a:tc>
                <a:tc>
                  <a:txBody>
                    <a:bodyPr/>
                    <a:lstStyle/>
                    <a:p>
                      <a:pPr algn="ctr"/>
                      <a:r>
                        <a:rPr lang="en-US" dirty="0">
                          <a:latin typeface="Arial" panose="020B0604020202020204" pitchFamily="34" charset="0"/>
                          <a:cs typeface="Arial" panose="020B0604020202020204" pitchFamily="34" charset="0"/>
                        </a:rPr>
                        <a:t>2 / 536 849</a:t>
                      </a:r>
                    </a:p>
                  </a:txBody>
                  <a:tcPr/>
                </a:tc>
                <a:extLst>
                  <a:ext uri="{0D108BD9-81ED-4DB2-BD59-A6C34878D82A}">
                    <a16:rowId xmlns:a16="http://schemas.microsoft.com/office/drawing/2014/main" val="933080289"/>
                  </a:ext>
                </a:extLst>
              </a:tr>
              <a:tr h="370840">
                <a:tc>
                  <a:txBody>
                    <a:bodyPr/>
                    <a:lstStyle/>
                    <a:p>
                      <a:pPr algn="ctr"/>
                      <a:r>
                        <a:rPr lang="en-US" dirty="0">
                          <a:latin typeface="Arial" panose="020B0604020202020204" pitchFamily="34" charset="0"/>
                          <a:cs typeface="Arial" panose="020B0604020202020204" pitchFamily="34" charset="0"/>
                        </a:rPr>
                        <a:t>unique values (median/mode)</a:t>
                      </a:r>
                    </a:p>
                  </a:txBody>
                  <a:tcPr/>
                </a:tc>
                <a:tc>
                  <a:txBody>
                    <a:bodyPr/>
                    <a:lstStyle/>
                    <a:p>
                      <a:pPr algn="ctr"/>
                      <a:r>
                        <a:rPr lang="en-US" dirty="0">
                          <a:latin typeface="Arial" panose="020B0604020202020204" pitchFamily="34" charset="0"/>
                          <a:cs typeface="Arial" panose="020B0604020202020204" pitchFamily="34" charset="0"/>
                        </a:rPr>
                        <a:t>13 / 3</a:t>
                      </a:r>
                    </a:p>
                  </a:txBody>
                  <a:tcPr/>
                </a:tc>
                <a:extLst>
                  <a:ext uri="{0D108BD9-81ED-4DB2-BD59-A6C34878D82A}">
                    <a16:rowId xmlns:a16="http://schemas.microsoft.com/office/drawing/2014/main" val="2602152477"/>
                  </a:ext>
                </a:extLst>
              </a:tr>
            </a:tbl>
          </a:graphicData>
        </a:graphic>
      </p:graphicFrame>
      <p:sp>
        <p:nvSpPr>
          <p:cNvPr id="5" name="Rectangle 4">
            <a:extLst>
              <a:ext uri="{FF2B5EF4-FFF2-40B4-BE49-F238E27FC236}">
                <a16:creationId xmlns:a16="http://schemas.microsoft.com/office/drawing/2014/main" id="{BE18AC6A-EABF-4783-AAD1-9161FCA27FB0}"/>
              </a:ext>
            </a:extLst>
          </p:cNvPr>
          <p:cNvSpPr/>
          <p:nvPr/>
        </p:nvSpPr>
        <p:spPr>
          <a:xfrm>
            <a:off x="3932587" y="5091268"/>
            <a:ext cx="4326826" cy="646331"/>
          </a:xfrm>
          <a:prstGeom prst="rect">
            <a:avLst/>
          </a:prstGeom>
        </p:spPr>
        <p:txBody>
          <a:bodyPr wrap="none">
            <a:spAutoFit/>
          </a:bodyPr>
          <a:lstStyle/>
          <a:p>
            <a:pPr algn="ctr"/>
            <a:r>
              <a:rPr lang="en-US" b="1" dirty="0">
                <a:solidFill>
                  <a:srgbClr val="47494D"/>
                </a:solidFill>
                <a:latin typeface="Arial" panose="020B0604020202020204" pitchFamily="34" charset="0"/>
                <a:cs typeface="Arial" panose="020B0604020202020204" pitchFamily="34" charset="0"/>
              </a:rPr>
              <a:t>public leader’s AUC score:		0.71</a:t>
            </a:r>
          </a:p>
          <a:p>
            <a:pPr algn="ctr"/>
            <a:r>
              <a:rPr lang="en-US" b="1" dirty="0">
                <a:solidFill>
                  <a:srgbClr val="47494D"/>
                </a:solidFill>
                <a:latin typeface="Arial" panose="020B0604020202020204" pitchFamily="34" charset="0"/>
                <a:cs typeface="Arial" panose="020B0604020202020204" pitchFamily="34" charset="0"/>
              </a:rPr>
              <a:t>private leader’s </a:t>
            </a:r>
            <a:r>
              <a:rPr lang="en-US" b="1" dirty="0" err="1">
                <a:solidFill>
                  <a:srgbClr val="47494D"/>
                </a:solidFill>
                <a:latin typeface="Arial" panose="020B0604020202020204" pitchFamily="34" charset="0"/>
                <a:cs typeface="Arial" panose="020B0604020202020204" pitchFamily="34" charset="0"/>
              </a:rPr>
              <a:t>AUCscore</a:t>
            </a:r>
            <a:r>
              <a:rPr lang="en-US" b="1" dirty="0">
                <a:solidFill>
                  <a:srgbClr val="47494D"/>
                </a:solidFill>
                <a:latin typeface="Arial" panose="020B0604020202020204" pitchFamily="34" charset="0"/>
                <a:cs typeface="Arial" panose="020B0604020202020204" pitchFamily="34" charset="0"/>
              </a:rPr>
              <a:t>:	0.68</a:t>
            </a:r>
            <a:endParaRPr lang="en-US"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858717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AD36609-D1BD-4168-9E73-2F26075AD9CA}"/>
              </a:ext>
            </a:extLst>
          </p:cNvPr>
          <p:cNvSpPr/>
          <p:nvPr/>
        </p:nvSpPr>
        <p:spPr>
          <a:xfrm>
            <a:off x="0" y="-1168400"/>
            <a:ext cx="12192000" cy="8026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latin typeface="Arial" panose="020B0604020202020204" pitchFamily="34" charset="0"/>
                <a:cs typeface="Arial" panose="020B0604020202020204" pitchFamily="34" charset="0"/>
              </a:rPr>
              <a:t>How far can you get by simply picking</a:t>
            </a:r>
          </a:p>
          <a:p>
            <a:pPr algn="ctr"/>
            <a:r>
              <a:rPr lang="en-US" sz="3600" b="1" dirty="0">
                <a:latin typeface="Arial" panose="020B0604020202020204" pitchFamily="34" charset="0"/>
                <a:cs typeface="Arial" panose="020B0604020202020204" pitchFamily="34" charset="0"/>
              </a:rPr>
              <a:t>your favorite feature?</a:t>
            </a:r>
          </a:p>
        </p:txBody>
      </p:sp>
    </p:spTree>
    <p:extLst>
      <p:ext uri="{BB962C8B-B14F-4D97-AF65-F5344CB8AC3E}">
        <p14:creationId xmlns:p14="http://schemas.microsoft.com/office/powerpoint/2010/main" val="31682915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AD36609-D1BD-4168-9E73-2F26075AD9CA}"/>
              </a:ext>
            </a:extLst>
          </p:cNvPr>
          <p:cNvSpPr/>
          <p:nvPr/>
        </p:nvSpPr>
        <p:spPr>
          <a:xfrm>
            <a:off x="0" y="1"/>
            <a:ext cx="12192000" cy="61806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a:latin typeface="Arial" panose="020B0604020202020204" pitchFamily="34" charset="0"/>
                <a:cs typeface="Arial" panose="020B0604020202020204" pitchFamily="34" charset="0"/>
              </a:rPr>
              <a:t>A single feature can score an AUC of up to 0.59</a:t>
            </a:r>
          </a:p>
        </p:txBody>
      </p:sp>
      <p:pic>
        <p:nvPicPr>
          <p:cNvPr id="4" name="Picture 3" descr="A screenshot of a cell phone&#10;&#10;Description automatically generated">
            <a:extLst>
              <a:ext uri="{FF2B5EF4-FFF2-40B4-BE49-F238E27FC236}">
                <a16:creationId xmlns:a16="http://schemas.microsoft.com/office/drawing/2014/main" id="{D0965AB9-1DFA-43C7-9BB9-676A88253B7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66312" y="1501447"/>
            <a:ext cx="7507410" cy="5049401"/>
          </a:xfrm>
          <a:prstGeom prst="rect">
            <a:avLst/>
          </a:prstGeom>
        </p:spPr>
      </p:pic>
      <p:sp>
        <p:nvSpPr>
          <p:cNvPr id="5" name="Rectangle 4">
            <a:extLst>
              <a:ext uri="{FF2B5EF4-FFF2-40B4-BE49-F238E27FC236}">
                <a16:creationId xmlns:a16="http://schemas.microsoft.com/office/drawing/2014/main" id="{EBCB19E3-0018-4DB1-B632-44ED8EBCCC37}"/>
              </a:ext>
            </a:extLst>
          </p:cNvPr>
          <p:cNvSpPr/>
          <p:nvPr/>
        </p:nvSpPr>
        <p:spPr>
          <a:xfrm>
            <a:off x="3695940" y="849385"/>
            <a:ext cx="877163" cy="646331"/>
          </a:xfrm>
          <a:prstGeom prst="rect">
            <a:avLst/>
          </a:prstGeom>
        </p:spPr>
        <p:txBody>
          <a:bodyPr wrap="none">
            <a:spAutoFit/>
          </a:bodyPr>
          <a:lstStyle/>
          <a:p>
            <a:pPr algn="ctr"/>
            <a:r>
              <a:rPr lang="en-US" dirty="0">
                <a:solidFill>
                  <a:srgbClr val="000000"/>
                </a:solidFill>
                <a:latin typeface="Arial" panose="020B0604020202020204" pitchFamily="34" charset="0"/>
                <a:cs typeface="Arial" panose="020B0604020202020204" pitchFamily="34" charset="0"/>
              </a:rPr>
              <a:t>smart</a:t>
            </a:r>
          </a:p>
          <a:p>
            <a:pPr algn="ctr"/>
            <a:r>
              <a:rPr lang="en-US" dirty="0">
                <a:solidFill>
                  <a:srgbClr val="000000"/>
                </a:solidFill>
                <a:latin typeface="Arial" panose="020B0604020202020204" pitchFamily="34" charset="0"/>
                <a:cs typeface="Arial" panose="020B0604020202020204" pitchFamily="34" charset="0"/>
              </a:rPr>
              <a:t>screen</a:t>
            </a:r>
            <a:endParaRPr lang="en-US" dirty="0">
              <a:latin typeface="Arial" panose="020B0604020202020204" pitchFamily="34" charset="0"/>
              <a:cs typeface="Arial" panose="020B0604020202020204" pitchFamily="34" charset="0"/>
            </a:endParaRPr>
          </a:p>
        </p:txBody>
      </p:sp>
      <p:sp>
        <p:nvSpPr>
          <p:cNvPr id="6" name="Rectangle 5">
            <a:extLst>
              <a:ext uri="{FF2B5EF4-FFF2-40B4-BE49-F238E27FC236}">
                <a16:creationId xmlns:a16="http://schemas.microsoft.com/office/drawing/2014/main" id="{9A5D5B37-CB38-4D8C-B0A4-273E9754E6BF}"/>
              </a:ext>
            </a:extLst>
          </p:cNvPr>
          <p:cNvSpPr/>
          <p:nvPr/>
        </p:nvSpPr>
        <p:spPr>
          <a:xfrm>
            <a:off x="4705815" y="972145"/>
            <a:ext cx="1308884" cy="923330"/>
          </a:xfrm>
          <a:prstGeom prst="rect">
            <a:avLst/>
          </a:prstGeom>
        </p:spPr>
        <p:txBody>
          <a:bodyPr wrap="none">
            <a:spAutoFit/>
          </a:bodyPr>
          <a:lstStyle/>
          <a:p>
            <a:pPr algn="ctr"/>
            <a:r>
              <a:rPr lang="en-US" dirty="0">
                <a:solidFill>
                  <a:srgbClr val="000000"/>
                </a:solidFill>
                <a:latin typeface="Arial" panose="020B0604020202020204" pitchFamily="34" charset="0"/>
                <a:cs typeface="Arial" panose="020B0604020202020204" pitchFamily="34" charset="0"/>
              </a:rPr>
              <a:t>AV product</a:t>
            </a:r>
          </a:p>
          <a:p>
            <a:pPr algn="ctr"/>
            <a:r>
              <a:rPr lang="en-US" dirty="0">
                <a:solidFill>
                  <a:srgbClr val="000000"/>
                </a:solidFill>
                <a:latin typeface="Arial" panose="020B0604020202020204" pitchFamily="34" charset="0"/>
                <a:cs typeface="Arial" panose="020B0604020202020204" pitchFamily="34" charset="0"/>
              </a:rPr>
              <a:t>states</a:t>
            </a:r>
          </a:p>
          <a:p>
            <a:pPr algn="ctr"/>
            <a:r>
              <a:rPr lang="en-US" dirty="0">
                <a:solidFill>
                  <a:srgbClr val="000000"/>
                </a:solidFill>
                <a:latin typeface="Arial" panose="020B0604020202020204" pitchFamily="34" charset="0"/>
                <a:cs typeface="Arial" panose="020B0604020202020204" pitchFamily="34" charset="0"/>
              </a:rPr>
              <a:t>identifier</a:t>
            </a:r>
            <a:endParaRPr lang="en-US" dirty="0">
              <a:latin typeface="Arial" panose="020B0604020202020204" pitchFamily="34" charset="0"/>
              <a:cs typeface="Arial" panose="020B0604020202020204" pitchFamily="34" charset="0"/>
            </a:endParaRPr>
          </a:p>
        </p:txBody>
      </p:sp>
      <p:sp>
        <p:nvSpPr>
          <p:cNvPr id="7" name="Rectangle 6">
            <a:extLst>
              <a:ext uri="{FF2B5EF4-FFF2-40B4-BE49-F238E27FC236}">
                <a16:creationId xmlns:a16="http://schemas.microsoft.com/office/drawing/2014/main" id="{A8EC7CF2-FD90-4AB2-90ED-3AEC6A810F16}"/>
              </a:ext>
            </a:extLst>
          </p:cNvPr>
          <p:cNvSpPr/>
          <p:nvPr/>
        </p:nvSpPr>
        <p:spPr>
          <a:xfrm>
            <a:off x="6147411" y="1364021"/>
            <a:ext cx="1069524" cy="923330"/>
          </a:xfrm>
          <a:prstGeom prst="rect">
            <a:avLst/>
          </a:prstGeom>
        </p:spPr>
        <p:txBody>
          <a:bodyPr wrap="none">
            <a:spAutoFit/>
          </a:bodyPr>
          <a:lstStyle/>
          <a:p>
            <a:pPr algn="ctr"/>
            <a:r>
              <a:rPr lang="en-US" dirty="0">
                <a:solidFill>
                  <a:srgbClr val="000000"/>
                </a:solidFill>
                <a:latin typeface="Arial" panose="020B0604020202020204" pitchFamily="34" charset="0"/>
                <a:cs typeface="Arial" panose="020B0604020202020204" pitchFamily="34" charset="0"/>
              </a:rPr>
              <a:t>AV</a:t>
            </a:r>
          </a:p>
          <a:p>
            <a:pPr algn="ctr"/>
            <a:r>
              <a:rPr lang="en-US" dirty="0">
                <a:solidFill>
                  <a:srgbClr val="000000"/>
                </a:solidFill>
                <a:latin typeface="Arial" panose="020B0604020202020204" pitchFamily="34" charset="0"/>
                <a:cs typeface="Arial" panose="020B0604020202020204" pitchFamily="34" charset="0"/>
              </a:rPr>
              <a:t>products</a:t>
            </a:r>
          </a:p>
          <a:p>
            <a:pPr algn="ctr"/>
            <a:r>
              <a:rPr lang="en-US" dirty="0">
                <a:solidFill>
                  <a:srgbClr val="000000"/>
                </a:solidFill>
                <a:latin typeface="Arial" panose="020B0604020202020204" pitchFamily="34" charset="0"/>
                <a:cs typeface="Arial" panose="020B0604020202020204" pitchFamily="34" charset="0"/>
              </a:rPr>
              <a:t>installed</a:t>
            </a:r>
            <a:endParaRPr lang="en-US" dirty="0">
              <a:latin typeface="Arial" panose="020B0604020202020204" pitchFamily="34" charset="0"/>
              <a:cs typeface="Arial" panose="020B0604020202020204" pitchFamily="34" charset="0"/>
            </a:endParaRPr>
          </a:p>
        </p:txBody>
      </p:sp>
      <p:sp>
        <p:nvSpPr>
          <p:cNvPr id="8" name="Rectangle 7">
            <a:extLst>
              <a:ext uri="{FF2B5EF4-FFF2-40B4-BE49-F238E27FC236}">
                <a16:creationId xmlns:a16="http://schemas.microsoft.com/office/drawing/2014/main" id="{452F6974-B3E9-4115-99BC-E04FF4D299AF}"/>
              </a:ext>
            </a:extLst>
          </p:cNvPr>
          <p:cNvSpPr/>
          <p:nvPr/>
        </p:nvSpPr>
        <p:spPr>
          <a:xfrm>
            <a:off x="7349647" y="2062368"/>
            <a:ext cx="928459" cy="646331"/>
          </a:xfrm>
          <a:prstGeom prst="rect">
            <a:avLst/>
          </a:prstGeom>
        </p:spPr>
        <p:txBody>
          <a:bodyPr wrap="none">
            <a:spAutoFit/>
          </a:bodyPr>
          <a:lstStyle/>
          <a:p>
            <a:pPr algn="ctr"/>
            <a:r>
              <a:rPr lang="en-US" dirty="0">
                <a:solidFill>
                  <a:srgbClr val="000000"/>
                </a:solidFill>
                <a:latin typeface="Arial" panose="020B0604020202020204" pitchFamily="34" charset="0"/>
                <a:cs typeface="Arial" panose="020B0604020202020204" pitchFamily="34" charset="0"/>
              </a:rPr>
              <a:t>engine</a:t>
            </a:r>
          </a:p>
          <a:p>
            <a:pPr algn="ctr"/>
            <a:r>
              <a:rPr lang="en-US" dirty="0">
                <a:solidFill>
                  <a:srgbClr val="000000"/>
                </a:solidFill>
                <a:latin typeface="Arial" panose="020B0604020202020204" pitchFamily="34" charset="0"/>
                <a:cs typeface="Arial" panose="020B0604020202020204" pitchFamily="34" charset="0"/>
              </a:rPr>
              <a:t>version</a:t>
            </a:r>
            <a:endParaRPr lang="en-US" dirty="0">
              <a:latin typeface="Arial" panose="020B0604020202020204" pitchFamily="34" charset="0"/>
              <a:cs typeface="Arial" panose="020B0604020202020204" pitchFamily="34" charset="0"/>
            </a:endParaRPr>
          </a:p>
        </p:txBody>
      </p:sp>
      <p:sp>
        <p:nvSpPr>
          <p:cNvPr id="9" name="Rectangle 8">
            <a:extLst>
              <a:ext uri="{FF2B5EF4-FFF2-40B4-BE49-F238E27FC236}">
                <a16:creationId xmlns:a16="http://schemas.microsoft.com/office/drawing/2014/main" id="{9BE2F7DF-9324-41EF-B4AB-C5836562521E}"/>
              </a:ext>
            </a:extLst>
          </p:cNvPr>
          <p:cNvSpPr/>
          <p:nvPr/>
        </p:nvSpPr>
        <p:spPr>
          <a:xfrm>
            <a:off x="8410818" y="2418397"/>
            <a:ext cx="1018228" cy="923330"/>
          </a:xfrm>
          <a:prstGeom prst="rect">
            <a:avLst/>
          </a:prstGeom>
        </p:spPr>
        <p:txBody>
          <a:bodyPr wrap="none">
            <a:spAutoFit/>
          </a:bodyPr>
          <a:lstStyle/>
          <a:p>
            <a:pPr algn="ctr"/>
            <a:r>
              <a:rPr lang="en-US" dirty="0">
                <a:solidFill>
                  <a:srgbClr val="000000"/>
                </a:solidFill>
                <a:latin typeface="Arial" panose="020B0604020202020204" pitchFamily="34" charset="0"/>
                <a:cs typeface="Arial" panose="020B0604020202020204" pitchFamily="34" charset="0"/>
              </a:rPr>
              <a:t>total</a:t>
            </a:r>
          </a:p>
          <a:p>
            <a:pPr algn="ctr"/>
            <a:r>
              <a:rPr lang="en-US" dirty="0">
                <a:solidFill>
                  <a:srgbClr val="000000"/>
                </a:solidFill>
                <a:latin typeface="Arial" panose="020B0604020202020204" pitchFamily="34" charset="0"/>
                <a:cs typeface="Arial" panose="020B0604020202020204" pitchFamily="34" charset="0"/>
              </a:rPr>
              <a:t>physical</a:t>
            </a:r>
          </a:p>
          <a:p>
            <a:pPr algn="ctr"/>
            <a:r>
              <a:rPr lang="en-US" dirty="0">
                <a:solidFill>
                  <a:srgbClr val="000000"/>
                </a:solidFill>
                <a:latin typeface="Arial" panose="020B0604020202020204" pitchFamily="34" charset="0"/>
                <a:cs typeface="Arial" panose="020B0604020202020204" pitchFamily="34" charset="0"/>
              </a:rPr>
              <a:t>RAM</a:t>
            </a:r>
            <a:endParaRPr lang="en-US" dirty="0">
              <a:latin typeface="Arial" panose="020B0604020202020204" pitchFamily="34" charset="0"/>
              <a:cs typeface="Arial" panose="020B0604020202020204" pitchFamily="34" charset="0"/>
            </a:endParaRPr>
          </a:p>
        </p:txBody>
      </p:sp>
      <p:sp>
        <p:nvSpPr>
          <p:cNvPr id="10" name="Rectangle 9">
            <a:extLst>
              <a:ext uri="{FF2B5EF4-FFF2-40B4-BE49-F238E27FC236}">
                <a16:creationId xmlns:a16="http://schemas.microsoft.com/office/drawing/2014/main" id="{89CEAAD0-D404-43AC-BD48-30E593595382}"/>
              </a:ext>
            </a:extLst>
          </p:cNvPr>
          <p:cNvSpPr/>
          <p:nvPr/>
        </p:nvSpPr>
        <p:spPr>
          <a:xfrm>
            <a:off x="8455702" y="3438054"/>
            <a:ext cx="928459" cy="646331"/>
          </a:xfrm>
          <a:prstGeom prst="rect">
            <a:avLst/>
          </a:prstGeom>
        </p:spPr>
        <p:txBody>
          <a:bodyPr wrap="none">
            <a:spAutoFit/>
          </a:bodyPr>
          <a:lstStyle/>
          <a:p>
            <a:pPr algn="ctr"/>
            <a:r>
              <a:rPr lang="en-US" dirty="0">
                <a:solidFill>
                  <a:srgbClr val="000000"/>
                </a:solidFill>
                <a:latin typeface="Arial" panose="020B0604020202020204" pitchFamily="34" charset="0"/>
                <a:cs typeface="Arial" panose="020B0604020202020204" pitchFamily="34" charset="0"/>
              </a:rPr>
              <a:t>app</a:t>
            </a:r>
          </a:p>
          <a:p>
            <a:pPr algn="ctr"/>
            <a:r>
              <a:rPr lang="en-US" dirty="0">
                <a:solidFill>
                  <a:srgbClr val="000000"/>
                </a:solidFill>
                <a:latin typeface="Arial" panose="020B0604020202020204" pitchFamily="34" charset="0"/>
                <a:cs typeface="Arial" panose="020B0604020202020204" pitchFamily="34" charset="0"/>
              </a:rPr>
              <a:t>version</a:t>
            </a:r>
            <a:endParaRPr lang="en-US" dirty="0">
              <a:latin typeface="Arial" panose="020B0604020202020204" pitchFamily="34" charset="0"/>
              <a:cs typeface="Arial" panose="020B0604020202020204" pitchFamily="34" charset="0"/>
            </a:endParaRPr>
          </a:p>
        </p:txBody>
      </p:sp>
      <p:sp>
        <p:nvSpPr>
          <p:cNvPr id="11" name="Rectangle 10">
            <a:extLst>
              <a:ext uri="{FF2B5EF4-FFF2-40B4-BE49-F238E27FC236}">
                <a16:creationId xmlns:a16="http://schemas.microsoft.com/office/drawing/2014/main" id="{1B75ACDC-FA04-4011-B47A-5478EA032455}"/>
              </a:ext>
            </a:extLst>
          </p:cNvPr>
          <p:cNvSpPr/>
          <p:nvPr/>
        </p:nvSpPr>
        <p:spPr>
          <a:xfrm>
            <a:off x="9616824" y="5191226"/>
            <a:ext cx="633507" cy="646331"/>
          </a:xfrm>
          <a:prstGeom prst="rect">
            <a:avLst/>
          </a:prstGeom>
        </p:spPr>
        <p:txBody>
          <a:bodyPr wrap="none">
            <a:spAutoFit/>
          </a:bodyPr>
          <a:lstStyle/>
          <a:p>
            <a:pPr algn="ctr"/>
            <a:r>
              <a:rPr lang="en-US" dirty="0">
                <a:solidFill>
                  <a:srgbClr val="000000"/>
                </a:solidFill>
                <a:latin typeface="Arial" panose="020B0604020202020204" pitchFamily="34" charset="0"/>
                <a:cs typeface="Arial" panose="020B0604020202020204" pitchFamily="34" charset="0"/>
              </a:rPr>
              <a:t>is</a:t>
            </a:r>
          </a:p>
          <a:p>
            <a:pPr algn="ctr"/>
            <a:r>
              <a:rPr lang="en-US" dirty="0">
                <a:solidFill>
                  <a:srgbClr val="000000"/>
                </a:solidFill>
                <a:latin typeface="Arial" panose="020B0604020202020204" pitchFamily="34" charset="0"/>
                <a:cs typeface="Arial" panose="020B0604020202020204" pitchFamily="34" charset="0"/>
              </a:rPr>
              <a:t>beta</a:t>
            </a:r>
            <a:endParaRPr lang="en-US" dirty="0">
              <a:latin typeface="Arial" panose="020B0604020202020204" pitchFamily="34" charset="0"/>
              <a:cs typeface="Arial" panose="020B0604020202020204" pitchFamily="34" charset="0"/>
            </a:endParaRPr>
          </a:p>
        </p:txBody>
      </p:sp>
      <p:sp>
        <p:nvSpPr>
          <p:cNvPr id="12" name="Rectangle 11">
            <a:extLst>
              <a:ext uri="{FF2B5EF4-FFF2-40B4-BE49-F238E27FC236}">
                <a16:creationId xmlns:a16="http://schemas.microsoft.com/office/drawing/2014/main" id="{209ACFC4-539B-45CC-AF61-08EB94F72C39}"/>
              </a:ext>
            </a:extLst>
          </p:cNvPr>
          <p:cNvSpPr/>
          <p:nvPr/>
        </p:nvSpPr>
        <p:spPr>
          <a:xfrm>
            <a:off x="9334695" y="4438794"/>
            <a:ext cx="1197764" cy="646331"/>
          </a:xfrm>
          <a:prstGeom prst="rect">
            <a:avLst/>
          </a:prstGeom>
        </p:spPr>
        <p:txBody>
          <a:bodyPr wrap="none">
            <a:spAutoFit/>
          </a:bodyPr>
          <a:lstStyle/>
          <a:p>
            <a:pPr algn="ctr"/>
            <a:r>
              <a:rPr lang="en-US" dirty="0">
                <a:solidFill>
                  <a:srgbClr val="000000"/>
                </a:solidFill>
                <a:latin typeface="Arial" panose="020B0604020202020204" pitchFamily="34" charset="0"/>
                <a:cs typeface="Arial" panose="020B0604020202020204" pitchFamily="34" charset="0"/>
              </a:rPr>
              <a:t>processor</a:t>
            </a:r>
          </a:p>
          <a:p>
            <a:pPr algn="ctr"/>
            <a:r>
              <a:rPr lang="en-US" dirty="0">
                <a:solidFill>
                  <a:srgbClr val="000000"/>
                </a:solidFill>
                <a:latin typeface="Arial" panose="020B0604020202020204" pitchFamily="34" charset="0"/>
                <a:cs typeface="Arial" panose="020B0604020202020204" pitchFamily="34" charset="0"/>
              </a:rPr>
              <a:t>class</a:t>
            </a:r>
            <a:endParaRPr lang="en-US" dirty="0">
              <a:latin typeface="Arial" panose="020B0604020202020204" pitchFamily="34" charset="0"/>
              <a:cs typeface="Arial" panose="020B0604020202020204" pitchFamily="34" charset="0"/>
            </a:endParaRPr>
          </a:p>
        </p:txBody>
      </p:sp>
      <p:sp>
        <p:nvSpPr>
          <p:cNvPr id="13" name="Rectangle 12">
            <a:extLst>
              <a:ext uri="{FF2B5EF4-FFF2-40B4-BE49-F238E27FC236}">
                <a16:creationId xmlns:a16="http://schemas.microsoft.com/office/drawing/2014/main" id="{0864ECA8-4A03-4711-BCFA-928AE13D9AC0}"/>
              </a:ext>
            </a:extLst>
          </p:cNvPr>
          <p:cNvSpPr/>
          <p:nvPr/>
        </p:nvSpPr>
        <p:spPr>
          <a:xfrm>
            <a:off x="9373167" y="3409364"/>
            <a:ext cx="1120820" cy="923330"/>
          </a:xfrm>
          <a:prstGeom prst="rect">
            <a:avLst/>
          </a:prstGeom>
        </p:spPr>
        <p:txBody>
          <a:bodyPr wrap="none">
            <a:spAutoFit/>
          </a:bodyPr>
          <a:lstStyle/>
          <a:p>
            <a:pPr algn="ctr"/>
            <a:r>
              <a:rPr lang="en-US" dirty="0">
                <a:solidFill>
                  <a:srgbClr val="000000"/>
                </a:solidFill>
                <a:latin typeface="Arial" panose="020B0604020202020204" pitchFamily="34" charset="0"/>
                <a:cs typeface="Arial" panose="020B0604020202020204" pitchFamily="34" charset="0"/>
              </a:rPr>
              <a:t>default</a:t>
            </a:r>
          </a:p>
          <a:p>
            <a:pPr algn="ctr"/>
            <a:r>
              <a:rPr lang="en-US" dirty="0">
                <a:solidFill>
                  <a:srgbClr val="000000"/>
                </a:solidFill>
                <a:latin typeface="Arial" panose="020B0604020202020204" pitchFamily="34" charset="0"/>
                <a:cs typeface="Arial" panose="020B0604020202020204" pitchFamily="34" charset="0"/>
              </a:rPr>
              <a:t>browsers</a:t>
            </a:r>
          </a:p>
          <a:p>
            <a:pPr algn="ctr"/>
            <a:r>
              <a:rPr lang="en-US" dirty="0">
                <a:solidFill>
                  <a:srgbClr val="000000"/>
                </a:solidFill>
                <a:latin typeface="Arial" panose="020B0604020202020204" pitchFamily="34" charset="0"/>
                <a:cs typeface="Arial" panose="020B0604020202020204" pitchFamily="34" charset="0"/>
              </a:rPr>
              <a:t>identifier</a:t>
            </a:r>
            <a:endParaRPr lang="en-US" dirty="0">
              <a:latin typeface="Arial" panose="020B0604020202020204" pitchFamily="34" charset="0"/>
              <a:cs typeface="Arial" panose="020B0604020202020204" pitchFamily="34" charset="0"/>
            </a:endParaRPr>
          </a:p>
        </p:txBody>
      </p:sp>
      <p:sp>
        <p:nvSpPr>
          <p:cNvPr id="14" name="Rectangle 13">
            <a:extLst>
              <a:ext uri="{FF2B5EF4-FFF2-40B4-BE49-F238E27FC236}">
                <a16:creationId xmlns:a16="http://schemas.microsoft.com/office/drawing/2014/main" id="{025B1266-CB0C-4358-88F1-EB754E4DC617}"/>
              </a:ext>
            </a:extLst>
          </p:cNvPr>
          <p:cNvSpPr/>
          <p:nvPr/>
        </p:nvSpPr>
        <p:spPr>
          <a:xfrm>
            <a:off x="5749271" y="2906083"/>
            <a:ext cx="1531188" cy="646331"/>
          </a:xfrm>
          <a:prstGeom prst="rect">
            <a:avLst/>
          </a:prstGeom>
        </p:spPr>
        <p:txBody>
          <a:bodyPr wrap="none">
            <a:spAutoFit/>
          </a:bodyPr>
          <a:lstStyle/>
          <a:p>
            <a:pPr algn="ctr"/>
            <a:r>
              <a:rPr lang="en-US" dirty="0">
                <a:solidFill>
                  <a:srgbClr val="000000"/>
                </a:solidFill>
                <a:latin typeface="Arial" panose="020B0604020202020204" pitchFamily="34" charset="0"/>
                <a:cs typeface="Arial" panose="020B0604020202020204" pitchFamily="34" charset="0"/>
              </a:rPr>
              <a:t>primary disk</a:t>
            </a:r>
          </a:p>
          <a:p>
            <a:pPr algn="ctr"/>
            <a:r>
              <a:rPr lang="en-US" dirty="0">
                <a:solidFill>
                  <a:srgbClr val="000000"/>
                </a:solidFill>
                <a:latin typeface="Arial" panose="020B0604020202020204" pitchFamily="34" charset="0"/>
                <a:cs typeface="Arial" panose="020B0604020202020204" pitchFamily="34" charset="0"/>
              </a:rPr>
              <a:t>total capacity</a:t>
            </a:r>
            <a:endParaRPr lang="en-US" dirty="0">
              <a:latin typeface="Arial" panose="020B0604020202020204" pitchFamily="34" charset="0"/>
              <a:cs typeface="Arial" panose="020B0604020202020204" pitchFamily="34" charset="0"/>
            </a:endParaRPr>
          </a:p>
        </p:txBody>
      </p:sp>
      <p:cxnSp>
        <p:nvCxnSpPr>
          <p:cNvPr id="16" name="Straight Arrow Connector 15">
            <a:extLst>
              <a:ext uri="{FF2B5EF4-FFF2-40B4-BE49-F238E27FC236}">
                <a16:creationId xmlns:a16="http://schemas.microsoft.com/office/drawing/2014/main" id="{AF706242-5FEF-41AB-A98D-5EDC327BAB20}"/>
              </a:ext>
            </a:extLst>
          </p:cNvPr>
          <p:cNvCxnSpPr/>
          <p:nvPr/>
        </p:nvCxnSpPr>
        <p:spPr>
          <a:xfrm flipH="1">
            <a:off x="3340359" y="1495716"/>
            <a:ext cx="794162" cy="258439"/>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415F1BA2-DC1E-4F84-B2C7-2C31B4176A34}"/>
              </a:ext>
            </a:extLst>
          </p:cNvPr>
          <p:cNvCxnSpPr>
            <a:cxnSpLocks/>
          </p:cNvCxnSpPr>
          <p:nvPr/>
        </p:nvCxnSpPr>
        <p:spPr>
          <a:xfrm flipH="1">
            <a:off x="3416737" y="1849794"/>
            <a:ext cx="1408013" cy="511707"/>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4CB87CF1-9212-420C-A212-90515164FDC7}"/>
              </a:ext>
            </a:extLst>
          </p:cNvPr>
          <p:cNvCxnSpPr>
            <a:cxnSpLocks/>
          </p:cNvCxnSpPr>
          <p:nvPr/>
        </p:nvCxnSpPr>
        <p:spPr>
          <a:xfrm flipH="1">
            <a:off x="3502091" y="2062368"/>
            <a:ext cx="2593909" cy="676822"/>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5BC4A032-8423-4AE0-A817-8C997CA6EF57}"/>
              </a:ext>
            </a:extLst>
          </p:cNvPr>
          <p:cNvCxnSpPr>
            <a:cxnSpLocks/>
          </p:cNvCxnSpPr>
          <p:nvPr/>
        </p:nvCxnSpPr>
        <p:spPr>
          <a:xfrm flipH="1">
            <a:off x="3614057" y="2418397"/>
            <a:ext cx="3735590" cy="717446"/>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977E3DAE-CD2F-4F49-AB3B-4AC412E9CC71}"/>
              </a:ext>
            </a:extLst>
          </p:cNvPr>
          <p:cNvCxnSpPr>
            <a:cxnSpLocks/>
          </p:cNvCxnSpPr>
          <p:nvPr/>
        </p:nvCxnSpPr>
        <p:spPr>
          <a:xfrm flipH="1">
            <a:off x="3629624" y="2922422"/>
            <a:ext cx="4725870" cy="608342"/>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4FB07B6D-CD04-4F12-9219-3F0A884D5ABE}"/>
              </a:ext>
            </a:extLst>
          </p:cNvPr>
          <p:cNvCxnSpPr>
            <a:cxnSpLocks/>
          </p:cNvCxnSpPr>
          <p:nvPr/>
        </p:nvCxnSpPr>
        <p:spPr>
          <a:xfrm flipH="1">
            <a:off x="3695940" y="3742323"/>
            <a:ext cx="4704438" cy="10986"/>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52EEC2EC-7BCA-4D2A-82FF-25C44146115C}"/>
              </a:ext>
            </a:extLst>
          </p:cNvPr>
          <p:cNvCxnSpPr>
            <a:cxnSpLocks/>
            <a:stCxn id="14" idx="2"/>
          </p:cNvCxnSpPr>
          <p:nvPr/>
        </p:nvCxnSpPr>
        <p:spPr>
          <a:xfrm flipH="1">
            <a:off x="5159831" y="3552414"/>
            <a:ext cx="1355034" cy="963385"/>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30E410F9-DB17-4FAF-BF07-F321C0A1851D}"/>
              </a:ext>
            </a:extLst>
          </p:cNvPr>
          <p:cNvCxnSpPr>
            <a:cxnSpLocks/>
          </p:cNvCxnSpPr>
          <p:nvPr/>
        </p:nvCxnSpPr>
        <p:spPr>
          <a:xfrm flipH="1">
            <a:off x="9137586" y="5589037"/>
            <a:ext cx="472272" cy="0"/>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4B8D0CE3-09FA-4227-9D04-4CCDD799C4D2}"/>
              </a:ext>
            </a:extLst>
          </p:cNvPr>
          <p:cNvCxnSpPr>
            <a:cxnSpLocks/>
          </p:cNvCxnSpPr>
          <p:nvPr/>
        </p:nvCxnSpPr>
        <p:spPr>
          <a:xfrm flipH="1">
            <a:off x="8967789" y="4963204"/>
            <a:ext cx="461257" cy="508909"/>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252CBF73-B57F-4F80-B3DE-56167C45A419}"/>
              </a:ext>
            </a:extLst>
          </p:cNvPr>
          <p:cNvCxnSpPr>
            <a:cxnSpLocks/>
          </p:cNvCxnSpPr>
          <p:nvPr/>
        </p:nvCxnSpPr>
        <p:spPr>
          <a:xfrm flipH="1">
            <a:off x="8815389" y="4258677"/>
            <a:ext cx="510083" cy="1165811"/>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908828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1"/>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2"/>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2"/>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35"/>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3"/>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37"/>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xit" presetSubtype="0" fill="hold" grpId="1" nodeType="clickEffect">
                                  <p:stCondLst>
                                    <p:cond delay="0"/>
                                  </p:stCondLst>
                                  <p:childTnLst>
                                    <p:set>
                                      <p:cBhvr>
                                        <p:cTn id="64" dur="1" fill="hold">
                                          <p:stCondLst>
                                            <p:cond delay="0"/>
                                          </p:stCondLst>
                                        </p:cTn>
                                        <p:tgtEl>
                                          <p:spTgt spid="5"/>
                                        </p:tgtEl>
                                        <p:attrNameLst>
                                          <p:attrName>style.visibility</p:attrName>
                                        </p:attrNameLst>
                                      </p:cBhvr>
                                      <p:to>
                                        <p:strVal val="hidden"/>
                                      </p:to>
                                    </p:set>
                                  </p:childTnLst>
                                </p:cTn>
                              </p:par>
                              <p:par>
                                <p:cTn id="65" presetID="1" presetClass="exit" presetSubtype="0" fill="hold" nodeType="withEffect">
                                  <p:stCondLst>
                                    <p:cond delay="0"/>
                                  </p:stCondLst>
                                  <p:childTnLst>
                                    <p:set>
                                      <p:cBhvr>
                                        <p:cTn id="66" dur="1" fill="hold">
                                          <p:stCondLst>
                                            <p:cond delay="0"/>
                                          </p:stCondLst>
                                        </p:cTn>
                                        <p:tgtEl>
                                          <p:spTgt spid="16"/>
                                        </p:tgtEl>
                                        <p:attrNameLst>
                                          <p:attrName>style.visibility</p:attrName>
                                        </p:attrNameLst>
                                      </p:cBhvr>
                                      <p:to>
                                        <p:strVal val="hidden"/>
                                      </p:to>
                                    </p:set>
                                  </p:childTnLst>
                                </p:cTn>
                              </p:par>
                              <p:par>
                                <p:cTn id="67" presetID="1" presetClass="exit" presetSubtype="0" fill="hold" grpId="1" nodeType="withEffect">
                                  <p:stCondLst>
                                    <p:cond delay="0"/>
                                  </p:stCondLst>
                                  <p:childTnLst>
                                    <p:set>
                                      <p:cBhvr>
                                        <p:cTn id="68" dur="1" fill="hold">
                                          <p:stCondLst>
                                            <p:cond delay="0"/>
                                          </p:stCondLst>
                                        </p:cTn>
                                        <p:tgtEl>
                                          <p:spTgt spid="6"/>
                                        </p:tgtEl>
                                        <p:attrNameLst>
                                          <p:attrName>style.visibility</p:attrName>
                                        </p:attrNameLst>
                                      </p:cBhvr>
                                      <p:to>
                                        <p:strVal val="hidden"/>
                                      </p:to>
                                    </p:set>
                                  </p:childTnLst>
                                </p:cTn>
                              </p:par>
                              <p:par>
                                <p:cTn id="69" presetID="1" presetClass="exit" presetSubtype="0" fill="hold" nodeType="withEffect">
                                  <p:stCondLst>
                                    <p:cond delay="0"/>
                                  </p:stCondLst>
                                  <p:childTnLst>
                                    <p:set>
                                      <p:cBhvr>
                                        <p:cTn id="70" dur="1" fill="hold">
                                          <p:stCondLst>
                                            <p:cond delay="0"/>
                                          </p:stCondLst>
                                        </p:cTn>
                                        <p:tgtEl>
                                          <p:spTgt spid="17"/>
                                        </p:tgtEl>
                                        <p:attrNameLst>
                                          <p:attrName>style.visibility</p:attrName>
                                        </p:attrNameLst>
                                      </p:cBhvr>
                                      <p:to>
                                        <p:strVal val="hidden"/>
                                      </p:to>
                                    </p:set>
                                  </p:childTnLst>
                                </p:cTn>
                              </p:par>
                              <p:par>
                                <p:cTn id="71" presetID="1" presetClass="exit" presetSubtype="0" fill="hold" nodeType="withEffect">
                                  <p:stCondLst>
                                    <p:cond delay="0"/>
                                  </p:stCondLst>
                                  <p:childTnLst>
                                    <p:set>
                                      <p:cBhvr>
                                        <p:cTn id="72" dur="1" fill="hold">
                                          <p:stCondLst>
                                            <p:cond delay="0"/>
                                          </p:stCondLst>
                                        </p:cTn>
                                        <p:tgtEl>
                                          <p:spTgt spid="19"/>
                                        </p:tgtEl>
                                        <p:attrNameLst>
                                          <p:attrName>style.visibility</p:attrName>
                                        </p:attrNameLst>
                                      </p:cBhvr>
                                      <p:to>
                                        <p:strVal val="hidden"/>
                                      </p:to>
                                    </p:set>
                                  </p:childTnLst>
                                </p:cTn>
                              </p:par>
                              <p:par>
                                <p:cTn id="73" presetID="1" presetClass="exit" presetSubtype="0" fill="hold" grpId="1" nodeType="withEffect">
                                  <p:stCondLst>
                                    <p:cond delay="0"/>
                                  </p:stCondLst>
                                  <p:childTnLst>
                                    <p:set>
                                      <p:cBhvr>
                                        <p:cTn id="74" dur="1" fill="hold">
                                          <p:stCondLst>
                                            <p:cond delay="0"/>
                                          </p:stCondLst>
                                        </p:cTn>
                                        <p:tgtEl>
                                          <p:spTgt spid="7"/>
                                        </p:tgtEl>
                                        <p:attrNameLst>
                                          <p:attrName>style.visibility</p:attrName>
                                        </p:attrNameLst>
                                      </p:cBhvr>
                                      <p:to>
                                        <p:strVal val="hidden"/>
                                      </p:to>
                                    </p:set>
                                  </p:childTnLst>
                                </p:cTn>
                              </p:par>
                              <p:par>
                                <p:cTn id="75" presetID="1" presetClass="exit" presetSubtype="0" fill="hold" nodeType="withEffect">
                                  <p:stCondLst>
                                    <p:cond delay="0"/>
                                  </p:stCondLst>
                                  <p:childTnLst>
                                    <p:set>
                                      <p:cBhvr>
                                        <p:cTn id="76" dur="1" fill="hold">
                                          <p:stCondLst>
                                            <p:cond delay="0"/>
                                          </p:stCondLst>
                                        </p:cTn>
                                        <p:tgtEl>
                                          <p:spTgt spid="23"/>
                                        </p:tgtEl>
                                        <p:attrNameLst>
                                          <p:attrName>style.visibility</p:attrName>
                                        </p:attrNameLst>
                                      </p:cBhvr>
                                      <p:to>
                                        <p:strVal val="hidden"/>
                                      </p:to>
                                    </p:set>
                                  </p:childTnLst>
                                </p:cTn>
                              </p:par>
                              <p:par>
                                <p:cTn id="77" presetID="1" presetClass="exit" presetSubtype="0" fill="hold" grpId="1" nodeType="withEffect">
                                  <p:stCondLst>
                                    <p:cond delay="0"/>
                                  </p:stCondLst>
                                  <p:childTnLst>
                                    <p:set>
                                      <p:cBhvr>
                                        <p:cTn id="78" dur="1" fill="hold">
                                          <p:stCondLst>
                                            <p:cond delay="0"/>
                                          </p:stCondLst>
                                        </p:cTn>
                                        <p:tgtEl>
                                          <p:spTgt spid="8"/>
                                        </p:tgtEl>
                                        <p:attrNameLst>
                                          <p:attrName>style.visibility</p:attrName>
                                        </p:attrNameLst>
                                      </p:cBhvr>
                                      <p:to>
                                        <p:strVal val="hidden"/>
                                      </p:to>
                                    </p:set>
                                  </p:childTnLst>
                                </p:cTn>
                              </p:par>
                              <p:par>
                                <p:cTn id="79" presetID="1" presetClass="exit" presetSubtype="0" fill="hold" nodeType="withEffect">
                                  <p:stCondLst>
                                    <p:cond delay="0"/>
                                  </p:stCondLst>
                                  <p:childTnLst>
                                    <p:set>
                                      <p:cBhvr>
                                        <p:cTn id="80" dur="1" fill="hold">
                                          <p:stCondLst>
                                            <p:cond delay="0"/>
                                          </p:stCondLst>
                                        </p:cTn>
                                        <p:tgtEl>
                                          <p:spTgt spid="25"/>
                                        </p:tgtEl>
                                        <p:attrNameLst>
                                          <p:attrName>style.visibility</p:attrName>
                                        </p:attrNameLst>
                                      </p:cBhvr>
                                      <p:to>
                                        <p:strVal val="hidden"/>
                                      </p:to>
                                    </p:set>
                                  </p:childTnLst>
                                </p:cTn>
                              </p:par>
                              <p:par>
                                <p:cTn id="81" presetID="1" presetClass="exit" presetSubtype="0" fill="hold" grpId="1" nodeType="withEffect">
                                  <p:stCondLst>
                                    <p:cond delay="0"/>
                                  </p:stCondLst>
                                  <p:childTnLst>
                                    <p:set>
                                      <p:cBhvr>
                                        <p:cTn id="82" dur="1" fill="hold">
                                          <p:stCondLst>
                                            <p:cond delay="0"/>
                                          </p:stCondLst>
                                        </p:cTn>
                                        <p:tgtEl>
                                          <p:spTgt spid="9"/>
                                        </p:tgtEl>
                                        <p:attrNameLst>
                                          <p:attrName>style.visibility</p:attrName>
                                        </p:attrNameLst>
                                      </p:cBhvr>
                                      <p:to>
                                        <p:strVal val="hidden"/>
                                      </p:to>
                                    </p:set>
                                  </p:childTnLst>
                                </p:cTn>
                              </p:par>
                              <p:par>
                                <p:cTn id="83" presetID="1" presetClass="exit" presetSubtype="0" fill="hold" nodeType="withEffect">
                                  <p:stCondLst>
                                    <p:cond delay="0"/>
                                  </p:stCondLst>
                                  <p:childTnLst>
                                    <p:set>
                                      <p:cBhvr>
                                        <p:cTn id="84" dur="1" fill="hold">
                                          <p:stCondLst>
                                            <p:cond delay="0"/>
                                          </p:stCondLst>
                                        </p:cTn>
                                        <p:tgtEl>
                                          <p:spTgt spid="27"/>
                                        </p:tgtEl>
                                        <p:attrNameLst>
                                          <p:attrName>style.visibility</p:attrName>
                                        </p:attrNameLst>
                                      </p:cBhvr>
                                      <p:to>
                                        <p:strVal val="hidden"/>
                                      </p:to>
                                    </p:set>
                                  </p:childTnLst>
                                </p:cTn>
                              </p:par>
                              <p:par>
                                <p:cTn id="85" presetID="1" presetClass="exit" presetSubtype="0" fill="hold" grpId="1" nodeType="withEffect">
                                  <p:stCondLst>
                                    <p:cond delay="0"/>
                                  </p:stCondLst>
                                  <p:childTnLst>
                                    <p:set>
                                      <p:cBhvr>
                                        <p:cTn id="86" dur="1" fill="hold">
                                          <p:stCondLst>
                                            <p:cond delay="0"/>
                                          </p:stCondLst>
                                        </p:cTn>
                                        <p:tgtEl>
                                          <p:spTgt spid="10"/>
                                        </p:tgtEl>
                                        <p:attrNameLst>
                                          <p:attrName>style.visibility</p:attrName>
                                        </p:attrNameLst>
                                      </p:cBhvr>
                                      <p:to>
                                        <p:strVal val="hidden"/>
                                      </p:to>
                                    </p:set>
                                  </p:childTnLst>
                                </p:cTn>
                              </p:par>
                              <p:par>
                                <p:cTn id="87" presetID="1" presetClass="exit" presetSubtype="0" fill="hold" grpId="1" nodeType="withEffect">
                                  <p:stCondLst>
                                    <p:cond delay="0"/>
                                  </p:stCondLst>
                                  <p:childTnLst>
                                    <p:set>
                                      <p:cBhvr>
                                        <p:cTn id="88" dur="1" fill="hold">
                                          <p:stCondLst>
                                            <p:cond delay="0"/>
                                          </p:stCondLst>
                                        </p:cTn>
                                        <p:tgtEl>
                                          <p:spTgt spid="11"/>
                                        </p:tgtEl>
                                        <p:attrNameLst>
                                          <p:attrName>style.visibility</p:attrName>
                                        </p:attrNameLst>
                                      </p:cBhvr>
                                      <p:to>
                                        <p:strVal val="hidden"/>
                                      </p:to>
                                    </p:set>
                                  </p:childTnLst>
                                </p:cTn>
                              </p:par>
                              <p:par>
                                <p:cTn id="89" presetID="1" presetClass="exit" presetSubtype="0" fill="hold" nodeType="withEffect">
                                  <p:stCondLst>
                                    <p:cond delay="0"/>
                                  </p:stCondLst>
                                  <p:childTnLst>
                                    <p:set>
                                      <p:cBhvr>
                                        <p:cTn id="90" dur="1" fill="hold">
                                          <p:stCondLst>
                                            <p:cond delay="0"/>
                                          </p:stCondLst>
                                        </p:cTn>
                                        <p:tgtEl>
                                          <p:spTgt spid="32"/>
                                        </p:tgtEl>
                                        <p:attrNameLst>
                                          <p:attrName>style.visibility</p:attrName>
                                        </p:attrNameLst>
                                      </p:cBhvr>
                                      <p:to>
                                        <p:strVal val="hidden"/>
                                      </p:to>
                                    </p:set>
                                  </p:childTnLst>
                                </p:cTn>
                              </p:par>
                              <p:par>
                                <p:cTn id="91" presetID="1" presetClass="exit" presetSubtype="0" fill="hold" grpId="1" nodeType="withEffect">
                                  <p:stCondLst>
                                    <p:cond delay="0"/>
                                  </p:stCondLst>
                                  <p:childTnLst>
                                    <p:set>
                                      <p:cBhvr>
                                        <p:cTn id="92" dur="1" fill="hold">
                                          <p:stCondLst>
                                            <p:cond delay="0"/>
                                          </p:stCondLst>
                                        </p:cTn>
                                        <p:tgtEl>
                                          <p:spTgt spid="12"/>
                                        </p:tgtEl>
                                        <p:attrNameLst>
                                          <p:attrName>style.visibility</p:attrName>
                                        </p:attrNameLst>
                                      </p:cBhvr>
                                      <p:to>
                                        <p:strVal val="hidden"/>
                                      </p:to>
                                    </p:set>
                                  </p:childTnLst>
                                </p:cTn>
                              </p:par>
                              <p:par>
                                <p:cTn id="93" presetID="1" presetClass="exit" presetSubtype="0" fill="hold" nodeType="withEffect">
                                  <p:stCondLst>
                                    <p:cond delay="0"/>
                                  </p:stCondLst>
                                  <p:childTnLst>
                                    <p:set>
                                      <p:cBhvr>
                                        <p:cTn id="94" dur="1" fill="hold">
                                          <p:stCondLst>
                                            <p:cond delay="0"/>
                                          </p:stCondLst>
                                        </p:cTn>
                                        <p:tgtEl>
                                          <p:spTgt spid="35"/>
                                        </p:tgtEl>
                                        <p:attrNameLst>
                                          <p:attrName>style.visibility</p:attrName>
                                        </p:attrNameLst>
                                      </p:cBhvr>
                                      <p:to>
                                        <p:strVal val="hidden"/>
                                      </p:to>
                                    </p:set>
                                  </p:childTnLst>
                                </p:cTn>
                              </p:par>
                              <p:par>
                                <p:cTn id="95" presetID="1" presetClass="exit" presetSubtype="0" fill="hold" grpId="1" nodeType="withEffect">
                                  <p:stCondLst>
                                    <p:cond delay="0"/>
                                  </p:stCondLst>
                                  <p:childTnLst>
                                    <p:set>
                                      <p:cBhvr>
                                        <p:cTn id="96" dur="1" fill="hold">
                                          <p:stCondLst>
                                            <p:cond delay="0"/>
                                          </p:stCondLst>
                                        </p:cTn>
                                        <p:tgtEl>
                                          <p:spTgt spid="13"/>
                                        </p:tgtEl>
                                        <p:attrNameLst>
                                          <p:attrName>style.visibility</p:attrName>
                                        </p:attrNameLst>
                                      </p:cBhvr>
                                      <p:to>
                                        <p:strVal val="hidden"/>
                                      </p:to>
                                    </p:set>
                                  </p:childTnLst>
                                </p:cTn>
                              </p:par>
                              <p:par>
                                <p:cTn id="97" presetID="1" presetClass="exit" presetSubtype="0" fill="hold" nodeType="withEffect">
                                  <p:stCondLst>
                                    <p:cond delay="0"/>
                                  </p:stCondLst>
                                  <p:childTnLst>
                                    <p:set>
                                      <p:cBhvr>
                                        <p:cTn id="98" dur="1" fill="hold">
                                          <p:stCondLst>
                                            <p:cond delay="0"/>
                                          </p:stCondLst>
                                        </p:cTn>
                                        <p:tgtEl>
                                          <p:spTgt spid="37"/>
                                        </p:tgtEl>
                                        <p:attrNameLst>
                                          <p:attrName>style.visibility</p:attrName>
                                        </p:attrNameLst>
                                      </p:cBhvr>
                                      <p:to>
                                        <p:strVal val="hidden"/>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nodeType="clickEffect">
                                  <p:stCondLst>
                                    <p:cond delay="0"/>
                                  </p:stCondLst>
                                  <p:childTnLst>
                                    <p:set>
                                      <p:cBhvr>
                                        <p:cTn id="102" dur="1" fill="hold">
                                          <p:stCondLst>
                                            <p:cond delay="0"/>
                                          </p:stCondLst>
                                        </p:cTn>
                                        <p:tgtEl>
                                          <p:spTgt spid="29"/>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P spid="6" grpId="0"/>
      <p:bldP spid="6" grpId="1"/>
      <p:bldP spid="7" grpId="0"/>
      <p:bldP spid="7" grpId="1"/>
      <p:bldP spid="8" grpId="0"/>
      <p:bldP spid="8" grpId="1"/>
      <p:bldP spid="9" grpId="0"/>
      <p:bldP spid="9" grpId="1"/>
      <p:bldP spid="10" grpId="0"/>
      <p:bldP spid="10" grpId="1"/>
      <p:bldP spid="11" grpId="0"/>
      <p:bldP spid="11" grpId="1"/>
      <p:bldP spid="12" grpId="0"/>
      <p:bldP spid="12" grpId="1"/>
      <p:bldP spid="13" grpId="0"/>
      <p:bldP spid="13" grpId="1"/>
      <p:bldP spid="1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AD36609-D1BD-4168-9E73-2F26075AD9CA}"/>
              </a:ext>
            </a:extLst>
          </p:cNvPr>
          <p:cNvSpPr/>
          <p:nvPr/>
        </p:nvSpPr>
        <p:spPr>
          <a:xfrm>
            <a:off x="0" y="1"/>
            <a:ext cx="12192000" cy="61806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a:latin typeface="Arial" panose="020B0604020202020204" pitchFamily="34" charset="0"/>
                <a:cs typeface="Arial" panose="020B0604020202020204" pitchFamily="34" charset="0"/>
              </a:rPr>
              <a:t>Slide title</a:t>
            </a:r>
          </a:p>
        </p:txBody>
      </p:sp>
    </p:spTree>
    <p:extLst>
      <p:ext uri="{BB962C8B-B14F-4D97-AF65-F5344CB8AC3E}">
        <p14:creationId xmlns:p14="http://schemas.microsoft.com/office/powerpoint/2010/main" val="35210704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AD36609-D1BD-4168-9E73-2F26075AD9CA}"/>
              </a:ext>
            </a:extLst>
          </p:cNvPr>
          <p:cNvSpPr/>
          <p:nvPr/>
        </p:nvSpPr>
        <p:spPr>
          <a:xfrm>
            <a:off x="0" y="1"/>
            <a:ext cx="12192000" cy="61806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a:latin typeface="Arial" panose="020B0604020202020204" pitchFamily="34" charset="0"/>
                <a:cs typeface="Arial" panose="020B0604020202020204" pitchFamily="34" charset="0"/>
              </a:rPr>
              <a:t>Slide title</a:t>
            </a:r>
          </a:p>
        </p:txBody>
      </p:sp>
    </p:spTree>
    <p:extLst>
      <p:ext uri="{BB962C8B-B14F-4D97-AF65-F5344CB8AC3E}">
        <p14:creationId xmlns:p14="http://schemas.microsoft.com/office/powerpoint/2010/main" val="27247263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AD36609-D1BD-4168-9E73-2F26075AD9CA}"/>
              </a:ext>
            </a:extLst>
          </p:cNvPr>
          <p:cNvSpPr/>
          <p:nvPr/>
        </p:nvSpPr>
        <p:spPr>
          <a:xfrm>
            <a:off x="0" y="1"/>
            <a:ext cx="12192000" cy="61806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a:latin typeface="Arial" panose="020B0604020202020204" pitchFamily="34" charset="0"/>
                <a:cs typeface="Arial" panose="020B0604020202020204" pitchFamily="34" charset="0"/>
              </a:rPr>
              <a:t>Slide title</a:t>
            </a:r>
          </a:p>
        </p:txBody>
      </p:sp>
    </p:spTree>
    <p:extLst>
      <p:ext uri="{BB962C8B-B14F-4D97-AF65-F5344CB8AC3E}">
        <p14:creationId xmlns:p14="http://schemas.microsoft.com/office/powerpoint/2010/main" val="31107184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AD36609-D1BD-4168-9E73-2F26075AD9CA}"/>
              </a:ext>
            </a:extLst>
          </p:cNvPr>
          <p:cNvSpPr/>
          <p:nvPr/>
        </p:nvSpPr>
        <p:spPr>
          <a:xfrm>
            <a:off x="0" y="1"/>
            <a:ext cx="12192000" cy="61806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a:latin typeface="Arial" panose="020B0604020202020204" pitchFamily="34" charset="0"/>
                <a:cs typeface="Arial" panose="020B0604020202020204" pitchFamily="34" charset="0"/>
              </a:rPr>
              <a:t>Slide title</a:t>
            </a:r>
          </a:p>
        </p:txBody>
      </p:sp>
    </p:spTree>
    <p:extLst>
      <p:ext uri="{BB962C8B-B14F-4D97-AF65-F5344CB8AC3E}">
        <p14:creationId xmlns:p14="http://schemas.microsoft.com/office/powerpoint/2010/main" val="82883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123</TotalTime>
  <Words>459</Words>
  <Application>Microsoft Office PowerPoint</Application>
  <PresentationFormat>Widescreen</PresentationFormat>
  <Paragraphs>80</Paragraphs>
  <Slides>11</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Sebastian</dc:creator>
  <cp:lastModifiedBy>Sebastian</cp:lastModifiedBy>
  <cp:revision>32</cp:revision>
  <dcterms:created xsi:type="dcterms:W3CDTF">2019-07-29T04:00:04Z</dcterms:created>
  <dcterms:modified xsi:type="dcterms:W3CDTF">2019-08-14T04:32:25Z</dcterms:modified>
</cp:coreProperties>
</file>