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4" r:id="rId12"/>
    <p:sldId id="2146847063" r:id="rId13"/>
    <p:sldId id="2146847062"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2124952"/>
            <a:ext cx="9144000" cy="977778"/>
          </a:xfrm>
        </p:spPr>
        <p:txBody>
          <a:bodyPr>
            <a:normAutofit fontScale="90000"/>
          </a:bodyPr>
          <a:lstStyle/>
          <a:p>
            <a:pPr algn="ctr"/>
            <a:r>
              <a:rPr lang="en-US" dirty="0"/>
              <a:t>Power System Fault Detection and Classification</a:t>
            </a:r>
            <a:br>
              <a:rPr lang="en-US" dirty="0"/>
            </a:br>
            <a:r>
              <a:rPr lang="en-US" dirty="0"/>
              <a:t>(</a:t>
            </a:r>
            <a:r>
              <a:rPr lang="en-IN" dirty="0"/>
              <a:t>Problem statement No.41</a:t>
            </a:r>
            <a:r>
              <a:rPr lang="en-US" dirty="0"/>
              <a: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2219171" y="4345734"/>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Akshay Raghavendra M – PESITM, Shivamogga- BE-AIML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C3748-D599-FF0C-E22D-2EBBD384C69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419170-0D7E-85F7-7238-3F13CA3F2E0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BEBC0833-9023-93C2-0CED-46B651710B97}"/>
              </a:ext>
            </a:extLst>
          </p:cNvPr>
          <p:cNvPicPr>
            <a:picLocks noGrp="1" noChangeAspect="1"/>
          </p:cNvPicPr>
          <p:nvPr>
            <p:ph idx="1"/>
          </p:nvPr>
        </p:nvPicPr>
        <p:blipFill>
          <a:blip r:embed="rId2"/>
          <a:stretch>
            <a:fillRect/>
          </a:stretch>
        </p:blipFill>
        <p:spPr>
          <a:xfrm>
            <a:off x="713064" y="1943419"/>
            <a:ext cx="8255212" cy="2692454"/>
          </a:xfrm>
        </p:spPr>
      </p:pic>
      <p:pic>
        <p:nvPicPr>
          <p:cNvPr id="9" name="Picture 8">
            <a:extLst>
              <a:ext uri="{FF2B5EF4-FFF2-40B4-BE49-F238E27FC236}">
                <a16:creationId xmlns:a16="http://schemas.microsoft.com/office/drawing/2014/main" id="{F5508E58-8604-8699-4F80-E8C1169130AD}"/>
              </a:ext>
            </a:extLst>
          </p:cNvPr>
          <p:cNvPicPr>
            <a:picLocks noChangeAspect="1"/>
          </p:cNvPicPr>
          <p:nvPr/>
        </p:nvPicPr>
        <p:blipFill>
          <a:blip r:embed="rId3"/>
          <a:stretch>
            <a:fillRect/>
          </a:stretch>
        </p:blipFill>
        <p:spPr>
          <a:xfrm>
            <a:off x="713064" y="4635873"/>
            <a:ext cx="6904140" cy="1624233"/>
          </a:xfrm>
          <a:prstGeom prst="rect">
            <a:avLst/>
          </a:prstGeom>
        </p:spPr>
      </p:pic>
      <p:sp>
        <p:nvSpPr>
          <p:cNvPr id="11" name="TextBox 10">
            <a:extLst>
              <a:ext uri="{FF2B5EF4-FFF2-40B4-BE49-F238E27FC236}">
                <a16:creationId xmlns:a16="http://schemas.microsoft.com/office/drawing/2014/main" id="{738A1C30-9AC3-8AAA-135A-7F609F6B206D}"/>
              </a:ext>
            </a:extLst>
          </p:cNvPr>
          <p:cNvSpPr txBox="1"/>
          <p:nvPr/>
        </p:nvSpPr>
        <p:spPr>
          <a:xfrm>
            <a:off x="713064" y="1421744"/>
            <a:ext cx="6094602" cy="461665"/>
          </a:xfrm>
          <a:prstGeom prst="rect">
            <a:avLst/>
          </a:prstGeom>
          <a:noFill/>
        </p:spPr>
        <p:txBody>
          <a:bodyPr wrap="square">
            <a:spAutoFit/>
          </a:bodyPr>
          <a:lstStyle/>
          <a:p>
            <a:r>
              <a:rPr lang="en-IN" sz="2400" b="1" i="1" u="sng" dirty="0"/>
              <a:t>Input Type:</a:t>
            </a:r>
          </a:p>
        </p:txBody>
      </p:sp>
    </p:spTree>
    <p:extLst>
      <p:ext uri="{BB962C8B-B14F-4D97-AF65-F5344CB8AC3E}">
        <p14:creationId xmlns:p14="http://schemas.microsoft.com/office/powerpoint/2010/main" val="11348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BD9EF-E141-A852-9045-DFC7311AEA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2F6D3E-D116-3A03-468D-3E426208EA7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81E84C65-AC33-7DAD-957E-01C52EBC53A8}"/>
              </a:ext>
            </a:extLst>
          </p:cNvPr>
          <p:cNvPicPr>
            <a:picLocks noGrp="1" noChangeAspect="1"/>
          </p:cNvPicPr>
          <p:nvPr>
            <p:ph idx="1"/>
          </p:nvPr>
        </p:nvPicPr>
        <p:blipFill>
          <a:blip r:embed="rId2"/>
          <a:stretch>
            <a:fillRect/>
          </a:stretch>
        </p:blipFill>
        <p:spPr>
          <a:xfrm>
            <a:off x="549303" y="2497035"/>
            <a:ext cx="11093394" cy="1863930"/>
          </a:xfrm>
        </p:spPr>
      </p:pic>
      <p:sp>
        <p:nvSpPr>
          <p:cNvPr id="13" name="TextBox 12">
            <a:extLst>
              <a:ext uri="{FF2B5EF4-FFF2-40B4-BE49-F238E27FC236}">
                <a16:creationId xmlns:a16="http://schemas.microsoft.com/office/drawing/2014/main" id="{1447AFCC-DFAD-3E19-AE1B-48F3C292E358}"/>
              </a:ext>
            </a:extLst>
          </p:cNvPr>
          <p:cNvSpPr txBox="1"/>
          <p:nvPr/>
        </p:nvSpPr>
        <p:spPr>
          <a:xfrm>
            <a:off x="581192" y="1530801"/>
            <a:ext cx="6094602" cy="461665"/>
          </a:xfrm>
          <a:prstGeom prst="rect">
            <a:avLst/>
          </a:prstGeom>
          <a:noFill/>
        </p:spPr>
        <p:txBody>
          <a:bodyPr wrap="square">
            <a:spAutoFit/>
          </a:bodyPr>
          <a:lstStyle/>
          <a:p>
            <a:r>
              <a:rPr lang="en-IN" sz="2400" b="1" i="1" u="sng" dirty="0"/>
              <a:t>Test Inputs :</a:t>
            </a:r>
          </a:p>
        </p:txBody>
      </p:sp>
    </p:spTree>
    <p:extLst>
      <p:ext uri="{BB962C8B-B14F-4D97-AF65-F5344CB8AC3E}">
        <p14:creationId xmlns:p14="http://schemas.microsoft.com/office/powerpoint/2010/main" val="423888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24F50-3E0F-3BBA-FB88-3391D6256C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14CBE6-6066-F2F1-AB98-0BE298D9731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E33C4CF-94D0-12E3-768E-1B083F8760C5}"/>
              </a:ext>
            </a:extLst>
          </p:cNvPr>
          <p:cNvPicPr>
            <a:picLocks noGrp="1" noChangeAspect="1"/>
          </p:cNvPicPr>
          <p:nvPr>
            <p:ph idx="1"/>
          </p:nvPr>
        </p:nvPicPr>
        <p:blipFill>
          <a:blip r:embed="rId2"/>
          <a:stretch>
            <a:fillRect/>
          </a:stretch>
        </p:blipFill>
        <p:spPr>
          <a:xfrm>
            <a:off x="312744" y="1524125"/>
            <a:ext cx="11415035" cy="4272667"/>
          </a:xfrm>
        </p:spPr>
      </p:pic>
    </p:spTree>
    <p:extLst>
      <p:ext uri="{BB962C8B-B14F-4D97-AF65-F5344CB8AC3E}">
        <p14:creationId xmlns:p14="http://schemas.microsoft.com/office/powerpoint/2010/main" val="2911746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 developed machine learning model, implemented and deployed via IBM Watson Studio on IBM Cloud, has proven to be highly effective in detecting and classifying various faults in a power distribution system. By leveraging a rich set of input features—including electrical parameters (Voltage, Current, Power Load), component health, environmental conditions, and operational data (maintenance status, downtime, fault duration)—the model robustly distinguishes between normal operating conditions and specific faults such as Line Breakage, Transformer Failure, and Overheating.</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400" b="1" dirty="0"/>
          </a:p>
          <a:p>
            <a:r>
              <a:rPr lang="en-IN" sz="2400" dirty="0"/>
              <a:t>Integrate more granular data (oscillography, SCADA events).</a:t>
            </a:r>
          </a:p>
          <a:p>
            <a:r>
              <a:rPr lang="en-IN" sz="2400" dirty="0"/>
              <a:t>Expand to multi-class or multi-region datasets.</a:t>
            </a:r>
          </a:p>
          <a:p>
            <a:r>
              <a:rPr lang="en-IN" sz="2400" dirty="0"/>
              <a:t>Experiment with Watson </a:t>
            </a:r>
            <a:r>
              <a:rPr lang="en-IN" sz="2400" dirty="0" err="1"/>
              <a:t>OpenScale</a:t>
            </a:r>
            <a:r>
              <a:rPr lang="en-IN" sz="2400" dirty="0"/>
              <a:t> for bias detection and model fairness.</a:t>
            </a:r>
          </a:p>
          <a:p>
            <a:r>
              <a:rPr lang="en-IN" sz="2400" dirty="0"/>
              <a:t>Deploy on edge (using Watson IoT services) for on-site detection.</a:t>
            </a:r>
          </a:p>
          <a:p>
            <a:r>
              <a:rPr lang="en-IN" sz="2400" dirty="0"/>
              <a:t>Integrate with incident management workflows.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IBM Watson Studio and </a:t>
            </a:r>
            <a:r>
              <a:rPr lang="en-IN" sz="2400" dirty="0" err="1"/>
              <a:t>AutoAI</a:t>
            </a:r>
            <a:r>
              <a:rPr lang="en-IN" sz="2400" dirty="0"/>
              <a:t> Documentation</a:t>
            </a:r>
          </a:p>
          <a:p>
            <a:r>
              <a:rPr lang="en-IN" sz="2400" dirty="0"/>
              <a:t>Research articles on ML-based power system fault detection</a:t>
            </a:r>
          </a:p>
          <a:p>
            <a:r>
              <a:rPr lang="en-IN" sz="2400" dirty="0"/>
              <a:t>“fault_data.csv” KEGGLE LINK : https://www.kaggle.com/datasets/ziya07/power-system-faults-dataset </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7C478A1-802D-EF56-7243-4973646C9A60}"/>
              </a:ext>
            </a:extLst>
          </p:cNvPr>
          <p:cNvPicPr>
            <a:picLocks noGrp="1" noChangeAspect="1"/>
          </p:cNvPicPr>
          <p:nvPr>
            <p:ph idx="1"/>
          </p:nvPr>
        </p:nvPicPr>
        <p:blipFill>
          <a:blip r:embed="rId2"/>
          <a:stretch>
            <a:fillRect/>
          </a:stretch>
        </p:blipFill>
        <p:spPr>
          <a:xfrm>
            <a:off x="2981370" y="1301750"/>
            <a:ext cx="6229259"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FC36693-68D2-E918-4B27-005BC309BCAD}"/>
              </a:ext>
            </a:extLst>
          </p:cNvPr>
          <p:cNvPicPr>
            <a:picLocks noGrp="1" noChangeAspect="1"/>
          </p:cNvPicPr>
          <p:nvPr>
            <p:ph idx="1"/>
          </p:nvPr>
        </p:nvPicPr>
        <p:blipFill>
          <a:blip r:embed="rId2"/>
          <a:stretch>
            <a:fillRect/>
          </a:stretch>
        </p:blipFill>
        <p:spPr>
          <a:xfrm>
            <a:off x="2984680" y="1301750"/>
            <a:ext cx="6222640"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B439BE3-FFBE-1959-A033-E3BCA279FDD4}"/>
              </a:ext>
            </a:extLst>
          </p:cNvPr>
          <p:cNvPicPr>
            <a:picLocks noGrp="1" noChangeAspect="1"/>
          </p:cNvPicPr>
          <p:nvPr>
            <p:ph idx="1"/>
          </p:nvPr>
        </p:nvPicPr>
        <p:blipFill>
          <a:blip r:embed="rId2"/>
          <a:stretch>
            <a:fillRect/>
          </a:stretch>
        </p:blipFill>
        <p:spPr>
          <a:xfrm>
            <a:off x="3065602" y="1301750"/>
            <a:ext cx="6060795"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3200" dirty="0"/>
              <a:t>Problem statement No.41 – Power System Fault Detection and Classification The Challenge: </a:t>
            </a:r>
          </a:p>
          <a:p>
            <a:pPr marL="0" indent="0">
              <a:buNone/>
            </a:pPr>
            <a:r>
              <a:rPr lang="en-US" sz="32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r>
              <a:rPr lang="en-IN" dirty="0"/>
              <a:t>The project leverages IBM Watson AI Studio’s </a:t>
            </a:r>
            <a:r>
              <a:rPr lang="en-IN" dirty="0" err="1"/>
              <a:t>AutoAI</a:t>
            </a:r>
            <a:r>
              <a:rPr lang="en-IN" dirty="0"/>
              <a:t> for building a robust fault detection and classification model, using the provided dataset.</a:t>
            </a:r>
          </a:p>
          <a:p>
            <a:r>
              <a:rPr lang="en-IN" dirty="0"/>
              <a:t>Components:</a:t>
            </a:r>
          </a:p>
          <a:p>
            <a:r>
              <a:rPr lang="en-IN" dirty="0"/>
              <a:t>Data Collection: Supplied “fault_data.csv” contains diverse operational and fault records (voltage, current, fault type, weather, etc.), Collected Using </a:t>
            </a:r>
            <a:r>
              <a:rPr lang="en-IN" dirty="0" err="1"/>
              <a:t>Keggele</a:t>
            </a:r>
            <a:r>
              <a:rPr lang="en-IN" dirty="0"/>
              <a:t> Website.</a:t>
            </a:r>
          </a:p>
          <a:p>
            <a:pPr marL="0" indent="0">
              <a:buNone/>
            </a:pPr>
            <a:r>
              <a:rPr lang="en-IN" dirty="0"/>
              <a:t> LINK : https://www.kaggle.com/datasets/ziya07/power-system-faults-dataset</a:t>
            </a:r>
          </a:p>
          <a:p>
            <a:r>
              <a:rPr lang="en-IN" dirty="0"/>
              <a:t>Data Preprocessing: Conducted in IBM Watson Data Refinery</a:t>
            </a:r>
          </a:p>
          <a:p>
            <a:r>
              <a:rPr lang="en-IN" dirty="0" err="1"/>
              <a:t>AutoAI</a:t>
            </a:r>
            <a:r>
              <a:rPr lang="en-IN" dirty="0"/>
              <a:t>: Automatically experiments with multiple ML pipelines and algorithms for best accuracy.</a:t>
            </a:r>
          </a:p>
          <a:p>
            <a:r>
              <a:rPr lang="en-IN" dirty="0"/>
              <a:t>Model Deployment: Deployed on IBM Cloud using Watson.ai Studio’s Runtime Service</a:t>
            </a:r>
          </a:p>
          <a:p>
            <a:pPr marL="305435" indent="-305435"/>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dirty="0"/>
              <a:t>System Requirements</a:t>
            </a:r>
          </a:p>
          <a:p>
            <a:r>
              <a:rPr lang="en-IN" dirty="0"/>
              <a:t>IBM Cloud :</a:t>
            </a:r>
          </a:p>
          <a:p>
            <a:pPr lvl="1"/>
            <a:r>
              <a:rPr lang="en-IN" dirty="0"/>
              <a:t>Acts as the foundation and platform for all services, securely hosting data, ML assets, and deployment endpoints.</a:t>
            </a:r>
          </a:p>
          <a:p>
            <a:r>
              <a:rPr lang="en-IN" dirty="0"/>
              <a:t>IBM Watson Studio for Model Development and Deployment:</a:t>
            </a:r>
          </a:p>
          <a:p>
            <a:pPr lvl="1"/>
            <a:r>
              <a:rPr lang="en-IN" dirty="0"/>
              <a:t>Provides an integrated environment for:</a:t>
            </a:r>
          </a:p>
          <a:p>
            <a:pPr lvl="2"/>
            <a:r>
              <a:rPr lang="en-IN" dirty="0"/>
              <a:t>Data refinement (visual pipelines and notebooks to clean, preprocess, and </a:t>
            </a:r>
            <a:r>
              <a:rPr lang="en-IN" dirty="0" err="1"/>
              <a:t>analyze</a:t>
            </a:r>
            <a:r>
              <a:rPr lang="en-IN" dirty="0"/>
              <a:t> your dataset, e.g., “fault_data.csv”).</a:t>
            </a:r>
          </a:p>
          <a:p>
            <a:pPr lvl="2"/>
            <a:r>
              <a:rPr lang="en-IN" dirty="0" err="1"/>
              <a:t>AutoAI</a:t>
            </a:r>
            <a:r>
              <a:rPr lang="en-IN" dirty="0"/>
              <a:t> capabilities for rapid ML pipeline creation, algorithm selection, and hyperparameter optimization.</a:t>
            </a:r>
          </a:p>
          <a:p>
            <a:pPr lvl="2"/>
            <a:r>
              <a:rPr lang="en-IN" dirty="0"/>
              <a:t>Experiment tracking, visualization, and seamless switching between no-code, visual, or code-based data science.</a:t>
            </a:r>
          </a:p>
          <a:p>
            <a:pPr lvl="2"/>
            <a:r>
              <a:rPr lang="en-IN" dirty="0"/>
              <a:t>Model deployment as REST endpoints for real-time or batch prediction.</a:t>
            </a:r>
          </a:p>
          <a:p>
            <a:r>
              <a:rPr lang="en-IN" dirty="0"/>
              <a:t>IBM Cloud Object Storage for Dataset Handling:</a:t>
            </a:r>
          </a:p>
          <a:p>
            <a:pPr lvl="1"/>
            <a:r>
              <a:rPr lang="en-IN" dirty="0"/>
              <a:t>Securely stores your raw and processed datasets.</a:t>
            </a:r>
          </a:p>
          <a:p>
            <a:pPr lvl="1"/>
            <a:r>
              <a:rPr lang="en-IN" dirty="0"/>
              <a:t>Makes data accessible both to Watson Studio for development and to deployed models for online inference.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r>
              <a:rPr lang="en-US" dirty="0"/>
              <a:t>Algorithm Selection:</a:t>
            </a:r>
          </a:p>
          <a:p>
            <a:pPr lvl="1"/>
            <a:r>
              <a:rPr lang="en-US" i="1" dirty="0"/>
              <a:t>Random Forest Classifier</a:t>
            </a:r>
            <a:r>
              <a:rPr lang="en-US" dirty="0"/>
              <a:t> (or Support Vector Machine – SVM based on performance comparison).</a:t>
            </a:r>
          </a:p>
          <a:p>
            <a:pPr lvl="2"/>
            <a:r>
              <a:rPr lang="en-US" dirty="0"/>
              <a:t>These are robust supervised machine learning algorithms well-suited for multi-class classification tasks in power system data.</a:t>
            </a:r>
          </a:p>
          <a:p>
            <a:r>
              <a:rPr lang="en-US" dirty="0"/>
              <a:t>Data Input:</a:t>
            </a:r>
          </a:p>
          <a:p>
            <a:pPr lvl="1"/>
            <a:r>
              <a:rPr lang="en-US" dirty="0"/>
              <a:t>Features are taken from your dataset:</a:t>
            </a:r>
          </a:p>
          <a:p>
            <a:pPr lvl="2"/>
            <a:r>
              <a:rPr lang="en-US" dirty="0"/>
              <a:t>Voltage, current, and phasor measurements from the provided electrical dataset</a:t>
            </a:r>
          </a:p>
          <a:p>
            <a:pPr lvl="2"/>
            <a:r>
              <a:rPr lang="en-US" dirty="0"/>
              <a:t>These inputs help the model learn differences between normal operation and fault types.</a:t>
            </a:r>
          </a:p>
          <a:p>
            <a:r>
              <a:rPr lang="en-US" dirty="0"/>
              <a:t>Training Process:</a:t>
            </a:r>
          </a:p>
          <a:p>
            <a:pPr lvl="1"/>
            <a:r>
              <a:rPr lang="en-US" i="1" dirty="0"/>
              <a:t>Supervised learning</a:t>
            </a:r>
            <a:r>
              <a:rPr lang="en-US" dirty="0"/>
              <a:t> approach:</a:t>
            </a:r>
          </a:p>
          <a:p>
            <a:pPr lvl="2"/>
            <a:r>
              <a:rPr lang="en-US" dirty="0"/>
              <a:t>Dataset is labeled with </a:t>
            </a:r>
            <a:r>
              <a:rPr lang="en-US" i="1" dirty="0"/>
              <a:t>fault types</a:t>
            </a:r>
            <a:r>
              <a:rPr lang="en-US" dirty="0"/>
              <a:t> (e.g., Line Breakage, Transformer Failure, Overheating).</a:t>
            </a:r>
          </a:p>
          <a:p>
            <a:pPr lvl="2"/>
            <a:r>
              <a:rPr lang="en-US" dirty="0"/>
              <a:t>The model is trained using these labeled cases to learn patterns for each fault type.</a:t>
            </a:r>
          </a:p>
          <a:p>
            <a:r>
              <a:rPr lang="en-US" dirty="0"/>
              <a:t>Prediction Process:</a:t>
            </a:r>
          </a:p>
          <a:p>
            <a:pPr lvl="1"/>
            <a:r>
              <a:rPr lang="en-US" dirty="0"/>
              <a:t>The </a:t>
            </a:r>
            <a:r>
              <a:rPr lang="en-US" i="1" dirty="0"/>
              <a:t>trained model</a:t>
            </a:r>
            <a:r>
              <a:rPr lang="en-US" dirty="0"/>
              <a:t> is deployed as a cloud service:</a:t>
            </a:r>
          </a:p>
          <a:p>
            <a:pPr lvl="2"/>
            <a:r>
              <a:rPr lang="en-US" dirty="0"/>
              <a:t>Model is deployed (published) on IBM Watson Studio.</a:t>
            </a:r>
          </a:p>
          <a:p>
            <a:pPr lvl="2"/>
            <a:r>
              <a:rPr lang="en-US" dirty="0"/>
              <a:t>An API endpoint is provided for real-time predictions.</a:t>
            </a:r>
          </a:p>
          <a:p>
            <a:pPr lvl="2"/>
            <a:r>
              <a:rPr lang="en-US" dirty="0"/>
              <a:t>Other systems (dashboards, apps, SCADA) can use this endpoint to detect and classify faults as new measurements come in.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7437BEC-9EBC-095B-F837-37F46CBB5057}"/>
              </a:ext>
            </a:extLst>
          </p:cNvPr>
          <p:cNvPicPr>
            <a:picLocks noGrp="1" noChangeAspect="1"/>
          </p:cNvPicPr>
          <p:nvPr>
            <p:ph idx="1"/>
          </p:nvPr>
        </p:nvPicPr>
        <p:blipFill>
          <a:blip r:embed="rId2"/>
          <a:stretch>
            <a:fillRect/>
          </a:stretch>
        </p:blipFill>
        <p:spPr>
          <a:xfrm>
            <a:off x="304021" y="1828418"/>
            <a:ext cx="11029950" cy="4593354"/>
          </a:xfrm>
        </p:spPr>
      </p:pic>
      <p:sp>
        <p:nvSpPr>
          <p:cNvPr id="7" name="TextBox 6">
            <a:extLst>
              <a:ext uri="{FF2B5EF4-FFF2-40B4-BE49-F238E27FC236}">
                <a16:creationId xmlns:a16="http://schemas.microsoft.com/office/drawing/2014/main" id="{0EC70B71-F716-B553-3E81-D9EA2522FB47}"/>
              </a:ext>
            </a:extLst>
          </p:cNvPr>
          <p:cNvSpPr txBox="1"/>
          <p:nvPr/>
        </p:nvSpPr>
        <p:spPr>
          <a:xfrm>
            <a:off x="581192" y="1232452"/>
            <a:ext cx="6094602" cy="461665"/>
          </a:xfrm>
          <a:prstGeom prst="rect">
            <a:avLst/>
          </a:prstGeom>
          <a:noFill/>
        </p:spPr>
        <p:txBody>
          <a:bodyPr wrap="square">
            <a:spAutoFit/>
          </a:bodyPr>
          <a:lstStyle/>
          <a:p>
            <a:r>
              <a:rPr lang="en-IN" sz="2400" b="1" i="1" u="sng" dirty="0"/>
              <a:t>Model Creation Process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66EE8-4136-B298-A156-304A243C91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92A850B-E780-D7D7-A98E-19391D0C75A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C3966FB-0A46-3469-1831-D232CD366F7F}"/>
              </a:ext>
            </a:extLst>
          </p:cNvPr>
          <p:cNvPicPr>
            <a:picLocks noGrp="1" noChangeAspect="1"/>
          </p:cNvPicPr>
          <p:nvPr>
            <p:ph idx="1"/>
          </p:nvPr>
        </p:nvPicPr>
        <p:blipFill>
          <a:blip r:embed="rId2"/>
          <a:stretch>
            <a:fillRect/>
          </a:stretch>
        </p:blipFill>
        <p:spPr>
          <a:xfrm>
            <a:off x="581025" y="2618924"/>
            <a:ext cx="11029950" cy="2039251"/>
          </a:xfrm>
        </p:spPr>
      </p:pic>
      <p:sp>
        <p:nvSpPr>
          <p:cNvPr id="8" name="TextBox 7">
            <a:extLst>
              <a:ext uri="{FF2B5EF4-FFF2-40B4-BE49-F238E27FC236}">
                <a16:creationId xmlns:a16="http://schemas.microsoft.com/office/drawing/2014/main" id="{5637F4F8-3278-71F3-3A1A-A3E04CC4AE2F}"/>
              </a:ext>
            </a:extLst>
          </p:cNvPr>
          <p:cNvSpPr txBox="1"/>
          <p:nvPr/>
        </p:nvSpPr>
        <p:spPr>
          <a:xfrm>
            <a:off x="721453" y="1434517"/>
            <a:ext cx="10746297" cy="461665"/>
          </a:xfrm>
          <a:prstGeom prst="rect">
            <a:avLst/>
          </a:prstGeom>
          <a:noFill/>
        </p:spPr>
        <p:txBody>
          <a:bodyPr wrap="square" rtlCol="0">
            <a:spAutoFit/>
          </a:bodyPr>
          <a:lstStyle/>
          <a:p>
            <a:r>
              <a:rPr lang="en-IN" sz="2400" b="1" u="sng" dirty="0"/>
              <a:t>Model Selection Based On Rank:</a:t>
            </a:r>
          </a:p>
        </p:txBody>
      </p:sp>
    </p:spTree>
    <p:extLst>
      <p:ext uri="{BB962C8B-B14F-4D97-AF65-F5344CB8AC3E}">
        <p14:creationId xmlns:p14="http://schemas.microsoft.com/office/powerpoint/2010/main" val="129354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7A6ED-3C84-EF91-ACFB-197A228022F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D0DB00-C729-0BE4-FDB0-CD13F0C2DE1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C6ED69BE-73B4-71A1-766B-F3548426552B}"/>
              </a:ext>
            </a:extLst>
          </p:cNvPr>
          <p:cNvPicPr>
            <a:picLocks noGrp="1" noChangeAspect="1"/>
          </p:cNvPicPr>
          <p:nvPr>
            <p:ph idx="1"/>
          </p:nvPr>
        </p:nvPicPr>
        <p:blipFill>
          <a:blip r:embed="rId2"/>
          <a:stretch>
            <a:fillRect/>
          </a:stretch>
        </p:blipFill>
        <p:spPr>
          <a:xfrm>
            <a:off x="1632701" y="2209550"/>
            <a:ext cx="7779747" cy="3517764"/>
          </a:xfrm>
        </p:spPr>
      </p:pic>
      <p:sp>
        <p:nvSpPr>
          <p:cNvPr id="9" name="TextBox 8">
            <a:extLst>
              <a:ext uri="{FF2B5EF4-FFF2-40B4-BE49-F238E27FC236}">
                <a16:creationId xmlns:a16="http://schemas.microsoft.com/office/drawing/2014/main" id="{838619DC-8858-B200-63FC-320D1F738CB3}"/>
              </a:ext>
            </a:extLst>
          </p:cNvPr>
          <p:cNvSpPr txBox="1"/>
          <p:nvPr/>
        </p:nvSpPr>
        <p:spPr>
          <a:xfrm>
            <a:off x="740329" y="1304299"/>
            <a:ext cx="6094602" cy="461665"/>
          </a:xfrm>
          <a:prstGeom prst="rect">
            <a:avLst/>
          </a:prstGeom>
          <a:noFill/>
        </p:spPr>
        <p:txBody>
          <a:bodyPr wrap="square">
            <a:spAutoFit/>
          </a:bodyPr>
          <a:lstStyle/>
          <a:p>
            <a:r>
              <a:rPr lang="en-IN" sz="2400" b="1" i="1" u="sng" dirty="0"/>
              <a:t>Model Deployment :</a:t>
            </a:r>
          </a:p>
        </p:txBody>
      </p:sp>
    </p:spTree>
    <p:extLst>
      <p:ext uri="{BB962C8B-B14F-4D97-AF65-F5344CB8AC3E}">
        <p14:creationId xmlns:p14="http://schemas.microsoft.com/office/powerpoint/2010/main" val="5394868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2006/documentManagement/types"/>
    <ds:schemaRef ds:uri="http://purl.org/dc/terms/"/>
    <ds:schemaRef ds:uri="9162bd5b-4ed9-4da3-b376-05204580ba3f"/>
    <ds:schemaRef ds:uri="c0fa2617-96bd-425d-8578-e93563fe37c5"/>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798</Words>
  <Application>Microsoft Office PowerPoint</Application>
  <PresentationFormat>Widescreen</PresentationFormat>
  <Paragraphs>84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Power System Fault Detection and Classification (Problem statement No.41)</vt:lpstr>
      <vt:lpstr>Contents</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Akshay Raghavendra M</cp:lastModifiedBy>
  <cp:revision>25</cp:revision>
  <dcterms:created xsi:type="dcterms:W3CDTF">2021-05-26T16:50:10Z</dcterms:created>
  <dcterms:modified xsi:type="dcterms:W3CDTF">2025-08-03T07:47:20Z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