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5143500" type="screen16x9"/>
  <p:notesSz cx="6858000" cy="9144000"/>
  <p:embeddedFontLst>
    <p:embeddedFont>
      <p:font typeface="Georgia" panose="02040502050405020303" pitchFamily="18" charset="0"/>
      <p:regular r:id="rId41"/>
      <p:bold r:id="rId42"/>
      <p:italic r:id="rId43"/>
      <p:boldItalic r:id="rId44"/>
    </p:embeddedFont>
    <p:embeddedFont>
      <p:font typeface="Montserrat" panose="020B0604020202020204" charset="0"/>
      <p:regular r:id="rId45"/>
      <p:bold r:id="rId46"/>
      <p:italic r:id="rId47"/>
      <p:boldItalic r:id="rId48"/>
    </p:embeddedFont>
    <p:embeddedFont>
      <p:font typeface="Roboto"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921530-1148-4F18-B2D4-760B7D130275}">
  <a:tblStyle styleId="{5B921530-1148-4F18-B2D4-760B7D13027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5157111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381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4cdc9764d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4cdc9764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835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ba5a19ea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ba5a19e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351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9b0fa6a9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790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9b0fa6a9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216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9b0fa6a9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113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4cdc9764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4cdc9764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893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cdc9764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4cdc976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56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4cdc9764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4cdc976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706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4cdc9764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4cdc9764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414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4cdc9764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4cdc9764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294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680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4cdc9764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4cdc9764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468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4cdc9764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4cdc9764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5451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ba5a19ea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ba5a19e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625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cdc9764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cdc9764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58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cdc9764d_4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cdc9764d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147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4cdc9764d_1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4cdc9764d_1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034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4cdc9764d_1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4cdc9764d_1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828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4cdc9764d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4cdc9764d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990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4cdc9764d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4cdc9764d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95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4cdc9764d_1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4cdc9764d_1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13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49bb326a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49bb326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081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4cdc9764d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4cdc9764d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54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4cdc9764d_4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4cdc9764d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879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4cdc9764d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4cdc9764d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132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4cdc9764d_4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4cdc9764d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217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4cdc9764d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4cdc9764d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4149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ba5a19ea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ba5a19ea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325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9b0fa6a9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312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9b0fa6a9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9190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9b0fa6a9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696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adcac6e6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adcac6e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Negative Neutral and Positive</a:t>
            </a:r>
            <a:endParaRPr/>
          </a:p>
        </p:txBody>
      </p:sp>
    </p:spTree>
    <p:extLst>
      <p:ext uri="{BB962C8B-B14F-4D97-AF65-F5344CB8AC3E}">
        <p14:creationId xmlns:p14="http://schemas.microsoft.com/office/powerpoint/2010/main" val="450612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49bb326a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49bb326a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8471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9b0fa6a9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40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9b0fa6a9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618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adcac6e6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adcac6e6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456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adcac6e6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adcac6e6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40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5154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Data Preprocessing.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Vectorization.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Classification.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Q&amp;A</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465700" y="823100"/>
            <a:ext cx="3373500" cy="337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Dimensionality reduction using PCA.</a:t>
            </a:r>
            <a:endParaRPr/>
          </a:p>
        </p:txBody>
      </p:sp>
      <p:sp>
        <p:nvSpPr>
          <p:cNvPr id="125" name="Google Shape;125;p23"/>
          <p:cNvSpPr txBox="1">
            <a:spLocks noGrp="1"/>
          </p:cNvSpPr>
          <p:nvPr>
            <p:ph type="body" idx="1"/>
          </p:nvPr>
        </p:nvSpPr>
        <p:spPr>
          <a:xfrm>
            <a:off x="1105850" y="3996175"/>
            <a:ext cx="77265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used PCA to reduce the features into two dimensions.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a:t>W</a:t>
            </a:r>
            <a:endParaRPr/>
          </a:p>
        </p:txBody>
      </p:sp>
      <p:pic>
        <p:nvPicPr>
          <p:cNvPr id="126" name="Google Shape;126;p23"/>
          <p:cNvPicPr preferRelativeResize="0"/>
          <p:nvPr/>
        </p:nvPicPr>
        <p:blipFill>
          <a:blip r:embed="rId3">
            <a:alphaModFix/>
          </a:blip>
          <a:stretch>
            <a:fillRect/>
          </a:stretch>
        </p:blipFill>
        <p:spPr>
          <a:xfrm>
            <a:off x="1105838" y="1192525"/>
            <a:ext cx="6932325" cy="2758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56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32" name="Google Shape;132;p24"/>
          <p:cNvSpPr txBox="1">
            <a:spLocks noGrp="1"/>
          </p:cNvSpPr>
          <p:nvPr>
            <p:ph type="body" idx="1"/>
          </p:nvPr>
        </p:nvSpPr>
        <p:spPr>
          <a:xfrm>
            <a:off x="311700" y="1152475"/>
            <a:ext cx="8520600" cy="3826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preprocessing of the text data is an essential step as it makes the raw text ready for mining.</a:t>
            </a: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Text Processing on Tweet</a:t>
            </a:r>
            <a:endParaRPr b="1">
              <a:latin typeface="Montserrat"/>
              <a:ea typeface="Montserrat"/>
              <a:cs typeface="Montserrat"/>
              <a:sym typeface="Montserrat"/>
            </a:endParaRPr>
          </a:p>
        </p:txBody>
      </p:sp>
      <p:sp>
        <p:nvSpPr>
          <p:cNvPr id="138" name="Google Shape;138;p25"/>
          <p:cNvSpPr txBox="1">
            <a:spLocks noGrp="1"/>
          </p:cNvSpPr>
          <p:nvPr>
            <p:ph type="body" idx="1"/>
          </p:nvPr>
        </p:nvSpPr>
        <p:spPr>
          <a:xfrm>
            <a:off x="311700" y="1152475"/>
            <a:ext cx="8418300" cy="35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wewe</a:t>
            </a:r>
            <a:endParaRPr/>
          </a:p>
        </p:txBody>
      </p:sp>
      <p:pic>
        <p:nvPicPr>
          <p:cNvPr id="139" name="Google Shape;139;p25"/>
          <p:cNvPicPr preferRelativeResize="0"/>
          <p:nvPr/>
        </p:nvPicPr>
        <p:blipFill rotWithShape="1">
          <a:blip r:embed="rId3">
            <a:alphaModFix/>
          </a:blip>
          <a:srcRect l="760" r="-760"/>
          <a:stretch/>
        </p:blipFill>
        <p:spPr>
          <a:xfrm>
            <a:off x="458900" y="1504075"/>
            <a:ext cx="8373400" cy="275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65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Tweeter Handle(@user)</a:t>
            </a:r>
            <a:endParaRPr b="1">
              <a:latin typeface="Montserrat"/>
              <a:ea typeface="Montserrat"/>
              <a:cs typeface="Montserrat"/>
              <a:sym typeface="Montserrat"/>
            </a:endParaRPr>
          </a:p>
        </p:txBody>
      </p:sp>
      <p:sp>
        <p:nvSpPr>
          <p:cNvPr id="145" name="Google Shape;145;p26"/>
          <p:cNvSpPr txBox="1">
            <a:spLocks noGrp="1"/>
          </p:cNvSpPr>
          <p:nvPr>
            <p:ph type="body" idx="1"/>
          </p:nvPr>
        </p:nvSpPr>
        <p:spPr>
          <a:xfrm>
            <a:off x="311700" y="1152475"/>
            <a:ext cx="8520600" cy="3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mentioned earlier, the tweets contain lots of twitter handles (@user). We will remove all these twitter handles from the data as they don’t convey much information.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458325" y="2571750"/>
            <a:ext cx="8171101" cy="74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Hashtags(#)</a:t>
            </a:r>
            <a:endParaRPr b="1">
              <a:latin typeface="Montserrat"/>
              <a:ea typeface="Montserrat"/>
              <a:cs typeface="Montserrat"/>
              <a:sym typeface="Montserrat"/>
            </a:endParaRPr>
          </a:p>
        </p:txBody>
      </p:sp>
      <p:sp>
        <p:nvSpPr>
          <p:cNvPr id="152" name="Google Shape;152;p27"/>
          <p:cNvSpPr txBox="1">
            <a:spLocks noGrp="1"/>
          </p:cNvSpPr>
          <p:nvPr>
            <p:ph type="body" idx="1"/>
          </p:nvPr>
        </p:nvSpPr>
        <p:spPr>
          <a:xfrm>
            <a:off x="311700" y="1152475"/>
            <a:ext cx="8520600" cy="36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53" name="Google Shape;153;p27"/>
          <p:cNvPicPr preferRelativeResize="0"/>
          <p:nvPr/>
        </p:nvPicPr>
        <p:blipFill>
          <a:blip r:embed="rId3">
            <a:alphaModFix/>
          </a:blip>
          <a:stretch>
            <a:fillRect/>
          </a:stretch>
        </p:blipFill>
        <p:spPr>
          <a:xfrm>
            <a:off x="492250" y="2879200"/>
            <a:ext cx="7614824" cy="747375"/>
          </a:xfrm>
          <a:prstGeom prst="rect">
            <a:avLst/>
          </a:prstGeom>
          <a:noFill/>
          <a:ln>
            <a:noFill/>
          </a:ln>
        </p:spPr>
      </p:pic>
      <p:pic>
        <p:nvPicPr>
          <p:cNvPr id="154" name="Google Shape;154;p27"/>
          <p:cNvPicPr preferRelativeResize="0"/>
          <p:nvPr/>
        </p:nvPicPr>
        <p:blipFill>
          <a:blip r:embed="rId4">
            <a:alphaModFix/>
          </a:blip>
          <a:stretch>
            <a:fillRect/>
          </a:stretch>
        </p:blipFill>
        <p:spPr>
          <a:xfrm>
            <a:off x="622875" y="4059900"/>
            <a:ext cx="7383700" cy="639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links(https: / http:)</a:t>
            </a:r>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are having twitter links in the data which are not useful for our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Model. It will make our data noisy.</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61" name="Google Shape;161;p28"/>
          <p:cNvPicPr preferRelativeResize="0"/>
          <p:nvPr/>
        </p:nvPicPr>
        <p:blipFill>
          <a:blip r:embed="rId3">
            <a:alphaModFix/>
          </a:blip>
          <a:stretch>
            <a:fillRect/>
          </a:stretch>
        </p:blipFill>
        <p:spPr>
          <a:xfrm>
            <a:off x="421950" y="2571750"/>
            <a:ext cx="7383700" cy="639575"/>
          </a:xfrm>
          <a:prstGeom prst="rect">
            <a:avLst/>
          </a:prstGeom>
          <a:noFill/>
          <a:ln>
            <a:noFill/>
          </a:ln>
        </p:spPr>
      </p:pic>
      <p:pic>
        <p:nvPicPr>
          <p:cNvPr id="162" name="Google Shape;162;p28"/>
          <p:cNvPicPr preferRelativeResize="0"/>
          <p:nvPr/>
        </p:nvPicPr>
        <p:blipFill>
          <a:blip r:embed="rId4">
            <a:alphaModFix/>
          </a:blip>
          <a:stretch>
            <a:fillRect/>
          </a:stretch>
        </p:blipFill>
        <p:spPr>
          <a:xfrm>
            <a:off x="421949" y="3827150"/>
            <a:ext cx="4882300" cy="5072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Punctuations, Numbers, and Special Characters</a:t>
            </a:r>
            <a:endParaRPr/>
          </a:p>
        </p:txBody>
      </p:sp>
      <p:sp>
        <p:nvSpPr>
          <p:cNvPr id="168" name="Google Shape;168;p29"/>
          <p:cNvSpPr txBox="1">
            <a:spLocks noGrp="1"/>
          </p:cNvSpPr>
          <p:nvPr>
            <p:ph type="body" idx="1"/>
          </p:nvPr>
        </p:nvSpPr>
        <p:spPr>
          <a:xfrm>
            <a:off x="311700" y="1356125"/>
            <a:ext cx="8520600" cy="32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discussed, punctuations, numbers and special characters do not help much. It is better to remove them from the text just as we removed the twitter handles,links and hashtags.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69" name="Google Shape;169;p29"/>
          <p:cNvPicPr preferRelativeResize="0"/>
          <p:nvPr/>
        </p:nvPicPr>
        <p:blipFill>
          <a:blip r:embed="rId3">
            <a:alphaModFix/>
          </a:blip>
          <a:stretch>
            <a:fillRect/>
          </a:stretch>
        </p:blipFill>
        <p:spPr>
          <a:xfrm>
            <a:off x="783575" y="3883450"/>
            <a:ext cx="7072325" cy="386075"/>
          </a:xfrm>
          <a:prstGeom prst="rect">
            <a:avLst/>
          </a:prstGeom>
          <a:noFill/>
          <a:ln>
            <a:noFill/>
          </a:ln>
        </p:spPr>
      </p:pic>
      <p:pic>
        <p:nvPicPr>
          <p:cNvPr id="170" name="Google Shape;170;p29"/>
          <p:cNvPicPr preferRelativeResize="0"/>
          <p:nvPr/>
        </p:nvPicPr>
        <p:blipFill>
          <a:blip r:embed="rId4">
            <a:alphaModFix/>
          </a:blip>
          <a:stretch>
            <a:fillRect/>
          </a:stretch>
        </p:blipFill>
        <p:spPr>
          <a:xfrm>
            <a:off x="522375" y="2782350"/>
            <a:ext cx="7454074" cy="442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Stopwords</a:t>
            </a:r>
            <a:endParaRPr/>
          </a:p>
        </p:txBody>
      </p:sp>
      <p:sp>
        <p:nvSpPr>
          <p:cNvPr id="176" name="Google Shape;17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77" name="Google Shape;177;p30"/>
          <p:cNvPicPr preferRelativeResize="0"/>
          <p:nvPr/>
        </p:nvPicPr>
        <p:blipFill>
          <a:blip r:embed="rId3">
            <a:alphaModFix/>
          </a:blip>
          <a:stretch>
            <a:fillRect/>
          </a:stretch>
        </p:blipFill>
        <p:spPr>
          <a:xfrm>
            <a:off x="1406450" y="2788400"/>
            <a:ext cx="7202875" cy="466475"/>
          </a:xfrm>
          <a:prstGeom prst="rect">
            <a:avLst/>
          </a:prstGeom>
          <a:noFill/>
          <a:ln>
            <a:noFill/>
          </a:ln>
        </p:spPr>
      </p:pic>
      <p:pic>
        <p:nvPicPr>
          <p:cNvPr id="178" name="Google Shape;178;p30"/>
          <p:cNvPicPr preferRelativeResize="0"/>
          <p:nvPr/>
        </p:nvPicPr>
        <p:blipFill>
          <a:blip r:embed="rId4">
            <a:alphaModFix/>
          </a:blip>
          <a:stretch>
            <a:fillRect/>
          </a:stretch>
        </p:blipFill>
        <p:spPr>
          <a:xfrm>
            <a:off x="1277550" y="3475575"/>
            <a:ext cx="6698900" cy="4921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Stemming</a:t>
            </a:r>
            <a:endParaRPr/>
          </a:p>
        </p:txBody>
      </p:sp>
      <p:sp>
        <p:nvSpPr>
          <p:cNvPr id="184" name="Google Shape;18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Stemming is a rule-based process of stripping the suffixes (“ing”, “ly”, “es”, “ed”, “s” etc) from a word.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example – “play”, “player”, “played”, “plays” and “playing” are the different variations of the word – “play”.</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After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p:txBody>
      </p:sp>
      <p:pic>
        <p:nvPicPr>
          <p:cNvPr id="185" name="Google Shape;185;p31"/>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86" name="Google Shape;186;p31"/>
          <p:cNvPicPr preferRelativeResize="0"/>
          <p:nvPr/>
        </p:nvPicPr>
        <p:blipFill>
          <a:blip r:embed="rId4">
            <a:alphaModFix/>
          </a:blip>
          <a:stretch>
            <a:fillRect/>
          </a:stretch>
        </p:blipFill>
        <p:spPr>
          <a:xfrm>
            <a:off x="1979025" y="3867675"/>
            <a:ext cx="5776376" cy="400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Lemmatization</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5000"/>
              </a:lnSpc>
              <a:spcBef>
                <a:spcPts val="180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Lemmatization is a more powerful operation, and it takes into consideration morphological analysis of the words. It returns the lemma which is the base form of all its inflectional forms.</a:t>
            </a:r>
            <a:endParaRPr b="1">
              <a:solidFill>
                <a:schemeClr val="lt1"/>
              </a:solidFill>
              <a:highlight>
                <a:srgbClr val="FFFFFF"/>
              </a:highlight>
              <a:latin typeface="Montserrat"/>
              <a:ea typeface="Montserrat"/>
              <a:cs typeface="Montserrat"/>
              <a:sym typeface="Montserrat"/>
            </a:endParaRPr>
          </a:p>
          <a:p>
            <a:pPr marL="457200" lvl="0" indent="-342900" algn="l" rtl="0">
              <a:lnSpc>
                <a:spcPct val="155000"/>
              </a:lnSpc>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r>
              <a:rPr lang="en-GB" b="1">
                <a:solidFill>
                  <a:schemeClr val="lt1"/>
                </a:solidFill>
                <a:highlight>
                  <a:srgbClr val="FFFFFF"/>
                </a:highlight>
                <a:latin typeface="Montserrat"/>
                <a:ea typeface="Montserrat"/>
                <a:cs typeface="Montserrat"/>
                <a:sym typeface="Montserrat"/>
              </a:rPr>
              <a:t>        After -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400"/>
              </a:spcBef>
              <a:spcAft>
                <a:spcPts val="0"/>
              </a:spcAft>
              <a:buNone/>
            </a:pPr>
            <a:endParaRPr/>
          </a:p>
        </p:txBody>
      </p:sp>
      <p:pic>
        <p:nvPicPr>
          <p:cNvPr id="193" name="Google Shape;193;p32"/>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94" name="Google Shape;194;p32"/>
          <p:cNvPicPr preferRelativeResize="0"/>
          <p:nvPr/>
        </p:nvPicPr>
        <p:blipFill>
          <a:blip r:embed="rId4">
            <a:alphaModFix/>
          </a:blip>
          <a:stretch>
            <a:fillRect/>
          </a:stretch>
        </p:blipFill>
        <p:spPr>
          <a:xfrm>
            <a:off x="1910475" y="3388125"/>
            <a:ext cx="5262300" cy="49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35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73675" y="991525"/>
            <a:ext cx="4521900" cy="4089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The challenge is to build a CLASSIFICATION MODEL to predict the sentiment of COVID-19 tweets.The tweets have been pulled from Twitter and manual tagging has been done then.</a:t>
            </a:r>
            <a:endParaRPr b="1">
              <a:solidFill>
                <a:schemeClr val="lt1"/>
              </a:solidFill>
              <a:highlight>
                <a:srgbClr val="FFFFFF"/>
              </a:highlight>
              <a:latin typeface="Montserrat"/>
              <a:ea typeface="Montserrat"/>
              <a:cs typeface="Montserrat"/>
              <a:sym typeface="Montserrat"/>
            </a:endParaRPr>
          </a:p>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We are given the following information: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70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Location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Tweet At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Original Tweet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Sentiment</a:t>
            </a:r>
            <a:endParaRPr b="1">
              <a:solidFill>
                <a:schemeClr val="lt1"/>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a:p>
        </p:txBody>
      </p:sp>
      <p:pic>
        <p:nvPicPr>
          <p:cNvPr id="69" name="Google Shape;69;p15"/>
          <p:cNvPicPr preferRelativeResize="0"/>
          <p:nvPr/>
        </p:nvPicPr>
        <p:blipFill>
          <a:blip r:embed="rId3">
            <a:alphaModFix/>
          </a:blip>
          <a:stretch>
            <a:fillRect/>
          </a:stretch>
        </p:blipFill>
        <p:spPr>
          <a:xfrm>
            <a:off x="4982375" y="1170125"/>
            <a:ext cx="4009225" cy="3167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Tokenization</a:t>
            </a:r>
            <a:endParaRPr/>
          </a:p>
        </p:txBody>
      </p:sp>
      <p:sp>
        <p:nvSpPr>
          <p:cNvPr id="200" name="Google Shape;20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In tokenization we convert group of sentence into token . It is also called text segmentation or lexical analysis. It is basically splitting data into small chunk of words.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Tokenization in python can be done by python </a:t>
            </a:r>
            <a:r>
              <a:rPr lang="en-GB" b="1"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NLTK</a:t>
            </a:r>
            <a:r>
              <a:rPr lang="en-GB" b="1">
                <a:solidFill>
                  <a:schemeClr val="lt1"/>
                </a:solidFill>
                <a:latin typeface="Montserrat"/>
                <a:ea typeface="Montserrat"/>
                <a:cs typeface="Montserrat"/>
                <a:sym typeface="Montserrat"/>
              </a:rPr>
              <a:t> library’s word_tokenize() function.</a:t>
            </a:r>
            <a:endParaRPr b="1">
              <a:solidFill>
                <a:schemeClr val="lt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Vectorization</a:t>
            </a:r>
            <a:endParaRPr/>
          </a:p>
        </p:txBody>
      </p:sp>
      <p:sp>
        <p:nvSpPr>
          <p:cNvPr id="206" name="Google Shape;20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We chose Count Vectorizer as our Vectorizer with minimum  document frequency =10.</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will create a sparse matrix of all words and the number of times they are present in a document.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Classification</a:t>
            </a:r>
            <a:endParaRPr b="1">
              <a:latin typeface="Montserrat"/>
              <a:ea typeface="Montserrat"/>
              <a:cs typeface="Montserrat"/>
              <a:sym typeface="Montserrat"/>
            </a:endParaRPr>
          </a:p>
          <a:p>
            <a:pPr marL="0" lvl="0" indent="0" algn="l" rtl="0">
              <a:spcBef>
                <a:spcPts val="0"/>
              </a:spcBef>
              <a:spcAft>
                <a:spcPts val="0"/>
              </a:spcAft>
              <a:buNone/>
            </a:pPr>
            <a:endParaRPr/>
          </a:p>
        </p:txBody>
      </p:sp>
      <p:sp>
        <p:nvSpPr>
          <p:cNvPr id="212" name="Google Shape;21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Models Used:</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Naive Bayes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Random Forest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XGBoost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Support Vector Machines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Stochastic Gradient Descent</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Naive Bayes?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Good accuracy for classification if the feature independence condition holds.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Space and time effective.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handle high dimensional data pretty well.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 good baseline model.</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Multi class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0.6931511009870919</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0.47947035957240036</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408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p:txBody>
      </p:sp>
      <p:pic>
        <p:nvPicPr>
          <p:cNvPr id="225" name="Google Shape;225;p37"/>
          <p:cNvPicPr preferRelativeResize="0"/>
          <p:nvPr/>
        </p:nvPicPr>
        <p:blipFill>
          <a:blip r:embed="rId3">
            <a:alphaModFix/>
          </a:blip>
          <a:stretch>
            <a:fillRect/>
          </a:stretch>
        </p:blipFill>
        <p:spPr>
          <a:xfrm>
            <a:off x="311700" y="2032400"/>
            <a:ext cx="4110026" cy="2536475"/>
          </a:xfrm>
          <a:prstGeom prst="rect">
            <a:avLst/>
          </a:prstGeom>
          <a:noFill/>
          <a:ln>
            <a:noFill/>
          </a:ln>
          <a:effectLst>
            <a:outerShdw blurRad="57150" dist="19050" dir="5400000" algn="bl" rotWithShape="0">
              <a:srgbClr val="000000">
                <a:alpha val="50000"/>
              </a:srgbClr>
            </a:outerShdw>
          </a:effectLst>
        </p:spPr>
      </p:pic>
      <p:pic>
        <p:nvPicPr>
          <p:cNvPr id="226" name="Google Shape;226;p37"/>
          <p:cNvPicPr preferRelativeResize="0"/>
          <p:nvPr/>
        </p:nvPicPr>
        <p:blipFill rotWithShape="1">
          <a:blip r:embed="rId4">
            <a:alphaModFix/>
          </a:blip>
          <a:srcRect l="-1820" r="-2205"/>
          <a:stretch/>
        </p:blipFill>
        <p:spPr>
          <a:xfrm>
            <a:off x="4722275" y="2008575"/>
            <a:ext cx="4110005" cy="2584100"/>
          </a:xfrm>
          <a:prstGeom prst="rect">
            <a:avLst/>
          </a:prstGeom>
          <a:noFill/>
          <a:ln>
            <a:noFill/>
          </a:ln>
          <a:effectLst>
            <a:outerShdw blurRad="57150" dist="19050" dir="5400000" algn="bl" rotWithShape="0">
              <a:srgbClr val="000000">
                <a:alpha val="50000"/>
              </a:srgbClr>
            </a:outerShdw>
          </a:effectLst>
        </p:spPr>
      </p:pic>
      <p:sp>
        <p:nvSpPr>
          <p:cNvPr id="227" name="Google Shape;227;p37"/>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Neutral</a:t>
            </a:r>
            <a:endParaRPr/>
          </a:p>
        </p:txBody>
      </p:sp>
      <p:sp>
        <p:nvSpPr>
          <p:cNvPr id="228" name="Google Shape;228;p37"/>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4" name="Google Shape;23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pic>
        <p:nvPicPr>
          <p:cNvPr id="235" name="Google Shape;235;p38"/>
          <p:cNvPicPr preferRelativeResize="0"/>
          <p:nvPr/>
        </p:nvPicPr>
        <p:blipFill rotWithShape="1">
          <a:blip r:embed="rId3">
            <a:alphaModFix/>
          </a:blip>
          <a:srcRect l="3063"/>
          <a:stretch/>
        </p:blipFill>
        <p:spPr>
          <a:xfrm>
            <a:off x="433650" y="2246250"/>
            <a:ext cx="3862351" cy="2495175"/>
          </a:xfrm>
          <a:prstGeom prst="rect">
            <a:avLst/>
          </a:prstGeom>
          <a:noFill/>
          <a:ln>
            <a:noFill/>
          </a:ln>
        </p:spPr>
      </p:pic>
      <p:pic>
        <p:nvPicPr>
          <p:cNvPr id="236" name="Google Shape;236;p38"/>
          <p:cNvPicPr preferRelativeResize="0"/>
          <p:nvPr/>
        </p:nvPicPr>
        <p:blipFill>
          <a:blip r:embed="rId4">
            <a:alphaModFix/>
          </a:blip>
          <a:stretch>
            <a:fillRect/>
          </a:stretch>
        </p:blipFill>
        <p:spPr>
          <a:xfrm>
            <a:off x="5048475" y="2246260"/>
            <a:ext cx="3783825" cy="2322617"/>
          </a:xfrm>
          <a:prstGeom prst="rect">
            <a:avLst/>
          </a:prstGeom>
          <a:noFill/>
          <a:ln>
            <a:noFill/>
          </a:ln>
        </p:spPr>
      </p:pic>
      <p:sp>
        <p:nvSpPr>
          <p:cNvPr id="237" name="Google Shape;237;p38"/>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Extremely Negative</a:t>
            </a:r>
            <a:endParaRPr/>
          </a:p>
        </p:txBody>
      </p:sp>
      <p:sp>
        <p:nvSpPr>
          <p:cNvPr id="238" name="Google Shape;238;p38"/>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p:txBody>
      </p:sp>
      <p:sp>
        <p:nvSpPr>
          <p:cNvPr id="244" name="Google Shape;24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What’s the problem?</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Misclassifying samples to the similar groups because of same likelihood of words to be classified in a particular class.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Solution: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Binary Classification.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0.8585573272589218</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0.7916666666666666</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Logistic Regression</a:t>
            </a:r>
            <a:endParaRPr/>
          </a:p>
        </p:txBody>
      </p:sp>
      <p:sp>
        <p:nvSpPr>
          <p:cNvPr id="250" name="Google Shape;250;p40"/>
          <p:cNvSpPr txBox="1">
            <a:spLocks noGrp="1"/>
          </p:cNvSpPr>
          <p:nvPr>
            <p:ph type="body" idx="1"/>
          </p:nvPr>
        </p:nvSpPr>
        <p:spPr>
          <a:xfrm>
            <a:off x="311700" y="1152475"/>
            <a:ext cx="8520600" cy="21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Unlike Naive Bayes it makes no assumption about the feature independence.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Logistic Regression with L1 regularization is well known for feature reduction.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Fast to train.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0.937798025816249</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0.8594509232264335</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56" name="Google Shape;25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Random Forest?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Random Forest takes random samples and features to make train the model.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Time taking, but Decision tree like model with less chance to overfit.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0.9985725132877753</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0.8299319727891157</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62" name="Google Shape;26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3" name="Google Shape;263;p42"/>
          <p:cNvPicPr preferRelativeResize="0"/>
          <p:nvPr/>
        </p:nvPicPr>
        <p:blipFill rotWithShape="1">
          <a:blip r:embed="rId3">
            <a:alphaModFix/>
          </a:blip>
          <a:srcRect l="1195" t="1719"/>
          <a:stretch/>
        </p:blipFill>
        <p:spPr>
          <a:xfrm>
            <a:off x="2035638" y="1592200"/>
            <a:ext cx="5072725" cy="3125250"/>
          </a:xfrm>
          <a:prstGeom prst="rect">
            <a:avLst/>
          </a:prstGeom>
          <a:noFill/>
          <a:ln>
            <a:noFill/>
          </a:ln>
        </p:spPr>
      </p:pic>
      <p:sp>
        <p:nvSpPr>
          <p:cNvPr id="264" name="Google Shape;264;p42"/>
          <p:cNvSpPr txBox="1"/>
          <p:nvPr/>
        </p:nvSpPr>
        <p:spPr>
          <a:xfrm>
            <a:off x="3024113" y="1152475"/>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Feature Importance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1152475"/>
            <a:ext cx="8520600" cy="382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Sentiment Analysis is the process of computationally identifying and categorizing opinions expressed in a piece of text, especially in order to determine whether the writer's attitude towards a particular topic  is positive, negative, or neutral.</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COVID-19 originally known as Coronavirus Disease of 2019, has been declared as a pandemic by World Health Organization (WHO) on 11th March 2020.</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endParaRPr sz="17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350">
              <a:solidFill>
                <a:srgbClr val="2E2E2E"/>
              </a:solidFill>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XGBoost</a:t>
            </a:r>
            <a:endParaRPr/>
          </a:p>
        </p:txBody>
      </p:sp>
      <p:sp>
        <p:nvSpPr>
          <p:cNvPr id="270" name="Google Shape;27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XGB?</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be used with different objective functions.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Handling missing values.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Built in cross validation.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Accuracy Score:</a:t>
            </a:r>
            <a:endParaRPr b="1">
              <a:solidFill>
                <a:schemeClr val="lt1"/>
              </a:solidFill>
              <a:highlight>
                <a:srgbClr val="FFFFFF"/>
              </a:highlight>
              <a:latin typeface="Montserrat"/>
              <a:ea typeface="Montserrat"/>
              <a:cs typeface="Montserrat"/>
              <a:sym typeface="Montserrat"/>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0.7434776006074412</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0.7395529640427599</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Support Vector Machines</a:t>
            </a:r>
            <a:endParaRPr/>
          </a:p>
        </p:txBody>
      </p:sp>
      <p:sp>
        <p:nvSpPr>
          <p:cNvPr id="276" name="Google Shape;27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well known to handle high dimensional data.</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allows misclassification as well with soft margins.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0.9569020501138952</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0.8456025267249757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CatBoost</a:t>
            </a:r>
            <a:endParaRPr/>
          </a:p>
        </p:txBody>
      </p:sp>
      <p:sp>
        <p:nvSpPr>
          <p:cNvPr id="282" name="Google Shape;28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good in handling sophisticated categorical features.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Uses symmetric trees, which result in a Fast Inference.</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multiple classes: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0.6703720577069097</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0.6203838678328474</a:t>
            </a: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binary classes: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0.8840091116173121</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0.8521622934888241</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Stochastic Gradient Descent</a:t>
            </a:r>
            <a:endParaRPr/>
          </a:p>
        </p:txBody>
      </p:sp>
      <p:sp>
        <p:nvSpPr>
          <p:cNvPr id="288" name="Google Shape;288;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SGD?</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neural network based.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converges comparatively faster for large datasets.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fits one sample at a time.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Computationally Fast.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Binary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0.9350949126803341</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0.8624878522837707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a:t>
            </a:r>
            <a:endParaRPr/>
          </a:p>
        </p:txBody>
      </p:sp>
      <p:graphicFrame>
        <p:nvGraphicFramePr>
          <p:cNvPr id="294" name="Google Shape;294;p47"/>
          <p:cNvGraphicFramePr/>
          <p:nvPr/>
        </p:nvGraphicFramePr>
        <p:xfrm>
          <a:off x="531600" y="1290250"/>
          <a:ext cx="3000000" cy="3000000"/>
        </p:xfrm>
        <a:graphic>
          <a:graphicData uri="http://schemas.openxmlformats.org/drawingml/2006/table">
            <a:tbl>
              <a:tblPr>
                <a:noFill/>
                <a:tableStyleId>{5B921530-1148-4F18-B2D4-760B7D130275}</a:tableStyleId>
              </a:tblPr>
              <a:tblGrid>
                <a:gridCol w="2617825"/>
                <a:gridCol w="1283250"/>
              </a:tblGrid>
              <a:tr h="326475">
                <a:tc gridSpan="2">
                  <a:txBody>
                    <a:bodyPr/>
                    <a:lstStyle/>
                    <a:p>
                      <a:pPr marL="0" lvl="0" indent="0" algn="ctr" rtl="0">
                        <a:lnSpc>
                          <a:spcPct val="115000"/>
                        </a:lnSpc>
                        <a:spcBef>
                          <a:spcPts val="0"/>
                        </a:spcBef>
                        <a:spcAft>
                          <a:spcPts val="0"/>
                        </a:spcAft>
                        <a:buNone/>
                      </a:pPr>
                      <a:r>
                        <a:rPr lang="en-GB" sz="1000" b="1" u="sng"/>
                        <a:t>Multi-class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62.0%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61.8%</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60.7%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57.3%</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56.0%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48.7%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47.9%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bl>
          </a:graphicData>
        </a:graphic>
      </p:graphicFrame>
      <p:graphicFrame>
        <p:nvGraphicFramePr>
          <p:cNvPr id="295" name="Google Shape;295;p47"/>
          <p:cNvGraphicFramePr/>
          <p:nvPr/>
        </p:nvGraphicFramePr>
        <p:xfrm>
          <a:off x="5004225" y="1290250"/>
          <a:ext cx="3000000" cy="3000000"/>
        </p:xfrm>
        <a:graphic>
          <a:graphicData uri="http://schemas.openxmlformats.org/drawingml/2006/table">
            <a:tbl>
              <a:tblPr>
                <a:noFill/>
                <a:tableStyleId>{5B921530-1148-4F18-B2D4-760B7D130275}</a:tableStyleId>
              </a:tblPr>
              <a:tblGrid>
                <a:gridCol w="2341950"/>
                <a:gridCol w="1170975"/>
              </a:tblGrid>
              <a:tr h="326500">
                <a:tc gridSpan="2">
                  <a:txBody>
                    <a:bodyPr/>
                    <a:lstStyle/>
                    <a:p>
                      <a:pPr marL="0" lvl="0" indent="0" algn="ctr" rtl="0">
                        <a:lnSpc>
                          <a:spcPct val="115000"/>
                        </a:lnSpc>
                        <a:spcBef>
                          <a:spcPts val="0"/>
                        </a:spcBef>
                        <a:spcAft>
                          <a:spcPts val="0"/>
                        </a:spcAft>
                        <a:buNone/>
                      </a:pPr>
                      <a:r>
                        <a:rPr lang="en-GB" sz="1000" b="1" u="sng"/>
                        <a:t>Binary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86.2%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84.6%</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82.9%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79.2%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74.0%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bl>
          </a:graphicData>
        </a:graphic>
      </p:graphicFrame>
      <p:sp>
        <p:nvSpPr>
          <p:cNvPr id="296" name="Google Shape;296;p47"/>
          <p:cNvSpPr/>
          <p:nvPr/>
        </p:nvSpPr>
        <p:spPr>
          <a:xfrm>
            <a:off x="164425"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297" name="Google Shape;297;p47"/>
          <p:cNvSpPr/>
          <p:nvPr/>
        </p:nvSpPr>
        <p:spPr>
          <a:xfrm>
            <a:off x="4648200"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 (contd.)</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graphicFrame>
        <p:nvGraphicFramePr>
          <p:cNvPr id="303" name="Google Shape;303;p48"/>
          <p:cNvGraphicFramePr/>
          <p:nvPr/>
        </p:nvGraphicFramePr>
        <p:xfrm>
          <a:off x="531600" y="1290250"/>
          <a:ext cx="3000000" cy="3000000"/>
        </p:xfrm>
        <a:graphic>
          <a:graphicData uri="http://schemas.openxmlformats.org/drawingml/2006/table">
            <a:tbl>
              <a:tblPr>
                <a:noFill/>
                <a:tableStyleId>{5B921530-1148-4F18-B2D4-760B7D130275}</a:tableStyleId>
              </a:tblPr>
              <a:tblGrid>
                <a:gridCol w="2617825"/>
                <a:gridCol w="1283250"/>
              </a:tblGrid>
              <a:tr h="326475">
                <a:tc gridSpan="2">
                  <a:txBody>
                    <a:bodyPr/>
                    <a:lstStyle/>
                    <a:p>
                      <a:pPr marL="0" lvl="0" indent="0" algn="ctr" rtl="0">
                        <a:lnSpc>
                          <a:spcPct val="115000"/>
                        </a:lnSpc>
                        <a:spcBef>
                          <a:spcPts val="0"/>
                        </a:spcBef>
                        <a:spcAft>
                          <a:spcPts val="0"/>
                        </a:spcAft>
                        <a:buNone/>
                      </a:pPr>
                      <a:r>
                        <a:rPr lang="en-GB" sz="1000" b="1" u="sng"/>
                        <a:t>Multi-class Classification Winner - CatBoost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bl>
          </a:graphicData>
        </a:graphic>
      </p:graphicFrame>
      <p:graphicFrame>
        <p:nvGraphicFramePr>
          <p:cNvPr id="304" name="Google Shape;304;p48"/>
          <p:cNvGraphicFramePr/>
          <p:nvPr/>
        </p:nvGraphicFramePr>
        <p:xfrm>
          <a:off x="5004225" y="1290250"/>
          <a:ext cx="3000000" cy="3000000"/>
        </p:xfrm>
        <a:graphic>
          <a:graphicData uri="http://schemas.openxmlformats.org/drawingml/2006/table">
            <a:tbl>
              <a:tblPr>
                <a:noFill/>
                <a:tableStyleId>{5B921530-1148-4F18-B2D4-760B7D130275}</a:tableStyleId>
              </a:tblPr>
              <a:tblGrid>
                <a:gridCol w="2341950"/>
                <a:gridCol w="1170975"/>
              </a:tblGrid>
              <a:tr h="326500">
                <a:tc gridSpan="2">
                  <a:txBody>
                    <a:bodyPr/>
                    <a:lstStyle/>
                    <a:p>
                      <a:pPr marL="0" lvl="0" indent="0" algn="ctr" rtl="0">
                        <a:lnSpc>
                          <a:spcPct val="115000"/>
                        </a:lnSpc>
                        <a:spcBef>
                          <a:spcPts val="0"/>
                        </a:spcBef>
                        <a:spcAft>
                          <a:spcPts val="0"/>
                        </a:spcAft>
                        <a:buNone/>
                      </a:pPr>
                      <a:r>
                        <a:rPr lang="en-GB" sz="1000" b="1" u="sng"/>
                        <a:t>Binary Classification Winner- Stochastic Grad. Descent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bl>
          </a:graphicData>
        </a:graphic>
      </p:graphicFrame>
      <p:sp>
        <p:nvSpPr>
          <p:cNvPr id="305" name="Google Shape;305;p48"/>
          <p:cNvSpPr/>
          <p:nvPr/>
        </p:nvSpPr>
        <p:spPr>
          <a:xfrm>
            <a:off x="368625" y="1156200"/>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306" name="Google Shape;306;p48"/>
          <p:cNvSpPr/>
          <p:nvPr/>
        </p:nvSpPr>
        <p:spPr>
          <a:xfrm>
            <a:off x="4832950" y="111727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pic>
        <p:nvPicPr>
          <p:cNvPr id="307" name="Google Shape;307;p48"/>
          <p:cNvPicPr preferRelativeResize="0"/>
          <p:nvPr/>
        </p:nvPicPr>
        <p:blipFill>
          <a:blip r:embed="rId3">
            <a:alphaModFix/>
          </a:blip>
          <a:stretch>
            <a:fillRect/>
          </a:stretch>
        </p:blipFill>
        <p:spPr>
          <a:xfrm>
            <a:off x="5004225" y="1658575"/>
            <a:ext cx="3512925" cy="1200150"/>
          </a:xfrm>
          <a:prstGeom prst="rect">
            <a:avLst/>
          </a:prstGeom>
          <a:noFill/>
          <a:ln>
            <a:noFill/>
          </a:ln>
        </p:spPr>
      </p:pic>
      <p:pic>
        <p:nvPicPr>
          <p:cNvPr id="308" name="Google Shape;308;p48"/>
          <p:cNvPicPr preferRelativeResize="0"/>
          <p:nvPr/>
        </p:nvPicPr>
        <p:blipFill>
          <a:blip r:embed="rId4">
            <a:alphaModFix/>
          </a:blip>
          <a:stretch>
            <a:fillRect/>
          </a:stretch>
        </p:blipFill>
        <p:spPr>
          <a:xfrm>
            <a:off x="531600" y="1635175"/>
            <a:ext cx="3901075" cy="1609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14" name="Google Shape;314;p49"/>
          <p:cNvSpPr txBox="1">
            <a:spLocks noGrp="1"/>
          </p:cNvSpPr>
          <p:nvPr>
            <p:ph type="body" idx="1"/>
          </p:nvPr>
        </p:nvSpPr>
        <p:spPr>
          <a:xfrm>
            <a:off x="311700" y="1152475"/>
            <a:ext cx="8263200" cy="37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Locations being too many/unformatted/irrelevant</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Sarcastic tweets</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Advertisements tagged as positive</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Computation time/crashes</a:t>
            </a:r>
            <a:endParaRPr b="1">
              <a:solidFill>
                <a:schemeClr val="lt1"/>
              </a:solidFill>
            </a:endParaRPr>
          </a:p>
          <a:p>
            <a:pPr marL="0" lvl="0" indent="0" algn="l" rtl="0">
              <a:spcBef>
                <a:spcPts val="0"/>
              </a:spcBef>
              <a:spcAft>
                <a:spcPts val="0"/>
              </a:spcAft>
              <a:buNone/>
            </a:pPr>
            <a:endParaRPr b="1">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a:t>
            </a:r>
            <a:r>
              <a:rPr lang="en-GB" b="1">
                <a:solidFill>
                  <a:srgbClr val="CC0000"/>
                </a:solidFill>
                <a:latin typeface="Montserrat"/>
                <a:ea typeface="Montserrat"/>
                <a:cs typeface="Montserrat"/>
                <a:sym typeface="Montserrat"/>
              </a:rPr>
              <a:t>i</a:t>
            </a:r>
            <a:r>
              <a:rPr lang="en-GB" b="1">
                <a:latin typeface="Montserrat"/>
                <a:ea typeface="Montserrat"/>
                <a:cs typeface="Montserrat"/>
                <a:sym typeface="Montserrat"/>
              </a:rPr>
              <a:t>on</a:t>
            </a:r>
            <a:endParaRPr b="1">
              <a:latin typeface="Montserrat"/>
              <a:ea typeface="Montserrat"/>
              <a:cs typeface="Montserrat"/>
              <a:sym typeface="Montserrat"/>
            </a:endParaRPr>
          </a:p>
        </p:txBody>
      </p:sp>
      <p:sp>
        <p:nvSpPr>
          <p:cNvPr id="320" name="Google Shape;32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multiclass classification, the best model for this dataset would be 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binary classification, the best model for this dataset would be Stochastic Gradient Descent</a:t>
            </a:r>
            <a:endParaRPr/>
          </a:p>
        </p:txBody>
      </p:sp>
      <p:sp>
        <p:nvSpPr>
          <p:cNvPr id="321" name="Google Shape;321;p50"/>
          <p:cNvSpPr/>
          <p:nvPr/>
        </p:nvSpPr>
        <p:spPr>
          <a:xfrm>
            <a:off x="601950" y="2871825"/>
            <a:ext cx="8050800" cy="195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a:solidFill>
                  <a:srgbClr val="CC0000"/>
                </a:solidFill>
                <a:highlight>
                  <a:srgbClr val="FFFFFF"/>
                </a:highlight>
                <a:latin typeface="Montserrat"/>
                <a:ea typeface="Montserrat"/>
                <a:cs typeface="Montserrat"/>
                <a:sym typeface="Montserrat"/>
              </a:rPr>
              <a:t>To end it on a lighter note,  a few funny tweets we came across:</a:t>
            </a:r>
            <a:endParaRPr sz="1800" b="1">
              <a:solidFill>
                <a:srgbClr val="CC0000"/>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800" b="1">
              <a:solidFill>
                <a:schemeClr val="lt1"/>
              </a:solidFill>
              <a:highlight>
                <a:srgbClr val="FFFFFF"/>
              </a:highlight>
              <a:latin typeface="Montserrat"/>
              <a:ea typeface="Montserrat"/>
              <a:cs typeface="Montserrat"/>
              <a:sym typeface="Montserrat"/>
            </a:endParaRPr>
          </a:p>
        </p:txBody>
      </p:sp>
      <p:pic>
        <p:nvPicPr>
          <p:cNvPr id="322" name="Google Shape;322;p50"/>
          <p:cNvPicPr preferRelativeResize="0"/>
          <p:nvPr/>
        </p:nvPicPr>
        <p:blipFill>
          <a:blip r:embed="rId3">
            <a:alphaModFix/>
          </a:blip>
          <a:stretch>
            <a:fillRect/>
          </a:stretch>
        </p:blipFill>
        <p:spPr>
          <a:xfrm>
            <a:off x="901075" y="4009950"/>
            <a:ext cx="5495925" cy="247650"/>
          </a:xfrm>
          <a:prstGeom prst="rect">
            <a:avLst/>
          </a:prstGeom>
          <a:noFill/>
          <a:ln>
            <a:noFill/>
          </a:ln>
        </p:spPr>
      </p:pic>
      <p:pic>
        <p:nvPicPr>
          <p:cNvPr id="323" name="Google Shape;323;p50"/>
          <p:cNvPicPr preferRelativeResize="0"/>
          <p:nvPr/>
        </p:nvPicPr>
        <p:blipFill>
          <a:blip r:embed="rId4">
            <a:alphaModFix/>
          </a:blip>
          <a:stretch>
            <a:fillRect/>
          </a:stretch>
        </p:blipFill>
        <p:spPr>
          <a:xfrm>
            <a:off x="842750" y="4257600"/>
            <a:ext cx="5343525" cy="180975"/>
          </a:xfrm>
          <a:prstGeom prst="rect">
            <a:avLst/>
          </a:prstGeom>
          <a:noFill/>
          <a:ln>
            <a:noFill/>
          </a:ln>
        </p:spPr>
      </p:pic>
      <p:pic>
        <p:nvPicPr>
          <p:cNvPr id="324" name="Google Shape;324;p50"/>
          <p:cNvPicPr preferRelativeResize="0"/>
          <p:nvPr/>
        </p:nvPicPr>
        <p:blipFill>
          <a:blip r:embed="rId5">
            <a:alphaModFix/>
          </a:blip>
          <a:stretch>
            <a:fillRect/>
          </a:stretch>
        </p:blipFill>
        <p:spPr>
          <a:xfrm>
            <a:off x="828675" y="3395272"/>
            <a:ext cx="7486650" cy="447675"/>
          </a:xfrm>
          <a:prstGeom prst="rect">
            <a:avLst/>
          </a:prstGeom>
          <a:noFill/>
          <a:ln>
            <a:noFill/>
          </a:ln>
        </p:spPr>
      </p:pic>
      <p:pic>
        <p:nvPicPr>
          <p:cNvPr id="325" name="Google Shape;325;p50"/>
          <p:cNvPicPr preferRelativeResize="0"/>
          <p:nvPr/>
        </p:nvPicPr>
        <p:blipFill>
          <a:blip r:embed="rId6">
            <a:alphaModFix/>
          </a:blip>
          <a:stretch>
            <a:fillRect/>
          </a:stretch>
        </p:blipFill>
        <p:spPr>
          <a:xfrm>
            <a:off x="842750" y="4424600"/>
            <a:ext cx="6754205" cy="320250"/>
          </a:xfrm>
          <a:prstGeom prst="rect">
            <a:avLst/>
          </a:prstGeom>
          <a:noFill/>
          <a:ln>
            <a:noFill/>
          </a:ln>
        </p:spPr>
      </p:pic>
      <p:pic>
        <p:nvPicPr>
          <p:cNvPr id="326" name="Google Shape;326;p50"/>
          <p:cNvPicPr preferRelativeResize="0"/>
          <p:nvPr/>
        </p:nvPicPr>
        <p:blipFill>
          <a:blip r:embed="rId7">
            <a:alphaModFix/>
          </a:blip>
          <a:stretch>
            <a:fillRect/>
          </a:stretch>
        </p:blipFill>
        <p:spPr>
          <a:xfrm>
            <a:off x="842750" y="3689688"/>
            <a:ext cx="4625575" cy="320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332" name="Google Shape;332;p5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9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Let’s Guess Some Tweets: Negative, Neutral Or Positive?</a:t>
            </a:r>
            <a:endParaRPr b="1">
              <a:latin typeface="Montserrat"/>
              <a:ea typeface="Montserrat"/>
              <a:cs typeface="Montserrat"/>
              <a:sym typeface="Montserrat"/>
            </a:endParaRPr>
          </a:p>
        </p:txBody>
      </p:sp>
      <p:sp>
        <p:nvSpPr>
          <p:cNvPr id="81" name="Google Shape;81;p17"/>
          <p:cNvSpPr txBox="1">
            <a:spLocks noGrp="1"/>
          </p:cNvSpPr>
          <p:nvPr>
            <p:ph type="body" idx="1"/>
          </p:nvPr>
        </p:nvSpPr>
        <p:spPr>
          <a:xfrm>
            <a:off x="311700" y="1462475"/>
            <a:ext cx="8520600" cy="3606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“Still </a:t>
            </a:r>
            <a:r>
              <a:rPr lang="en-GB" b="1" u="sng">
                <a:solidFill>
                  <a:schemeClr val="lt1"/>
                </a:solidFill>
                <a:highlight>
                  <a:srgbClr val="FFFFFF"/>
                </a:highlight>
                <a:latin typeface="Montserrat"/>
                <a:ea typeface="Montserrat"/>
                <a:cs typeface="Montserrat"/>
                <a:sym typeface="Montserrat"/>
              </a:rPr>
              <a:t>shocked </a:t>
            </a:r>
            <a:r>
              <a:rPr lang="en-GB" b="1">
                <a:solidFill>
                  <a:schemeClr val="lt1"/>
                </a:solidFill>
                <a:highlight>
                  <a:srgbClr val="FFFFFF"/>
                </a:highlight>
                <a:latin typeface="Montserrat"/>
                <a:ea typeface="Montserrat"/>
                <a:cs typeface="Montserrat"/>
                <a:sym typeface="Montserrat"/>
              </a:rPr>
              <a:t>by the number of #Toronto supermarket employees working without some sort of mask. We all know by now, employees can be asymptomatic while spreading #coronavirus”.</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“Was at Supermarket today.Didn’t buy toilet paper”.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“Due to the Covid-19 situation, we have </a:t>
            </a:r>
            <a:r>
              <a:rPr lang="en-GB" b="1" u="sng">
                <a:solidFill>
                  <a:schemeClr val="lt1"/>
                </a:solidFill>
                <a:highlight>
                  <a:srgbClr val="FFFFFF"/>
                </a:highlight>
                <a:latin typeface="Montserrat"/>
                <a:ea typeface="Montserrat"/>
                <a:cs typeface="Montserrat"/>
                <a:sym typeface="Montserrat"/>
              </a:rPr>
              <a:t>increased </a:t>
            </a:r>
            <a:r>
              <a:rPr lang="en-GB" b="1">
                <a:solidFill>
                  <a:schemeClr val="lt1"/>
                </a:solidFill>
                <a:highlight>
                  <a:srgbClr val="FFFFFF"/>
                </a:highlight>
                <a:latin typeface="Montserrat"/>
                <a:ea typeface="Montserrat"/>
                <a:cs typeface="Montserrat"/>
                <a:sym typeface="Montserrat"/>
              </a:rPr>
              <a:t>demand for all food products. The wait time may be longer for all online orders, particularly beef share and freezer packs. We </a:t>
            </a:r>
            <a:r>
              <a:rPr lang="en-GB" b="1" u="sng">
                <a:solidFill>
                  <a:schemeClr val="lt1"/>
                </a:solidFill>
                <a:highlight>
                  <a:srgbClr val="FFFFFF"/>
                </a:highlight>
                <a:latin typeface="Montserrat"/>
                <a:ea typeface="Montserrat"/>
                <a:cs typeface="Montserrat"/>
                <a:sym typeface="Montserrat"/>
              </a:rPr>
              <a:t>thank you </a:t>
            </a:r>
            <a:r>
              <a:rPr lang="en-GB" b="1">
                <a:solidFill>
                  <a:schemeClr val="lt1"/>
                </a:solidFill>
                <a:highlight>
                  <a:srgbClr val="FFFFFF"/>
                </a:highlight>
                <a:latin typeface="Montserrat"/>
                <a:ea typeface="Montserrat"/>
                <a:cs typeface="Montserrat"/>
                <a:sym typeface="Montserrat"/>
              </a:rPr>
              <a:t>for your patience during this time”.</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7" name="Google Shape;87;p18"/>
          <p:cNvSpPr txBox="1">
            <a:spLocks noGrp="1"/>
          </p:cNvSpPr>
          <p:nvPr>
            <p:ph type="body" idx="1"/>
          </p:nvPr>
        </p:nvSpPr>
        <p:spPr>
          <a:xfrm>
            <a:off x="311700" y="1152475"/>
            <a:ext cx="8520600" cy="205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original dataset has 6 columns and 41157 rows.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 order to analyse various sentiments, We require just two columns named Original Tweet and Sentiment.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four types of sentiments- Extremely Negative, Negative, Neutral, Positive and Extremely Positive.</a:t>
            </a:r>
            <a:endParaRPr b="1">
              <a:solidFill>
                <a:schemeClr val="lt1"/>
              </a:solidFill>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3061300"/>
            <a:ext cx="8839200" cy="183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94" name="Google Shape;94;p19"/>
          <p:cNvSpPr txBox="1">
            <a:spLocks noGrp="1"/>
          </p:cNvSpPr>
          <p:nvPr>
            <p:ph type="body" idx="1"/>
          </p:nvPr>
        </p:nvSpPr>
        <p:spPr>
          <a:xfrm>
            <a:off x="311700" y="1152475"/>
            <a:ext cx="3914700" cy="375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columns such as “UserName” and “ScreenName” does not give any meaningful insights for our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All tweets data collected from the months of March and April 2020.</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Bar plot shows us the number of unique values in each column.</a:t>
            </a:r>
            <a:endParaRPr b="1">
              <a:solidFill>
                <a:schemeClr val="lt1"/>
              </a:solidFill>
              <a:latin typeface="Montserrat"/>
              <a:ea typeface="Montserrat"/>
              <a:cs typeface="Montserrat"/>
              <a:sym typeface="Montserrat"/>
            </a:endParaRPr>
          </a:p>
        </p:txBody>
      </p:sp>
      <p:pic>
        <p:nvPicPr>
          <p:cNvPr id="95" name="Google Shape;95;p19"/>
          <p:cNvPicPr preferRelativeResize="0"/>
          <p:nvPr/>
        </p:nvPicPr>
        <p:blipFill>
          <a:blip r:embed="rId3">
            <a:alphaModFix/>
          </a:blip>
          <a:stretch>
            <a:fillRect/>
          </a:stretch>
        </p:blipFill>
        <p:spPr>
          <a:xfrm>
            <a:off x="4449425" y="1247500"/>
            <a:ext cx="4201575" cy="333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37450" y="37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Location</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101" name="Google Shape;101;p20"/>
          <p:cNvSpPr txBox="1">
            <a:spLocks noGrp="1"/>
          </p:cNvSpPr>
          <p:nvPr>
            <p:ph type="body" idx="1"/>
          </p:nvPr>
        </p:nvSpPr>
        <p:spPr>
          <a:xfrm>
            <a:off x="311700" y="1152475"/>
            <a:ext cx="3654300" cy="224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20.87%(8567) null values in various places of location column.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tweets came from London followed by U.S.</a:t>
            </a:r>
            <a:endParaRPr b="1">
              <a:solidFill>
                <a:schemeClr val="lt1"/>
              </a:solidFill>
              <a:latin typeface="Montserrat"/>
              <a:ea typeface="Montserrat"/>
              <a:cs typeface="Montserrat"/>
              <a:sym typeface="Montserrat"/>
            </a:endParaRPr>
          </a:p>
        </p:txBody>
      </p:sp>
      <p:pic>
        <p:nvPicPr>
          <p:cNvPr id="102" name="Google Shape;102;p20"/>
          <p:cNvPicPr preferRelativeResize="0"/>
          <p:nvPr/>
        </p:nvPicPr>
        <p:blipFill>
          <a:blip r:embed="rId3">
            <a:alphaModFix/>
          </a:blip>
          <a:stretch>
            <a:fillRect/>
          </a:stretch>
        </p:blipFill>
        <p:spPr>
          <a:xfrm>
            <a:off x="4118400" y="1170125"/>
            <a:ext cx="4557374" cy="19413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179525" y="3246225"/>
            <a:ext cx="4435124" cy="1727225"/>
          </a:xfrm>
          <a:prstGeom prst="rect">
            <a:avLst/>
          </a:prstGeom>
          <a:noFill/>
          <a:ln>
            <a:noFill/>
          </a:ln>
        </p:spPr>
      </p:pic>
      <p:pic>
        <p:nvPicPr>
          <p:cNvPr id="104" name="Google Shape;104;p20"/>
          <p:cNvPicPr preferRelativeResize="0"/>
          <p:nvPr/>
        </p:nvPicPr>
        <p:blipFill>
          <a:blip r:embed="rId5">
            <a:alphaModFix/>
          </a:blip>
          <a:stretch>
            <a:fillRect/>
          </a:stretch>
        </p:blipFill>
        <p:spPr>
          <a:xfrm>
            <a:off x="437450" y="3548350"/>
            <a:ext cx="3590601" cy="157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5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“Original Tweet” Column.</a:t>
            </a:r>
            <a:endParaRPr b="1">
              <a:latin typeface="Montserrat"/>
              <a:ea typeface="Montserrat"/>
              <a:cs typeface="Montserrat"/>
              <a:sym typeface="Montserrat"/>
            </a:endParaRPr>
          </a:p>
        </p:txBody>
      </p:sp>
      <p:sp>
        <p:nvSpPr>
          <p:cNvPr id="110" name="Google Shape;110;p21"/>
          <p:cNvSpPr txBox="1">
            <a:spLocks noGrp="1"/>
          </p:cNvSpPr>
          <p:nvPr>
            <p:ph type="body" idx="1"/>
          </p:nvPr>
        </p:nvSpPr>
        <p:spPr>
          <a:xfrm>
            <a:off x="311700" y="1155500"/>
            <a:ext cx="4075800" cy="236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some words like ‘coronavirus’,’grocery store’, having the maximum frequency in our dataset.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various #hashtags in tweets column.But they are almost same in all sentiments.</a:t>
            </a:r>
            <a:endParaRPr b="1">
              <a:solidFill>
                <a:schemeClr val="lt1"/>
              </a:solidFill>
              <a:latin typeface="Montserrat"/>
              <a:ea typeface="Montserrat"/>
              <a:cs typeface="Montserrat"/>
              <a:sym typeface="Montserrat"/>
            </a:endParaRPr>
          </a:p>
        </p:txBody>
      </p:sp>
      <p:pic>
        <p:nvPicPr>
          <p:cNvPr id="111" name="Google Shape;111;p21"/>
          <p:cNvPicPr preferRelativeResize="0"/>
          <p:nvPr/>
        </p:nvPicPr>
        <p:blipFill>
          <a:blip r:embed="rId3">
            <a:alphaModFix/>
          </a:blip>
          <a:stretch>
            <a:fillRect/>
          </a:stretch>
        </p:blipFill>
        <p:spPr>
          <a:xfrm>
            <a:off x="4684925" y="1103225"/>
            <a:ext cx="4232299" cy="2289050"/>
          </a:xfrm>
          <a:prstGeom prst="rect">
            <a:avLst/>
          </a:prstGeom>
          <a:noFill/>
          <a:ln>
            <a:noFill/>
          </a:ln>
        </p:spPr>
      </p:pic>
      <p:pic>
        <p:nvPicPr>
          <p:cNvPr id="112" name="Google Shape;112;p21"/>
          <p:cNvPicPr preferRelativeResize="0"/>
          <p:nvPr/>
        </p:nvPicPr>
        <p:blipFill>
          <a:blip r:embed="rId4">
            <a:alphaModFix/>
          </a:blip>
          <a:stretch>
            <a:fillRect/>
          </a:stretch>
        </p:blipFill>
        <p:spPr>
          <a:xfrm>
            <a:off x="855175" y="3767775"/>
            <a:ext cx="7977124" cy="137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Sentiment Column.</a:t>
            </a:r>
            <a:endParaRPr b="1">
              <a:latin typeface="Montserrat"/>
              <a:ea typeface="Montserrat"/>
              <a:cs typeface="Montserrat"/>
              <a:sym typeface="Montserrat"/>
            </a:endParaRPr>
          </a:p>
        </p:txBody>
      </p:sp>
      <p:sp>
        <p:nvSpPr>
          <p:cNvPr id="118" name="Google Shape;118;p22"/>
          <p:cNvSpPr txBox="1">
            <a:spLocks noGrp="1"/>
          </p:cNvSpPr>
          <p:nvPr>
            <p:ph type="body" idx="1"/>
          </p:nvPr>
        </p:nvSpPr>
        <p:spPr>
          <a:xfrm>
            <a:off x="311700" y="1152475"/>
            <a:ext cx="4373100" cy="374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peoples are having positive sentiments about various issues shows us their optimism during pandemic times.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Very few people are having extremely negatives thoughts about Covid-19.</a:t>
            </a:r>
            <a:endParaRPr b="1">
              <a:solidFill>
                <a:schemeClr val="lt1"/>
              </a:solidFill>
              <a:latin typeface="Montserrat"/>
              <a:ea typeface="Montserrat"/>
              <a:cs typeface="Montserrat"/>
              <a:sym typeface="Montserrat"/>
            </a:endParaRPr>
          </a:p>
        </p:txBody>
      </p:sp>
      <p:pic>
        <p:nvPicPr>
          <p:cNvPr id="119" name="Google Shape;119;p22"/>
          <p:cNvPicPr preferRelativeResize="0"/>
          <p:nvPr/>
        </p:nvPicPr>
        <p:blipFill>
          <a:blip r:embed="rId3">
            <a:alphaModFix/>
          </a:blip>
          <a:stretch>
            <a:fillRect/>
          </a:stretch>
        </p:blipFill>
        <p:spPr>
          <a:xfrm>
            <a:off x="4837200" y="1170125"/>
            <a:ext cx="3834197" cy="382097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1426</Words>
  <Application>Microsoft Office PowerPoint</Application>
  <PresentationFormat>On-screen Show (16:9)</PresentationFormat>
  <Paragraphs>271</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Georgia</vt:lpstr>
      <vt:lpstr>Montserrat</vt:lpstr>
      <vt:lpstr>Courier New</vt:lpstr>
      <vt:lpstr>Roboto</vt:lpstr>
      <vt:lpstr>Arial</vt:lpstr>
      <vt:lpstr>Simple Light</vt:lpstr>
      <vt:lpstr>Content</vt:lpstr>
      <vt:lpstr>Problem Statement</vt:lpstr>
      <vt:lpstr>Introduction</vt:lpstr>
      <vt:lpstr>Let’s Guess Some Tweets: Negative, Neutral Or Positive?</vt:lpstr>
      <vt:lpstr>Data Summary</vt:lpstr>
      <vt:lpstr>Exploratory Data Analysis</vt:lpstr>
      <vt:lpstr>Exploratory Data Analysis: Location </vt:lpstr>
      <vt:lpstr>EDA On “Original Tweet” Column.</vt:lpstr>
      <vt:lpstr>EDA On Sentiment Column.</vt:lpstr>
      <vt:lpstr>Dimensionality reduction using PCA.</vt:lpstr>
      <vt:lpstr>Data Preprocessing</vt:lpstr>
      <vt:lpstr>Text Processing on Tweet</vt:lpstr>
      <vt:lpstr>Removing Tweeter Handle(@user)</vt:lpstr>
      <vt:lpstr>Removing Hashtags(#)</vt:lpstr>
      <vt:lpstr>Removing links(https: / http:)</vt:lpstr>
      <vt:lpstr>Removing Punctuations, Numbers, and Special Characters</vt:lpstr>
      <vt:lpstr>Removing Stopwords</vt:lpstr>
      <vt:lpstr>Stemming</vt:lpstr>
      <vt:lpstr>Lemmatization</vt:lpstr>
      <vt:lpstr>Tokenization</vt:lpstr>
      <vt:lpstr>Vectorization</vt:lpstr>
      <vt:lpstr>Classification </vt:lpstr>
      <vt:lpstr>Naive Bayes</vt:lpstr>
      <vt:lpstr>Naive Bayes</vt:lpstr>
      <vt:lpstr>Naive Bayes  </vt:lpstr>
      <vt:lpstr>Naive Bayes </vt:lpstr>
      <vt:lpstr>Logistic Regression</vt:lpstr>
      <vt:lpstr>Random Forest</vt:lpstr>
      <vt:lpstr>Random Forest</vt:lpstr>
      <vt:lpstr>XGBoost</vt:lpstr>
      <vt:lpstr>Support Vector Machines</vt:lpstr>
      <vt:lpstr>CatBoost</vt:lpstr>
      <vt:lpstr>Stochastic Gradient Descent</vt:lpstr>
      <vt:lpstr>Evaluation</vt:lpstr>
      <vt:lpstr>Evaluation (contd.) </vt:lpstr>
      <vt:lpstr>Challenges</vt:lpstr>
      <vt:lpstr>Conclusion</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AKSHAY</dc:creator>
  <cp:lastModifiedBy>AKSHAY</cp:lastModifiedBy>
  <cp:revision>1</cp:revision>
  <dcterms:modified xsi:type="dcterms:W3CDTF">2021-02-08T05:00:03Z</dcterms:modified>
</cp:coreProperties>
</file>