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1" r:id="rId1"/>
  </p:sldMasterIdLst>
  <p:notesMasterIdLst>
    <p:notesMasterId r:id="rId36"/>
  </p:notesMasterIdLst>
  <p:sldIdLst>
    <p:sldId id="256" r:id="rId2"/>
    <p:sldId id="297" r:id="rId3"/>
    <p:sldId id="258" r:id="rId4"/>
    <p:sldId id="298" r:id="rId5"/>
    <p:sldId id="294" r:id="rId6"/>
    <p:sldId id="295" r:id="rId7"/>
    <p:sldId id="296" r:id="rId8"/>
    <p:sldId id="257" r:id="rId9"/>
    <p:sldId id="272" r:id="rId10"/>
    <p:sldId id="281" r:id="rId11"/>
    <p:sldId id="267" r:id="rId12"/>
    <p:sldId id="262" r:id="rId13"/>
    <p:sldId id="279" r:id="rId14"/>
    <p:sldId id="276" r:id="rId15"/>
    <p:sldId id="271" r:id="rId16"/>
    <p:sldId id="273" r:id="rId17"/>
    <p:sldId id="261" r:id="rId18"/>
    <p:sldId id="283" r:id="rId19"/>
    <p:sldId id="285" r:id="rId20"/>
    <p:sldId id="299" r:id="rId21"/>
    <p:sldId id="287" r:id="rId22"/>
    <p:sldId id="288" r:id="rId23"/>
    <p:sldId id="289" r:id="rId24"/>
    <p:sldId id="290" r:id="rId25"/>
    <p:sldId id="308" r:id="rId26"/>
    <p:sldId id="309" r:id="rId27"/>
    <p:sldId id="301" r:id="rId28"/>
    <p:sldId id="302" r:id="rId29"/>
    <p:sldId id="303" r:id="rId30"/>
    <p:sldId id="304" r:id="rId31"/>
    <p:sldId id="306" r:id="rId32"/>
    <p:sldId id="305" r:id="rId33"/>
    <p:sldId id="300" r:id="rId34"/>
    <p:sldId id="307" r:id="rId3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9B41C"/>
    <a:srgbClr val="ABAFD5"/>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5" d="100"/>
          <a:sy n="85" d="100"/>
        </p:scale>
        <p:origin x="-822"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5/25/2016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xmlns="" val="357696677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xmlns="" val="260710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xmlns="" val="280996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xmlns="" val="326903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xmlns="" val="7589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04/04/2016</a:t>
            </a:r>
            <a:endParaRPr lang="en-US"/>
          </a:p>
        </p:txBody>
      </p:sp>
      <p:sp>
        <p:nvSpPr>
          <p:cNvPr id="5" name="Footer Placeholder 4"/>
          <p:cNvSpPr>
            <a:spLocks noGrp="1"/>
          </p:cNvSpPr>
          <p:nvPr>
            <p:ph type="ftr" sz="quarter" idx="11"/>
          </p:nvPr>
        </p:nvSpPr>
        <p:spPr/>
        <p:txBody>
          <a:bodyPr/>
          <a:lstStyle/>
          <a:p>
            <a:pPr algn="r"/>
            <a:r>
              <a:rPr lang="en-US" smtClean="0">
                <a:solidFill>
                  <a:schemeClr val="tx2"/>
                </a:solidFill>
              </a:rPr>
              <a:t>CSE@HKBKCE</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04/04/2016</a:t>
            </a:r>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smtClean="0">
                <a:solidFill>
                  <a:schemeClr val="tx2"/>
                </a:solidFill>
              </a:rPr>
              <a:t>CSE@HKBKCE</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04/04/2016</a:t>
            </a:r>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smtClean="0">
                <a:solidFill>
                  <a:schemeClr val="tx2"/>
                </a:solidFill>
              </a:rPr>
              <a:t>CSE@HKBKCE</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04/04/2016</a:t>
            </a:r>
            <a:endParaRPr lang="en-US"/>
          </a:p>
        </p:txBody>
      </p:sp>
      <p:sp>
        <p:nvSpPr>
          <p:cNvPr id="5" name="Footer Placeholder 4"/>
          <p:cNvSpPr>
            <a:spLocks noGrp="1"/>
          </p:cNvSpPr>
          <p:nvPr>
            <p:ph type="ftr" sz="quarter" idx="11"/>
          </p:nvPr>
        </p:nvSpPr>
        <p:spPr/>
        <p:txBody>
          <a:bodyPr/>
          <a:lstStyle/>
          <a:p>
            <a:pPr algn="r"/>
            <a:r>
              <a:rPr lang="en-US" sz="1400" smtClean="0">
                <a:solidFill>
                  <a:schemeClr val="tx2"/>
                </a:solidFill>
              </a:rPr>
              <a:t>CSE@HKBKCE</a:t>
            </a:r>
            <a:endParaRPr lang="en-US" sz="1400" dirty="0">
              <a:solidFill>
                <a:schemeClr val="tx2"/>
              </a:solidFill>
            </a:endParaRP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04/04/2016</a:t>
            </a:r>
            <a:endParaRPr lang="en-US"/>
          </a:p>
        </p:txBody>
      </p:sp>
      <p:sp>
        <p:nvSpPr>
          <p:cNvPr id="5" name="Footer Placeholder 4"/>
          <p:cNvSpPr>
            <a:spLocks noGrp="1"/>
          </p:cNvSpPr>
          <p:nvPr>
            <p:ph type="ftr" sz="quarter" idx="11"/>
          </p:nvPr>
        </p:nvSpPr>
        <p:spPr/>
        <p:txBody>
          <a:bodyPr/>
          <a:lstStyle/>
          <a:p>
            <a:r>
              <a:rPr lang="en-US" smtClean="0"/>
              <a:t>CSE@HKBKCE</a:t>
            </a:r>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04/04/2016</a:t>
            </a:r>
            <a:endParaRPr lang="en-US"/>
          </a:p>
        </p:txBody>
      </p:sp>
      <p:sp>
        <p:nvSpPr>
          <p:cNvPr id="6" name="Footer Placeholder 5"/>
          <p:cNvSpPr>
            <a:spLocks noGrp="1"/>
          </p:cNvSpPr>
          <p:nvPr>
            <p:ph type="ftr" sz="quarter" idx="11"/>
          </p:nvPr>
        </p:nvSpPr>
        <p:spPr/>
        <p:txBody>
          <a:bodyPr/>
          <a:lstStyle/>
          <a:p>
            <a:r>
              <a:rPr lang="en-US" smtClean="0"/>
              <a:t>CSE@HKBKCE</a:t>
            </a:r>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04/04/2016</a:t>
            </a:r>
            <a:endParaRPr lang="en-US"/>
          </a:p>
        </p:txBody>
      </p:sp>
      <p:sp>
        <p:nvSpPr>
          <p:cNvPr id="8" name="Footer Placeholder 7"/>
          <p:cNvSpPr>
            <a:spLocks noGrp="1"/>
          </p:cNvSpPr>
          <p:nvPr>
            <p:ph type="ftr" sz="quarter" idx="11"/>
          </p:nvPr>
        </p:nvSpPr>
        <p:spPr/>
        <p:txBody>
          <a:bodyPr/>
          <a:lstStyle/>
          <a:p>
            <a:r>
              <a:rPr lang="en-US" smtClean="0"/>
              <a:t>CSE@HKBKCE</a:t>
            </a:r>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04/04/2016</a:t>
            </a:r>
            <a:endParaRPr lang="en-US"/>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04/04/2016</a:t>
            </a:r>
            <a:endParaRPr lang="en-US"/>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04/04/2016</a:t>
            </a:r>
            <a:endParaRPr lang="en-US"/>
          </a:p>
        </p:txBody>
      </p:sp>
      <p:sp>
        <p:nvSpPr>
          <p:cNvPr id="6" name="Footer Placeholder 5"/>
          <p:cNvSpPr>
            <a:spLocks noGrp="1"/>
          </p:cNvSpPr>
          <p:nvPr>
            <p:ph type="ftr" sz="quarter" idx="11"/>
          </p:nvPr>
        </p:nvSpPr>
        <p:spPr/>
        <p:txBody>
          <a:bodyPr/>
          <a:lstStyle/>
          <a:p>
            <a:r>
              <a:rPr lang="en-US" smtClean="0"/>
              <a:t>CSE@HKBKCE</a:t>
            </a:r>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04/04/2016</a:t>
            </a:r>
            <a:endParaRPr lang="en-US"/>
          </a:p>
        </p:txBody>
      </p:sp>
      <p:sp>
        <p:nvSpPr>
          <p:cNvPr id="6" name="Footer Placeholder 5"/>
          <p:cNvSpPr>
            <a:spLocks noGrp="1"/>
          </p:cNvSpPr>
          <p:nvPr>
            <p:ph type="ftr" sz="quarter" idx="11"/>
          </p:nvPr>
        </p:nvSpPr>
        <p:spPr/>
        <p:txBody>
          <a:bodyPr/>
          <a:lstStyle/>
          <a:p>
            <a:r>
              <a:rPr lang="en-US" smtClean="0"/>
              <a:t>CSE@HKBKCE</a:t>
            </a:r>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04/04/2016</a:t>
            </a:r>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smtClean="0">
                <a:solidFill>
                  <a:schemeClr val="tx2"/>
                </a:solidFill>
              </a:rPr>
              <a:t>CSE@HKBKCE</a:t>
            </a:r>
            <a:endParaRPr lang="en-US" sz="1400" dirty="0">
              <a:solidFill>
                <a:schemeClr val="tx2"/>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lynda.com/Excel-tutorials/Foundations-Data-Analysis-Understanding-basics-data-analytics/423403-2.html" TargetMode="External"/><Relationship Id="rId5" Type="http://schemas.openxmlformats.org/officeDocument/2006/relationships/hyperlink" Target="https://www.techopedia.com/definition/26418/data-analytics" TargetMode="External"/><Relationship Id="rId4" Type="http://schemas.openxmlformats.org/officeDocument/2006/relationships/hyperlink" Target="http://searchdatamanagement.techtarget.com/definition/data-analytic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t="-39000" b="-39000"/>
          </a:stretch>
        </a:blipFill>
        <a:effectLst/>
      </p:bgPr>
    </p:bg>
    <p:spTree>
      <p:nvGrpSpPr>
        <p:cNvPr id="1" name=""/>
        <p:cNvGrpSpPr/>
        <p:nvPr/>
      </p:nvGrpSpPr>
      <p:grpSpPr>
        <a:xfrm>
          <a:off x="0" y="0"/>
          <a:ext cx="0" cy="0"/>
          <a:chOff x="0" y="0"/>
          <a:chExt cx="0" cy="0"/>
        </a:xfrm>
      </p:grpSpPr>
      <p:sp>
        <p:nvSpPr>
          <p:cNvPr id="4" name="Rectangle 3"/>
          <p:cNvSpPr>
            <a:spLocks noGrp="1"/>
          </p:cNvSpPr>
          <p:nvPr>
            <p:ph type="ctrTitle"/>
          </p:nvPr>
        </p:nvSpPr>
        <p:spPr>
          <a:xfrm>
            <a:off x="1371600" y="666750"/>
            <a:ext cx="7772400" cy="1102519"/>
          </a:xfrm>
        </p:spPr>
        <p:txBody>
          <a:bodyPr>
            <a:noAutofit/>
          </a:bodyPr>
          <a:lstStyle>
            <a:extLst/>
          </a:lstStyle>
          <a:p>
            <a:r>
              <a:rPr lang="en-IN" sz="3200" b="1" dirty="0"/>
              <a:t>HKBK COLLEGE </a:t>
            </a:r>
            <a:r>
              <a:rPr lang="en-IN" sz="3200" b="1" i="1" dirty="0"/>
              <a:t>of </a:t>
            </a:r>
            <a:r>
              <a:rPr lang="en-IN" sz="3200" b="1" dirty="0" smtClean="0"/>
              <a:t>ENGINEERING</a:t>
            </a:r>
            <a:br>
              <a:rPr lang="en-IN" sz="3200" b="1" dirty="0" smtClean="0"/>
            </a:br>
            <a:r>
              <a:rPr lang="en-IN" sz="2800" b="1" dirty="0"/>
              <a:t>Department of Computer Science and </a:t>
            </a:r>
            <a:r>
              <a:rPr lang="en-IN" sz="2800" b="1" dirty="0" smtClean="0"/>
              <a:t>Engineering</a:t>
            </a:r>
            <a:br>
              <a:rPr lang="en-IN" sz="2800" b="1" dirty="0" smtClean="0"/>
            </a:br>
            <a:r>
              <a:rPr lang="en-IN" sz="2800" b="1" dirty="0" smtClean="0"/>
              <a:t>Final Year </a:t>
            </a:r>
            <a:r>
              <a:rPr lang="en-US" sz="2400" b="1" dirty="0" smtClean="0">
                <a:solidFill>
                  <a:schemeClr val="tx1"/>
                </a:solidFill>
              </a:rPr>
              <a:t>Project Presentation</a:t>
            </a:r>
            <a:r>
              <a:rPr lang="en-US" sz="3200" b="1" dirty="0" smtClean="0">
                <a:solidFill>
                  <a:schemeClr val="tx1"/>
                </a:solidFill>
                <a:latin typeface="+mj-lt"/>
                <a:ea typeface="+mj-ea"/>
                <a:cs typeface="+mj-cs"/>
              </a:rPr>
              <a:t/>
            </a:r>
            <a:br>
              <a:rPr lang="en-US" sz="3200" b="1" dirty="0" smtClean="0">
                <a:solidFill>
                  <a:schemeClr val="tx1"/>
                </a:solidFill>
                <a:latin typeface="+mj-lt"/>
                <a:ea typeface="+mj-ea"/>
                <a:cs typeface="+mj-cs"/>
              </a:rPr>
            </a:br>
            <a:r>
              <a:rPr lang="en-US" sz="3200" dirty="0"/>
              <a:t/>
            </a:r>
            <a:br>
              <a:rPr lang="en-US" sz="3200" dirty="0"/>
            </a:br>
            <a:endParaRPr lang="en-US" sz="3200" dirty="0"/>
          </a:p>
        </p:txBody>
      </p:sp>
      <p:sp>
        <p:nvSpPr>
          <p:cNvPr id="5" name="Rectangle 4"/>
          <p:cNvSpPr>
            <a:spLocks noGrp="1"/>
          </p:cNvSpPr>
          <p:nvPr>
            <p:ph type="subTitle" idx="1"/>
          </p:nvPr>
        </p:nvSpPr>
        <p:spPr>
          <a:xfrm>
            <a:off x="460917" y="1627494"/>
            <a:ext cx="8225884" cy="796326"/>
          </a:xfrm>
          <a:effectLst>
            <a:outerShdw blurRad="152400" dist="317500" dir="5400000" sx="90000" sy="-19000" rotWithShape="0">
              <a:prstClr val="black">
                <a:alpha val="15000"/>
              </a:prstClr>
            </a:outerShdw>
          </a:effectLst>
        </p:spPr>
        <p:txBody>
          <a:bodyPr>
            <a:noAutofit/>
          </a:bodyPr>
          <a:lstStyle>
            <a:extLst/>
          </a:lstStyle>
          <a:p>
            <a:r>
              <a:rPr lang="en-US" sz="2800" b="1" dirty="0" smtClean="0">
                <a:solidFill>
                  <a:schemeClr val="tx2">
                    <a:lumMod val="75000"/>
                  </a:schemeClr>
                </a:solidFill>
                <a:latin typeface="Times New Roman" panose="02020603050405020304" pitchFamily="18" charset="0"/>
                <a:cs typeface="Times New Roman" panose="02020603050405020304" pitchFamily="18" charset="0"/>
              </a:rPr>
              <a:t>Employee Review Analysis Framework Based On</a:t>
            </a:r>
          </a:p>
          <a:p>
            <a:r>
              <a:rPr lang="en-US" sz="2800" b="1" dirty="0" smtClean="0">
                <a:solidFill>
                  <a:schemeClr val="tx2">
                    <a:lumMod val="75000"/>
                  </a:schemeClr>
                </a:solidFill>
                <a:latin typeface="Times New Roman" panose="02020603050405020304" pitchFamily="18" charset="0"/>
                <a:cs typeface="Times New Roman" panose="02020603050405020304" pitchFamily="18" charset="0"/>
              </a:rPr>
              <a:t>Cultural Fit Using Text Analytics on Glassdoor </a:t>
            </a:r>
            <a:r>
              <a:rPr lang="en-US" sz="2800" b="1" dirty="0">
                <a:solidFill>
                  <a:schemeClr val="tx2">
                    <a:lumMod val="75000"/>
                  </a:schemeClr>
                </a:solidFill>
                <a:latin typeface="Times New Roman" panose="02020603050405020304" pitchFamily="18" charset="0"/>
                <a:cs typeface="Times New Roman" panose="02020603050405020304" pitchFamily="18" charset="0"/>
              </a:rPr>
              <a:t>D</a:t>
            </a:r>
            <a:r>
              <a:rPr lang="en-US" sz="2800" b="1" dirty="0" smtClean="0">
                <a:solidFill>
                  <a:schemeClr val="tx2">
                    <a:lumMod val="75000"/>
                  </a:schemeClr>
                </a:solidFill>
                <a:latin typeface="Times New Roman" panose="02020603050405020304" pitchFamily="18" charset="0"/>
                <a:cs typeface="Times New Roman" panose="02020603050405020304" pitchFamily="18" charset="0"/>
              </a:rPr>
              <a:t>ata</a:t>
            </a:r>
          </a:p>
        </p:txBody>
      </p:sp>
      <p:pic>
        <p:nvPicPr>
          <p:cNvPr id="6" name="Picture 5" descr="HKBKCE Logo with out KSMF"/>
          <p:cNvPicPr/>
          <p:nvPr/>
        </p:nvPicPr>
        <p:blipFill>
          <a:blip r:embed="rId4" cstate="print"/>
          <a:srcRect/>
          <a:stretch>
            <a:fillRect/>
          </a:stretch>
        </p:blipFill>
        <p:spPr bwMode="auto">
          <a:xfrm>
            <a:off x="152400" y="209550"/>
            <a:ext cx="1323975" cy="1238250"/>
          </a:xfrm>
          <a:prstGeom prst="rect">
            <a:avLst/>
          </a:prstGeom>
          <a:noFill/>
          <a:ln w="9525">
            <a:noFill/>
            <a:miter lim="800000"/>
            <a:headEnd/>
            <a:tailEnd/>
          </a:ln>
        </p:spPr>
      </p:pic>
      <p:sp>
        <p:nvSpPr>
          <p:cNvPr id="7" name="Rectangle 4"/>
          <p:cNvSpPr txBox="1">
            <a:spLocks/>
          </p:cNvSpPr>
          <p:nvPr/>
        </p:nvSpPr>
        <p:spPr>
          <a:xfrm>
            <a:off x="457200" y="2423820"/>
            <a:ext cx="6400800" cy="1066800"/>
          </a:xfrm>
          <a:prstGeom prst="rect">
            <a:avLst/>
          </a:prstGeom>
          <a:effectLst>
            <a:glow rad="228600">
              <a:schemeClr val="accent1">
                <a:satMod val="175000"/>
                <a:alpha val="40000"/>
              </a:schemeClr>
            </a:glow>
          </a:effectLst>
        </p:spPr>
        <p:txBody>
          <a:bodyPr vert="horz" lIns="91440" tIns="45720" rIns="91440" bIns="45720" rtlCol="0">
            <a:noAutofit/>
          </a:bodyPr>
          <a:lstStyle>
            <a:extLst/>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rPr>
              <a:t>By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t>Akshay Raina (1HK12CS007)</a:t>
            </a:r>
          </a:p>
          <a:p>
            <a:pPr lvl="0">
              <a:spcBef>
                <a:spcPct val="20000"/>
              </a:spcBef>
            </a:pPr>
            <a:r>
              <a:rPr lang="en-US" b="1" noProof="0" dirty="0" smtClean="0"/>
              <a:t>B.Roopini (1HK12CS017)</a:t>
            </a:r>
            <a:endParaRPr kumimoji="0" lang="en-US" b="1" i="0" u="none" strike="noStrike" kern="1200" cap="none" spc="0" normalizeH="0" baseline="0" noProof="0" dirty="0" smtClean="0">
              <a:ln>
                <a:noFill/>
              </a:ln>
              <a:solidFill>
                <a:schemeClr val="tx1"/>
              </a:solidFill>
              <a:effectLst/>
              <a:uLnTx/>
              <a:uFillTx/>
            </a:endParaRPr>
          </a:p>
          <a:p>
            <a:pPr lvl="0">
              <a:spcBef>
                <a:spcPct val="20000"/>
              </a:spcBef>
            </a:pPr>
            <a:r>
              <a:rPr lang="en-US" b="1" noProof="0" dirty="0" smtClean="0"/>
              <a:t>Mohammad Talha (1HK12CS047)</a:t>
            </a:r>
          </a:p>
          <a:p>
            <a:pPr lvl="0">
              <a:spcBef>
                <a:spcPct val="20000"/>
              </a:spcBef>
            </a:pPr>
            <a:r>
              <a:rPr kumimoji="0" lang="en-US" b="1" i="0" u="none" strike="noStrike" kern="1200" cap="none" spc="0" normalizeH="0" baseline="0" dirty="0" smtClean="0">
                <a:ln>
                  <a:noFill/>
                </a:ln>
                <a:solidFill>
                  <a:schemeClr val="tx1"/>
                </a:solidFill>
                <a:effectLst/>
                <a:uLnTx/>
                <a:uFillTx/>
              </a:rPr>
              <a:t>Mufida</a:t>
            </a:r>
            <a:r>
              <a:rPr kumimoji="0" lang="en-US" b="1" i="0" u="none" strike="noStrike" kern="1200" cap="none" spc="0" normalizeH="0" dirty="0" smtClean="0">
                <a:ln>
                  <a:noFill/>
                </a:ln>
                <a:solidFill>
                  <a:schemeClr val="tx1"/>
                </a:solidFill>
                <a:effectLst/>
                <a:uLnTx/>
                <a:uFillTx/>
              </a:rPr>
              <a:t> Khanam (1HK12CS058)</a:t>
            </a:r>
            <a:endParaRPr kumimoji="0" lang="en-US" b="1" i="0" u="none" strike="noStrike" kern="1200" cap="none" spc="0" normalizeH="0" baseline="0" noProof="0" dirty="0" smtClean="0">
              <a:ln>
                <a:noFill/>
              </a:ln>
              <a:solidFill>
                <a:schemeClr val="tx1"/>
              </a:solidFill>
              <a:effectLst/>
              <a:uLnTx/>
              <a:uFillTx/>
            </a:endParaRPr>
          </a:p>
        </p:txBody>
      </p:sp>
      <p:sp>
        <p:nvSpPr>
          <p:cNvPr id="8" name="Rectangle 4"/>
          <p:cNvSpPr txBox="1">
            <a:spLocks/>
          </p:cNvSpPr>
          <p:nvPr/>
        </p:nvSpPr>
        <p:spPr>
          <a:xfrm>
            <a:off x="4419600" y="3220146"/>
            <a:ext cx="4267200" cy="1066800"/>
          </a:xfrm>
          <a:prstGeom prst="rect">
            <a:avLst/>
          </a:prstGeom>
        </p:spPr>
        <p:txBody>
          <a:bodyPr vert="horz" lIns="91440" tIns="45720" rIns="91440" bIns="45720" rtlCol="0">
            <a:noAutofit/>
          </a:bodyPr>
          <a:lstStyle>
            <a:extLst/>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sng" strike="noStrike" kern="1200" cap="none" spc="0" normalizeH="0" baseline="0" noProof="0" dirty="0" smtClean="0">
                <a:ln>
                  <a:noFill/>
                </a:ln>
                <a:solidFill>
                  <a:schemeClr val="tx1"/>
                </a:solidFill>
                <a:effectLst/>
                <a:uLnTx/>
                <a:uFillTx/>
                <a:latin typeface="+mn-lt"/>
                <a:ea typeface="+mn-ea"/>
                <a:cs typeface="+mn-cs"/>
              </a:rPr>
              <a:t>Under  the  Guidance of</a:t>
            </a:r>
          </a:p>
          <a:p>
            <a:pPr algn="ctr"/>
            <a:r>
              <a:rPr lang="en-US" sz="2000" b="1" dirty="0" smtClean="0"/>
              <a:t>                   </a:t>
            </a:r>
            <a:r>
              <a:rPr lang="en-US" sz="2000" b="1" dirty="0"/>
              <a:t> </a:t>
            </a:r>
            <a:r>
              <a:rPr lang="en-US" sz="2000" b="1" dirty="0" smtClean="0"/>
              <a:t>        </a:t>
            </a:r>
            <a:r>
              <a:rPr lang="en-US" sz="2000" b="1" i="1" dirty="0" smtClean="0">
                <a:latin typeface="Times New Roman" pitchFamily="18" charset="0"/>
                <a:cs typeface="Times New Roman" pitchFamily="18" charset="0"/>
              </a:rPr>
              <a:t>Pushpa </a:t>
            </a:r>
            <a:r>
              <a:rPr lang="en-US" sz="2000" b="1" i="1" dirty="0">
                <a:latin typeface="Times New Roman" pitchFamily="18" charset="0"/>
                <a:cs typeface="Times New Roman" pitchFamily="18" charset="0"/>
              </a:rPr>
              <a:t>Mohan</a:t>
            </a:r>
          </a:p>
          <a:p>
            <a:pPr algn="ctr"/>
            <a:r>
              <a:rPr lang="en-US" sz="2000" b="1" i="1" dirty="0">
                <a:latin typeface="Times New Roman" pitchFamily="18" charset="0"/>
                <a:cs typeface="Times New Roman" pitchFamily="18" charset="0"/>
              </a:rPr>
              <a:t> </a:t>
            </a:r>
            <a:r>
              <a:rPr lang="en-US" sz="2000" i="1" dirty="0">
                <a:latin typeface="Times New Roman" pitchFamily="18" charset="0"/>
                <a:cs typeface="Times New Roman" pitchFamily="18" charset="0"/>
              </a:rPr>
              <a:t>Assoc. Professor, CSE Dept , HKBKCE</a:t>
            </a:r>
          </a:p>
          <a:p>
            <a:pPr algn="ctr"/>
            <a:r>
              <a:rPr lang="en-US" sz="2400" b="1" i="1" dirty="0">
                <a:latin typeface="Times New Roman" pitchFamily="18" charset="0"/>
                <a:cs typeface="Times New Roman" pitchFamily="18" charset="0"/>
              </a:rPr>
              <a:t> </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r>
              <a:rPr lang="en-US" dirty="0" smtClean="0">
                <a:solidFill>
                  <a:schemeClr val="bg1">
                    <a:lumMod val="50000"/>
                  </a:schemeClr>
                </a:solidFill>
              </a:rPr>
              <a:t>10/5/2016</a:t>
            </a:r>
            <a:endParaRPr lang="en-US" dirty="0">
              <a:solidFill>
                <a:schemeClr val="bg1">
                  <a:lumMod val="50000"/>
                </a:schemeClr>
              </a:solidFill>
            </a:endParaRPr>
          </a:p>
        </p:txBody>
      </p:sp>
      <p:sp>
        <p:nvSpPr>
          <p:cNvPr id="3" name="Footer Placeholder 2"/>
          <p:cNvSpPr>
            <a:spLocks noGrp="1"/>
          </p:cNvSpPr>
          <p:nvPr>
            <p:ph type="ftr" sz="quarter" idx="11"/>
          </p:nvPr>
        </p:nvSpPr>
        <p:spPr/>
        <p:txBody>
          <a:bodyPr/>
          <a:lstStyle/>
          <a:p>
            <a:r>
              <a:rPr lang="en-US" dirty="0" smtClean="0">
                <a:solidFill>
                  <a:schemeClr val="bg1">
                    <a:lumMod val="50000"/>
                  </a:schemeClr>
                </a:solidFill>
              </a:rPr>
              <a:t>CSE@HKBKCE</a:t>
            </a:r>
            <a:endParaRPr lang="en-US" dirty="0">
              <a:solidFill>
                <a:schemeClr val="bg1">
                  <a:lumMod val="50000"/>
                </a:schemeClr>
              </a:solidFill>
            </a:endParaRPr>
          </a:p>
        </p:txBody>
      </p:sp>
      <p:sp>
        <p:nvSpPr>
          <p:cNvPr id="9" name="Slide Number Placeholder 8"/>
          <p:cNvSpPr>
            <a:spLocks noGrp="1"/>
          </p:cNvSpPr>
          <p:nvPr>
            <p:ph type="sldNum" sz="quarter" idx="12"/>
          </p:nvPr>
        </p:nvSpPr>
        <p:spPr/>
        <p:txBody>
          <a:bodyPr/>
          <a:lstStyle/>
          <a:p>
            <a:fld id="{8F82E0A0-C266-4798-8C8F-B9F91E9DA37E}" type="slidenum">
              <a:rPr lang="en-US" smtClean="0">
                <a:solidFill>
                  <a:schemeClr val="bg1">
                    <a:lumMod val="50000"/>
                  </a:schemeClr>
                </a:solidFill>
              </a:rPr>
              <a:pPr/>
              <a:t>1</a:t>
            </a:fld>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8229600" cy="100965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4000" dirty="0" smtClean="0">
                <a:solidFill>
                  <a:schemeClr val="tx2">
                    <a:lumMod val="75000"/>
                  </a:schemeClr>
                </a:solidFill>
              </a:rPr>
              <a:t>Software Requirements Specification</a:t>
            </a:r>
            <a:endParaRPr lang="en-US" sz="4000" dirty="0">
              <a:solidFill>
                <a:schemeClr val="tx2">
                  <a:lumMod val="75000"/>
                </a:schemeClr>
              </a:solidFill>
            </a:endParaRPr>
          </a:p>
        </p:txBody>
      </p:sp>
      <p:sp>
        <p:nvSpPr>
          <p:cNvPr id="3" name="Content Placeholder 2"/>
          <p:cNvSpPr>
            <a:spLocks noGrp="1"/>
          </p:cNvSpPr>
          <p:nvPr>
            <p:ph idx="1"/>
          </p:nvPr>
        </p:nvSpPr>
        <p:spPr>
          <a:xfrm>
            <a:off x="457200" y="1352550"/>
            <a:ext cx="8229600" cy="2743199"/>
          </a:xfrm>
        </p:spPr>
        <p:txBody>
          <a:bodyPr>
            <a:normAutofit/>
          </a:bodyPr>
          <a:lstStyle/>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Analysis on Requirements is performed which leads to understanding the problem that software system has to solve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importance of requirements analysis is to recognize or identify what is needed from the system, rather than the path to achieve its goals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This stage has two key activities: </a:t>
            </a:r>
          </a:p>
          <a:p>
            <a:pPr marL="0" indent="0" algn="just">
              <a:buNone/>
            </a:pPr>
            <a:r>
              <a:rPr lang="en-US" sz="1800" dirty="0" smtClean="0">
                <a:latin typeface="Times New Roman" panose="02020603050405020304" pitchFamily="18" charset="0"/>
                <a:cs typeface="Times New Roman" panose="02020603050405020304" pitchFamily="18" charset="0"/>
              </a:rPr>
              <a:t>             1) Understanding </a:t>
            </a:r>
            <a:r>
              <a:rPr lang="en-US" sz="1800" dirty="0">
                <a:latin typeface="Times New Roman" panose="02020603050405020304" pitchFamily="18" charset="0"/>
                <a:cs typeface="Times New Roman" panose="02020603050405020304" pitchFamily="18" charset="0"/>
              </a:rPr>
              <a:t>of problem or analysis of problem </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2) Requirement </a:t>
            </a:r>
            <a:r>
              <a:rPr lang="en-US" sz="1800" dirty="0">
                <a:latin typeface="Times New Roman" panose="02020603050405020304" pitchFamily="18" charset="0"/>
                <a:cs typeface="Times New Roman" panose="02020603050405020304" pitchFamily="18" charset="0"/>
              </a:rPr>
              <a:t>specification</a:t>
            </a:r>
            <a:r>
              <a:rPr lang="en-US" sz="2000" dirty="0"/>
              <a:t>. </a:t>
            </a:r>
            <a:r>
              <a:rPr lang="en-US"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chemeClr val="bg1">
                    <a:lumMod val="50000"/>
                  </a:schemeClr>
                </a:solidFill>
                <a:latin typeface="Times New Roman" panose="02020603050405020304" pitchFamily="18" charset="0"/>
                <a:cs typeface="Times New Roman" panose="02020603050405020304" pitchFamily="18" charset="0"/>
              </a:rPr>
              <a:t>10/05/2016</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4"/>
            <a:ext cx="2438400" cy="273844"/>
          </a:xfrm>
        </p:spPr>
        <p:txBody>
          <a:bodyPr/>
          <a:lstStyle/>
          <a:p>
            <a:r>
              <a:rPr lang="en-US" dirty="0" smtClean="0">
                <a:solidFill>
                  <a:schemeClr val="bg1">
                    <a:lumMod val="50000"/>
                  </a:schemeClr>
                </a:solidFill>
                <a:latin typeface="Times New Roman" panose="02020603050405020304" pitchFamily="18" charset="0"/>
                <a:cs typeface="Times New Roman" panose="02020603050405020304" pitchFamily="18" charset="0"/>
              </a:rPr>
              <a:t>CSE@HKBKCE</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sz="1400" dirty="0" smtClean="0">
                <a:solidFill>
                  <a:schemeClr val="tx2"/>
                </a:solidFill>
              </a:rPr>
              <a:t>                                           </a:t>
            </a:r>
            <a:r>
              <a:rPr lang="en-US" dirty="0" smtClean="0">
                <a:solidFill>
                  <a:schemeClr val="bg1">
                    <a:lumMod val="50000"/>
                  </a:schemeClr>
                </a:solidFill>
                <a:latin typeface="Times New Roman" panose="02020603050405020304" pitchFamily="18" charset="0"/>
                <a:cs typeface="Times New Roman" panose="02020603050405020304" pitchFamily="18" charset="0"/>
              </a:rPr>
              <a:t>10</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0785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
            <a:lum/>
          </a:blip>
          <a:srcRect/>
          <a:stretch>
            <a:fillRect t="-13000" b="-13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11</a:t>
            </a:fld>
            <a:endParaRPr lang="en-US" dirty="0">
              <a:solidFill>
                <a:schemeClr val="bg1">
                  <a:lumMod val="50000"/>
                </a:schemeClr>
              </a:solidFill>
            </a:endParaRPr>
          </a:p>
        </p:txBody>
      </p:sp>
      <p:sp>
        <p:nvSpPr>
          <p:cNvPr id="5" name="TextBox 4"/>
          <p:cNvSpPr txBox="1"/>
          <p:nvPr/>
        </p:nvSpPr>
        <p:spPr>
          <a:xfrm>
            <a:off x="381001" y="124709"/>
            <a:ext cx="8534400"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3600" b="1" dirty="0" smtClean="0">
                <a:solidFill>
                  <a:schemeClr val="tx2"/>
                </a:solidFill>
                <a:latin typeface="+mj-lt"/>
              </a:rPr>
              <a:t>Functional &amp; Non-Functional Requirements </a:t>
            </a:r>
            <a:endParaRPr lang="en-US" sz="3600" b="1" dirty="0">
              <a:solidFill>
                <a:schemeClr val="tx2"/>
              </a:solidFill>
              <a:latin typeface="+mj-lt"/>
            </a:endParaRPr>
          </a:p>
        </p:txBody>
      </p:sp>
      <p:sp>
        <p:nvSpPr>
          <p:cNvPr id="6" name="Rectangle 5"/>
          <p:cNvSpPr/>
          <p:nvPr/>
        </p:nvSpPr>
        <p:spPr>
          <a:xfrm>
            <a:off x="304799" y="759424"/>
            <a:ext cx="8534401" cy="3608680"/>
          </a:xfrm>
          <a:prstGeom prst="rect">
            <a:avLst/>
          </a:prstGeom>
        </p:spPr>
        <p:txBody>
          <a:bodyPr wrap="square">
            <a:spAutoFit/>
          </a:bodyPr>
          <a:lstStyle/>
          <a:p>
            <a:pPr algn="just">
              <a:lnSpc>
                <a:spcPct val="150000"/>
              </a:lnSpc>
              <a:spcAft>
                <a:spcPts val="3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smtClean="0">
                <a:latin typeface="+mj-lt"/>
                <a:ea typeface="Calibri" panose="020F0502020204030204" pitchFamily="34" charset="0"/>
                <a:cs typeface="Times New Roman" panose="02020603050405020304" pitchFamily="18" charset="0"/>
              </a:rPr>
              <a:t>Functional Requirements</a:t>
            </a:r>
          </a:p>
          <a:p>
            <a:pPr marL="285750" marR="0" lvl="0" indent="-285750" algn="just">
              <a:spcBef>
                <a:spcPts val="0"/>
              </a:spcBef>
              <a:spcAft>
                <a:spcPts val="300"/>
              </a:spcAft>
              <a:buFont typeface="Wingdings" panose="05000000000000000000" pitchFamily="2" charset="2"/>
              <a:buChar char="q"/>
            </a:pPr>
            <a:r>
              <a:rPr lang="en-US" dirty="0" smtClean="0">
                <a:latin typeface="Times New Roman" panose="02020603050405020304" pitchFamily="18" charset="0"/>
                <a:ea typeface="Calibri" panose="020F0502020204030204" pitchFamily="34" charset="0"/>
                <a:cs typeface="Times New Roman" panose="02020603050405020304" pitchFamily="18" charset="0"/>
              </a:rPr>
              <a:t>Option </a:t>
            </a:r>
            <a:r>
              <a:rPr lang="en-US" dirty="0">
                <a:latin typeface="Times New Roman" panose="02020603050405020304" pitchFamily="18" charset="0"/>
                <a:ea typeface="Calibri" panose="020F0502020204030204" pitchFamily="34" charset="0"/>
                <a:cs typeface="Times New Roman" panose="02020603050405020304" pitchFamily="18" charset="0"/>
              </a:rPr>
              <a:t>for request </a:t>
            </a:r>
            <a:r>
              <a:rPr lang="en-US" dirty="0" smtClean="0">
                <a:latin typeface="Times New Roman" panose="02020603050405020304" pitchFamily="18" charset="0"/>
                <a:ea typeface="Calibri" panose="020F0502020204030204" pitchFamily="34" charset="0"/>
                <a:cs typeface="Times New Roman" panose="02020603050405020304" pitchFamily="18" charset="0"/>
              </a:rPr>
              <a:t>query, </a:t>
            </a:r>
            <a:r>
              <a:rPr lang="en-US" dirty="0">
                <a:latin typeface="Times New Roman" panose="02020603050405020304" pitchFamily="18" charset="0"/>
                <a:ea typeface="Calibri" panose="020F0502020204030204" pitchFamily="34" charset="0"/>
                <a:cs typeface="Times New Roman" panose="02020603050405020304" pitchFamily="18" charset="0"/>
              </a:rPr>
              <a:t>User search terms which will calls a query.</a:t>
            </a:r>
          </a:p>
          <a:p>
            <a:pPr marL="285750" marR="0" lvl="0" indent="-285750" algn="just">
              <a:spcBef>
                <a:spcPts val="0"/>
              </a:spcBef>
              <a:spcAft>
                <a:spcPts val="30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Connects to </a:t>
            </a:r>
            <a:r>
              <a:rPr lang="en-US" dirty="0" smtClean="0">
                <a:latin typeface="Times New Roman" panose="02020603050405020304" pitchFamily="18" charset="0"/>
                <a:ea typeface="Calibri" panose="020F0502020204030204" pitchFamily="34" charset="0"/>
                <a:cs typeface="Times New Roman" panose="02020603050405020304" pitchFamily="18" charset="0"/>
              </a:rPr>
              <a:t>the Glassdoor using </a:t>
            </a:r>
            <a:r>
              <a:rPr lang="en-US" dirty="0">
                <a:latin typeface="Times New Roman" panose="02020603050405020304" pitchFamily="18" charset="0"/>
                <a:ea typeface="Calibri" panose="020F0502020204030204" pitchFamily="34" charset="0"/>
                <a:cs typeface="Times New Roman" panose="02020603050405020304" pitchFamily="18" charset="0"/>
              </a:rPr>
              <a:t>G</a:t>
            </a:r>
            <a:r>
              <a:rPr lang="en-US" dirty="0" smtClean="0">
                <a:latin typeface="Times New Roman" panose="02020603050405020304" pitchFamily="18" charset="0"/>
                <a:ea typeface="Calibri" panose="020F0502020204030204" pitchFamily="34" charset="0"/>
                <a:cs typeface="Times New Roman" panose="02020603050405020304" pitchFamily="18" charset="0"/>
              </a:rPr>
              <a:t>lassdoor public API and searches the glassdoor reviews related </a:t>
            </a:r>
            <a:r>
              <a:rPr lang="en-US" dirty="0">
                <a:latin typeface="Times New Roman" panose="02020603050405020304" pitchFamily="18" charset="0"/>
                <a:ea typeface="Calibri" panose="020F0502020204030204" pitchFamily="34" charset="0"/>
                <a:cs typeface="Times New Roman" panose="02020603050405020304" pitchFamily="18" charset="0"/>
              </a:rPr>
              <a:t>to query and collect all </a:t>
            </a:r>
            <a:r>
              <a:rPr lang="en-US" dirty="0" smtClean="0">
                <a:latin typeface="Times New Roman" panose="02020603050405020304" pitchFamily="18" charset="0"/>
                <a:ea typeface="Calibri" panose="020F0502020204030204" pitchFamily="34" charset="0"/>
                <a:cs typeface="Times New Roman" panose="02020603050405020304" pitchFamily="18" charset="0"/>
              </a:rPr>
              <a:t>reviews in </a:t>
            </a:r>
            <a:r>
              <a:rPr lang="en-US" dirty="0">
                <a:latin typeface="Times New Roman" panose="02020603050405020304" pitchFamily="18" charset="0"/>
                <a:ea typeface="Calibri" panose="020F0502020204030204" pitchFamily="34" charset="0"/>
                <a:cs typeface="Times New Roman" panose="02020603050405020304" pitchFamily="18" charset="0"/>
              </a:rPr>
              <a:t>G</a:t>
            </a:r>
            <a:r>
              <a:rPr lang="en-US" dirty="0" smtClean="0">
                <a:latin typeface="Times New Roman" panose="02020603050405020304" pitchFamily="18" charset="0"/>
                <a:ea typeface="Calibri" panose="020F0502020204030204" pitchFamily="34" charset="0"/>
                <a:cs typeface="Times New Roman" panose="02020603050405020304" pitchFamily="18" charset="0"/>
              </a:rPr>
              <a:t>lassdoor–&gt;service collector-&gt;DB-System.</a:t>
            </a:r>
          </a:p>
          <a:p>
            <a:pPr marL="285750" marR="0" lvl="0" indent="-285750" algn="just">
              <a:spcBef>
                <a:spcPts val="0"/>
              </a:spcBef>
              <a:spcAft>
                <a:spcPts val="300"/>
              </a:spcAft>
              <a:buFont typeface="Wingdings" panose="05000000000000000000" pitchFamily="2" charset="2"/>
              <a:buChar char="q"/>
            </a:pPr>
            <a:r>
              <a:rPr lang="en-US" dirty="0" smtClean="0">
                <a:latin typeface="Times New Roman" panose="02020603050405020304" pitchFamily="18" charset="0"/>
                <a:ea typeface="Calibri" panose="020F0502020204030204" pitchFamily="34" charset="0"/>
                <a:cs typeface="Times New Roman" panose="02020603050405020304" pitchFamily="18" charset="0"/>
              </a:rPr>
              <a:t> It maps the glassdoor documents(ie, sentences) to any of the identified labels using SVM classifier.</a:t>
            </a:r>
          </a:p>
          <a:p>
            <a:pPr marR="0" lvl="0" algn="just">
              <a:lnSpc>
                <a:spcPct val="150000"/>
              </a:lnSpc>
              <a:spcBef>
                <a:spcPts val="0"/>
              </a:spcBef>
              <a:spcAft>
                <a:spcPts val="3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smtClean="0">
                <a:latin typeface="+mj-lt"/>
                <a:ea typeface="Calibri" panose="020F0502020204030204" pitchFamily="34" charset="0"/>
                <a:cs typeface="Times New Roman" panose="02020603050405020304" pitchFamily="18" charset="0"/>
              </a:rPr>
              <a:t>Non-Functional Requirements</a:t>
            </a:r>
          </a:p>
          <a:p>
            <a:pPr marL="342900" marR="704215" lvl="0" indent="-342900" algn="just">
              <a:spcBef>
                <a:spcPts val="0"/>
              </a:spcBef>
              <a:spcAft>
                <a:spcPts val="0"/>
              </a:spcAft>
              <a:buFont typeface="Wingdings" panose="05000000000000000000" pitchFamily="2" charset="2"/>
              <a:buChar char="q"/>
              <a:tabLst>
                <a:tab pos="228600" algn="l"/>
                <a:tab pos="914400" algn="l"/>
                <a:tab pos="1016000" algn="l"/>
                <a:tab pos="5715000" algn="r"/>
                <a:tab pos="914400" algn="l"/>
                <a:tab pos="1016000" algn="l"/>
                <a:tab pos="5715000" algn="r"/>
              </a:tabLst>
            </a:pPr>
            <a:r>
              <a:rPr lang="en-US" dirty="0">
                <a:latin typeface="Times New Roman" panose="02020603050405020304" pitchFamily="18" charset="0"/>
                <a:ea typeface="Times New Roman" panose="02020603050405020304" pitchFamily="18" charset="0"/>
              </a:rPr>
              <a:t>Reduce processing time for prediction.</a:t>
            </a:r>
            <a:endParaRPr lang="en-US" b="1" i="1" dirty="0">
              <a:latin typeface="Times New Roman" panose="02020603050405020304" pitchFamily="18" charset="0"/>
              <a:ea typeface="Times New Roman" panose="02020603050405020304" pitchFamily="18" charset="0"/>
            </a:endParaRPr>
          </a:p>
          <a:p>
            <a:pPr marL="342900" marR="704215" lvl="0" indent="-342900" algn="just">
              <a:spcBef>
                <a:spcPts val="0"/>
              </a:spcBef>
              <a:spcAft>
                <a:spcPts val="0"/>
              </a:spcAft>
              <a:buFont typeface="Wingdings" panose="05000000000000000000" pitchFamily="2" charset="2"/>
              <a:buChar char="q"/>
              <a:tabLst>
                <a:tab pos="228600" algn="l"/>
                <a:tab pos="914400" algn="l"/>
                <a:tab pos="1016000" algn="l"/>
                <a:tab pos="5715000" algn="r"/>
                <a:tab pos="914400" algn="l"/>
                <a:tab pos="1016000" algn="l"/>
                <a:tab pos="5715000" algn="r"/>
              </a:tabLst>
            </a:pPr>
            <a:r>
              <a:rPr lang="en-US" dirty="0">
                <a:latin typeface="Times New Roman" panose="02020603050405020304" pitchFamily="18" charset="0"/>
                <a:ea typeface="Times New Roman" panose="02020603050405020304" pitchFamily="18" charset="0"/>
              </a:rPr>
              <a:t>Efficient and good performance when compared to existing system</a:t>
            </a:r>
            <a:r>
              <a:rPr lang="en-US" dirty="0" smtClean="0">
                <a:latin typeface="Times New Roman" panose="02020603050405020304" pitchFamily="18" charset="0"/>
                <a:ea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70334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0000"/>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12</a:t>
            </a:fld>
            <a:endParaRPr lang="en-US" dirty="0">
              <a:solidFill>
                <a:schemeClr val="bg1">
                  <a:lumMod val="50000"/>
                </a:schemeClr>
              </a:solidFill>
            </a:endParaRPr>
          </a:p>
        </p:txBody>
      </p:sp>
      <p:sp>
        <p:nvSpPr>
          <p:cNvPr id="5" name="TextBox 4"/>
          <p:cNvSpPr txBox="1"/>
          <p:nvPr/>
        </p:nvSpPr>
        <p:spPr>
          <a:xfrm>
            <a:off x="1828800" y="209550"/>
            <a:ext cx="6373805"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4000" dirty="0" smtClean="0">
                <a:solidFill>
                  <a:srgbClr val="0070C0"/>
                </a:solidFill>
                <a:latin typeface="+mj-lt"/>
                <a:cs typeface="Times New Roman" panose="02020603050405020304" pitchFamily="18" charset="0"/>
              </a:rPr>
              <a:t>Performance Requirements</a:t>
            </a:r>
            <a:endParaRPr lang="en-US" sz="4000" dirty="0">
              <a:solidFill>
                <a:srgbClr val="0070C0"/>
              </a:solidFill>
              <a:latin typeface="+mj-lt"/>
              <a:cs typeface="Times New Roman" panose="02020603050405020304" pitchFamily="18" charset="0"/>
            </a:endParaRPr>
          </a:p>
        </p:txBody>
      </p:sp>
      <p:sp>
        <p:nvSpPr>
          <p:cNvPr id="6" name="TextBox 5"/>
          <p:cNvSpPr txBox="1"/>
          <p:nvPr/>
        </p:nvSpPr>
        <p:spPr>
          <a:xfrm>
            <a:off x="152400" y="823766"/>
            <a:ext cx="8853613" cy="3739485"/>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Precision-Recall metrics are used  to </a:t>
            </a:r>
            <a:r>
              <a:rPr lang="en-US" b="1" dirty="0" smtClean="0">
                <a:latin typeface="Times New Roman" panose="02020603050405020304" pitchFamily="18" charset="0"/>
                <a:cs typeface="Times New Roman" panose="02020603050405020304" pitchFamily="18" charset="0"/>
              </a:rPr>
              <a:t>evaluate classifier output quality.</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information retrieval</a:t>
            </a:r>
            <a:r>
              <a:rPr lang="en-US" b="1" dirty="0">
                <a:latin typeface="Times New Roman" panose="02020603050405020304" pitchFamily="18" charset="0"/>
                <a:cs typeface="Times New Roman" panose="02020603050405020304" pitchFamily="18" charset="0"/>
              </a:rPr>
              <a:t>, precision </a:t>
            </a:r>
            <a:r>
              <a:rPr lang="en-US" dirty="0">
                <a:latin typeface="Times New Roman" panose="02020603050405020304" pitchFamily="18" charset="0"/>
                <a:cs typeface="Times New Roman" panose="02020603050405020304" pitchFamily="18" charset="0"/>
              </a:rPr>
              <a:t>is a measure of result relevancy, while </a:t>
            </a:r>
            <a:r>
              <a:rPr lang="en-US" b="1" dirty="0">
                <a:latin typeface="Times New Roman" panose="02020603050405020304" pitchFamily="18" charset="0"/>
                <a:cs typeface="Times New Roman" panose="02020603050405020304" pitchFamily="18" charset="0"/>
              </a:rPr>
              <a:t>recall </a:t>
            </a:r>
            <a:r>
              <a:rPr lang="en-US" dirty="0">
                <a:latin typeface="Times New Roman" panose="02020603050405020304" pitchFamily="18" charset="0"/>
                <a:cs typeface="Times New Roman" panose="02020603050405020304" pitchFamily="18" charset="0"/>
              </a:rPr>
              <a:t>is a measure of how many truly relevant results are </a:t>
            </a:r>
            <a:r>
              <a:rPr lang="en-US" dirty="0" smtClean="0">
                <a:latin typeface="Times New Roman" panose="02020603050405020304" pitchFamily="18" charset="0"/>
                <a:cs typeface="Times New Roman" panose="02020603050405020304" pitchFamily="18" charset="0"/>
              </a:rPr>
              <a:t>returned.</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system with </a:t>
            </a:r>
            <a:r>
              <a:rPr lang="en-US" b="1" dirty="0">
                <a:latin typeface="Times New Roman" panose="02020603050405020304" pitchFamily="18" charset="0"/>
                <a:cs typeface="Times New Roman" panose="02020603050405020304" pitchFamily="18" charset="0"/>
              </a:rPr>
              <a:t>high recall but low precision </a:t>
            </a:r>
            <a:r>
              <a:rPr lang="en-US" dirty="0">
                <a:latin typeface="Times New Roman" panose="02020603050405020304" pitchFamily="18" charset="0"/>
                <a:cs typeface="Times New Roman" panose="02020603050405020304" pitchFamily="18" charset="0"/>
              </a:rPr>
              <a:t>returns</a:t>
            </a:r>
            <a:r>
              <a:rPr lang="en-US" b="1" dirty="0">
                <a:latin typeface="Times New Roman" panose="02020603050405020304" pitchFamily="18" charset="0"/>
                <a:cs typeface="Times New Roman" panose="02020603050405020304" pitchFamily="18" charset="0"/>
              </a:rPr>
              <a:t> many results, </a:t>
            </a:r>
            <a:r>
              <a:rPr lang="en-US" dirty="0">
                <a:latin typeface="Times New Roman" panose="02020603050405020304" pitchFamily="18" charset="0"/>
                <a:cs typeface="Times New Roman" panose="02020603050405020304" pitchFamily="18" charset="0"/>
              </a:rPr>
              <a:t>but most of its predicted labels are incorrect when compared to the training labels. </a:t>
            </a: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system with </a:t>
            </a:r>
            <a:r>
              <a:rPr lang="en-US" b="1" dirty="0">
                <a:latin typeface="Times New Roman" panose="02020603050405020304" pitchFamily="18" charset="0"/>
                <a:cs typeface="Times New Roman" panose="02020603050405020304" pitchFamily="18" charset="0"/>
              </a:rPr>
              <a:t>high precision but low recall </a:t>
            </a:r>
            <a:r>
              <a:rPr lang="en-US" dirty="0">
                <a:latin typeface="Times New Roman" panose="02020603050405020304" pitchFamily="18" charset="0"/>
                <a:cs typeface="Times New Roman" panose="02020603050405020304" pitchFamily="18" charset="0"/>
              </a:rPr>
              <a:t>is just the opposite, returning very few results, but most of its </a:t>
            </a:r>
            <a:r>
              <a:rPr lang="en-US" b="1" dirty="0">
                <a:latin typeface="Times New Roman" panose="02020603050405020304" pitchFamily="18" charset="0"/>
                <a:cs typeface="Times New Roman" panose="02020603050405020304" pitchFamily="18" charset="0"/>
              </a:rPr>
              <a:t>predicted labels are correct when compared to the training </a:t>
            </a:r>
            <a:r>
              <a:rPr lang="en-US" b="1" dirty="0" smtClean="0">
                <a:latin typeface="Times New Roman" panose="02020603050405020304" pitchFamily="18" charset="0"/>
                <a:cs typeface="Times New Roman" panose="02020603050405020304" pitchFamily="18" charset="0"/>
              </a:rPr>
              <a:t>label.</a:t>
            </a:r>
          </a:p>
          <a:p>
            <a:pPr marL="342900" indent="-34290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Precision (P) </a:t>
            </a:r>
            <a:r>
              <a:rPr lang="en-US" dirty="0">
                <a:latin typeface="Times New Roman" panose="02020603050405020304" pitchFamily="18" charset="0"/>
                <a:cs typeface="Times New Roman" panose="02020603050405020304" pitchFamily="18" charset="0"/>
              </a:rPr>
              <a:t>is defines as the number of true positives </a:t>
            </a:r>
            <a:r>
              <a:rPr lang="en-US" b="1" dirty="0">
                <a:latin typeface="Times New Roman" panose="02020603050405020304" pitchFamily="18" charset="0"/>
                <a:cs typeface="Times New Roman" panose="02020603050405020304" pitchFamily="18" charset="0"/>
              </a:rPr>
              <a:t>(Tp) </a:t>
            </a:r>
            <a:r>
              <a:rPr lang="en-US" dirty="0">
                <a:latin typeface="Times New Roman" panose="02020603050405020304" pitchFamily="18" charset="0"/>
                <a:cs typeface="Times New Roman" panose="02020603050405020304" pitchFamily="18" charset="0"/>
              </a:rPr>
              <a:t>over the number of true positives </a:t>
            </a:r>
            <a:r>
              <a:rPr lang="en-US" b="1" dirty="0">
                <a:latin typeface="Times New Roman" panose="02020603050405020304" pitchFamily="18" charset="0"/>
                <a:cs typeface="Times New Roman" panose="02020603050405020304" pitchFamily="18" charset="0"/>
              </a:rPr>
              <a:t>(Tp) </a:t>
            </a:r>
            <a:r>
              <a:rPr lang="en-US" dirty="0">
                <a:latin typeface="Times New Roman" panose="02020603050405020304" pitchFamily="18" charset="0"/>
                <a:cs typeface="Times New Roman" panose="02020603050405020304" pitchFamily="18" charset="0"/>
              </a:rPr>
              <a:t>plus the number of false positives </a:t>
            </a:r>
            <a:r>
              <a:rPr lang="en-US" b="1" dirty="0">
                <a:latin typeface="Times New Roman" panose="02020603050405020304" pitchFamily="18" charset="0"/>
                <a:cs typeface="Times New Roman" panose="02020603050405020304" pitchFamily="18" charset="0"/>
              </a:rPr>
              <a:t>(Fp</a:t>
            </a:r>
            <a:r>
              <a:rPr lang="en-US" b="1" dirty="0" smtClean="0">
                <a:latin typeface="Times New Roman" panose="02020603050405020304" pitchFamily="18" charset="0"/>
                <a:cs typeface="Times New Roman" panose="02020603050405020304" pitchFamily="18" charset="0"/>
              </a:rPr>
              <a:t>).</a:t>
            </a:r>
          </a:p>
          <a:p>
            <a:pPr algn="just"/>
            <a:r>
              <a:rPr lang="en-US" sz="1900" b="1" dirty="0" smtClean="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P=Tp</a:t>
            </a:r>
          </a:p>
          <a:p>
            <a:pPr algn="just"/>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Tp </a:t>
            </a:r>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Fp</a:t>
            </a:r>
            <a:endParaRPr lang="en-US" sz="1900" b="1" dirty="0">
              <a:latin typeface="Times New Roman" panose="02020603050405020304" pitchFamily="18" charset="0"/>
              <a:cs typeface="Times New Roman" panose="02020603050405020304" pitchFamily="18" charset="0"/>
            </a:endParaRPr>
          </a:p>
          <a:p>
            <a:pPr algn="just"/>
            <a:endParaRPr lang="en-US" sz="1900" b="1" dirty="0" smtClean="0">
              <a:solidFill>
                <a:srgbClr val="FF0000"/>
              </a:solidFill>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1739394" y="3960408"/>
            <a:ext cx="914400"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1472694" y="3617508"/>
            <a:ext cx="1447800" cy="685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31338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1295400" cy="493316"/>
          </a:xfrm>
        </p:spPr>
        <p:txBody>
          <a:bodyPr>
            <a:noAutofit/>
          </a:bodyPr>
          <a:lstStyle/>
          <a:p>
            <a:r>
              <a:rPr lang="en-US" sz="2400" dirty="0" smtClean="0">
                <a:cs typeface="Times New Roman" panose="02020603050405020304" pitchFamily="18" charset="0"/>
              </a:rPr>
              <a:t>Contd…</a:t>
            </a:r>
            <a:endParaRPr lang="en-US" sz="2400" dirty="0">
              <a:cs typeface="Times New Roman" panose="02020603050405020304" pitchFamily="18" charset="0"/>
            </a:endParaRPr>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xmlns="" val="0"/>
              </a:ext>
            </a:extLst>
          </a:blip>
          <a:stretch>
            <a:fillRect/>
          </a:stretch>
        </p:blipFill>
        <p:spPr>
          <a:xfrm>
            <a:off x="205806" y="895350"/>
            <a:ext cx="3527993" cy="2590800"/>
          </a:xfrm>
        </p:spPr>
      </p:pic>
      <p:sp>
        <p:nvSpPr>
          <p:cNvPr id="4" name="Content Placeholder 3"/>
          <p:cNvSpPr>
            <a:spLocks noGrp="1"/>
          </p:cNvSpPr>
          <p:nvPr>
            <p:ph sz="half" idx="2"/>
          </p:nvPr>
        </p:nvSpPr>
        <p:spPr>
          <a:xfrm>
            <a:off x="3657600" y="361950"/>
            <a:ext cx="5257800" cy="3575593"/>
          </a:xfrm>
        </p:spPr>
        <p:txBody>
          <a:bodyPr>
            <a:normAutofit fontScale="92500" lnSpcReduction="10000"/>
          </a:bodyPr>
          <a:lstStyle/>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Recall (R) </a:t>
            </a:r>
            <a:r>
              <a:rPr lang="en-US" sz="1800" dirty="0">
                <a:latin typeface="Times New Roman" panose="02020603050405020304" pitchFamily="18" charset="0"/>
                <a:cs typeface="Times New Roman" panose="02020603050405020304" pitchFamily="18" charset="0"/>
              </a:rPr>
              <a:t>is defined as the number of true positives</a:t>
            </a:r>
            <a:r>
              <a:rPr lang="en-US" sz="1800" b="1" dirty="0">
                <a:latin typeface="Times New Roman" panose="02020603050405020304" pitchFamily="18" charset="0"/>
                <a:cs typeface="Times New Roman" panose="02020603050405020304" pitchFamily="18" charset="0"/>
              </a:rPr>
              <a:t>(Tp) </a:t>
            </a:r>
            <a:r>
              <a:rPr lang="en-US" sz="1800" dirty="0">
                <a:latin typeface="Times New Roman" panose="02020603050405020304" pitchFamily="18" charset="0"/>
                <a:cs typeface="Times New Roman" panose="02020603050405020304" pitchFamily="18" charset="0"/>
              </a:rPr>
              <a:t>the number of true positives </a:t>
            </a:r>
            <a:r>
              <a:rPr lang="en-US" sz="1800" b="1" dirty="0">
                <a:latin typeface="Times New Roman" panose="02020603050405020304" pitchFamily="18" charset="0"/>
                <a:cs typeface="Times New Roman" panose="02020603050405020304" pitchFamily="18" charset="0"/>
              </a:rPr>
              <a:t>(Tp)</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plus the number of false negatives </a:t>
            </a:r>
            <a:r>
              <a:rPr lang="en-US" sz="1800" b="1" dirty="0" smtClean="0">
                <a:latin typeface="Times New Roman" panose="02020603050405020304" pitchFamily="18" charset="0"/>
                <a:cs typeface="Times New Roman" panose="02020603050405020304" pitchFamily="18" charset="0"/>
              </a:rPr>
              <a:t>(Fn)</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p>
          <a:p>
            <a:pPr marL="0" indent="0" algn="just">
              <a:buNone/>
            </a:pPr>
            <a:r>
              <a:rPr lang="en-US" sz="1800" b="1" dirty="0" smtClean="0">
                <a:latin typeface="Times New Roman" panose="02020603050405020304" pitchFamily="18" charset="0"/>
                <a:cs typeface="Times New Roman" panose="02020603050405020304" pitchFamily="18" charset="0"/>
              </a:rPr>
              <a:t>                R=</a:t>
            </a:r>
            <a:r>
              <a:rPr lang="en-US" sz="1800" b="1" dirty="0" err="1" smtClean="0">
                <a:latin typeface="Times New Roman" panose="02020603050405020304" pitchFamily="18" charset="0"/>
                <a:cs typeface="Times New Roman" panose="02020603050405020304" pitchFamily="18" charset="0"/>
              </a:rPr>
              <a:t>Tp</a:t>
            </a:r>
            <a:r>
              <a:rPr lang="en-US" sz="1800" b="1" dirty="0" smtClean="0">
                <a:latin typeface="Times New Roman" panose="02020603050405020304" pitchFamily="18" charset="0"/>
                <a:cs typeface="Times New Roman" panose="02020603050405020304" pitchFamily="18" charset="0"/>
              </a:rPr>
              <a:t>                            </a:t>
            </a:r>
          </a:p>
          <a:p>
            <a:pPr marL="0" indent="0" algn="just">
              <a:buNone/>
            </a:pPr>
            <a:r>
              <a:rPr lang="en-US" sz="1800" b="1" dirty="0" smtClean="0">
                <a:latin typeface="Times New Roman" panose="02020603050405020304" pitchFamily="18" charset="0"/>
                <a:cs typeface="Times New Roman" panose="02020603050405020304" pitchFamily="18" charset="0"/>
              </a:rPr>
              <a:t>                  Tp </a:t>
            </a:r>
            <a:r>
              <a:rPr lang="en-US" sz="1800" b="1" dirty="0">
                <a:latin typeface="Times New Roman" panose="02020603050405020304" pitchFamily="18" charset="0"/>
                <a:cs typeface="Times New Roman" panose="02020603050405020304" pitchFamily="18" charset="0"/>
              </a:rPr>
              <a:t>+ Fn</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Precision-recall curves are typically used in binary classification to study the output of a classifier, for multi class classifier </a:t>
            </a:r>
            <a:r>
              <a:rPr lang="en-US" sz="1800" dirty="0">
                <a:solidFill>
                  <a:srgbClr val="1D1F22"/>
                </a:solidFill>
                <a:latin typeface="Times New Roman" panose="02020603050405020304" pitchFamily="18" charset="0"/>
                <a:cs typeface="Times New Roman" panose="02020603050405020304" pitchFamily="18" charset="0"/>
              </a:rPr>
              <a:t>it is necessary to </a:t>
            </a:r>
            <a:r>
              <a:rPr lang="en-US" sz="1800" b="1" dirty="0">
                <a:latin typeface="Times New Roman" panose="02020603050405020304" pitchFamily="18" charset="0"/>
                <a:cs typeface="Times New Roman" panose="02020603050405020304" pitchFamily="18" charset="0"/>
              </a:rPr>
              <a:t>binarize the </a:t>
            </a:r>
            <a:r>
              <a:rPr lang="en-US" sz="1800" b="1" dirty="0" smtClean="0">
                <a:latin typeface="Times New Roman" panose="02020603050405020304" pitchFamily="18" charset="0"/>
                <a:cs typeface="Times New Roman" panose="02020603050405020304" pitchFamily="18" charset="0"/>
              </a:rPr>
              <a:t>output</a:t>
            </a:r>
            <a:r>
              <a:rPr lang="en-US" sz="1800" i="1" dirty="0" smtClean="0">
                <a:latin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One curve can be drawn per label</a:t>
            </a:r>
            <a:r>
              <a:rPr lang="en-US" sz="1800" dirty="0">
                <a:solidFill>
                  <a:srgbClr val="1D1F22"/>
                </a:solidFill>
                <a:latin typeface="Times New Roman" panose="02020603050405020304" pitchFamily="18" charset="0"/>
                <a:cs typeface="Times New Roman" panose="02020603050405020304" pitchFamily="18" charset="0"/>
              </a:rPr>
              <a:t>, but one can also draw a precision-recall curve by considering each element of the label indicator matrix as a binary </a:t>
            </a:r>
            <a:r>
              <a:rPr lang="en-US" sz="1800" dirty="0" smtClean="0">
                <a:solidFill>
                  <a:srgbClr val="1D1F22"/>
                </a:solidFill>
                <a:latin typeface="Times New Roman" panose="02020603050405020304" pitchFamily="18" charset="0"/>
                <a:cs typeface="Times New Roman" panose="02020603050405020304" pitchFamily="18" charset="0"/>
              </a:rPr>
              <a:t>prediction.</a:t>
            </a: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smtClean="0"/>
              <a:t>10/05/2016</a:t>
            </a:r>
            <a:endParaRPr lang="en-US" dirty="0"/>
          </a:p>
        </p:txBody>
      </p:sp>
      <p:sp>
        <p:nvSpPr>
          <p:cNvPr id="6" name="Footer Placeholder 5"/>
          <p:cNvSpPr>
            <a:spLocks noGrp="1"/>
          </p:cNvSpPr>
          <p:nvPr>
            <p:ph type="ftr" sz="quarter" idx="11"/>
          </p:nvPr>
        </p:nvSpPr>
        <p:spPr/>
        <p:txBody>
          <a:bodyPr/>
          <a:lstStyle/>
          <a:p>
            <a:r>
              <a:rPr lang="en-US" dirty="0" smtClean="0"/>
              <a:t>CSE@HKBKCE</a:t>
            </a:r>
            <a:endParaRPr lang="en-US" dirty="0"/>
          </a:p>
        </p:txBody>
      </p:sp>
      <p:sp>
        <p:nvSpPr>
          <p:cNvPr id="7" name="Slide Number Placeholder 6"/>
          <p:cNvSpPr>
            <a:spLocks noGrp="1"/>
          </p:cNvSpPr>
          <p:nvPr>
            <p:ph type="sldNum" sz="quarter" idx="12"/>
          </p:nvPr>
        </p:nvSpPr>
        <p:spPr/>
        <p:txBody>
          <a:bodyPr/>
          <a:lstStyle/>
          <a:p>
            <a:r>
              <a:rPr lang="en-US" dirty="0"/>
              <a:t> </a:t>
            </a:r>
            <a:r>
              <a:rPr lang="en-US" dirty="0" smtClean="0"/>
              <a:t>                          13</a:t>
            </a:r>
            <a:endParaRPr lang="en-US" dirty="0"/>
          </a:p>
        </p:txBody>
      </p:sp>
      <p:cxnSp>
        <p:nvCxnSpPr>
          <p:cNvPr id="14" name="Straight Connector 13"/>
          <p:cNvCxnSpPr/>
          <p:nvPr/>
        </p:nvCxnSpPr>
        <p:spPr>
          <a:xfrm>
            <a:off x="4800600" y="1428750"/>
            <a:ext cx="685800" cy="0"/>
          </a:xfrm>
          <a:prstGeom prst="line">
            <a:avLst/>
          </a:prstGeom>
        </p:spPr>
        <p:style>
          <a:lnRef idx="2">
            <a:schemeClr val="dk1"/>
          </a:lnRef>
          <a:fillRef idx="0">
            <a:schemeClr val="dk1"/>
          </a:fillRef>
          <a:effectRef idx="1">
            <a:schemeClr val="dk1"/>
          </a:effectRef>
          <a:fontRef idx="minor">
            <a:schemeClr val="tx1"/>
          </a:fontRef>
        </p:style>
      </p:cxnSp>
      <p:sp>
        <p:nvSpPr>
          <p:cNvPr id="3" name="Rectangle 2"/>
          <p:cNvSpPr/>
          <p:nvPr/>
        </p:nvSpPr>
        <p:spPr>
          <a:xfrm>
            <a:off x="4419600" y="1162050"/>
            <a:ext cx="1219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53635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0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effectLst>
            <a:glow rad="101600">
              <a:schemeClr val="accent2">
                <a:satMod val="175000"/>
                <a:alpha val="40000"/>
              </a:schemeClr>
            </a:glow>
          </a:effectLst>
        </p:spPr>
        <p:txBody>
          <a:bodyPr>
            <a:normAutofit/>
          </a:bodyPr>
          <a:lstStyle/>
          <a:p>
            <a:r>
              <a:rPr lang="en-US" sz="4000" dirty="0" smtClean="0">
                <a:cs typeface="Times New Roman" panose="02020603050405020304" pitchFamily="18" charset="0"/>
              </a:rPr>
              <a:t>Hardware and Software Specifications</a:t>
            </a:r>
            <a:endParaRPr lang="en-US" sz="4000" dirty="0">
              <a:cs typeface="Times New Roman" panose="02020603050405020304" pitchFamily="18" charset="0"/>
            </a:endParaRPr>
          </a:p>
        </p:txBody>
      </p:sp>
      <p:sp>
        <p:nvSpPr>
          <p:cNvPr id="3" name="Text Placeholder 2"/>
          <p:cNvSpPr>
            <a:spLocks noGrp="1"/>
          </p:cNvSpPr>
          <p:nvPr>
            <p:ph type="body" idx="1"/>
          </p:nvPr>
        </p:nvSpPr>
        <p:spPr/>
        <p:txBody>
          <a:bodyPr/>
          <a:lstStyle/>
          <a:p>
            <a:r>
              <a:rPr lang="en-US" u="sng" dirty="0" smtClean="0"/>
              <a:t>Hardware Specifications</a:t>
            </a:r>
            <a:endParaRPr lang="en-US" u="sng" dirty="0"/>
          </a:p>
        </p:txBody>
      </p:sp>
      <p:sp>
        <p:nvSpPr>
          <p:cNvPr id="4" name="Content Placeholder 3"/>
          <p:cNvSpPr>
            <a:spLocks noGrp="1"/>
          </p:cNvSpPr>
          <p:nvPr>
            <p:ph sz="half" idx="2"/>
          </p:nvPr>
        </p:nvSpPr>
        <p:spPr/>
        <p:txBody>
          <a:bodyPr>
            <a:normAutofit/>
          </a:bodyPr>
          <a:lstStyle/>
          <a:p>
            <a:pPr lvl="0" algn="just">
              <a:lnSpc>
                <a:spcPct val="110000"/>
              </a:lnSpc>
              <a:spcBef>
                <a:spcPts val="0"/>
              </a:spcBef>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Any CPU with speed 1.8gHz</a:t>
            </a:r>
          </a:p>
          <a:p>
            <a:pPr lvl="0" algn="just">
              <a:lnSpc>
                <a:spcPct val="110000"/>
              </a:lnSpc>
              <a:spcBef>
                <a:spcPts val="0"/>
              </a:spcBef>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Min 1GB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RAM, Recommended 2 GB RAM.</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0000"/>
              </a:lnSpc>
              <a:spcBef>
                <a:spcPts val="0"/>
              </a:spcBef>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1GB space in Hard disk include prerequisite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software.</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0000"/>
              </a:lnSpc>
              <a:spcBef>
                <a:spcPts val="0"/>
              </a:spcBef>
              <a:spcAft>
                <a:spcPts val="1000"/>
              </a:spcAft>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Basic Hardware needs like Monitor, Mouse, and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Keyboard.</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5" name="Text Placeholder 4"/>
          <p:cNvSpPr>
            <a:spLocks noGrp="1"/>
          </p:cNvSpPr>
          <p:nvPr>
            <p:ph type="body" sz="quarter" idx="3"/>
          </p:nvPr>
        </p:nvSpPr>
        <p:spPr/>
        <p:txBody>
          <a:bodyPr/>
          <a:lstStyle/>
          <a:p>
            <a:r>
              <a:rPr lang="en-US" u="sng" dirty="0" smtClean="0"/>
              <a:t>Software Specifications</a:t>
            </a:r>
            <a:endParaRPr lang="en-US" u="sng" dirty="0"/>
          </a:p>
        </p:txBody>
      </p:sp>
      <p:sp>
        <p:nvSpPr>
          <p:cNvPr id="6" name="Content Placeholder 5"/>
          <p:cNvSpPr>
            <a:spLocks noGrp="1"/>
          </p:cNvSpPr>
          <p:nvPr>
            <p:ph sz="quarter" idx="4"/>
          </p:nvPr>
        </p:nvSpPr>
        <p:spPr>
          <a:xfrm>
            <a:off x="4645033" y="1631156"/>
            <a:ext cx="4041775" cy="2388394"/>
          </a:xfrm>
        </p:spPr>
        <p:txBody>
          <a:bodyPr>
            <a:normAutofit/>
          </a:bodyPr>
          <a:lstStyle/>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Language </a:t>
            </a:r>
            <a:r>
              <a:rPr lang="en-US" sz="1800" dirty="0">
                <a:latin typeface="Times New Roman" panose="02020603050405020304" pitchFamily="18" charset="0"/>
                <a:cs typeface="Times New Roman" panose="02020603050405020304" pitchFamily="18" charset="0"/>
              </a:rPr>
              <a:t>and IDE -&gt; Advanced Java (JDK1.8), NetBeans IDE 8.0.2.</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Library </a:t>
            </a:r>
            <a:r>
              <a:rPr lang="en-US" sz="1800" b="1" dirty="0">
                <a:latin typeface="Times New Roman" panose="02020603050405020304" pitchFamily="18" charset="0"/>
                <a:cs typeface="Times New Roman" panose="02020603050405020304" pitchFamily="18" charset="0"/>
              </a:rPr>
              <a:t>-&gt;</a:t>
            </a:r>
            <a:r>
              <a:rPr lang="en-US" sz="1800" dirty="0">
                <a:latin typeface="Times New Roman" panose="02020603050405020304" pitchFamily="18" charset="0"/>
                <a:cs typeface="Times New Roman" panose="02020603050405020304" pitchFamily="18" charset="0"/>
              </a:rPr>
              <a:t> JDBC (Java Database Connectivity Library</a:t>
            </a:r>
            <a:r>
              <a:rPr lang="en-US" sz="1800" i="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Server -&gt;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Apache Tomcat </a:t>
            </a:r>
            <a:r>
              <a:rPr lang="en-US" sz="1800" i="1" dirty="0">
                <a:latin typeface="Times New Roman" panose="02020603050405020304" pitchFamily="18" charset="0"/>
                <a:cs typeface="Times New Roman" panose="02020603050405020304" pitchFamily="18" charset="0"/>
              </a:rPr>
              <a:t>8.0.15.0, </a:t>
            </a:r>
            <a:r>
              <a:rPr lang="en-US" sz="1800" dirty="0">
                <a:latin typeface="Times New Roman" panose="02020603050405020304" pitchFamily="18" charset="0"/>
                <a:cs typeface="Times New Roman" panose="02020603050405020304" pitchFamily="18" charset="0"/>
              </a:rPr>
              <a:t>Jetty Runner </a:t>
            </a:r>
            <a:r>
              <a:rPr lang="en-US" sz="1800" i="1" dirty="0">
                <a:latin typeface="Times New Roman" panose="02020603050405020304" pitchFamily="18" charset="0"/>
                <a:cs typeface="Times New Roman" panose="02020603050405020304" pitchFamily="18" charset="0"/>
              </a:rPr>
              <a:t>9.2.9</a:t>
            </a:r>
            <a:endParaRPr lang="en-US" sz="1800"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7" name="Date Placeholder 6"/>
          <p:cNvSpPr>
            <a:spLocks noGrp="1"/>
          </p:cNvSpPr>
          <p:nvPr>
            <p:ph type="dt" sz="half" idx="10"/>
          </p:nvPr>
        </p:nvSpPr>
        <p:spPr/>
        <p:txBody>
          <a:bodyPr/>
          <a:lstStyle/>
          <a:p>
            <a:r>
              <a:rPr lang="en-US" dirty="0" smtClean="0"/>
              <a:t>10/05/2016</a:t>
            </a:r>
            <a:endParaRPr lang="en-US" dirty="0"/>
          </a:p>
        </p:txBody>
      </p:sp>
      <p:sp>
        <p:nvSpPr>
          <p:cNvPr id="8" name="Footer Placeholder 7"/>
          <p:cNvSpPr>
            <a:spLocks noGrp="1"/>
          </p:cNvSpPr>
          <p:nvPr>
            <p:ph type="ftr" sz="quarter" idx="11"/>
          </p:nvPr>
        </p:nvSpPr>
        <p:spPr/>
        <p:txBody>
          <a:bodyPr/>
          <a:lstStyle/>
          <a:p>
            <a:r>
              <a:rPr lang="en-US" dirty="0" smtClean="0"/>
              <a:t>CSE@HKBKCE</a:t>
            </a:r>
            <a:endParaRPr lang="en-US" dirty="0"/>
          </a:p>
        </p:txBody>
      </p:sp>
      <p:sp>
        <p:nvSpPr>
          <p:cNvPr id="9" name="Slide Number Placeholder 8"/>
          <p:cNvSpPr>
            <a:spLocks noGrp="1"/>
          </p:cNvSpPr>
          <p:nvPr>
            <p:ph type="sldNum" sz="quarter" idx="12"/>
          </p:nvPr>
        </p:nvSpPr>
        <p:spPr/>
        <p:txBody>
          <a:bodyPr/>
          <a:lstStyle/>
          <a:p>
            <a:r>
              <a:rPr lang="en-US" dirty="0"/>
              <a:t> </a:t>
            </a:r>
            <a:r>
              <a:rPr lang="en-US" dirty="0" smtClean="0"/>
              <a:t>                          14</a:t>
            </a:r>
            <a:endParaRPr lang="en-US" dirty="0"/>
          </a:p>
        </p:txBody>
      </p:sp>
      <p:sp>
        <p:nvSpPr>
          <p:cNvPr id="10" name="Rectangle 9"/>
          <p:cNvSpPr/>
          <p:nvPr/>
        </p:nvSpPr>
        <p:spPr>
          <a:xfrm>
            <a:off x="457200" y="1235870"/>
            <a:ext cx="8229600" cy="29634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497388" y="1235870"/>
            <a:ext cx="0" cy="296346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920388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
            <a:lum/>
          </a:blip>
          <a:srcRect/>
          <a:stretch>
            <a:fillRect t="-4000" b="-4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t>15</a:t>
            </a:r>
            <a:endParaRPr lang="en-US" dirty="0"/>
          </a:p>
        </p:txBody>
      </p:sp>
      <p:sp>
        <p:nvSpPr>
          <p:cNvPr id="11" name="Subtitle 2"/>
          <p:cNvSpPr txBox="1">
            <a:spLocks/>
          </p:cNvSpPr>
          <p:nvPr/>
        </p:nvSpPr>
        <p:spPr>
          <a:xfrm>
            <a:off x="152400" y="1200150"/>
            <a:ext cx="8305800" cy="50292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347663" algn="l"/>
              </a:tabLst>
            </a:pPr>
            <a:r>
              <a:rPr lang="en-US" sz="1000" dirty="0" smtClean="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p:txBody>
      </p:sp>
      <p:sp>
        <p:nvSpPr>
          <p:cNvPr id="12" name="Rectangle 11"/>
          <p:cNvSpPr/>
          <p:nvPr/>
        </p:nvSpPr>
        <p:spPr>
          <a:xfrm>
            <a:off x="328611" y="767047"/>
            <a:ext cx="8486775" cy="3662541"/>
          </a:xfrm>
          <a:prstGeom prst="rect">
            <a:avLst/>
          </a:prstGeom>
        </p:spPr>
        <p:txBody>
          <a:bodyPr wrap="square">
            <a:spAutoFit/>
          </a:bodyPr>
          <a:lstStyle/>
          <a:p>
            <a:pPr algn="just">
              <a:lnSpc>
                <a:spcPct val="115000"/>
              </a:lnSpc>
              <a:spcAft>
                <a:spcPts val="10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 Proposed </a:t>
            </a:r>
            <a:r>
              <a:rPr lang="en-US" dirty="0">
                <a:latin typeface="Times New Roman" panose="02020603050405020304" pitchFamily="18" charset="0"/>
                <a:ea typeface="Calibri" panose="020F0502020204030204" pitchFamily="34" charset="0"/>
                <a:cs typeface="Times New Roman" panose="02020603050405020304" pitchFamily="18" charset="0"/>
              </a:rPr>
              <a:t>System Consist of 3</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Modules namely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q"/>
            </a:pPr>
            <a:r>
              <a:rPr lang="en-US" b="1" u="sng" dirty="0">
                <a:latin typeface="Times New Roman" panose="02020603050405020304" pitchFamily="18" charset="0"/>
                <a:ea typeface="Calibri" panose="020F0502020204030204" pitchFamily="34" charset="0"/>
                <a:cs typeface="Times New Roman" panose="02020603050405020304" pitchFamily="18" charset="0"/>
              </a:rPr>
              <a:t>Glassdoor -Service Collector</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Glassdoor-Service collector is a module which helps to collect all related reviews for the query. User will query the term, it will send </a:t>
            </a:r>
            <a:r>
              <a:rPr lang="en-US" dirty="0" smtClean="0">
                <a:latin typeface="Times New Roman" panose="02020603050405020304" pitchFamily="18" charset="0"/>
                <a:ea typeface="Calibri" panose="020F0502020204030204" pitchFamily="34" charset="0"/>
                <a:cs typeface="Times New Roman" panose="02020603050405020304" pitchFamily="18" charset="0"/>
              </a:rPr>
              <a:t>the query to the </a:t>
            </a:r>
            <a:r>
              <a:rPr lang="en-US" dirty="0">
                <a:latin typeface="Times New Roman" panose="02020603050405020304" pitchFamily="18" charset="0"/>
                <a:ea typeface="Calibri" panose="020F0502020204030204" pitchFamily="34" charset="0"/>
                <a:cs typeface="Times New Roman" panose="02020603050405020304" pitchFamily="18" charset="0"/>
              </a:rPr>
              <a:t>G</a:t>
            </a:r>
            <a:r>
              <a:rPr lang="en-US" dirty="0" smtClean="0">
                <a:latin typeface="Times New Roman" panose="02020603050405020304" pitchFamily="18" charset="0"/>
                <a:ea typeface="Calibri" panose="020F0502020204030204" pitchFamily="34" charset="0"/>
                <a:cs typeface="Times New Roman" panose="02020603050405020304" pitchFamily="18" charset="0"/>
              </a:rPr>
              <a:t>lassdoor API-&gt; Glassdoor-&gt;MySQL for searching. The </a:t>
            </a:r>
            <a:r>
              <a:rPr lang="en-US" dirty="0">
                <a:latin typeface="Times New Roman" panose="02020603050405020304" pitchFamily="18" charset="0"/>
                <a:ea typeface="Calibri" panose="020F0502020204030204" pitchFamily="34" charset="0"/>
                <a:cs typeface="Times New Roman" panose="02020603050405020304" pitchFamily="18" charset="0"/>
              </a:rPr>
              <a:t>s</a:t>
            </a:r>
            <a:r>
              <a:rPr lang="en-US" dirty="0" smtClean="0">
                <a:latin typeface="Times New Roman" panose="02020603050405020304" pitchFamily="18" charset="0"/>
                <a:ea typeface="Calibri" panose="020F0502020204030204" pitchFamily="34" charset="0"/>
                <a:cs typeface="Times New Roman" panose="02020603050405020304" pitchFamily="18" charset="0"/>
              </a:rPr>
              <a:t>earched </a:t>
            </a:r>
            <a:r>
              <a:rPr lang="en-US" dirty="0">
                <a:latin typeface="Times New Roman" panose="02020603050405020304" pitchFamily="18" charset="0"/>
                <a:ea typeface="Calibri" panose="020F0502020204030204" pitchFamily="34" charset="0"/>
                <a:cs typeface="Times New Roman" panose="02020603050405020304" pitchFamily="18" charset="0"/>
              </a:rPr>
              <a:t>related reviews are collected and stored in array for next process</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q"/>
            </a:pPr>
            <a:r>
              <a:rPr lang="en-US" b="1" u="sng" dirty="0">
                <a:latin typeface="Times New Roman" panose="02020603050405020304" pitchFamily="18" charset="0"/>
                <a:ea typeface="Calibri" panose="020F0502020204030204" pitchFamily="34" charset="0"/>
                <a:cs typeface="Times New Roman" panose="02020603050405020304" pitchFamily="18" charset="0"/>
              </a:rPr>
              <a:t>Normalization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Analyzed Structured reviews are generally in sentence format, with URLs specified for images or blog articles. To get data that is in usable format we remove the stop words that contains general terms like a, 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etc. </a:t>
            </a:r>
            <a:r>
              <a:rPr lang="en-US" dirty="0">
                <a:latin typeface="Times New Roman" panose="02020603050405020304" pitchFamily="18" charset="0"/>
                <a:ea typeface="Calibri" panose="020F0502020204030204" pitchFamily="34" charset="0"/>
                <a:cs typeface="Times New Roman" panose="02020603050405020304" pitchFamily="18" charset="0"/>
              </a:rPr>
              <a:t>and emotions.</a:t>
            </a:r>
          </a:p>
          <a:p>
            <a:pPr marL="285750" indent="-285750" algn="just">
              <a:lnSpc>
                <a:spcPct val="115000"/>
              </a:lnSpc>
              <a:spcAft>
                <a:spcPts val="1000"/>
              </a:spcAft>
              <a:buFont typeface="Wingdings" panose="05000000000000000000" pitchFamily="2" charset="2"/>
              <a:buChar char="q"/>
            </a:pPr>
            <a:r>
              <a:rPr lang="en-US" b="1" u="sng" dirty="0">
                <a:latin typeface="Times New Roman" panose="02020603050405020304" pitchFamily="18" charset="0"/>
                <a:ea typeface="Calibri" panose="020F0502020204030204" pitchFamily="34" charset="0"/>
                <a:cs typeface="Times New Roman" panose="02020603050405020304" pitchFamily="18" charset="0"/>
              </a:rPr>
              <a:t>Classification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Classification module uses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SVM algorithm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First we will use SVM </a:t>
            </a:r>
            <a:r>
              <a:rPr lang="en-US" dirty="0" smtClean="0">
                <a:latin typeface="Times New Roman" panose="02020603050405020304" pitchFamily="18" charset="0"/>
                <a:ea typeface="Calibri" panose="020F0502020204030204" pitchFamily="34" charset="0"/>
                <a:cs typeface="Times New Roman" panose="02020603050405020304" pitchFamily="18" charset="0"/>
              </a:rPr>
              <a:t>to classify </a:t>
            </a:r>
            <a:r>
              <a:rPr lang="en-US" dirty="0">
                <a:latin typeface="Times New Roman" panose="02020603050405020304" pitchFamily="18" charset="0"/>
                <a:ea typeface="Calibri" panose="020F0502020204030204" pitchFamily="34" charset="0"/>
                <a:cs typeface="Times New Roman" panose="02020603050405020304" pitchFamily="18" charset="0"/>
              </a:rPr>
              <a:t>based on train data</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p:cNvSpPr txBox="1"/>
          <p:nvPr/>
        </p:nvSpPr>
        <p:spPr>
          <a:xfrm>
            <a:off x="2005381" y="86063"/>
            <a:ext cx="5133237"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400" dirty="0" smtClean="0">
                <a:latin typeface="+mj-lt"/>
              </a:rPr>
              <a:t>SYSTEM MODULES</a:t>
            </a:r>
            <a:endParaRPr lang="en-US" sz="4400" dirty="0">
              <a:latin typeface="+mj-lt"/>
            </a:endParaRPr>
          </a:p>
        </p:txBody>
      </p:sp>
    </p:spTree>
    <p:extLst>
      <p:ext uri="{BB962C8B-B14F-4D97-AF65-F5344CB8AC3E}">
        <p14:creationId xmlns:p14="http://schemas.microsoft.com/office/powerpoint/2010/main" xmlns="" val="1291551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3000"/>
            <a:lum/>
          </a:blip>
          <a:srcRect/>
          <a:stretch>
            <a:fillRect l="-16000"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normAutofit/>
          </a:bodyPr>
          <a:lstStyle/>
          <a:p>
            <a:r>
              <a:rPr lang="en-US" sz="4000" dirty="0" smtClean="0">
                <a:solidFill>
                  <a:schemeClr val="tx2">
                    <a:lumMod val="75000"/>
                  </a:schemeClr>
                </a:solidFill>
              </a:rPr>
              <a:t>Design Constraints</a:t>
            </a:r>
            <a:endParaRPr lang="en-US" sz="4000" dirty="0">
              <a:solidFill>
                <a:schemeClr val="tx2">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900" dirty="0" smtClean="0">
                <a:latin typeface="Times New Roman" panose="02020603050405020304" pitchFamily="18" charset="0"/>
                <a:cs typeface="Times New Roman" panose="02020603050405020304" pitchFamily="18" charset="0"/>
              </a:rPr>
              <a:t>The reviews that  need to  be classified into cultural parameter classes should be verified ones as they determine the impression of any company and its environment.</a:t>
            </a:r>
          </a:p>
          <a:p>
            <a:pPr>
              <a:buFont typeface="Wingdings" panose="05000000000000000000" pitchFamily="2" charset="2"/>
              <a:buChar char="q"/>
            </a:pPr>
            <a:r>
              <a:rPr lang="en-US" sz="1900" dirty="0" smtClean="0">
                <a:latin typeface="Times New Roman" panose="02020603050405020304" pitchFamily="18" charset="0"/>
                <a:cs typeface="Times New Roman" panose="02020603050405020304" pitchFamily="18" charset="0"/>
              </a:rPr>
              <a:t>Huge amount of data should be collected for training data, the more precise it is the better are the results obtained.</a:t>
            </a:r>
          </a:p>
          <a:p>
            <a:pPr>
              <a:buFont typeface="Wingdings" panose="05000000000000000000" pitchFamily="2" charset="2"/>
              <a:buChar char="q"/>
            </a:pPr>
            <a:r>
              <a:rPr lang="en-US" sz="1900" dirty="0" smtClean="0">
                <a:latin typeface="Times New Roman" panose="02020603050405020304" pitchFamily="18" charset="0"/>
                <a:cs typeface="Times New Roman" panose="02020603050405020304" pitchFamily="18" charset="0"/>
              </a:rPr>
              <a:t>Storing of collected data into MySQL should be done accurately.</a:t>
            </a:r>
          </a:p>
          <a:p>
            <a:pPr marL="0" indent="0">
              <a:buNone/>
            </a:pPr>
            <a:endParaRPr lang="en-US" dirty="0"/>
          </a:p>
        </p:txBody>
      </p:sp>
      <p:sp>
        <p:nvSpPr>
          <p:cNvPr id="4" name="Date Placeholder 3"/>
          <p:cNvSpPr>
            <a:spLocks noGrp="1"/>
          </p:cNvSpPr>
          <p:nvPr>
            <p:ph type="dt" sz="half" idx="10"/>
          </p:nvPr>
        </p:nvSpPr>
        <p:spPr/>
        <p:txBody>
          <a:bodyPr/>
          <a:lstStyle/>
          <a:p>
            <a:r>
              <a:rPr lang="en-US" dirty="0" smtClean="0">
                <a:solidFill>
                  <a:schemeClr val="bg1">
                    <a:lumMod val="50000"/>
                  </a:schemeClr>
                </a:solidFill>
              </a:rPr>
              <a:t>10/05/2016</a:t>
            </a:r>
            <a:endParaRPr lang="en-US" dirty="0">
              <a:solidFill>
                <a:schemeClr val="bg1">
                  <a:lumMod val="50000"/>
                </a:schemeClr>
              </a:solidFill>
            </a:endParaRPr>
          </a:p>
        </p:txBody>
      </p:sp>
      <p:sp>
        <p:nvSpPr>
          <p:cNvPr id="5" name="Footer Placeholder 4"/>
          <p:cNvSpPr>
            <a:spLocks noGrp="1"/>
          </p:cNvSpPr>
          <p:nvPr>
            <p:ph type="ftr" sz="quarter" idx="11"/>
          </p:nvPr>
        </p:nvSpPr>
        <p:spPr>
          <a:xfrm>
            <a:off x="2438400" y="4767264"/>
            <a:ext cx="2895600" cy="273844"/>
          </a:xfrm>
        </p:spPr>
        <p:txBody>
          <a:bodyPr/>
          <a:lstStyle/>
          <a:p>
            <a:r>
              <a:rPr lang="en-US" dirty="0" smtClean="0">
                <a:solidFill>
                  <a:schemeClr val="bg1">
                    <a:lumMod val="50000"/>
                  </a:schemeClr>
                </a:solidFill>
              </a:rPr>
              <a:t>CSE@HKBKCE     </a:t>
            </a:r>
            <a:endParaRPr lang="en-US" dirty="0">
              <a:solidFill>
                <a:schemeClr val="bg1">
                  <a:lumMod val="50000"/>
                </a:schemeClr>
              </a:solidFill>
            </a:endParaRPr>
          </a:p>
        </p:txBody>
      </p:sp>
      <p:sp>
        <p:nvSpPr>
          <p:cNvPr id="6" name="Slide Number Placeholder 5"/>
          <p:cNvSpPr>
            <a:spLocks noGrp="1"/>
          </p:cNvSpPr>
          <p:nvPr>
            <p:ph type="sldNum" sz="quarter" idx="12"/>
          </p:nvPr>
        </p:nvSpPr>
        <p:spPr/>
        <p:txBody>
          <a:bodyPr/>
          <a:lstStyle/>
          <a:p>
            <a:r>
              <a:rPr lang="en-US" sz="1400" dirty="0" smtClean="0">
                <a:solidFill>
                  <a:schemeClr val="accent1"/>
                </a:solidFill>
              </a:rPr>
              <a:t>                                        </a:t>
            </a:r>
            <a:r>
              <a:rPr lang="en-US" dirty="0" smtClean="0">
                <a:solidFill>
                  <a:schemeClr val="bg1">
                    <a:lumMod val="50000"/>
                  </a:schemeClr>
                </a:solidFill>
              </a:rPr>
              <a:t>16</a:t>
            </a:r>
            <a:endParaRPr lang="en-US" dirty="0">
              <a:solidFill>
                <a:schemeClr val="bg1">
                  <a:lumMod val="50000"/>
                </a:schemeClr>
              </a:solidFill>
            </a:endParaRPr>
          </a:p>
        </p:txBody>
      </p:sp>
    </p:spTree>
    <p:extLst>
      <p:ext uri="{BB962C8B-B14F-4D97-AF65-F5344CB8AC3E}">
        <p14:creationId xmlns:p14="http://schemas.microsoft.com/office/powerpoint/2010/main" xmlns="" val="21277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otGrid">
          <a:fgClr>
            <a:schemeClr val="tx1"/>
          </a:fgClr>
          <a:bgClr>
            <a:schemeClr val="bg1"/>
          </a:bgClr>
        </a:patt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17</a:t>
            </a:r>
            <a:endParaRPr lang="en-US" dirty="0">
              <a:solidFill>
                <a:schemeClr val="bg1">
                  <a:lumMod val="50000"/>
                </a:schemeClr>
              </a:solidFill>
            </a:endParaRPr>
          </a:p>
        </p:txBody>
      </p:sp>
      <p:sp>
        <p:nvSpPr>
          <p:cNvPr id="35" name="TextBox 34"/>
          <p:cNvSpPr txBox="1"/>
          <p:nvPr/>
        </p:nvSpPr>
        <p:spPr>
          <a:xfrm>
            <a:off x="2971800" y="143530"/>
            <a:ext cx="4007096" cy="523220"/>
          </a:xfrm>
          <a:prstGeom prst="rect">
            <a:avLst/>
          </a:prstGeom>
          <a:noFill/>
          <a:effectLst>
            <a:outerShdw blurRad="50800" dist="38100" dir="16200000" rotWithShape="0">
              <a:prstClr val="black">
                <a:alpha val="40000"/>
              </a:prstClr>
            </a:outerShdw>
          </a:effectLst>
        </p:spPr>
        <p:txBody>
          <a:bodyPr wrap="square" rtlCol="0">
            <a:spAutoFit/>
          </a:bodyPr>
          <a:lstStyle/>
          <a:p>
            <a:r>
              <a:rPr lang="en-US" sz="2800" b="1" dirty="0" smtClean="0"/>
              <a:t> </a:t>
            </a:r>
            <a:endParaRPr lang="en-US" sz="2800" b="1" dirty="0"/>
          </a:p>
        </p:txBody>
      </p:sp>
      <p:sp>
        <p:nvSpPr>
          <p:cNvPr id="39" name="TextBox 38"/>
          <p:cNvSpPr txBox="1"/>
          <p:nvPr/>
        </p:nvSpPr>
        <p:spPr>
          <a:xfrm>
            <a:off x="533400" y="1047750"/>
            <a:ext cx="1415772" cy="2819400"/>
          </a:xfrm>
          <a:prstGeom prst="rect">
            <a:avLst/>
          </a:prstGeom>
          <a:noFill/>
        </p:spPr>
        <p:txBody>
          <a:bodyPr vert="vert270" wrap="square" rtlCol="0">
            <a:spAutoFit/>
          </a:bodyPr>
          <a:lstStyle/>
          <a:p>
            <a:r>
              <a:rPr lang="en-US" sz="4000" dirty="0" smtClean="0">
                <a:latin typeface="Times New Roman" panose="02020603050405020304" pitchFamily="18" charset="0"/>
                <a:cs typeface="Times New Roman" panose="02020603050405020304" pitchFamily="18" charset="0"/>
              </a:rPr>
              <a:t>System</a:t>
            </a:r>
          </a:p>
          <a:p>
            <a:r>
              <a:rPr lang="en-US" sz="4000" dirty="0" smtClean="0">
                <a:latin typeface="Times New Roman" panose="02020603050405020304" pitchFamily="18" charset="0"/>
                <a:cs typeface="Times New Roman" panose="02020603050405020304" pitchFamily="18" charset="0"/>
              </a:rPr>
              <a:t>Architecture</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86000" y="143531"/>
            <a:ext cx="5062522" cy="4623734"/>
          </a:xfrm>
          <a:prstGeom prst="rect">
            <a:avLst/>
          </a:prstGeom>
        </p:spPr>
      </p:pic>
    </p:spTree>
    <p:extLst>
      <p:ext uri="{BB962C8B-B14F-4D97-AF65-F5344CB8AC3E}">
        <p14:creationId xmlns:p14="http://schemas.microsoft.com/office/powerpoint/2010/main" xmlns="" val="151609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7848600" cy="6131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4000" dirty="0" smtClean="0">
                <a:cs typeface="Times New Roman" panose="02020603050405020304" pitchFamily="18" charset="0"/>
              </a:rPr>
              <a:t>Data Flow Diagrams</a:t>
            </a:r>
            <a:endParaRPr lang="en-US" sz="4000" dirty="0">
              <a:cs typeface="Times New Roman" panose="02020603050405020304" pitchFamily="18" charset="0"/>
            </a:endParaRPr>
          </a:p>
        </p:txBody>
      </p:sp>
      <p:sp>
        <p:nvSpPr>
          <p:cNvPr id="3" name="Text Placeholder 2"/>
          <p:cNvSpPr>
            <a:spLocks noGrp="1"/>
          </p:cNvSpPr>
          <p:nvPr>
            <p:ph type="body" idx="1"/>
          </p:nvPr>
        </p:nvSpPr>
        <p:spPr>
          <a:xfrm>
            <a:off x="318274" y="850946"/>
            <a:ext cx="4634725" cy="479822"/>
          </a:xfrm>
        </p:spPr>
        <p:txBody>
          <a:bodyPr/>
          <a:lstStyle/>
          <a:p>
            <a:r>
              <a:rPr lang="en-US" b="0" dirty="0" smtClean="0"/>
              <a:t>              Level 0   </a:t>
            </a:r>
            <a:endParaRPr lang="en-US" b="0" dirty="0"/>
          </a:p>
        </p:txBody>
      </p:sp>
      <p:sp>
        <p:nvSpPr>
          <p:cNvPr id="5" name="Text Placeholder 4"/>
          <p:cNvSpPr>
            <a:spLocks noGrp="1"/>
          </p:cNvSpPr>
          <p:nvPr>
            <p:ph type="body" sz="quarter" idx="3"/>
          </p:nvPr>
        </p:nvSpPr>
        <p:spPr>
          <a:xfrm>
            <a:off x="4800600" y="931640"/>
            <a:ext cx="4041775" cy="479822"/>
          </a:xfrm>
        </p:spPr>
        <p:txBody>
          <a:bodyPr/>
          <a:lstStyle/>
          <a:p>
            <a:r>
              <a:rPr lang="en-US" dirty="0" smtClean="0"/>
              <a:t>                 </a:t>
            </a:r>
            <a:r>
              <a:rPr lang="en-US" b="0" dirty="0" smtClean="0"/>
              <a:t>Level </a:t>
            </a:r>
            <a:r>
              <a:rPr lang="en-US" b="0" dirty="0"/>
              <a:t>1</a:t>
            </a:r>
          </a:p>
        </p:txBody>
      </p:sp>
      <p:sp>
        <p:nvSpPr>
          <p:cNvPr id="7" name="Date Placeholder 6"/>
          <p:cNvSpPr>
            <a:spLocks noGrp="1"/>
          </p:cNvSpPr>
          <p:nvPr>
            <p:ph type="dt" sz="half" idx="10"/>
          </p:nvPr>
        </p:nvSpPr>
        <p:spPr/>
        <p:txBody>
          <a:bodyPr/>
          <a:lstStyle/>
          <a:p>
            <a:r>
              <a:rPr lang="en-US" dirty="0" smtClean="0"/>
              <a:t>10/05/2016</a:t>
            </a:r>
            <a:endParaRPr lang="en-US" dirty="0"/>
          </a:p>
        </p:txBody>
      </p:sp>
      <p:sp>
        <p:nvSpPr>
          <p:cNvPr id="8" name="Footer Placeholder 7"/>
          <p:cNvSpPr>
            <a:spLocks noGrp="1"/>
          </p:cNvSpPr>
          <p:nvPr>
            <p:ph type="ftr" sz="quarter" idx="11"/>
          </p:nvPr>
        </p:nvSpPr>
        <p:spPr>
          <a:blipFill>
            <a:blip r:embed="rId2" cstate="print">
              <a:alphaModFix amt="13000"/>
            </a:blip>
            <a:tile tx="0" ty="0" sx="100000" sy="100000" flip="none" algn="tl"/>
          </a:blipFill>
        </p:spPr>
        <p:txBody>
          <a:bodyPr/>
          <a:lstStyle/>
          <a:p>
            <a:r>
              <a:rPr lang="en-US" dirty="0" smtClean="0"/>
              <a:t>CSE@HKBKCE</a:t>
            </a:r>
            <a:endParaRPr lang="en-US" dirty="0"/>
          </a:p>
        </p:txBody>
      </p:sp>
      <p:sp>
        <p:nvSpPr>
          <p:cNvPr id="9" name="Slide Number Placeholder 8"/>
          <p:cNvSpPr>
            <a:spLocks noGrp="1"/>
          </p:cNvSpPr>
          <p:nvPr>
            <p:ph type="sldNum" sz="quarter" idx="12"/>
          </p:nvPr>
        </p:nvSpPr>
        <p:spPr>
          <a:xfrm>
            <a:off x="6553200" y="4767264"/>
            <a:ext cx="2133600" cy="376236"/>
          </a:xfrm>
        </p:spPr>
        <p:txBody>
          <a:bodyPr/>
          <a:lstStyle/>
          <a:p>
            <a:r>
              <a:rPr lang="en-US" b="1" dirty="0" smtClean="0">
                <a:solidFill>
                  <a:srgbClr val="FFFFFF"/>
                </a:solidFill>
              </a:rPr>
              <a:t>                                                  </a:t>
            </a:r>
            <a:r>
              <a:rPr lang="en-US" dirty="0" smtClean="0">
                <a:solidFill>
                  <a:schemeClr val="bg1">
                    <a:lumMod val="50000"/>
                  </a:schemeClr>
                </a:solidFill>
              </a:rPr>
              <a:t>18</a:t>
            </a:r>
            <a:endParaRPr lang="en-US" dirty="0">
              <a:solidFill>
                <a:schemeClr val="bg1">
                  <a:lumMod val="50000"/>
                </a:schemeClr>
              </a:solidFill>
            </a:endParaRPr>
          </a:p>
        </p:txBody>
      </p:sp>
      <p:pic>
        <p:nvPicPr>
          <p:cNvPr id="16" name="Content Placeholder 15"/>
          <p:cNvPicPr>
            <a:picLocks noGrp="1" noChangeAspect="1"/>
          </p:cNvPicPr>
          <p:nvPr>
            <p:ph sz="half" idx="2"/>
          </p:nvPr>
        </p:nvPicPr>
        <p:blipFill rotWithShape="1">
          <a:blip r:embed="rId3" cstate="print">
            <a:extLst>
              <a:ext uri="{28A0092B-C50C-407E-A947-70E740481C1C}">
                <a14:useLocalDpi xmlns:a14="http://schemas.microsoft.com/office/drawing/2010/main" xmlns="" val="0"/>
              </a:ext>
            </a:extLst>
          </a:blip>
          <a:srcRect l="1649" t="-2768" r="4427" b="5895"/>
          <a:stretch/>
        </p:blipFill>
        <p:spPr>
          <a:xfrm>
            <a:off x="76200" y="1389776"/>
            <a:ext cx="4593321" cy="3141488"/>
          </a:xfrm>
        </p:spPr>
      </p:pic>
      <p:pic>
        <p:nvPicPr>
          <p:cNvPr id="11" name="Picture 10" descr="C:\Users\RAFIJUL AMIN\Desktop\bee project\rg.PN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69521" y="1480743"/>
            <a:ext cx="4322079" cy="3060793"/>
          </a:xfrm>
          <a:prstGeom prst="rect">
            <a:avLst/>
          </a:prstGeom>
          <a:noFill/>
          <a:ln>
            <a:noFill/>
          </a:ln>
        </p:spPr>
      </p:pic>
    </p:spTree>
    <p:extLst>
      <p:ext uri="{BB962C8B-B14F-4D97-AF65-F5344CB8AC3E}">
        <p14:creationId xmlns:p14="http://schemas.microsoft.com/office/powerpoint/2010/main" xmlns="" val="2356087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19</a:t>
            </a:r>
            <a:endParaRPr lang="en-US" dirty="0">
              <a:solidFill>
                <a:schemeClr val="bg1">
                  <a:lumMod val="50000"/>
                </a:schemeClr>
              </a:solidFill>
            </a:endParaRPr>
          </a:p>
        </p:txBody>
      </p:sp>
      <p:pic>
        <p:nvPicPr>
          <p:cNvPr id="7" name="Picture 6"/>
          <p:cNvPicPr/>
          <p:nvPr/>
        </p:nvPicPr>
        <p:blipFill rotWithShape="1">
          <a:blip r:embed="rId3" cstate="print">
            <a:extLst>
              <a:ext uri="{28A0092B-C50C-407E-A947-70E740481C1C}">
                <a14:useLocalDpi xmlns:a14="http://schemas.microsoft.com/office/drawing/2010/main" xmlns="" val="0"/>
              </a:ext>
            </a:extLst>
          </a:blip>
          <a:srcRect l="2925" t="2082" r="1540"/>
          <a:stretch/>
        </p:blipFill>
        <p:spPr>
          <a:xfrm>
            <a:off x="1447800" y="1500496"/>
            <a:ext cx="6477000" cy="2928660"/>
          </a:xfrm>
          <a:prstGeom prst="rect">
            <a:avLst/>
          </a:prstGeom>
        </p:spPr>
      </p:pic>
      <p:sp>
        <p:nvSpPr>
          <p:cNvPr id="5" name="TextBox 4"/>
          <p:cNvSpPr txBox="1"/>
          <p:nvPr/>
        </p:nvSpPr>
        <p:spPr>
          <a:xfrm>
            <a:off x="2408424" y="803016"/>
            <a:ext cx="3847143" cy="461665"/>
          </a:xfrm>
          <a:prstGeom prst="rect">
            <a:avLst/>
          </a:prstGeom>
          <a:noFill/>
        </p:spPr>
        <p:txBody>
          <a:bodyPr wrap="none" rtlCol="0">
            <a:spAutoFit/>
          </a:bodyPr>
          <a:lstStyle/>
          <a:p>
            <a:pPr algn="ctr"/>
            <a:r>
              <a:rPr lang="en-US" sz="2400" dirty="0" smtClean="0">
                <a:latin typeface="+mj-lt"/>
              </a:rPr>
              <a:t>      </a:t>
            </a:r>
            <a:r>
              <a:rPr lang="en-US" sz="2400" b="1" dirty="0" smtClean="0">
                <a:latin typeface="+mj-lt"/>
              </a:rPr>
              <a:t>User </a:t>
            </a:r>
            <a:r>
              <a:rPr lang="en-US" sz="2400" b="1" dirty="0">
                <a:latin typeface="+mj-lt"/>
              </a:rPr>
              <a:t>I</a:t>
            </a:r>
            <a:r>
              <a:rPr lang="en-US" sz="2400" b="1" dirty="0" smtClean="0">
                <a:latin typeface="+mj-lt"/>
              </a:rPr>
              <a:t>nterface 1.0.0 –DFD</a:t>
            </a:r>
            <a:endParaRPr lang="en-US" sz="2400" b="1" dirty="0">
              <a:latin typeface="+mj-lt"/>
            </a:endParaRPr>
          </a:p>
        </p:txBody>
      </p:sp>
      <p:sp>
        <p:nvSpPr>
          <p:cNvPr id="6" name="Rectangle 5"/>
          <p:cNvSpPr/>
          <p:nvPr/>
        </p:nvSpPr>
        <p:spPr>
          <a:xfrm>
            <a:off x="7010400" y="3867150"/>
            <a:ext cx="533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77100" y="4019550"/>
            <a:ext cx="441146" cy="246221"/>
          </a:xfrm>
          <a:prstGeom prst="rect">
            <a:avLst/>
          </a:prstGeom>
          <a:noFill/>
        </p:spPr>
        <p:txBody>
          <a:bodyPr wrap="none" rtlCol="0">
            <a:spAutoFit/>
          </a:bodyPr>
          <a:lstStyle/>
          <a:p>
            <a:r>
              <a:rPr lang="en-US" sz="1000" dirty="0" smtClean="0">
                <a:latin typeface="Times New Roman" panose="02020603050405020304" pitchFamily="18" charset="0"/>
                <a:cs typeface="Times New Roman" panose="02020603050405020304" pitchFamily="18" charset="0"/>
              </a:rPr>
              <a:t>1.0.0</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03009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23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05978"/>
            <a:ext cx="8001000" cy="536972"/>
          </a:xfrm>
        </p:spPr>
        <p:txBody>
          <a:bodyPr>
            <a:noAutofit/>
          </a:bodyPr>
          <a:lstStyle/>
          <a:p>
            <a:r>
              <a:rPr lang="en-US" sz="4000" dirty="0" smtClean="0"/>
              <a:t>Abstract</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dirty="0" smtClean="0">
                <a:solidFill>
                  <a:schemeClr val="bg1">
                    <a:lumMod val="50000"/>
                  </a:schemeClr>
                </a:solidFill>
              </a:rPr>
              <a:t>CSE@HKBKCE</a:t>
            </a:r>
            <a:endParaRPr lang="en-US"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chemeClr val="bg1">
                    <a:lumMod val="50000"/>
                  </a:schemeClr>
                </a:solidFill>
              </a:rPr>
              <a:pPr/>
              <a:t>2</a:t>
            </a:fld>
            <a:endParaRPr lang="en-US" dirty="0">
              <a:solidFill>
                <a:schemeClr val="bg1">
                  <a:lumMod val="50000"/>
                </a:schemeClr>
              </a:solidFill>
            </a:endParaRPr>
          </a:p>
        </p:txBody>
      </p:sp>
      <p:sp>
        <p:nvSpPr>
          <p:cNvPr id="6" name="TextBox 5"/>
          <p:cNvSpPr txBox="1"/>
          <p:nvPr/>
        </p:nvSpPr>
        <p:spPr>
          <a:xfrm>
            <a:off x="457200" y="666749"/>
            <a:ext cx="8458200" cy="4093428"/>
          </a:xfrm>
          <a:prstGeom prst="rect">
            <a:avLst/>
          </a:prstGeom>
          <a:noFill/>
        </p:spPr>
        <p:txBody>
          <a:bodyPr wrap="square" rtlCol="0">
            <a:spAutoFit/>
          </a:bodyPr>
          <a:lstStyle/>
          <a:p>
            <a:r>
              <a:rPr lang="en-US" b="1" dirty="0"/>
              <a:t> </a:t>
            </a:r>
            <a:endParaRPr lang="en-US" dirty="0"/>
          </a:p>
          <a:p>
            <a:pPr marL="285750" indent="-285750"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project mainly focuses around the Employee Review Analysis industry. </a:t>
            </a:r>
            <a:r>
              <a:rPr lang="en-IN" sz="1600" dirty="0">
                <a:latin typeface="Times New Roman" panose="02020603050405020304" pitchFamily="18" charset="0"/>
                <a:cs typeface="Times New Roman" panose="02020603050405020304" pitchFamily="18" charset="0"/>
              </a:rPr>
              <a:t>Employee’s reviews focuses on various cultural parameters that comprises of the knowledge gathered from the web from Human Resources Analytics domain. </a:t>
            </a:r>
            <a:endParaRPr lang="en-IN"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Analytics of these employee’s reviews empowers companies and job seekers to understand the cultural fit of a person in an organization. Prediction of the level of various companies based on company culture is done by using the collected reviews</a:t>
            </a:r>
            <a:r>
              <a:rPr lang="en-IN"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Employee Review Analysis Framework comprises of the information gathered from web - Glassdoor which allows reviewing, rating and providing insights on various cultural topics </a:t>
            </a:r>
            <a:r>
              <a:rPr lang="en-US" sz="1600" dirty="0" smtClean="0">
                <a:latin typeface="Times New Roman" panose="02020603050405020304" pitchFamily="18" charset="0"/>
                <a:cs typeface="Times New Roman" panose="02020603050405020304" pitchFamily="18" charset="0"/>
              </a:rPr>
              <a:t>etc.</a:t>
            </a:r>
          </a:p>
          <a:p>
            <a:pPr marL="285750" indent="-285750" algn="just">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data is unstructured and contains various reviews, ratings, insights etcetera which is structured into Review Dataset containing a thousands of observations with various cultural attributes thereby defining the cultural fit of an organization.</a:t>
            </a:r>
          </a:p>
          <a:p>
            <a:pPr algn="just"/>
            <a:endParaRPr lang="en-US" dirty="0"/>
          </a:p>
        </p:txBody>
      </p:sp>
    </p:spTree>
    <p:extLst>
      <p:ext uri="{BB962C8B-B14F-4D97-AF65-F5344CB8AC3E}">
        <p14:creationId xmlns:p14="http://schemas.microsoft.com/office/powerpoint/2010/main" xmlns="" val="3136795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20</a:t>
            </a:r>
            <a:endParaRPr lang="en-US" dirty="0">
              <a:solidFill>
                <a:schemeClr val="bg1">
                  <a:lumMod val="50000"/>
                </a:schemeClr>
              </a:solidFill>
            </a:endParaRPr>
          </a:p>
        </p:txBody>
      </p:sp>
      <p:sp>
        <p:nvSpPr>
          <p:cNvPr id="7" name="TextBox 6"/>
          <p:cNvSpPr txBox="1"/>
          <p:nvPr/>
        </p:nvSpPr>
        <p:spPr>
          <a:xfrm>
            <a:off x="2046441" y="895350"/>
            <a:ext cx="5051118" cy="461665"/>
          </a:xfrm>
          <a:prstGeom prst="rect">
            <a:avLst/>
          </a:prstGeom>
          <a:noFill/>
        </p:spPr>
        <p:txBody>
          <a:bodyPr wrap="square" rtlCol="0">
            <a:spAutoFit/>
          </a:bodyPr>
          <a:lstStyle/>
          <a:p>
            <a:r>
              <a:rPr lang="en-US" sz="2400" b="1" dirty="0" smtClean="0"/>
              <a:t>Aggregation and Reporting 1.0.1 -DFD</a:t>
            </a:r>
            <a:endParaRPr lang="en-US" sz="2400" b="1"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xmlns="" val="0"/>
              </a:ext>
            </a:extLst>
          </a:blip>
          <a:srcRect l="1679" t="8189" r="1681" b="7180"/>
          <a:stretch/>
        </p:blipFill>
        <p:spPr>
          <a:xfrm>
            <a:off x="304799" y="1733550"/>
            <a:ext cx="8534401" cy="2895600"/>
          </a:xfrm>
          <a:prstGeom prst="rect">
            <a:avLst/>
          </a:prstGeom>
        </p:spPr>
      </p:pic>
      <p:sp>
        <p:nvSpPr>
          <p:cNvPr id="6" name="TextBox 5"/>
          <p:cNvSpPr txBox="1"/>
          <p:nvPr/>
        </p:nvSpPr>
        <p:spPr>
          <a:xfrm>
            <a:off x="8077200" y="4248150"/>
            <a:ext cx="441146" cy="246221"/>
          </a:xfrm>
          <a:prstGeom prst="rect">
            <a:avLst/>
          </a:prstGeom>
          <a:noFill/>
        </p:spPr>
        <p:txBody>
          <a:bodyPr wrap="none" rtlCol="0">
            <a:spAutoFit/>
          </a:bodyPr>
          <a:lstStyle/>
          <a:p>
            <a:r>
              <a:rPr lang="en-US" sz="1000" dirty="0" smtClean="0">
                <a:latin typeface="Times New Roman" panose="02020603050405020304" pitchFamily="18" charset="0"/>
                <a:cs typeface="Times New Roman" panose="02020603050405020304" pitchFamily="18" charset="0"/>
              </a:rPr>
              <a:t>1.0.1</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5949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4000">
              <a:srgbClr val="BBB9CC"/>
            </a:gs>
            <a:gs pos="31894">
              <a:srgbClr val="C7ABB5"/>
            </a:gs>
            <a:gs pos="0">
              <a:schemeClr val="accent2">
                <a:lumMod val="60000"/>
                <a:lumOff val="40000"/>
              </a:schemeClr>
            </a:gs>
            <a:gs pos="1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21</a:t>
            </a:r>
            <a:endParaRPr lang="en-US" dirty="0">
              <a:solidFill>
                <a:schemeClr val="bg1">
                  <a:lumMod val="50000"/>
                </a:schemeClr>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t="2099" r="1016" b="3147"/>
          <a:stretch/>
        </p:blipFill>
        <p:spPr>
          <a:xfrm>
            <a:off x="652181" y="1200150"/>
            <a:ext cx="7425019" cy="3276600"/>
          </a:xfrm>
          <a:prstGeom prst="rect">
            <a:avLst/>
          </a:prstGeom>
        </p:spPr>
      </p:pic>
      <p:sp>
        <p:nvSpPr>
          <p:cNvPr id="7" name="TextBox 6"/>
          <p:cNvSpPr txBox="1"/>
          <p:nvPr/>
        </p:nvSpPr>
        <p:spPr>
          <a:xfrm>
            <a:off x="652181" y="576530"/>
            <a:ext cx="7425019" cy="461665"/>
          </a:xfrm>
          <a:prstGeom prst="rect">
            <a:avLst/>
          </a:prstGeom>
          <a:noFill/>
        </p:spPr>
        <p:txBody>
          <a:bodyPr wrap="square" rtlCol="0">
            <a:spAutoFit/>
          </a:bodyPr>
          <a:lstStyle/>
          <a:p>
            <a:pPr algn="ctr"/>
            <a:r>
              <a:rPr lang="en-US" sz="2400" b="1" dirty="0" smtClean="0">
                <a:latin typeface="+mj-lt"/>
                <a:cs typeface="Times New Roman" panose="02020603050405020304" pitchFamily="18" charset="0"/>
              </a:rPr>
              <a:t>Data Analyses (SVM) level description 1.2-DFD</a:t>
            </a:r>
            <a:endParaRPr lang="en-US" sz="2400" b="1" dirty="0">
              <a:latin typeface="+mj-lt"/>
              <a:cs typeface="Times New Roman" panose="02020603050405020304" pitchFamily="18" charset="0"/>
            </a:endParaRPr>
          </a:p>
        </p:txBody>
      </p:sp>
      <p:sp>
        <p:nvSpPr>
          <p:cNvPr id="6" name="TextBox 5"/>
          <p:cNvSpPr txBox="1"/>
          <p:nvPr/>
        </p:nvSpPr>
        <p:spPr>
          <a:xfrm>
            <a:off x="7239000" y="3943350"/>
            <a:ext cx="44287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1.2</a:t>
            </a:r>
            <a:endParaRPr lang="en-US" sz="1200" dirty="0">
              <a:latin typeface="Times New Roman" panose="02020603050405020304" pitchFamily="18" charset="0"/>
              <a:cs typeface="Times New Roman" panose="02020603050405020304" pitchFamily="18" charset="0"/>
            </a:endParaRPr>
          </a:p>
        </p:txBody>
      </p:sp>
      <p:sp>
        <p:nvSpPr>
          <p:cNvPr id="8" name="Rectangle 7"/>
          <p:cNvSpPr/>
          <p:nvPr/>
        </p:nvSpPr>
        <p:spPr>
          <a:xfrm>
            <a:off x="7239000" y="3943350"/>
            <a:ext cx="5198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1901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22</a:t>
            </a:r>
            <a:endParaRPr lang="en-US" dirty="0">
              <a:solidFill>
                <a:schemeClr val="bg1">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11100" y="1230590"/>
            <a:ext cx="6521800" cy="3408973"/>
          </a:xfrm>
          <a:prstGeom prst="rect">
            <a:avLst/>
          </a:prstGeom>
        </p:spPr>
      </p:pic>
      <p:sp>
        <p:nvSpPr>
          <p:cNvPr id="7" name="TextBox 6"/>
          <p:cNvSpPr txBox="1"/>
          <p:nvPr/>
        </p:nvSpPr>
        <p:spPr>
          <a:xfrm>
            <a:off x="990600" y="565437"/>
            <a:ext cx="7391400" cy="461665"/>
          </a:xfrm>
          <a:prstGeom prst="rect">
            <a:avLst/>
          </a:prstGeom>
          <a:noFill/>
        </p:spPr>
        <p:txBody>
          <a:bodyPr wrap="square" rtlCol="0">
            <a:spAutoFit/>
          </a:bodyPr>
          <a:lstStyle/>
          <a:p>
            <a:pPr algn="ctr"/>
            <a:r>
              <a:rPr lang="en-US" sz="2400" b="1" dirty="0" smtClean="0"/>
              <a:t>Glassdoor Service-Collector level Description 1.3-DFD</a:t>
            </a:r>
            <a:endParaRPr lang="en-US" sz="2400" b="1" dirty="0"/>
          </a:p>
        </p:txBody>
      </p:sp>
      <p:sp>
        <p:nvSpPr>
          <p:cNvPr id="8" name="TextBox 7"/>
          <p:cNvSpPr txBox="1"/>
          <p:nvPr/>
        </p:nvSpPr>
        <p:spPr>
          <a:xfrm>
            <a:off x="7275034" y="4248150"/>
            <a:ext cx="344966" cy="246221"/>
          </a:xfrm>
          <a:prstGeom prst="rect">
            <a:avLst/>
          </a:prstGeom>
          <a:noFill/>
        </p:spPr>
        <p:txBody>
          <a:bodyPr wrap="none" rtlCol="0">
            <a:spAutoFit/>
          </a:bodyPr>
          <a:lstStyle/>
          <a:p>
            <a:r>
              <a:rPr lang="en-US" sz="1000" dirty="0" smtClean="0">
                <a:latin typeface="Times New Roman" panose="02020603050405020304" pitchFamily="18" charset="0"/>
                <a:cs typeface="Times New Roman" panose="02020603050405020304" pitchFamily="18" charset="0"/>
              </a:rPr>
              <a:t>1.3</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18857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23</a:t>
            </a:r>
            <a:endParaRPr lang="en-US" dirty="0">
              <a:solidFill>
                <a:schemeClr val="bg1">
                  <a:lumMod val="50000"/>
                </a:schemeClr>
              </a:solidFill>
            </a:endParaRPr>
          </a:p>
        </p:txBody>
      </p:sp>
      <p:sp>
        <p:nvSpPr>
          <p:cNvPr id="5" name="TextBox 4"/>
          <p:cNvSpPr txBox="1"/>
          <p:nvPr/>
        </p:nvSpPr>
        <p:spPr>
          <a:xfrm>
            <a:off x="2814660" y="285750"/>
            <a:ext cx="3514680" cy="584775"/>
          </a:xfrm>
          <a:prstGeom prst="rect">
            <a:avLst/>
          </a:prstGeom>
          <a:noFill/>
        </p:spPr>
        <p:txBody>
          <a:bodyPr wrap="none" rtlCol="0">
            <a:spAutoFit/>
          </a:bodyPr>
          <a:lstStyle/>
          <a:p>
            <a:pPr algn="ctr"/>
            <a:r>
              <a:rPr lang="en-US" sz="3200" b="1" dirty="0" smtClean="0">
                <a:latin typeface="+mj-lt"/>
              </a:rPr>
              <a:t>Use-Case Diagrams </a:t>
            </a:r>
            <a:endParaRPr lang="en-US" sz="3200" b="1" dirty="0">
              <a:latin typeface="+mj-lt"/>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5882" r="2941" b="4511"/>
          <a:stretch/>
        </p:blipFill>
        <p:spPr>
          <a:xfrm>
            <a:off x="3733800" y="742950"/>
            <a:ext cx="4724400" cy="3708883"/>
          </a:xfrm>
          <a:prstGeom prst="rect">
            <a:avLst/>
          </a:prstGeom>
        </p:spPr>
      </p:pic>
      <p:sp>
        <p:nvSpPr>
          <p:cNvPr id="9" name="TextBox 8"/>
          <p:cNvSpPr txBox="1"/>
          <p:nvPr/>
        </p:nvSpPr>
        <p:spPr>
          <a:xfrm>
            <a:off x="465221" y="1885950"/>
            <a:ext cx="2548016" cy="830997"/>
          </a:xfrm>
          <a:prstGeom prst="rect">
            <a:avLst/>
          </a:prstGeom>
          <a:noFill/>
        </p:spPr>
        <p:txBody>
          <a:bodyPr wrap="square" rtlCol="0">
            <a:spAutoFit/>
          </a:bodyPr>
          <a:lstStyle/>
          <a:p>
            <a:r>
              <a:rPr lang="en-US" sz="2400" dirty="0" smtClean="0"/>
              <a:t>Use-Case Diagram </a:t>
            </a:r>
          </a:p>
          <a:p>
            <a:r>
              <a:rPr lang="en-US" sz="2400" dirty="0"/>
              <a:t> </a:t>
            </a:r>
            <a:r>
              <a:rPr lang="en-US" sz="2400" dirty="0" smtClean="0"/>
              <a:t>      For User</a:t>
            </a:r>
            <a:endParaRPr lang="en-US" sz="2400" dirty="0"/>
          </a:p>
        </p:txBody>
      </p:sp>
    </p:spTree>
    <p:extLst>
      <p:ext uri="{BB962C8B-B14F-4D97-AF65-F5344CB8AC3E}">
        <p14:creationId xmlns:p14="http://schemas.microsoft.com/office/powerpoint/2010/main" xmlns="" val="2685166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4767264"/>
            <a:ext cx="2133600" cy="273844"/>
          </a:xfrm>
        </p:spPr>
        <p:txBody>
          <a:bodyPr/>
          <a:lstStyle/>
          <a:p>
            <a:r>
              <a:rPr lang="en-US" dirty="0" smtClean="0"/>
              <a:t>  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50000"/>
                  </a:schemeClr>
                </a:solidFill>
              </a:rPr>
              <a:t>24</a:t>
            </a:r>
            <a:endParaRPr lang="en-US" dirty="0">
              <a:solidFill>
                <a:schemeClr val="bg1">
                  <a:lumMod val="50000"/>
                </a:schemeClr>
              </a:solidFill>
            </a:endParaRPr>
          </a:p>
        </p:txBody>
      </p:sp>
      <p:sp>
        <p:nvSpPr>
          <p:cNvPr id="8" name="TextBox 7"/>
          <p:cNvSpPr txBox="1"/>
          <p:nvPr/>
        </p:nvSpPr>
        <p:spPr>
          <a:xfrm>
            <a:off x="457200" y="1581150"/>
            <a:ext cx="2518766" cy="830997"/>
          </a:xfrm>
          <a:prstGeom prst="rect">
            <a:avLst/>
          </a:prstGeom>
          <a:noFill/>
        </p:spPr>
        <p:txBody>
          <a:bodyPr wrap="none" rtlCol="0">
            <a:spAutoFit/>
          </a:bodyPr>
          <a:lstStyle/>
          <a:p>
            <a:r>
              <a:rPr lang="en-US" sz="2400" dirty="0" smtClean="0"/>
              <a:t>Use-Case Diagram </a:t>
            </a:r>
          </a:p>
          <a:p>
            <a:r>
              <a:rPr lang="en-US" sz="2400" dirty="0" smtClean="0"/>
              <a:t>    For Admin</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81400" y="349850"/>
            <a:ext cx="4429403" cy="4417413"/>
          </a:xfrm>
          <a:prstGeom prst="rect">
            <a:avLst/>
          </a:prstGeom>
        </p:spPr>
      </p:pic>
    </p:spTree>
    <p:extLst>
      <p:ext uri="{BB962C8B-B14F-4D97-AF65-F5344CB8AC3E}">
        <p14:creationId xmlns:p14="http://schemas.microsoft.com/office/powerpoint/2010/main" xmlns="" val="133811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205978"/>
            <a:ext cx="3581400" cy="857250"/>
          </a:xfrm>
        </p:spPr>
        <p:txBody>
          <a:bodyPr>
            <a:normAutofit fontScale="90000"/>
          </a:bodyPr>
          <a:lstStyle/>
          <a:p>
            <a:r>
              <a:rPr lang="en-US" sz="4000" dirty="0" smtClean="0"/>
              <a:t>Sequence Diagram</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chemeClr val="bg1">
                    <a:lumMod val="50000"/>
                  </a:schemeClr>
                </a:solidFill>
              </a:rPr>
              <a:pPr/>
              <a:t>25</a:t>
            </a:fld>
            <a:endParaRPr lang="en-US" dirty="0">
              <a:solidFill>
                <a:schemeClr val="bg1">
                  <a:lumMod val="50000"/>
                </a:schemeClr>
              </a:solidFill>
            </a:endParaRPr>
          </a:p>
        </p:txBody>
      </p:sp>
      <p:sp>
        <p:nvSpPr>
          <p:cNvPr id="8" name="TextBox 7"/>
          <p:cNvSpPr txBox="1"/>
          <p:nvPr/>
        </p:nvSpPr>
        <p:spPr>
          <a:xfrm>
            <a:off x="457200" y="1956436"/>
            <a:ext cx="3012428" cy="830997"/>
          </a:xfrm>
          <a:prstGeom prst="rect">
            <a:avLst/>
          </a:prstGeom>
          <a:noFill/>
        </p:spPr>
        <p:txBody>
          <a:bodyPr wrap="none" rtlCol="0">
            <a:spAutoFit/>
          </a:bodyPr>
          <a:lstStyle/>
          <a:p>
            <a:r>
              <a:rPr lang="en-US" sz="2400" dirty="0" smtClean="0">
                <a:cs typeface="Times New Roman" panose="02020603050405020304" pitchFamily="18" charset="0"/>
              </a:rPr>
              <a:t>Sequence Diagram for </a:t>
            </a:r>
          </a:p>
          <a:p>
            <a:r>
              <a:rPr lang="en-US" sz="2400" dirty="0">
                <a:cs typeface="Times New Roman" panose="02020603050405020304" pitchFamily="18" charset="0"/>
              </a:rPr>
              <a:t> </a:t>
            </a:r>
            <a:r>
              <a:rPr lang="en-US" sz="2400" dirty="0" smtClean="0">
                <a:cs typeface="Times New Roman" panose="02020603050405020304" pitchFamily="18" charset="0"/>
              </a:rPr>
              <a:t>  Normalization</a:t>
            </a:r>
            <a:endParaRPr lang="en-US" sz="2400" dirty="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45467" y="216020"/>
            <a:ext cx="5317533" cy="4565530"/>
          </a:xfrm>
          <a:prstGeom prst="rect">
            <a:avLst/>
          </a:prstGeom>
        </p:spPr>
      </p:pic>
    </p:spTree>
    <p:extLst>
      <p:ext uri="{BB962C8B-B14F-4D97-AF65-F5344CB8AC3E}">
        <p14:creationId xmlns:p14="http://schemas.microsoft.com/office/powerpoint/2010/main" xmlns="" val="1903506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26</a:t>
            </a:fld>
            <a:endParaRPr lang="en-US" dirty="0">
              <a:solidFill>
                <a:schemeClr val="bg1">
                  <a:lumMod val="5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43200" y="242027"/>
            <a:ext cx="5887272" cy="4515480"/>
          </a:xfrm>
          <a:prstGeom prst="rect">
            <a:avLst/>
          </a:prstGeom>
        </p:spPr>
      </p:pic>
      <p:sp>
        <p:nvSpPr>
          <p:cNvPr id="6" name="TextBox 5"/>
          <p:cNvSpPr txBox="1"/>
          <p:nvPr/>
        </p:nvSpPr>
        <p:spPr>
          <a:xfrm>
            <a:off x="177551" y="1657350"/>
            <a:ext cx="2586093" cy="1200329"/>
          </a:xfrm>
          <a:prstGeom prst="rect">
            <a:avLst/>
          </a:prstGeom>
          <a:noFill/>
        </p:spPr>
        <p:txBody>
          <a:bodyPr wrap="none" rtlCol="0">
            <a:spAutoFit/>
          </a:bodyPr>
          <a:lstStyle/>
          <a:p>
            <a:r>
              <a:rPr lang="en-US" sz="2400" dirty="0" smtClean="0"/>
              <a:t>Sequence Diagram </a:t>
            </a:r>
          </a:p>
          <a:p>
            <a:r>
              <a:rPr lang="en-US" sz="2400" dirty="0" smtClean="0"/>
              <a:t>              for</a:t>
            </a:r>
          </a:p>
          <a:p>
            <a:r>
              <a:rPr lang="en-US" sz="2400" dirty="0" smtClean="0"/>
              <a:t>   Feature Vector</a:t>
            </a:r>
            <a:endParaRPr lang="en-US" sz="2400" dirty="0"/>
          </a:p>
        </p:txBody>
      </p:sp>
    </p:spTree>
    <p:extLst>
      <p:ext uri="{BB962C8B-B14F-4D97-AF65-F5344CB8AC3E}">
        <p14:creationId xmlns:p14="http://schemas.microsoft.com/office/powerpoint/2010/main" xmlns="" val="3878382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Implementation</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50000"/>
                  </a:schemeClr>
                </a:solidFill>
              </a:rPr>
              <a:t>27</a:t>
            </a:r>
            <a:endParaRPr lang="en-US"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342758432"/>
              </p:ext>
            </p:extLst>
          </p:nvPr>
        </p:nvGraphicFramePr>
        <p:xfrm>
          <a:off x="1524000" y="1055645"/>
          <a:ext cx="6096000" cy="3180080"/>
        </p:xfrm>
        <a:graphic>
          <a:graphicData uri="http://schemas.openxmlformats.org/drawingml/2006/table">
            <a:tbl>
              <a:tblPr firstRow="1" bandRow="1">
                <a:tableStyleId>{5FD0F851-EC5A-4D38-B0AD-8093EC10F338}</a:tableStyleId>
              </a:tblPr>
              <a:tblGrid>
                <a:gridCol w="3048000"/>
                <a:gridCol w="3048000"/>
              </a:tblGrid>
              <a:tr h="508000">
                <a:tc>
                  <a:txBody>
                    <a:bodyPr/>
                    <a:lstStyle/>
                    <a:p>
                      <a:r>
                        <a:rPr lang="en-US" dirty="0" smtClean="0"/>
                        <a:t>Implementation  used:</a:t>
                      </a:r>
                      <a:endParaRPr lang="en-US" dirty="0"/>
                    </a:p>
                  </a:txBody>
                  <a:tcPr/>
                </a:tc>
                <a:tc>
                  <a:txBody>
                    <a:bodyPr/>
                    <a:lstStyle/>
                    <a:p>
                      <a:endParaRPr lang="en-US" dirty="0"/>
                    </a:p>
                  </a:txBody>
                  <a:tcPr/>
                </a:tc>
              </a:tr>
              <a:tr h="508000">
                <a:tc>
                  <a:txBody>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Programming Platform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Java Programming Language</a:t>
                      </a:r>
                      <a:endParaRPr lang="en-US" dirty="0"/>
                    </a:p>
                  </a:txBody>
                  <a:tcPr/>
                </a:tc>
              </a:tr>
              <a:tr h="508000">
                <a:tc>
                  <a:txBody>
                    <a:bodyPr/>
                    <a:lstStyle/>
                    <a:p>
                      <a:pPr marL="285750" indent="-285750">
                        <a:buFont typeface="Wingdings" panose="05000000000000000000" pitchFamily="2" charset="2"/>
                        <a:buChar char="q"/>
                      </a:pPr>
                      <a:r>
                        <a:rPr lang="en-US" dirty="0" smtClean="0"/>
                        <a:t>Operating System </a:t>
                      </a:r>
                      <a:endParaRPr lang="en-US" dirty="0"/>
                    </a:p>
                  </a:txBody>
                  <a:tcPr/>
                </a:tc>
                <a:tc>
                  <a:txBody>
                    <a:bodyPr/>
                    <a:lstStyle/>
                    <a:p>
                      <a:r>
                        <a:rPr lang="en-US" dirty="0" smtClean="0"/>
                        <a:t>Microsoft Windows</a:t>
                      </a:r>
                      <a:endParaRPr lang="en-US" dirty="0"/>
                    </a:p>
                  </a:txBody>
                  <a:tcPr/>
                </a:tc>
              </a:tr>
              <a:tr h="508000">
                <a:tc>
                  <a:txBody>
                    <a:bodyPr/>
                    <a:lstStyle/>
                    <a:p>
                      <a:pPr marL="285750" indent="-285750">
                        <a:buFont typeface="Wingdings" panose="05000000000000000000" pitchFamily="2" charset="2"/>
                        <a:buChar char="q"/>
                      </a:pPr>
                      <a:r>
                        <a:rPr lang="en-US" dirty="0" smtClean="0"/>
                        <a:t>Application Platform</a:t>
                      </a:r>
                      <a:endParaRPr lang="en-US" dirty="0"/>
                    </a:p>
                  </a:txBody>
                  <a:tcPr/>
                </a:tc>
                <a:tc>
                  <a:txBody>
                    <a:bodyPr/>
                    <a:lstStyle/>
                    <a:p>
                      <a:r>
                        <a:rPr lang="en-US" dirty="0" smtClean="0"/>
                        <a:t>NetBeans</a:t>
                      </a:r>
                      <a:r>
                        <a:rPr lang="en-US" baseline="0" dirty="0" smtClean="0"/>
                        <a:t> IDE 8.0.2</a:t>
                      </a:r>
                      <a:endParaRPr lang="en-US" dirty="0"/>
                    </a:p>
                  </a:txBody>
                  <a:tcPr/>
                </a:tc>
              </a:tr>
              <a:tr h="508000">
                <a:tc>
                  <a:txBody>
                    <a:bodyPr/>
                    <a:lstStyle/>
                    <a:p>
                      <a:pPr marL="285750" indent="-285750">
                        <a:buFont typeface="Wingdings" panose="05000000000000000000" pitchFamily="2" charset="2"/>
                        <a:buChar char="q"/>
                      </a:pPr>
                      <a:r>
                        <a:rPr lang="en-US" dirty="0" smtClean="0"/>
                        <a:t>Servers </a:t>
                      </a:r>
                      <a:endParaRPr lang="en-US" dirty="0"/>
                    </a:p>
                  </a:txBody>
                  <a:tcPr/>
                </a:tc>
                <a:tc>
                  <a:txBody>
                    <a:bodyPr/>
                    <a:lstStyle/>
                    <a:p>
                      <a:r>
                        <a:rPr lang="en-US" dirty="0" smtClean="0"/>
                        <a:t>Tomcat , Jetty Runner</a:t>
                      </a:r>
                      <a:endParaRPr lang="en-US" dirty="0"/>
                    </a:p>
                  </a:txBody>
                  <a:tcPr/>
                </a:tc>
              </a:tr>
              <a:tr h="508000">
                <a:tc>
                  <a:txBody>
                    <a:bodyPr/>
                    <a:lstStyle/>
                    <a:p>
                      <a:pPr marL="285750" indent="-285750">
                        <a:buFont typeface="Wingdings" panose="05000000000000000000" pitchFamily="2" charset="2"/>
                        <a:buChar char="q"/>
                      </a:pPr>
                      <a:r>
                        <a:rPr lang="en-US" dirty="0" smtClean="0"/>
                        <a:t>Algorithm </a:t>
                      </a:r>
                      <a:endParaRPr lang="en-US" dirty="0"/>
                    </a:p>
                  </a:txBody>
                  <a:tcPr/>
                </a:tc>
                <a:tc>
                  <a:txBody>
                    <a:bodyPr/>
                    <a:lstStyle/>
                    <a:p>
                      <a:r>
                        <a:rPr lang="en-US" dirty="0" smtClean="0"/>
                        <a:t>Support Vector Machine (SVM)</a:t>
                      </a:r>
                      <a:endParaRPr lang="en-US" dirty="0"/>
                    </a:p>
                  </a:txBody>
                  <a:tcPr/>
                </a:tc>
              </a:tr>
            </a:tbl>
          </a:graphicData>
        </a:graphic>
      </p:graphicFrame>
    </p:spTree>
    <p:extLst>
      <p:ext uri="{BB962C8B-B14F-4D97-AF65-F5344CB8AC3E}">
        <p14:creationId xmlns:p14="http://schemas.microsoft.com/office/powerpoint/2010/main" xmlns="" val="1956546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alphaModFix amt="18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2529590" cy="2441972"/>
          </a:xfrm>
        </p:spPr>
        <p:txBody>
          <a:bodyPr>
            <a:normAutofit fontScale="90000"/>
          </a:bodyPr>
          <a:lstStyle/>
          <a:p>
            <a:r>
              <a:rPr lang="en-US" sz="4000" dirty="0" smtClean="0"/>
              <a:t>Flowchart </a:t>
            </a:r>
            <a:br>
              <a:rPr lang="en-US" sz="4000" dirty="0" smtClean="0"/>
            </a:br>
            <a:r>
              <a:rPr lang="en-US" sz="4000" dirty="0" smtClean="0"/>
              <a:t>For </a:t>
            </a:r>
            <a:br>
              <a:rPr lang="en-US" sz="4000" dirty="0" smtClean="0"/>
            </a:br>
            <a:r>
              <a:rPr lang="en-US" sz="4000" dirty="0" smtClean="0"/>
              <a:t>Feature</a:t>
            </a:r>
            <a:br>
              <a:rPr lang="en-US" sz="4000" dirty="0" smtClean="0"/>
            </a:br>
            <a:r>
              <a:rPr lang="en-US" sz="4000" dirty="0" smtClean="0"/>
              <a:t>Extraction </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50000"/>
                  </a:schemeClr>
                </a:solidFill>
              </a:rPr>
              <a:t>28</a:t>
            </a:r>
            <a:endParaRPr lang="en-US" dirty="0">
              <a:solidFill>
                <a:schemeClr val="bg1">
                  <a:lumMod val="50000"/>
                </a:schemeClr>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3125"/>
          <a:stretch/>
        </p:blipFill>
        <p:spPr>
          <a:xfrm>
            <a:off x="3505200" y="75851"/>
            <a:ext cx="4724400" cy="4965257"/>
          </a:xfrm>
          <a:prstGeom prst="rect">
            <a:avLst/>
          </a:prstGeom>
        </p:spPr>
      </p:pic>
    </p:spTree>
    <p:extLst>
      <p:ext uri="{BB962C8B-B14F-4D97-AF65-F5344CB8AC3E}">
        <p14:creationId xmlns:p14="http://schemas.microsoft.com/office/powerpoint/2010/main" xmlns="" val="4190115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alphaModFix amt="18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2667000" cy="3124200"/>
          </a:xfrm>
        </p:spPr>
        <p:txBody>
          <a:bodyPr>
            <a:normAutofit/>
          </a:bodyPr>
          <a:lstStyle/>
          <a:p>
            <a:r>
              <a:rPr lang="en-US" sz="3600" dirty="0" smtClean="0"/>
              <a:t>Flowchart </a:t>
            </a:r>
            <a:br>
              <a:rPr lang="en-US" sz="3600" dirty="0" smtClean="0"/>
            </a:br>
            <a:r>
              <a:rPr lang="en-US" sz="3600" dirty="0" smtClean="0"/>
              <a:t>for </a:t>
            </a:r>
            <a:r>
              <a:rPr lang="en-US" sz="3600" smtClean="0"/>
              <a:t/>
            </a:r>
            <a:br>
              <a:rPr lang="en-US" sz="3600" smtClean="0"/>
            </a:br>
            <a:r>
              <a:rPr lang="en-US" sz="3600" smtClean="0"/>
              <a:t>Data</a:t>
            </a:r>
            <a:br>
              <a:rPr lang="en-US" sz="3600" smtClean="0"/>
            </a:br>
            <a:r>
              <a:rPr lang="en-US" sz="3600" smtClean="0"/>
              <a:t>classification</a:t>
            </a: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50000"/>
                  </a:schemeClr>
                </a:solidFill>
              </a:rPr>
              <a:t>29</a:t>
            </a:r>
            <a:endParaRPr lang="en-US" dirty="0">
              <a:solidFill>
                <a:schemeClr val="bg1">
                  <a:lumMod val="50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4200" y="31263"/>
            <a:ext cx="5562600" cy="4736001"/>
          </a:xfrm>
          <a:prstGeom prst="rect">
            <a:avLst/>
          </a:prstGeom>
        </p:spPr>
      </p:pic>
    </p:spTree>
    <p:extLst>
      <p:ext uri="{BB962C8B-B14F-4D97-AF65-F5344CB8AC3E}">
        <p14:creationId xmlns:p14="http://schemas.microsoft.com/office/powerpoint/2010/main" xmlns="" val="48984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10/05/2016</a:t>
            </a:r>
            <a:endParaRPr lang="en-US" dirty="0"/>
          </a:p>
        </p:txBody>
      </p:sp>
      <p:sp>
        <p:nvSpPr>
          <p:cNvPr id="5" name="Footer Placeholder 4"/>
          <p:cNvSpPr>
            <a:spLocks noGrp="1"/>
          </p:cNvSpPr>
          <p:nvPr>
            <p:ph type="ftr" sz="quarter" idx="11"/>
          </p:nvPr>
        </p:nvSpPr>
        <p:spPr/>
        <p:txBody>
          <a:bodyPr/>
          <a:lstStyle/>
          <a:p>
            <a:r>
              <a:rPr lang="en-US" dirty="0" smtClean="0">
                <a:solidFill>
                  <a:schemeClr val="bg1">
                    <a:lumMod val="50000"/>
                  </a:schemeClr>
                </a:solidFill>
              </a:rPr>
              <a:t>CSE@HKBKCE</a:t>
            </a:r>
            <a:endParaRPr lang="en-US" dirty="0">
              <a:solidFill>
                <a:schemeClr val="bg1">
                  <a:lumMod val="50000"/>
                </a:schemeClr>
              </a:solidFill>
            </a:endParaRPr>
          </a:p>
        </p:txBody>
      </p:sp>
      <p:sp>
        <p:nvSpPr>
          <p:cNvPr id="6" name="Slide Number Placeholder 5"/>
          <p:cNvSpPr>
            <a:spLocks noGrp="1"/>
          </p:cNvSpPr>
          <p:nvPr>
            <p:ph type="sldNum" sz="quarter" idx="12"/>
          </p:nvPr>
        </p:nvSpPr>
        <p:spPr/>
        <p:txBody>
          <a:bodyPr/>
          <a:lstStyle/>
          <a:p>
            <a:r>
              <a:rPr lang="en-US" sz="1400" dirty="0">
                <a:solidFill>
                  <a:schemeClr val="bg1">
                    <a:lumMod val="65000"/>
                  </a:schemeClr>
                </a:solidFill>
              </a:rPr>
              <a:t> </a:t>
            </a:r>
            <a:r>
              <a:rPr lang="en-US" sz="1400" dirty="0" smtClean="0">
                <a:solidFill>
                  <a:schemeClr val="bg1">
                    <a:lumMod val="65000"/>
                  </a:schemeClr>
                </a:solidFill>
              </a:rPr>
              <a:t>                        </a:t>
            </a:r>
            <a:r>
              <a:rPr lang="en-US" dirty="0" smtClean="0">
                <a:solidFill>
                  <a:schemeClr val="bg1">
                    <a:lumMod val="50000"/>
                  </a:schemeClr>
                </a:solidFill>
              </a:rPr>
              <a:t>3</a:t>
            </a:r>
            <a:endParaRPr lang="en-US" dirty="0">
              <a:solidFill>
                <a:schemeClr val="bg1">
                  <a:lumMod val="50000"/>
                </a:schemeClr>
              </a:solidFill>
            </a:endParaRPr>
          </a:p>
        </p:txBody>
      </p:sp>
      <p:sp>
        <p:nvSpPr>
          <p:cNvPr id="2" name="Title 1"/>
          <p:cNvSpPr>
            <a:spLocks noGrp="1"/>
          </p:cNvSpPr>
          <p:nvPr>
            <p:ph type="title" idx="4294967295"/>
          </p:nvPr>
        </p:nvSpPr>
        <p:spPr>
          <a:xfrm>
            <a:off x="377125" y="93405"/>
            <a:ext cx="8229600" cy="85725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4000" dirty="0" smtClean="0">
                <a:solidFill>
                  <a:schemeClr val="tx2"/>
                </a:solidFill>
                <a:cs typeface="Times New Roman" panose="02020603050405020304" pitchFamily="18" charset="0"/>
              </a:rPr>
              <a:t>Objectives</a:t>
            </a:r>
            <a:endParaRPr lang="en-US" sz="4000" dirty="0">
              <a:solidFill>
                <a:schemeClr val="tx2"/>
              </a:solidFill>
              <a:cs typeface="Times New Roman" panose="02020603050405020304" pitchFamily="18" charset="0"/>
            </a:endParaRPr>
          </a:p>
        </p:txBody>
      </p:sp>
      <p:sp>
        <p:nvSpPr>
          <p:cNvPr id="7" name="TextBox 6"/>
          <p:cNvSpPr txBox="1"/>
          <p:nvPr/>
        </p:nvSpPr>
        <p:spPr>
          <a:xfrm>
            <a:off x="207435" y="1123950"/>
            <a:ext cx="8729130" cy="2585323"/>
          </a:xfrm>
          <a:prstGeom prst="rect">
            <a:avLst/>
          </a:prstGeom>
          <a:noFill/>
          <a:effectLst>
            <a:outerShdw blurRad="419100" dist="50800" dir="5400000" algn="ctr" rotWithShape="0">
              <a:srgbClr val="000000">
                <a:alpha val="14000"/>
              </a:srgbClr>
            </a:outerShdw>
          </a:effectLst>
        </p:spPr>
        <p:txBody>
          <a:bodyPr wrap="square" rtlCol="0">
            <a:spAutoFit/>
          </a:bodyPr>
          <a:lstStyle/>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 get good coverage of training examples for each label (ie, For each culture parameters) used.</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 get good coverage of training examples for each company based on culture fit analysis.</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 get good coverage of training examples for companies across different domains such as Service-Based companies, Product-Based Companies , Travel-Based companies etc.</a:t>
            </a:r>
          </a:p>
          <a:p>
            <a:pPr algn="just"/>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Main objective is to ensure that most of the patterns of the examples of Cultural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it are covered.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cstate="print">
            <a:alphaModFix amt="18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2362200" cy="3276600"/>
          </a:xfrm>
        </p:spPr>
        <p:txBody>
          <a:bodyPr>
            <a:normAutofit/>
          </a:bodyPr>
          <a:lstStyle/>
          <a:p>
            <a:r>
              <a:rPr lang="en-US" sz="4000" dirty="0" smtClean="0"/>
              <a:t>Overall</a:t>
            </a:r>
            <a:br>
              <a:rPr lang="en-US" sz="4000" dirty="0" smtClean="0"/>
            </a:br>
            <a:r>
              <a:rPr lang="en-US" sz="4000" dirty="0" smtClean="0"/>
              <a:t>Flowchart</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50000"/>
                  </a:schemeClr>
                </a:solidFill>
              </a:rPr>
              <a:t>30</a:t>
            </a:r>
            <a:endParaRPr lang="en-US" dirty="0">
              <a:solidFill>
                <a:schemeClr val="bg1">
                  <a:lumMod val="50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4200" y="37097"/>
            <a:ext cx="4495800" cy="4820323"/>
          </a:xfrm>
          <a:prstGeom prst="rect">
            <a:avLst/>
          </a:prstGeom>
        </p:spPr>
      </p:pic>
    </p:spTree>
    <p:extLst>
      <p:ext uri="{BB962C8B-B14F-4D97-AF65-F5344CB8AC3E}">
        <p14:creationId xmlns:p14="http://schemas.microsoft.com/office/powerpoint/2010/main" xmlns="" val="3091087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ltDnDiag">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89372"/>
          </a:xfrm>
        </p:spPr>
        <p:txBody>
          <a:bodyPr>
            <a:normAutofit fontScale="90000"/>
          </a:bodyPr>
          <a:lstStyle/>
          <a:p>
            <a:r>
              <a:rPr lang="en-US" dirty="0" smtClean="0"/>
              <a:t>Future Scope</a:t>
            </a:r>
            <a:endParaRPr lang="en-US"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50000"/>
                  </a:schemeClr>
                </a:solidFill>
              </a:rPr>
              <a:t>31</a:t>
            </a:r>
            <a:endParaRPr lang="en-US" dirty="0">
              <a:solidFill>
                <a:schemeClr val="bg1">
                  <a:lumMod val="50000"/>
                </a:schemeClr>
              </a:solidFill>
            </a:endParaRPr>
          </a:p>
        </p:txBody>
      </p:sp>
      <p:sp>
        <p:nvSpPr>
          <p:cNvPr id="6" name="TextBox 5"/>
          <p:cNvSpPr txBox="1"/>
          <p:nvPr/>
        </p:nvSpPr>
        <p:spPr>
          <a:xfrm>
            <a:off x="228600" y="1123950"/>
            <a:ext cx="8610600"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implementation of ERAF needs to be done in order to make it full-fledged </a:t>
            </a:r>
            <a:r>
              <a:rPr lang="en-US" dirty="0" smtClean="0">
                <a:latin typeface="Times New Roman" panose="02020603050405020304" pitchFamily="18" charset="0"/>
                <a:cs typeface="Times New Roman" panose="02020603050405020304" pitchFamily="18" charset="0"/>
              </a:rPr>
              <a:t>software with </a:t>
            </a:r>
            <a:r>
              <a:rPr lang="en-US" dirty="0">
                <a:latin typeface="Times New Roman" panose="02020603050405020304" pitchFamily="18" charset="0"/>
                <a:cs typeface="Times New Roman" panose="02020603050405020304" pitchFamily="18" charset="0"/>
              </a:rPr>
              <a:t>all the features and detailed study on </a:t>
            </a:r>
            <a:r>
              <a:rPr lang="en-US" dirty="0" smtClean="0">
                <a:latin typeface="Times New Roman" panose="02020603050405020304" pitchFamily="18" charset="0"/>
                <a:cs typeface="Times New Roman" panose="02020603050405020304" pitchFamily="18" charset="0"/>
              </a:rPr>
              <a:t>API </a:t>
            </a:r>
            <a:r>
              <a:rPr lang="en-US" dirty="0">
                <a:latin typeface="Times New Roman" panose="02020603050405020304" pitchFamily="18" charset="0"/>
                <a:cs typeface="Times New Roman" panose="02020603050405020304" pitchFamily="18" charset="0"/>
              </a:rPr>
              <a:t>is needed for the performance improvements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propose to </a:t>
            </a:r>
            <a:r>
              <a:rPr lang="en-US" dirty="0">
                <a:latin typeface="Times New Roman" panose="02020603050405020304" pitchFamily="18" charset="0"/>
                <a:cs typeface="Times New Roman" panose="02020603050405020304" pitchFamily="18" charset="0"/>
              </a:rPr>
              <a:t>use the concept of Text Analytics for performing Machine Learning </a:t>
            </a:r>
            <a:r>
              <a:rPr lang="en-US" dirty="0" smtClean="0">
                <a:latin typeface="Times New Roman" panose="02020603050405020304" pitchFamily="18" charset="0"/>
                <a:cs typeface="Times New Roman" panose="02020603050405020304" pitchFamily="18" charset="0"/>
              </a:rPr>
              <a:t>for data classification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Glassdoor Data is highly confidential and prior user keys must be </a:t>
            </a:r>
            <a:r>
              <a:rPr lang="en-US" dirty="0" smtClean="0">
                <a:latin typeface="Times New Roman" panose="02020603050405020304" pitchFamily="18" charset="0"/>
                <a:cs typeface="Times New Roman" panose="02020603050405020304" pitchFamily="18" charset="0"/>
              </a:rPr>
              <a:t>obtained from Glassdoor in </a:t>
            </a:r>
            <a:r>
              <a:rPr lang="en-US" dirty="0">
                <a:latin typeface="Times New Roman" panose="02020603050405020304" pitchFamily="18" charset="0"/>
                <a:cs typeface="Times New Roman" panose="02020603050405020304" pitchFamily="18" charset="0"/>
              </a:rPr>
              <a:t>order to use their resources.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implement the Cultural </a:t>
            </a:r>
            <a:r>
              <a:rPr lang="en-US" dirty="0" smtClean="0">
                <a:latin typeface="Times New Roman" panose="02020603050405020304" pitchFamily="18" charset="0"/>
                <a:cs typeface="Times New Roman" panose="02020603050405020304" pitchFamily="18" charset="0"/>
              </a:rPr>
              <a:t>Parameter Analysis </a:t>
            </a:r>
            <a:r>
              <a:rPr lang="en-US" dirty="0">
                <a:latin typeface="Times New Roman" panose="02020603050405020304" pitchFamily="18" charset="0"/>
                <a:cs typeface="Times New Roman" panose="02020603050405020304" pitchFamily="18" charset="0"/>
              </a:rPr>
              <a:t>screen on giving company name directly which in turn picks up the </a:t>
            </a:r>
            <a:r>
              <a:rPr lang="en-US" dirty="0" smtClean="0">
                <a:latin typeface="Times New Roman" panose="02020603050405020304" pitchFamily="18" charset="0"/>
                <a:cs typeface="Times New Roman" panose="02020603050405020304" pitchFamily="18" charset="0"/>
              </a:rPr>
              <a:t>corresponding review </a:t>
            </a:r>
            <a:r>
              <a:rPr lang="en-US" dirty="0">
                <a:latin typeface="Times New Roman" panose="02020603050405020304" pitchFamily="18" charset="0"/>
                <a:cs typeface="Times New Roman" panose="02020603050405020304" pitchFamily="18" charset="0"/>
              </a:rPr>
              <a:t>and gets class and accuracy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Analysis for only three thousand eighteen companies is done, more companies can be added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future. On entering content in the textbox keyboard enter feature can also be implemented </a:t>
            </a:r>
            <a:r>
              <a:rPr lang="en-US" dirty="0" smtClean="0">
                <a:latin typeface="Times New Roman" panose="02020603050405020304" pitchFamily="18" charset="0"/>
                <a:cs typeface="Times New Roman" panose="02020603050405020304" pitchFamily="18" charset="0"/>
              </a:rPr>
              <a:t>in addition </a:t>
            </a:r>
            <a:r>
              <a:rPr lang="en-US" dirty="0">
                <a:latin typeface="Times New Roman" panose="02020603050405020304" pitchFamily="18" charset="0"/>
                <a:cs typeface="Times New Roman" panose="02020603050405020304" pitchFamily="18" charset="0"/>
              </a:rPr>
              <a:t>to the mouse that I use currently.</a:t>
            </a:r>
          </a:p>
        </p:txBody>
      </p:sp>
    </p:spTree>
    <p:extLst>
      <p:ext uri="{BB962C8B-B14F-4D97-AF65-F5344CB8AC3E}">
        <p14:creationId xmlns:p14="http://schemas.microsoft.com/office/powerpoint/2010/main" xmlns="" val="3065106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ltDnDiag">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65000"/>
                  </a:schemeClr>
                </a:solidFill>
              </a:rPr>
              <a:t>32</a:t>
            </a:r>
            <a:endParaRPr lang="en-US" dirty="0">
              <a:solidFill>
                <a:schemeClr val="bg1">
                  <a:lumMod val="65000"/>
                </a:schemeClr>
              </a:solidFill>
            </a:endParaRPr>
          </a:p>
        </p:txBody>
      </p:sp>
      <p:sp>
        <p:nvSpPr>
          <p:cNvPr id="6" name="TextBox 5"/>
          <p:cNvSpPr txBox="1"/>
          <p:nvPr/>
        </p:nvSpPr>
        <p:spPr>
          <a:xfrm>
            <a:off x="457200" y="1063228"/>
            <a:ext cx="7848600" cy="31849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With the successful implementation of the ERAF, end users can easily identify the best </a:t>
            </a:r>
            <a:r>
              <a:rPr lang="en-US" dirty="0" smtClean="0"/>
              <a:t>company based </a:t>
            </a:r>
            <a:r>
              <a:rPr lang="en-US" dirty="0"/>
              <a:t>on cultural fit . </a:t>
            </a:r>
            <a:endParaRPr lang="en-US" dirty="0" smtClean="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It </a:t>
            </a:r>
            <a:r>
              <a:rPr lang="en-US" dirty="0"/>
              <a:t>is clear that in such a way Company Data and Review Data could offer </a:t>
            </a:r>
            <a:r>
              <a:rPr lang="en-US" dirty="0" smtClean="0"/>
              <a:t>added value</a:t>
            </a:r>
            <a:r>
              <a:rPr lang="en-US" dirty="0"/>
              <a:t>, increased efficiency and add more knowledge about the company to the user.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However, the technical concept was tried and stood up to the tests and showed that it is a </a:t>
            </a:r>
            <a:r>
              <a:rPr lang="en-US" dirty="0" smtClean="0"/>
              <a:t>technology which </a:t>
            </a:r>
            <a:r>
              <a:rPr lang="en-US" dirty="0"/>
              <a:t>could be used from here on by any person seeking a job. The ERAF showed clearly that there </a:t>
            </a:r>
            <a:r>
              <a:rPr lang="en-US" dirty="0" smtClean="0"/>
              <a:t>was a </a:t>
            </a:r>
            <a:r>
              <a:rPr lang="en-US" dirty="0"/>
              <a:t>need for using multiple </a:t>
            </a:r>
            <a:r>
              <a:rPr lang="en-US" dirty="0" smtClean="0"/>
              <a:t>API’S </a:t>
            </a:r>
            <a:r>
              <a:rPr lang="en-US" dirty="0"/>
              <a:t>to support ERAF modules.</a:t>
            </a:r>
          </a:p>
        </p:txBody>
      </p:sp>
    </p:spTree>
    <p:extLst>
      <p:ext uri="{BB962C8B-B14F-4D97-AF65-F5344CB8AC3E}">
        <p14:creationId xmlns:p14="http://schemas.microsoft.com/office/powerpoint/2010/main" xmlns="" val="2831932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703658"/>
          </a:xfrm>
        </p:spPr>
        <p:txBody>
          <a:bodyPr>
            <a:normAutofit/>
          </a:bodyPr>
          <a:lstStyle/>
          <a:p>
            <a:r>
              <a:rPr lang="en-US" sz="4000" dirty="0" smtClean="0"/>
              <a:t>References</a:t>
            </a:r>
            <a:endParaRPr lang="en-US" sz="4000"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smtClean="0"/>
              <a:t>CSE@HKBKCE</a:t>
            </a:r>
            <a:endParaRPr lang="en-US"/>
          </a:p>
        </p:txBody>
      </p:sp>
      <p:sp>
        <p:nvSpPr>
          <p:cNvPr id="5" name="Slide Number Placeholder 4"/>
          <p:cNvSpPr>
            <a:spLocks noGrp="1"/>
          </p:cNvSpPr>
          <p:nvPr>
            <p:ph type="sldNum" sz="quarter" idx="12"/>
          </p:nvPr>
        </p:nvSpPr>
        <p:spPr/>
        <p:txBody>
          <a:bodyPr/>
          <a:lstStyle/>
          <a:p>
            <a:r>
              <a:rPr lang="en-US" dirty="0" smtClean="0">
                <a:solidFill>
                  <a:schemeClr val="bg1">
                    <a:lumMod val="65000"/>
                  </a:schemeClr>
                </a:solidFill>
              </a:rPr>
              <a:t>33</a:t>
            </a:r>
            <a:endParaRPr lang="en-US" dirty="0">
              <a:solidFill>
                <a:schemeClr val="bg1">
                  <a:lumMod val="65000"/>
                </a:schemeClr>
              </a:solidFill>
            </a:endParaRPr>
          </a:p>
        </p:txBody>
      </p:sp>
      <p:sp>
        <p:nvSpPr>
          <p:cNvPr id="8" name="TextBox 7"/>
          <p:cNvSpPr txBox="1"/>
          <p:nvPr/>
        </p:nvSpPr>
        <p:spPr>
          <a:xfrm>
            <a:off x="0" y="1428750"/>
            <a:ext cx="1708731" cy="369332"/>
          </a:xfrm>
          <a:prstGeom prst="rect">
            <a:avLst/>
          </a:prstGeom>
          <a:noFill/>
        </p:spPr>
        <p:txBody>
          <a:bodyPr wrap="square" rtlCol="0">
            <a:spAutoFit/>
          </a:bodyPr>
          <a:lstStyle/>
          <a:p>
            <a:endParaRPr lang="en-US" dirty="0"/>
          </a:p>
        </p:txBody>
      </p:sp>
      <p:sp>
        <p:nvSpPr>
          <p:cNvPr id="9" name="TextBox 8"/>
          <p:cNvSpPr txBox="1"/>
          <p:nvPr/>
        </p:nvSpPr>
        <p:spPr>
          <a:xfrm>
            <a:off x="381000" y="1045674"/>
            <a:ext cx="8382000" cy="3539430"/>
          </a:xfrm>
          <a:prstGeom prst="rect">
            <a:avLst/>
          </a:prstGeom>
          <a:noFill/>
        </p:spPr>
        <p:txBody>
          <a:bodyPr wrap="square" rtlCol="0">
            <a:spAutoFit/>
          </a:bodyPr>
          <a:lstStyle/>
          <a:p>
            <a:pPr marL="285750" lvl="0" indent="-285750"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Introduction </a:t>
            </a:r>
            <a:r>
              <a:rPr lang="en-US" sz="1600" dirty="0">
                <a:latin typeface="Times New Roman" panose="02020603050405020304" pitchFamily="18" charset="0"/>
                <a:cs typeface="Times New Roman" panose="02020603050405020304" pitchFamily="18" charset="0"/>
              </a:rPr>
              <a:t>to Machine Learning ,Second Edition Ethem Alpaydın The MIT Press Cambridge, Massachusetts London, England.</a:t>
            </a:r>
          </a:p>
          <a:p>
            <a:pPr marL="285750" lvl="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 Ashrafet. al. "Multinomial Naive Bayes for Text Categorization Revisited" , University of Waikato</a:t>
            </a:r>
          </a:p>
          <a:p>
            <a:pPr marL="285750" lvl="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 O. Computer, C. wei Hsu, C. chung Chang, and C. jen Lin. A practical guide to support vector classification chih-wei hsu, chih-chung chang, and chih-</a:t>
            </a:r>
            <a:r>
              <a:rPr lang="en-US" sz="1600" dirty="0" err="1">
                <a:latin typeface="Times New Roman" panose="02020603050405020304" pitchFamily="18" charset="0"/>
                <a:cs typeface="Times New Roman" panose="02020603050405020304" pitchFamily="18" charset="0"/>
              </a:rPr>
              <a:t>jen</a:t>
            </a:r>
            <a:r>
              <a:rPr lang="en-US" sz="1600" dirty="0">
                <a:latin typeface="Times New Roman" panose="02020603050405020304" pitchFamily="18" charset="0"/>
                <a:cs typeface="Times New Roman" panose="02020603050405020304" pitchFamily="18" charset="0"/>
              </a:rPr>
              <a:t> lin. Technical report, 2003.</a:t>
            </a:r>
          </a:p>
          <a:p>
            <a:pPr marL="285750" lvl="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Hastie, T., Tibshirani, R., &amp; Friedman, J. (2001). The Elements of Statistical Learning. New York, NY, USA: Springer New York </a:t>
            </a:r>
            <a:r>
              <a:rPr lang="en-US" sz="1600" dirty="0" smtClean="0">
                <a:latin typeface="Times New Roman" panose="02020603050405020304" pitchFamily="18" charset="0"/>
                <a:cs typeface="Times New Roman" panose="02020603050405020304" pitchFamily="18" charset="0"/>
              </a:rPr>
              <a:t>Inc</a:t>
            </a:r>
          </a:p>
          <a:p>
            <a:pPr marL="285750" lvl="0" indent="-285750"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Russell</a:t>
            </a:r>
            <a:r>
              <a:rPr lang="en-US" sz="1600" dirty="0">
                <a:latin typeface="Times New Roman" panose="02020603050405020304" pitchFamily="18" charset="0"/>
                <a:cs typeface="Times New Roman" panose="02020603050405020304" pitchFamily="18" charset="0"/>
              </a:rPr>
              <a:t>, S. 1., Norvig, P., &amp; Davis, E. (</a:t>
            </a:r>
            <a:r>
              <a:rPr lang="en-US" sz="1600" dirty="0" smtClean="0">
                <a:latin typeface="Times New Roman" panose="02020603050405020304" pitchFamily="18" charset="0"/>
                <a:cs typeface="Times New Roman" panose="02020603050405020304" pitchFamily="18" charset="0"/>
              </a:rPr>
              <a:t>2010) Artificial </a:t>
            </a:r>
            <a:r>
              <a:rPr lang="en-US" sz="1600" dirty="0">
                <a:latin typeface="Times New Roman" panose="02020603050405020304" pitchFamily="18" charset="0"/>
                <a:cs typeface="Times New Roman" panose="02020603050405020304" pitchFamily="18" charset="0"/>
              </a:rPr>
              <a:t>intelligence: A modern approach. Prentice Hall.</a:t>
            </a:r>
          </a:p>
          <a:p>
            <a:pPr marL="285750" lvl="0" indent="-285750"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hlinkClick r:id="rId4"/>
              </a:rPr>
              <a:t>http</a:t>
            </a:r>
            <a:r>
              <a:rPr lang="en-US" sz="1600" dirty="0">
                <a:latin typeface="Times New Roman" panose="02020603050405020304" pitchFamily="18" charset="0"/>
                <a:cs typeface="Times New Roman" panose="02020603050405020304" pitchFamily="18" charset="0"/>
                <a:hlinkClick r:id="rId4"/>
              </a:rPr>
              <a:t>://searchdatamanagement.techtarget.com/definition/data-analytics</a:t>
            </a:r>
            <a:r>
              <a:rPr lang="en-US" sz="1600" dirty="0">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hlinkClick r:id="rId5"/>
              </a:rPr>
              <a:t>https://www.techopedia.com/definition/26418/data-analytics</a:t>
            </a:r>
            <a:r>
              <a:rPr lang="en-US" sz="1600" dirty="0">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hlinkClick r:id="rId6"/>
              </a:rPr>
              <a:t>https://www.lynda.com/Excel-tutorials/Foundations-Data-Analysis-Understanding-basics-data-analytics/423403-2.html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6458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4000"/>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r>
              <a:rPr lang="en-US" dirty="0" smtClean="0">
                <a:solidFill>
                  <a:schemeClr val="bg1">
                    <a:lumMod val="65000"/>
                  </a:schemeClr>
                </a:solidFill>
              </a:rPr>
              <a:t>34</a:t>
            </a:r>
            <a:endParaRPr lang="en-US" dirty="0">
              <a:solidFill>
                <a:schemeClr val="bg1">
                  <a:lumMod val="65000"/>
                </a:schemeClr>
              </a:solidFill>
            </a:endParaRPr>
          </a:p>
        </p:txBody>
      </p:sp>
    </p:spTree>
    <p:extLst>
      <p:ext uri="{BB962C8B-B14F-4D97-AF65-F5344CB8AC3E}">
        <p14:creationId xmlns:p14="http://schemas.microsoft.com/office/powerpoint/2010/main" xmlns="" val="198944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rgbClr val="FFFF00"/>
          </a:fgClr>
          <a:bgClr>
            <a:schemeClr val="bg1"/>
          </a:bgClr>
        </a:patt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solidFill>
                  <a:schemeClr val="bg1">
                    <a:lumMod val="50000"/>
                  </a:schemeClr>
                </a:solidFill>
              </a:rPr>
              <a:t>CSE@HKBKCE</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4</a:t>
            </a:fld>
            <a:endParaRPr lang="en-US"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1992854434"/>
              </p:ext>
            </p:extLst>
          </p:nvPr>
        </p:nvGraphicFramePr>
        <p:xfrm>
          <a:off x="685800" y="1047750"/>
          <a:ext cx="7772400" cy="3390802"/>
        </p:xfrm>
        <a:graphic>
          <a:graphicData uri="http://schemas.openxmlformats.org/drawingml/2006/table">
            <a:tbl>
              <a:tblPr firstRow="1" bandRow="1">
                <a:tableStyleId>{93296810-A885-4BE3-A3E7-6D5BEEA58F35}</a:tableStyleId>
              </a:tblPr>
              <a:tblGrid>
                <a:gridCol w="3886200"/>
                <a:gridCol w="3886200"/>
              </a:tblGrid>
              <a:tr h="832924">
                <a:tc>
                  <a:txBody>
                    <a:bodyPr/>
                    <a:lstStyle/>
                    <a:p>
                      <a:r>
                        <a:rPr lang="en-US" sz="2400" dirty="0" smtClean="0">
                          <a:latin typeface="Times New Roman" panose="02020603050405020304" pitchFamily="18" charset="0"/>
                          <a:cs typeface="Times New Roman" panose="02020603050405020304" pitchFamily="18" charset="0"/>
                        </a:rPr>
                        <a:t>Existing System</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Proposed System</a:t>
                      </a:r>
                      <a:endParaRPr lang="en-US" sz="2400" dirty="0">
                        <a:latin typeface="Times New Roman" panose="02020603050405020304" pitchFamily="18" charset="0"/>
                        <a:cs typeface="Times New Roman" panose="02020603050405020304" pitchFamily="18" charset="0"/>
                      </a:endParaRPr>
                    </a:p>
                  </a:txBody>
                  <a:tcPr/>
                </a:tc>
              </a:tr>
              <a:tr h="1247238">
                <a:tc>
                  <a:txBody>
                    <a:bodyPr/>
                    <a:lstStyle/>
                    <a:p>
                      <a:pPr marL="285750" indent="-285750" algn="just">
                        <a:buClr>
                          <a:schemeClr val="tx1"/>
                        </a:buClr>
                        <a:buFont typeface="Courier New" panose="02070309020205020404" pitchFamily="49" charset="0"/>
                        <a:buChar char="o"/>
                      </a:pPr>
                      <a:r>
                        <a:rPr lang="en-IN" sz="1600" dirty="0" smtClean="0">
                          <a:latin typeface="Times New Roman" panose="02020603050405020304" pitchFamily="18" charset="0"/>
                          <a:cs typeface="Times New Roman" panose="02020603050405020304" pitchFamily="18" charset="0"/>
                        </a:rPr>
                        <a:t>Existing system includes predicting company environments based on salaries, interviews, benefits, job types etcetera</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Courier New" panose="02070309020205020404" pitchFamily="49" charset="0"/>
                        <a:buChar char="o"/>
                      </a:pPr>
                      <a:r>
                        <a:rPr lang="en-IN" sz="1600" dirty="0" smtClean="0">
                          <a:latin typeface="Times New Roman" panose="02020603050405020304" pitchFamily="18" charset="0"/>
                          <a:cs typeface="Times New Roman" panose="02020603050405020304" pitchFamily="18" charset="0"/>
                        </a:rPr>
                        <a:t>Proposed system includes predicting culture</a:t>
                      </a:r>
                      <a:r>
                        <a:rPr lang="en-IN" sz="1600" baseline="0" dirty="0" smtClean="0">
                          <a:latin typeface="Times New Roman" panose="02020603050405020304" pitchFamily="18" charset="0"/>
                          <a:cs typeface="Times New Roman" panose="02020603050405020304" pitchFamily="18" charset="0"/>
                        </a:rPr>
                        <a:t> parameter class on analysing reviews </a:t>
                      </a:r>
                      <a:r>
                        <a:rPr lang="en-IN" sz="1600" dirty="0" smtClean="0">
                          <a:latin typeface="Times New Roman" panose="02020603050405020304" pitchFamily="18" charset="0"/>
                          <a:cs typeface="Times New Roman" panose="02020603050405020304" pitchFamily="18" charset="0"/>
                        </a:rPr>
                        <a:t>and also provides the companies with useful parameters to improve their office culture.</a:t>
                      </a:r>
                      <a:endParaRPr lang="en-US" sz="1600" dirty="0">
                        <a:latin typeface="Times New Roman" panose="02020603050405020304" pitchFamily="18" charset="0"/>
                        <a:cs typeface="Times New Roman" panose="02020603050405020304" pitchFamily="18" charset="0"/>
                      </a:endParaRPr>
                    </a:p>
                  </a:txBody>
                  <a:tcPr/>
                </a:tc>
              </a:tr>
              <a:tr h="1247238">
                <a:tc>
                  <a:txBody>
                    <a:bodyPr/>
                    <a:lstStyle/>
                    <a:p>
                      <a:pPr marL="285750" indent="-285750" algn="just">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Existing System considered is </a:t>
                      </a:r>
                      <a:r>
                        <a:rPr lang="en-US" sz="1600" b="1" dirty="0" smtClean="0">
                          <a:latin typeface="Times New Roman" panose="02020603050405020304" pitchFamily="18" charset="0"/>
                          <a:cs typeface="Times New Roman" panose="02020603050405020304" pitchFamily="18" charset="0"/>
                        </a:rPr>
                        <a:t>Glassdoor</a:t>
                      </a:r>
                      <a:r>
                        <a:rPr lang="en-US" sz="1600" dirty="0" smtClean="0">
                          <a:latin typeface="Times New Roman" panose="02020603050405020304" pitchFamily="18" charset="0"/>
                          <a:cs typeface="Times New Roman" panose="02020603050405020304" pitchFamily="18" charset="0"/>
                        </a:rPr>
                        <a:t> - Website</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Proposed</a:t>
                      </a:r>
                      <a:r>
                        <a:rPr lang="en-US" sz="1600" baseline="0" dirty="0" smtClean="0">
                          <a:latin typeface="Times New Roman" panose="02020603050405020304" pitchFamily="18" charset="0"/>
                          <a:cs typeface="Times New Roman" panose="02020603050405020304" pitchFamily="18" charset="0"/>
                        </a:rPr>
                        <a:t> System is the “</a:t>
                      </a:r>
                      <a:r>
                        <a:rPr lang="en-US" sz="1600" b="1" baseline="0" dirty="0" smtClean="0">
                          <a:latin typeface="Times New Roman" panose="02020603050405020304" pitchFamily="18" charset="0"/>
                          <a:cs typeface="Times New Roman" panose="02020603050405020304" pitchFamily="18" charset="0"/>
                        </a:rPr>
                        <a:t>Employee Review Analysis Framework Based On Cultural Fit Using Text Analytics on Glassdoor Data</a:t>
                      </a:r>
                      <a:r>
                        <a:rPr lang="en-US" sz="1600" baseline="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685800" y="286304"/>
            <a:ext cx="7772400" cy="523220"/>
          </a:xfrm>
          <a:prstGeom prst="rect">
            <a:avLst/>
          </a:prstGeom>
          <a:noFill/>
        </p:spPr>
        <p:txBody>
          <a:bodyPr wrap="square" rtlCol="0">
            <a:spAutoFit/>
          </a:bodyPr>
          <a:lstStyle/>
          <a:p>
            <a:r>
              <a:rPr lang="en-US" sz="2800" dirty="0" smtClean="0">
                <a:latin typeface="+mj-lt"/>
                <a:cs typeface="Times New Roman" panose="02020603050405020304" pitchFamily="18" charset="0"/>
              </a:rPr>
              <a:t>Difference B/W Existing and Proposed Systems</a:t>
            </a: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xmlns="" val="3429287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2000">
              <a:schemeClr val="tx2">
                <a:lumMod val="20000"/>
                <a:lumOff val="80000"/>
              </a:schemeClr>
            </a:gs>
            <a:gs pos="90000">
              <a:schemeClr val="accent2">
                <a:lumMod val="57000"/>
                <a:lumOff val="43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Date Placeholder 2"/>
          <p:cNvSpPr>
            <a:spLocks noGrp="1"/>
          </p:cNvSpPr>
          <p:nvPr>
            <p:ph type="dt" sz="half" idx="10"/>
          </p:nvPr>
        </p:nvSpPr>
        <p:spPr/>
        <p:txBody>
          <a:bodyPr/>
          <a:lstStyle/>
          <a:p>
            <a:r>
              <a:rPr lang="en-US" dirty="0" smtClean="0"/>
              <a:t>10/05/2016</a:t>
            </a:r>
            <a:endParaRPr lang="en-US" dirty="0"/>
          </a:p>
        </p:txBody>
      </p:sp>
      <p:sp>
        <p:nvSpPr>
          <p:cNvPr id="4" name="Footer Placeholder 3"/>
          <p:cNvSpPr>
            <a:spLocks noGrp="1"/>
          </p:cNvSpPr>
          <p:nvPr>
            <p:ph type="ftr" sz="quarter" idx="11"/>
          </p:nvPr>
        </p:nvSpPr>
        <p:spPr/>
        <p:txBody>
          <a:bodyPr/>
          <a:lstStyle/>
          <a:p>
            <a:r>
              <a:rPr lang="en-US" dirty="0" smtClean="0"/>
              <a:t>CSE@HKBKCE</a:t>
            </a:r>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chemeClr val="bg1">
                    <a:lumMod val="50000"/>
                  </a:schemeClr>
                </a:solidFill>
              </a:rPr>
              <a:pPr/>
              <a:t>5</a:t>
            </a:fld>
            <a:endParaRPr lang="en-US" dirty="0">
              <a:solidFill>
                <a:schemeClr val="bg1">
                  <a:lumMod val="50000"/>
                </a:schemeClr>
              </a:solidFill>
            </a:endParaRPr>
          </a:p>
        </p:txBody>
      </p:sp>
      <p:sp>
        <p:nvSpPr>
          <p:cNvPr id="6" name="TextBox 5"/>
          <p:cNvSpPr txBox="1"/>
          <p:nvPr/>
        </p:nvSpPr>
        <p:spPr>
          <a:xfrm>
            <a:off x="533400" y="1063228"/>
            <a:ext cx="8147824"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solidFill>
                  <a:srgbClr val="FF0000"/>
                </a:solidFill>
              </a:rPr>
              <a:t>Glassdoor</a:t>
            </a:r>
          </a:p>
          <a:p>
            <a:endParaRPr lang="en-US" sz="2400" dirty="0" smtClean="0">
              <a:solidFill>
                <a:srgbClr val="FF0000"/>
              </a:solidFill>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most popular employer and CEO review site right now.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Current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former employees </a:t>
            </a:r>
            <a:r>
              <a:rPr lang="en-US" dirty="0">
                <a:latin typeface="Times New Roman" panose="02020603050405020304" pitchFamily="18" charset="0"/>
                <a:cs typeface="Times New Roman" panose="02020603050405020304" pitchFamily="18" charset="0"/>
              </a:rPr>
              <a:t>anonymously rate their companies on a scale of </a:t>
            </a:r>
            <a:r>
              <a:rPr lang="en-US" dirty="0" smtClean="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5 along with a statement of at least one pro and one con of working for the </a:t>
            </a:r>
            <a:r>
              <a:rPr lang="en-US" dirty="0" smtClean="0">
                <a:latin typeface="Times New Roman" panose="02020603050405020304" pitchFamily="18" charset="0"/>
                <a:cs typeface="Times New Roman" panose="02020603050405020304" pitchFamily="18" charset="0"/>
              </a:rPr>
              <a:t>organization.</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Apart from reviews, users are also able to submit information regarding interview questions they faced as well as reporting salary information.</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an extremely handy tool which people can use to choose the right company and job to apply for (by using the reviews and salaries section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265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72000">
              <a:schemeClr val="tx2">
                <a:lumMod val="20000"/>
                <a:lumOff val="80000"/>
              </a:schemeClr>
            </a:gs>
            <a:gs pos="90000">
              <a:schemeClr val="accent2">
                <a:lumMod val="57000"/>
                <a:lumOff val="43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6</a:t>
            </a:fld>
            <a:endParaRPr lang="en-US" dirty="0">
              <a:solidFill>
                <a:schemeClr val="bg1">
                  <a:lumMod val="50000"/>
                </a:schemeClr>
              </a:solidFill>
            </a:endParaRPr>
          </a:p>
        </p:txBody>
      </p:sp>
      <p:sp>
        <p:nvSpPr>
          <p:cNvPr id="7" name="TextBox 6"/>
          <p:cNvSpPr txBox="1"/>
          <p:nvPr/>
        </p:nvSpPr>
        <p:spPr>
          <a:xfrm>
            <a:off x="457200" y="666750"/>
            <a:ext cx="8002859"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solidFill>
                  <a:srgbClr val="FF0000"/>
                </a:solidFill>
                <a:latin typeface="+mj-lt"/>
              </a:rPr>
              <a:t>What do you mean by Cultural Fit?</a:t>
            </a:r>
          </a:p>
          <a:p>
            <a:endParaRPr lang="en-US" sz="2400" dirty="0" smtClean="0">
              <a:latin typeface="+mj-lt"/>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Cultural fit deals with how an employee is fit in or with an organization’s culture.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An Employee </a:t>
            </a:r>
            <a:r>
              <a:rPr lang="en-US" dirty="0">
                <a:latin typeface="Times New Roman" panose="02020603050405020304" pitchFamily="18" charset="0"/>
                <a:cs typeface="Times New Roman" panose="02020603050405020304" pitchFamily="18" charset="0"/>
              </a:rPr>
              <a:t>wish to work for: the features, language, and morals that exist within the organization’s culture</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employee with good cultural fit will work well within the environment of the company.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Company </a:t>
            </a:r>
            <a:r>
              <a:rPr lang="en-US" dirty="0">
                <a:latin typeface="Times New Roman" panose="02020603050405020304" pitchFamily="18" charset="0"/>
                <a:cs typeface="Times New Roman" panose="02020603050405020304" pitchFamily="18" charset="0"/>
              </a:rPr>
              <a:t>seeking to achieve high performance from their employees are progressively more turning towards cultural fit as part of their enrollment methods. </a:t>
            </a:r>
          </a:p>
        </p:txBody>
      </p:sp>
    </p:spTree>
    <p:extLst>
      <p:ext uri="{BB962C8B-B14F-4D97-AF65-F5344CB8AC3E}">
        <p14:creationId xmlns:p14="http://schemas.microsoft.com/office/powerpoint/2010/main" xmlns="" val="139177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72000">
              <a:schemeClr val="tx2">
                <a:lumMod val="20000"/>
                <a:lumOff val="80000"/>
              </a:schemeClr>
            </a:gs>
            <a:gs pos="90000">
              <a:schemeClr val="accent2">
                <a:lumMod val="57000"/>
                <a:lumOff val="43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bg1">
                    <a:lumMod val="50000"/>
                  </a:schemeClr>
                </a:solidFill>
              </a:rPr>
              <a:pPr/>
              <a:t>7</a:t>
            </a:fld>
            <a:endParaRPr lang="en-US" dirty="0">
              <a:solidFill>
                <a:schemeClr val="bg1">
                  <a:lumMod val="50000"/>
                </a:schemeClr>
              </a:solidFill>
            </a:endParaRPr>
          </a:p>
        </p:txBody>
      </p:sp>
      <p:sp>
        <p:nvSpPr>
          <p:cNvPr id="5" name="TextBox 4"/>
          <p:cNvSpPr txBox="1"/>
          <p:nvPr/>
        </p:nvSpPr>
        <p:spPr>
          <a:xfrm>
            <a:off x="457200" y="694697"/>
            <a:ext cx="826677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solidFill>
                  <a:srgbClr val="FF0000"/>
                </a:solidFill>
                <a:latin typeface="+mj-lt"/>
              </a:rPr>
              <a:t>What are Culture Parameters or Labels ??</a:t>
            </a:r>
            <a:endParaRPr lang="en-US" sz="2400" dirty="0">
              <a:solidFill>
                <a:srgbClr val="FF0000"/>
              </a:solidFill>
              <a:latin typeface="+mj-lt"/>
            </a:endParaRPr>
          </a:p>
        </p:txBody>
      </p:sp>
      <p:sp>
        <p:nvSpPr>
          <p:cNvPr id="6" name="TextBox 5"/>
          <p:cNvSpPr txBox="1"/>
          <p:nvPr/>
        </p:nvSpPr>
        <p:spPr>
          <a:xfrm>
            <a:off x="533400" y="1352550"/>
            <a:ext cx="8305800"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Culture </a:t>
            </a:r>
            <a:r>
              <a:rPr lang="en-US" b="1" dirty="0">
                <a:latin typeface="Times New Roman" panose="02020603050405020304" pitchFamily="18" charset="0"/>
                <a:cs typeface="Times New Roman" panose="02020603050405020304" pitchFamily="18" charset="0"/>
              </a:rPr>
              <a:t>Parameters </a:t>
            </a:r>
            <a:r>
              <a:rPr lang="en-US" dirty="0">
                <a:latin typeface="Times New Roman" panose="02020603050405020304" pitchFamily="18" charset="0"/>
                <a:cs typeface="Times New Roman" panose="02020603050405020304" pitchFamily="18" charset="0"/>
              </a:rPr>
              <a:t>or labels are the tags or names that are </a:t>
            </a:r>
            <a:r>
              <a:rPr lang="en-US" b="1" dirty="0">
                <a:latin typeface="Times New Roman" panose="02020603050405020304" pitchFamily="18" charset="0"/>
                <a:cs typeface="Times New Roman" panose="02020603050405020304" pitchFamily="18" charset="0"/>
              </a:rPr>
              <a:t>used to describe </a:t>
            </a:r>
            <a:r>
              <a:rPr lang="en-US" b="1" dirty="0" smtClean="0">
                <a:latin typeface="Times New Roman" panose="02020603050405020304" pitchFamily="18" charset="0"/>
                <a:cs typeface="Times New Roman" panose="02020603050405020304" pitchFamily="18" charset="0"/>
              </a:rPr>
              <a:t>   the culture fit of an employee in an organization more precisely</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examples of Culture Parameters that evaluate the culture fit are :</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Work-Life Balance, Safety, Compensation and Benefits etc.</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evaluate the cultural Fit of an employee in an organization </a:t>
            </a:r>
            <a:r>
              <a:rPr lang="en-US" dirty="0" smtClean="0">
                <a:latin typeface="Times New Roman" panose="02020603050405020304" pitchFamily="18" charset="0"/>
                <a:cs typeface="Times New Roman" panose="02020603050405020304" pitchFamily="18" charset="0"/>
              </a:rPr>
              <a:t>using these </a:t>
            </a:r>
            <a:r>
              <a:rPr lang="en-US" b="1" dirty="0" smtClean="0">
                <a:latin typeface="Times New Roman" panose="02020603050405020304" pitchFamily="18" charset="0"/>
                <a:cs typeface="Times New Roman" panose="02020603050405020304" pitchFamily="18" charset="0"/>
              </a:rPr>
              <a:t>11  </a:t>
            </a:r>
          </a:p>
          <a:p>
            <a:pPr algn="just"/>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culture parameters </a:t>
            </a:r>
            <a:r>
              <a:rPr lang="en-US" dirty="0" smtClean="0">
                <a:latin typeface="Times New Roman" panose="02020603050405020304" pitchFamily="18" charset="0"/>
                <a:cs typeface="Times New Roman" panose="02020603050405020304" pitchFamily="18" charset="0"/>
              </a:rPr>
              <a:t>namely: Work-Life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alance, Career Growth , Development,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Compensation and Benefits, Training, Management ,Safety, Team Spirit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Work place, Training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Self-development.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22994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openDmnd">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98552"/>
            <a:ext cx="8229600" cy="76557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dirty="0" smtClean="0">
                <a:cs typeface="Times New Roman" panose="02020603050405020304" pitchFamily="18" charset="0"/>
              </a:rPr>
              <a:t>Overview</a:t>
            </a:r>
            <a:r>
              <a:rPr lang="en-US" dirty="0" smtClean="0"/>
              <a:t> </a:t>
            </a:r>
            <a:endParaRPr lang="en-US" dirty="0"/>
          </a:p>
        </p:txBody>
      </p:sp>
      <p:sp>
        <p:nvSpPr>
          <p:cNvPr id="3" name="Content Placeholder 2"/>
          <p:cNvSpPr>
            <a:spLocks noGrp="1"/>
          </p:cNvSpPr>
          <p:nvPr>
            <p:ph idx="1"/>
          </p:nvPr>
        </p:nvSpPr>
        <p:spPr>
          <a:xfrm>
            <a:off x="444284" y="964124"/>
            <a:ext cx="8242516" cy="3588826"/>
          </a:xfrm>
        </p:spPr>
        <p:txBody>
          <a:bodyPr>
            <a:noAutofit/>
          </a:bodyPr>
          <a:lstStyle/>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Determination of cultural parameter classes  such as Security, Compensation and Benefits, Work-Life Balance, etc. based on cultural fit of an employee in a company for a job role.</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Used </a:t>
            </a:r>
            <a:r>
              <a:rPr lang="en-US" sz="1800" dirty="0">
                <a:latin typeface="Times New Roman" panose="02020603050405020304" pitchFamily="18" charset="0"/>
                <a:cs typeface="Times New Roman" panose="02020603050405020304" pitchFamily="18" charset="0"/>
              </a:rPr>
              <a:t>G</a:t>
            </a:r>
            <a:r>
              <a:rPr lang="en-US" sz="1800" dirty="0" smtClean="0">
                <a:latin typeface="Times New Roman" panose="02020603050405020304" pitchFamily="18" charset="0"/>
                <a:cs typeface="Times New Roman" panose="02020603050405020304" pitchFamily="18" charset="0"/>
              </a:rPr>
              <a:t>lassdoor’s public API for </a:t>
            </a:r>
            <a:r>
              <a:rPr lang="en-US" sz="1800" dirty="0">
                <a:latin typeface="Times New Roman" panose="02020603050405020304" pitchFamily="18" charset="0"/>
                <a:cs typeface="Times New Roman" panose="02020603050405020304" pitchFamily="18" charset="0"/>
              </a:rPr>
              <a:t>crawling </a:t>
            </a:r>
            <a:r>
              <a:rPr lang="en-US" sz="1800" dirty="0" smtClean="0">
                <a:latin typeface="Times New Roman" panose="02020603050405020304" pitchFamily="18" charset="0"/>
                <a:cs typeface="Times New Roman" panose="02020603050405020304" pitchFamily="18" charset="0"/>
              </a:rPr>
              <a:t>of  3 tags: ‘pros’ , ‘cons’,  ‘name’, obtained in JSON format using Java code, each sentence called a “</a:t>
            </a:r>
            <a:r>
              <a:rPr lang="en-US" sz="1800" b="1" dirty="0">
                <a:solidFill>
                  <a:srgbClr val="FF0000"/>
                </a:solidFill>
                <a:latin typeface="Times New Roman" panose="02020603050405020304" pitchFamily="18" charset="0"/>
                <a:cs typeface="Times New Roman" panose="02020603050405020304" pitchFamily="18" charset="0"/>
              </a:rPr>
              <a:t>D</a:t>
            </a:r>
            <a:r>
              <a:rPr lang="en-US" sz="1800" b="1" dirty="0" smtClean="0">
                <a:solidFill>
                  <a:srgbClr val="FF0000"/>
                </a:solidFill>
                <a:latin typeface="Times New Roman" panose="02020603050405020304" pitchFamily="18" charset="0"/>
                <a:cs typeface="Times New Roman" panose="02020603050405020304" pitchFamily="18" charset="0"/>
              </a:rPr>
              <a:t>ocument</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bout 1000 companies data was crawled, each JSON object had 8-10 company data, so 1000 x 10 company data in total.</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Then, used Open NLP Sentence Splitter to split 10,000 company data to obtain a total of 60,756 documents.</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Used a Tool </a:t>
            </a:r>
            <a:r>
              <a:rPr lang="en-US" sz="1800" dirty="0" smtClean="0">
                <a:solidFill>
                  <a:srgbClr val="FF0000"/>
                </a:solidFill>
                <a:latin typeface="Times New Roman" panose="02020603050405020304" pitchFamily="18" charset="0"/>
                <a:cs typeface="Times New Roman" panose="02020603050405020304" pitchFamily="18" charset="0"/>
              </a:rPr>
              <a:t>(</a:t>
            </a:r>
            <a:r>
              <a:rPr lang="en-US" sz="1800" b="1" dirty="0" smtClean="0">
                <a:solidFill>
                  <a:srgbClr val="FF0000"/>
                </a:solidFill>
                <a:latin typeface="Times New Roman" panose="02020603050405020304" pitchFamily="18" charset="0"/>
                <a:cs typeface="Times New Roman" panose="02020603050405020304" pitchFamily="18" charset="0"/>
              </a:rPr>
              <a:t>Python Shell Script</a:t>
            </a:r>
            <a:r>
              <a:rPr lang="en-US" sz="1800" dirty="0" smtClean="0">
                <a:latin typeface="Times New Roman" panose="02020603050405020304" pitchFamily="18" charset="0"/>
                <a:cs typeface="Times New Roman" panose="02020603050405020304" pitchFamily="18" charset="0"/>
              </a:rPr>
              <a:t>) for Training Data creation wherein we tagged the documents into cultural parameter classes (manually).</a:t>
            </a:r>
          </a:p>
          <a:p>
            <a:pPr algn="just">
              <a:buFont typeface="Wingdings" panose="05000000000000000000" pitchFamily="2" charset="2"/>
              <a:buChar char="q"/>
            </a:pPr>
            <a:r>
              <a:rPr lang="en-US" sz="1800" b="1" u="sng" dirty="0" smtClean="0">
                <a:latin typeface="Times New Roman" panose="02020603050405020304" pitchFamily="18" charset="0"/>
                <a:cs typeface="Times New Roman" panose="02020603050405020304" pitchFamily="18" charset="0"/>
              </a:rPr>
              <a:t>Training Data Output</a:t>
            </a:r>
            <a:r>
              <a:rPr lang="en-US" sz="1800" dirty="0" smtClean="0">
                <a:latin typeface="Times New Roman" panose="02020603050405020304" pitchFamily="18" charset="0"/>
                <a:cs typeface="Times New Roman" panose="02020603050405020304" pitchFamily="18" charset="0"/>
              </a:rPr>
              <a:t>: Tagging Keys and Labels or cultural Parameter Classes.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10/05/2016</a:t>
            </a:r>
            <a:endParaRPr lang="en-US" dirty="0"/>
          </a:p>
        </p:txBody>
      </p:sp>
      <p:sp>
        <p:nvSpPr>
          <p:cNvPr id="5" name="Footer Placeholder 4"/>
          <p:cNvSpPr>
            <a:spLocks noGrp="1"/>
          </p:cNvSpPr>
          <p:nvPr>
            <p:ph type="ftr" sz="quarter" idx="11"/>
          </p:nvPr>
        </p:nvSpPr>
        <p:spPr/>
        <p:txBody>
          <a:bodyPr/>
          <a:lstStyle/>
          <a:p>
            <a:r>
              <a:rPr lang="en-US" dirty="0" smtClean="0">
                <a:solidFill>
                  <a:schemeClr val="bg1">
                    <a:lumMod val="50000"/>
                  </a:schemeClr>
                </a:solidFill>
              </a:rPr>
              <a:t>CSE@HKBKCE</a:t>
            </a:r>
            <a:endParaRPr lang="en-US" dirty="0">
              <a:solidFill>
                <a:schemeClr val="bg1">
                  <a:lumMod val="50000"/>
                </a:schemeClr>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bg1">
                    <a:lumMod val="50000"/>
                  </a:schemeClr>
                </a:solidFill>
              </a:rPr>
              <a:pPr/>
              <a:t>8</a:t>
            </a:fld>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openDmnd">
          <a:fgClr>
            <a:srgbClr val="FFFF00"/>
          </a:fgClr>
          <a:bgClr>
            <a:schemeClr val="bg1"/>
          </a:bgClr>
        </a:patt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10/05/2016</a:t>
            </a:r>
            <a:endParaRPr lang="en-US" dirty="0"/>
          </a:p>
        </p:txBody>
      </p:sp>
      <p:sp>
        <p:nvSpPr>
          <p:cNvPr id="3" name="Footer Placeholder 2"/>
          <p:cNvSpPr>
            <a:spLocks noGrp="1"/>
          </p:cNvSpPr>
          <p:nvPr>
            <p:ph type="ftr" sz="quarter" idx="11"/>
          </p:nvPr>
        </p:nvSpPr>
        <p:spPr/>
        <p:txBody>
          <a:bodyPr/>
          <a:lstStyle/>
          <a:p>
            <a:r>
              <a:rPr lang="en-US" dirty="0" smtClean="0"/>
              <a:t>CSE@HKBKCE</a:t>
            </a:r>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9</a:t>
            </a:fld>
            <a:endParaRPr lang="en-US" dirty="0">
              <a:solidFill>
                <a:schemeClr val="tx2"/>
              </a:solidFill>
            </a:endParaRPr>
          </a:p>
        </p:txBody>
      </p:sp>
      <p:sp>
        <p:nvSpPr>
          <p:cNvPr id="6" name="Content Placeholder 2"/>
          <p:cNvSpPr txBox="1">
            <a:spLocks/>
          </p:cNvSpPr>
          <p:nvPr/>
        </p:nvSpPr>
        <p:spPr>
          <a:xfrm>
            <a:off x="609600" y="514350"/>
            <a:ext cx="8229600" cy="423267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1900" b="1" u="sng" dirty="0" smtClean="0">
                <a:latin typeface="Times New Roman" panose="02020603050405020304" pitchFamily="18" charset="0"/>
                <a:cs typeface="Times New Roman" panose="02020603050405020304" pitchFamily="18" charset="0"/>
              </a:rPr>
              <a:t>Classification</a:t>
            </a:r>
            <a:r>
              <a:rPr lang="en-US" sz="1900" dirty="0" smtClean="0">
                <a:latin typeface="Times New Roman" panose="02020603050405020304" pitchFamily="18" charset="0"/>
                <a:cs typeface="Times New Roman" panose="02020603050405020304" pitchFamily="18" charset="0"/>
              </a:rPr>
              <a:t> is the process which consists of a set of predefined classes and helps determine to which class a new object belongs to.</a:t>
            </a:r>
          </a:p>
          <a:p>
            <a:pPr algn="just">
              <a:buFont typeface="Wingdings" panose="05000000000000000000" pitchFamily="2" charset="2"/>
              <a:buChar char="ü"/>
            </a:pPr>
            <a:r>
              <a:rPr lang="en-US" sz="1900" dirty="0" smtClean="0">
                <a:latin typeface="Times New Roman" panose="02020603050405020304" pitchFamily="18" charset="0"/>
                <a:cs typeface="Times New Roman" panose="02020603050405020304" pitchFamily="18" charset="0"/>
              </a:rPr>
              <a:t>Classifier is  the one that performs data classification into two phases:</a:t>
            </a:r>
            <a:r>
              <a:rPr lang="en-US" sz="1900" dirty="0" smtClean="0">
                <a:solidFill>
                  <a:srgbClr val="FF0000"/>
                </a:solidFill>
                <a:latin typeface="Times New Roman" panose="02020603050405020304" pitchFamily="18" charset="0"/>
                <a:cs typeface="Times New Roman" panose="02020603050405020304" pitchFamily="18" charset="0"/>
              </a:rPr>
              <a:t> training </a:t>
            </a:r>
            <a:r>
              <a:rPr lang="en-US" sz="1900" dirty="0" smtClean="0">
                <a:latin typeface="Times New Roman" panose="02020603050405020304" pitchFamily="18" charset="0"/>
                <a:cs typeface="Times New Roman" panose="02020603050405020304" pitchFamily="18" charset="0"/>
              </a:rPr>
              <a:t>and </a:t>
            </a:r>
            <a:r>
              <a:rPr lang="en-US" sz="1900" dirty="0" smtClean="0">
                <a:solidFill>
                  <a:srgbClr val="FF0000"/>
                </a:solidFill>
                <a:latin typeface="Times New Roman" panose="02020603050405020304" pitchFamily="18" charset="0"/>
                <a:cs typeface="Times New Roman" panose="02020603050405020304" pitchFamily="18" charset="0"/>
              </a:rPr>
              <a:t>testing phase </a:t>
            </a:r>
            <a:r>
              <a:rPr lang="en-US" sz="1900" dirty="0" smtClean="0">
                <a:latin typeface="Times New Roman" panose="02020603050405020304" pitchFamily="18" charset="0"/>
                <a:cs typeface="Times New Roman" panose="02020603050405020304" pitchFamily="18" charset="0"/>
              </a:rPr>
              <a:t>(infant)</a:t>
            </a:r>
            <a:endParaRPr 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900" dirty="0" smtClean="0">
                <a:latin typeface="Times New Roman" panose="02020603050405020304" pitchFamily="18" charset="0"/>
                <a:cs typeface="Times New Roman" panose="02020603050405020304" pitchFamily="18" charset="0"/>
              </a:rPr>
              <a:t>SVM (support Vector Machine) is a discriminating classifier formally defined by a separating hyperplane. In other words, given a labelled Training Data , the algorithm outputs optimal hyperplane which categorizes new examples. </a:t>
            </a:r>
          </a:p>
          <a:p>
            <a:pPr algn="just">
              <a:buFont typeface="Wingdings" panose="05000000000000000000" pitchFamily="2" charset="2"/>
              <a:buChar char="ü"/>
            </a:pPr>
            <a:r>
              <a:rPr lang="en-US" sz="1900" dirty="0" smtClean="0">
                <a:latin typeface="Times New Roman" panose="02020603050405020304" pitchFamily="18" charset="0"/>
                <a:cs typeface="Times New Roman" panose="02020603050405020304" pitchFamily="18" charset="0"/>
              </a:rPr>
              <a:t>We have </a:t>
            </a:r>
            <a:r>
              <a:rPr lang="en-US" sz="1900" smtClean="0">
                <a:latin typeface="Times New Roman" panose="02020603050405020304" pitchFamily="18" charset="0"/>
                <a:cs typeface="Times New Roman" panose="02020603050405020304" pitchFamily="18" charset="0"/>
              </a:rPr>
              <a:t>twelve </a:t>
            </a:r>
            <a:r>
              <a:rPr lang="en-US" sz="1900" smtClean="0">
                <a:latin typeface="Times New Roman" panose="02020603050405020304" pitchFamily="18" charset="0"/>
                <a:cs typeface="Times New Roman" panose="02020603050405020304" pitchFamily="18" charset="0"/>
              </a:rPr>
              <a:t>labels.</a:t>
            </a:r>
            <a:endParaRPr 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900" b="1" u="sng" dirty="0" smtClean="0">
                <a:latin typeface="Times New Roman" panose="02020603050405020304" pitchFamily="18" charset="0"/>
                <a:cs typeface="Times New Roman" panose="02020603050405020304" pitchFamily="18" charset="0"/>
              </a:rPr>
              <a:t>Database</a:t>
            </a:r>
            <a:r>
              <a:rPr lang="en-US" sz="1900" u="sng"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:Using MySQL Database for collection of non-classified, classified data, and data for aggregation and reports generation for viewing in User Interface (Web Application).</a:t>
            </a:r>
            <a:endParaRPr lang="en-US" sz="1900" dirty="0">
              <a:latin typeface="Times New Roman" panose="02020603050405020304" pitchFamily="18" charset="0"/>
              <a:cs typeface="Times New Roman" panose="02020603050405020304" pitchFamily="18" charset="0"/>
            </a:endParaRPr>
          </a:p>
        </p:txBody>
      </p:sp>
      <p:sp>
        <p:nvSpPr>
          <p:cNvPr id="7" name="Date Placeholder 3"/>
          <p:cNvSpPr txBox="1">
            <a:spLocks/>
          </p:cNvSpPr>
          <p:nvPr/>
        </p:nvSpPr>
        <p:spPr>
          <a:xfrm>
            <a:off x="609600" y="4919664"/>
            <a:ext cx="2133600" cy="27384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endParaRPr lang="en-US" dirty="0"/>
          </a:p>
        </p:txBody>
      </p:sp>
      <p:sp>
        <p:nvSpPr>
          <p:cNvPr id="8" name="Footer Placeholder 4"/>
          <p:cNvSpPr txBox="1">
            <a:spLocks/>
          </p:cNvSpPr>
          <p:nvPr/>
        </p:nvSpPr>
        <p:spPr>
          <a:xfrm>
            <a:off x="3276600" y="4919664"/>
            <a:ext cx="2895600" cy="27384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a:endParaRPr lang="en-US" sz="1400" dirty="0">
              <a:solidFill>
                <a:schemeClr val="tx2"/>
              </a:solidFill>
            </a:endParaRPr>
          </a:p>
        </p:txBody>
      </p:sp>
      <p:sp>
        <p:nvSpPr>
          <p:cNvPr id="9" name="Slide Number Placeholder 5"/>
          <p:cNvSpPr txBox="1">
            <a:spLocks/>
          </p:cNvSpPr>
          <p:nvPr/>
        </p:nvSpPr>
        <p:spPr>
          <a:xfrm>
            <a:off x="6705600" y="4919664"/>
            <a:ext cx="2133600" cy="273844"/>
          </a:xfrm>
          <a:prstGeom prst="rect">
            <a:avLst/>
          </a:prstGeom>
        </p:spPr>
        <p:txBody>
          <a:bodyPr vert="horz" lIns="91440" tIns="45720" rIns="91440" bIns="45720" rtlCol="0" anchor="ctr"/>
          <a:lstStyle>
            <a:lvl1pPr marL="0" algn="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ctr"/>
            <a:endParaRPr lang="en-US" sz="1400" b="1" dirty="0">
              <a:solidFill>
                <a:schemeClr val="tx1"/>
              </a:solidFill>
            </a:endParaRPr>
          </a:p>
        </p:txBody>
      </p:sp>
    </p:spTree>
    <p:extLst>
      <p:ext uri="{BB962C8B-B14F-4D97-AF65-F5344CB8AC3E}">
        <p14:creationId xmlns:p14="http://schemas.microsoft.com/office/powerpoint/2010/main" xmlns="" val="2639233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0</TotalTime>
  <Words>1994</Words>
  <Application>Microsoft Office PowerPoint</Application>
  <PresentationFormat>On-screen Show (16:9)</PresentationFormat>
  <Paragraphs>284</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HKBK COLLEGE of ENGINEERING Department of Computer Science and Engineering Final Year Project Presentation  </vt:lpstr>
      <vt:lpstr>Abstract</vt:lpstr>
      <vt:lpstr>Objectives</vt:lpstr>
      <vt:lpstr>Slide 4</vt:lpstr>
      <vt:lpstr>Introduction </vt:lpstr>
      <vt:lpstr>Slide 6</vt:lpstr>
      <vt:lpstr>Slide 7</vt:lpstr>
      <vt:lpstr>Overview </vt:lpstr>
      <vt:lpstr>Slide 9</vt:lpstr>
      <vt:lpstr>Software Requirements Specification</vt:lpstr>
      <vt:lpstr>Slide 11</vt:lpstr>
      <vt:lpstr>Slide 12</vt:lpstr>
      <vt:lpstr>Contd…</vt:lpstr>
      <vt:lpstr>Hardware and Software Specifications</vt:lpstr>
      <vt:lpstr>Slide 15</vt:lpstr>
      <vt:lpstr>Design Constraints</vt:lpstr>
      <vt:lpstr>Slide 17</vt:lpstr>
      <vt:lpstr>Data Flow Diagrams</vt:lpstr>
      <vt:lpstr>Slide 19</vt:lpstr>
      <vt:lpstr>Slide 20</vt:lpstr>
      <vt:lpstr>Slide 21</vt:lpstr>
      <vt:lpstr>Slide 22</vt:lpstr>
      <vt:lpstr>Slide 23</vt:lpstr>
      <vt:lpstr>Slide 24</vt:lpstr>
      <vt:lpstr>Sequence Diagram</vt:lpstr>
      <vt:lpstr>Slide 26</vt:lpstr>
      <vt:lpstr>Implementation</vt:lpstr>
      <vt:lpstr>Flowchart  For  Feature Extraction </vt:lpstr>
      <vt:lpstr>Flowchart  for  Data classification </vt:lpstr>
      <vt:lpstr>Overall Flowchart</vt:lpstr>
      <vt:lpstr>Future Scope</vt:lpstr>
      <vt:lpstr>Conclusion</vt:lpstr>
      <vt:lpstr>References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2016-03-17T09:21:43Z</dcterms:created>
  <dcterms:modified xsi:type="dcterms:W3CDTF">2016-05-25T09:17:09Z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