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8" r:id="rId4"/>
    <p:sldId id="258" r:id="rId5"/>
    <p:sldId id="269" r:id="rId6"/>
    <p:sldId id="260" r:id="rId7"/>
    <p:sldId id="262" r:id="rId8"/>
    <p:sldId id="265" r:id="rId9"/>
    <p:sldId id="275" r:id="rId10"/>
    <p:sldId id="264" r:id="rId11"/>
    <p:sldId id="266" r:id="rId12"/>
    <p:sldId id="267" r:id="rId13"/>
    <p:sldId id="263" r:id="rId14"/>
    <p:sldId id="270" r:id="rId15"/>
    <p:sldId id="271" r:id="rId16"/>
    <p:sldId id="273" r:id="rId17"/>
    <p:sldId id="274" r:id="rId18"/>
    <p:sldId id="276" r:id="rId19"/>
    <p:sldId id="277" r:id="rId20"/>
    <p:sldId id="295" r:id="rId21"/>
    <p:sldId id="279" r:id="rId22"/>
    <p:sldId id="296" r:id="rId23"/>
    <p:sldId id="280" r:id="rId24"/>
    <p:sldId id="297" r:id="rId25"/>
    <p:sldId id="281" r:id="rId26"/>
    <p:sldId id="298" r:id="rId27"/>
    <p:sldId id="282" r:id="rId28"/>
    <p:sldId id="283" r:id="rId29"/>
    <p:sldId id="284" r:id="rId30"/>
    <p:sldId id="285" r:id="rId31"/>
    <p:sldId id="287" r:id="rId32"/>
    <p:sldId id="286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870-F7A1-472A-B785-D2449C0F035E}" type="datetimeFigureOut">
              <a:rPr lang="en-US" smtClean="0"/>
              <a:pPr/>
              <a:t>26/08/2021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CED0-FCEB-4AC9-954D-9E225906E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imation" TargetMode="External"/><Relationship Id="rId3" Type="http://schemas.openxmlformats.org/officeDocument/2006/relationships/hyperlink" Target="https://en.wikipedia.org/wiki/Data_set" TargetMode="External"/><Relationship Id="rId7" Type="http://schemas.openxmlformats.org/officeDocument/2006/relationships/hyperlink" Target="https://en.wikipedia.org/wiki/Diagram" TargetMode="External"/><Relationship Id="rId2" Type="http://schemas.openxmlformats.org/officeDocument/2006/relationships/hyperlink" Target="https://en.wikipedia.org/wiki/Data_analysi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Image" TargetMode="External"/><Relationship Id="rId5" Type="http://schemas.openxmlformats.org/officeDocument/2006/relationships/hyperlink" Target="https://en.wikipedia.org/wiki/Data_visualization" TargetMode="External"/><Relationship Id="rId4" Type="http://schemas.openxmlformats.org/officeDocument/2006/relationships/hyperlink" Target="https://en.wikipedia.org/wiki/Statistical_graph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7" y="357167"/>
            <a:ext cx="8429684" cy="1214446"/>
          </a:xfrm>
        </p:spPr>
        <p:txBody>
          <a:bodyPr>
            <a:noAutofit/>
          </a:bodyPr>
          <a:lstStyle/>
          <a:p>
            <a:pPr algn="just"/>
            <a:r>
              <a:rPr lang="en-IN" sz="4200" b="1" dirty="0" smtClean="0">
                <a:solidFill>
                  <a:schemeClr val="accent1"/>
                </a:solidFill>
              </a:rPr>
              <a:t>Project Name :- Forecast Gold Prices</a:t>
            </a:r>
            <a:endParaRPr lang="en-US" sz="42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643050"/>
            <a:ext cx="8572560" cy="485778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  <a:latin typeface="Sitka Text" pitchFamily="2" charset="0"/>
              </a:rPr>
              <a:t>Team 3 Participants:-   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1) Rukhsar Tamboli</a:t>
            </a:r>
          </a:p>
          <a:p>
            <a:pPr algn="l"/>
            <a:r>
              <a:rPr lang="en-IN" b="1" dirty="0">
                <a:solidFill>
                  <a:schemeClr val="tx2"/>
                </a:solidFill>
                <a:latin typeface="Sitka Banner" pitchFamily="2" charset="0"/>
              </a:rPr>
              <a:t>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                            2) Vilas Tade</a:t>
            </a:r>
          </a:p>
          <a:p>
            <a:pPr algn="l"/>
            <a:r>
              <a:rPr lang="en-IN" b="1" dirty="0">
                <a:solidFill>
                  <a:schemeClr val="tx2"/>
                </a:solidFill>
                <a:latin typeface="Sitka Banner" pitchFamily="2" charset="0"/>
              </a:rPr>
              <a:t>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                            3) Akshay Ramteke</a:t>
            </a:r>
          </a:p>
          <a:p>
            <a:pPr algn="l"/>
            <a:r>
              <a:rPr lang="en-IN" b="1" dirty="0">
                <a:solidFill>
                  <a:schemeClr val="tx2"/>
                </a:solidFill>
                <a:latin typeface="Sitka Banner" pitchFamily="2" charset="0"/>
              </a:rPr>
              <a:t>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                            4) Lokesh Putta</a:t>
            </a:r>
          </a:p>
          <a:p>
            <a:pPr algn="l"/>
            <a:r>
              <a:rPr lang="en-IN" b="1" dirty="0">
                <a:solidFill>
                  <a:schemeClr val="tx2"/>
                </a:solidFill>
                <a:latin typeface="Sitka Banner" pitchFamily="2" charset="0"/>
              </a:rPr>
              <a:t>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                            5)Darshana Yenkar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Sitka Banner" pitchFamily="2" charset="0"/>
              </a:rPr>
              <a:t>Mentor Name :-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Varun Sir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Sitka Banner" pitchFamily="2" charset="0"/>
              </a:rPr>
              <a:t>Date :- </a:t>
            </a:r>
            <a:r>
              <a:rPr lang="en-IN" b="1" dirty="0" smtClean="0">
                <a:solidFill>
                  <a:schemeClr val="tx2"/>
                </a:solidFill>
                <a:latin typeface="Sitka Banner" pitchFamily="2" charset="0"/>
              </a:rPr>
              <a:t>11-Augest-2021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Outlier Detection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215238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Month wise Price Distribution</a:t>
            </a:r>
            <a:endParaRPr lang="en-US" b="1" dirty="0"/>
          </a:p>
        </p:txBody>
      </p:sp>
      <p:pic>
        <p:nvPicPr>
          <p:cNvPr id="6146" name="Picture 2" descr="C:\Users\Lenovo PC\Pictures\Screenshot 2021-08-18 19364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6"/>
            <a:ext cx="8143932" cy="4572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Month wise Outlier Detection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Lenovo PC\Pictures\Screenshot 2021-08-18 19165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2000240"/>
            <a:ext cx="8286808" cy="4143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Year wise Outlier Detection</a:t>
            </a:r>
            <a:endParaRPr lang="en-US" dirty="0"/>
          </a:p>
        </p:txBody>
      </p:sp>
      <p:pic>
        <p:nvPicPr>
          <p:cNvPr id="8194" name="Picture 2" descr="C:\Users\Lenovo PC\Pictures\Screenshot 2021-08-18 19372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57298"/>
            <a:ext cx="8329642" cy="50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6439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Decomposition Plot: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           </a:t>
            </a:r>
            <a:r>
              <a:rPr lang="en-US" sz="3600" b="1" dirty="0" smtClean="0">
                <a:solidFill>
                  <a:schemeClr val="tx2"/>
                </a:solidFill>
              </a:rPr>
              <a:t>Additive Decompose 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38263"/>
            <a:ext cx="8643998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Multiplicative Decompose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5"/>
            <a:ext cx="8786873" cy="5500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Checking stationarity of dataset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Here we used Rolling Test and Dickey-Fuller test statistics to check the stationarity of dataset.</a:t>
            </a:r>
          </a:p>
          <a:p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8501122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4643470" cy="628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14910" y="928670"/>
            <a:ext cx="3929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Here we used Dickey-Fuller test statistics to check the stationarity of dataset.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From Rolling Statistic Test we observed that rolling mean and standard deviation are not constant over a time period .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By applying the Dickey-Fuller test on original dataset, we got p-value more than the critical value, i.e. 0.05. Hence it shows the data is non-stationary.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i="1" dirty="0" smtClean="0"/>
              <a:t>International Gold Price Movement </a:t>
            </a:r>
            <a:br>
              <a:rPr lang="en-IN" sz="4000" b="1" i="1" dirty="0" smtClean="0"/>
            </a:br>
            <a:r>
              <a:rPr lang="en-IN" sz="4000" b="1" i="1" dirty="0" smtClean="0"/>
              <a:t>1968 To 2021 Reason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GOLD PRICE INCREASE IN ECONOMIC CRISES</a:t>
            </a:r>
          </a:p>
          <a:p>
            <a:r>
              <a:rPr lang="en-US" sz="2000" dirty="0" smtClean="0"/>
              <a:t>The relationship between gold prices and stock markets is inverse. More often than not, the gold prices would drop when the stock markets perform well and vice versa. </a:t>
            </a:r>
          </a:p>
          <a:p>
            <a:r>
              <a:rPr lang="en-US" sz="2000" dirty="0" smtClean="0"/>
              <a:t>When the stock markets collapse, the demand for gold increases as more and more investors would be looking at safer options.</a:t>
            </a:r>
          </a:p>
          <a:p>
            <a:r>
              <a:rPr lang="en-US" sz="2000" dirty="0" smtClean="0"/>
              <a:t>Gold is considered one of the most secured investment options as the chances of gold losing its entire worth is almost non-existent. Gold prices may fluctuate but will never be collapsing to zero. </a:t>
            </a:r>
          </a:p>
          <a:p>
            <a:r>
              <a:rPr lang="en-US" sz="2000" dirty="0" smtClean="0"/>
              <a:t>It is for this very reason that the prices of the yellow metal shoot up at times of uncertainty or economic crisis or war 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Decade 1968-1980</a:t>
            </a:r>
            <a:endParaRPr lang="en-US" sz="4000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48648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Business</a:t>
            </a:r>
            <a:r>
              <a:rPr lang="en-IN" b="1" i="1" dirty="0" smtClean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Objective</a:t>
            </a:r>
            <a:r>
              <a:rPr lang="en-IN" b="1" i="1" dirty="0" smtClean="0">
                <a:solidFill>
                  <a:schemeClr val="tx2"/>
                </a:solidFill>
              </a:rPr>
              <a:t> 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786874" cy="4525963"/>
          </a:xfrm>
        </p:spPr>
        <p:txBody>
          <a:bodyPr/>
          <a:lstStyle/>
          <a:p>
            <a:pPr algn="just"/>
            <a:r>
              <a:rPr lang="en-IN" sz="2800" dirty="0"/>
              <a:t>Data provided is related to gold prices. The objective is to understand the underlying structure in your dataset and come up with a suitable forecasting model which can effectively forecast gold prices for next 30 days.  </a:t>
            </a:r>
            <a:endParaRPr lang="en-IN" sz="2800" dirty="0" smtClean="0"/>
          </a:p>
          <a:p>
            <a:pPr algn="just"/>
            <a:endParaRPr lang="en-US" sz="2800" dirty="0"/>
          </a:p>
          <a:p>
            <a:pPr algn="just"/>
            <a:r>
              <a:rPr lang="en-IN" sz="2800" dirty="0"/>
              <a:t>This forecast model will be used by gold exporting and gold importing companies to understand the metal price movements and accordingly set their revenue expectations. 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Decade 1968-1980 movement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88315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 1971, the United States suspended the free exchange of U.S. gold for foreign-held dollars.</a:t>
            </a:r>
          </a:p>
          <a:p>
            <a:r>
              <a:rPr lang="en-US" sz="2000" dirty="0" smtClean="0"/>
              <a:t>then in 1974 lifted its four-decade ban on the private purchase of gold.</a:t>
            </a:r>
          </a:p>
          <a:p>
            <a:r>
              <a:rPr lang="en-US" sz="2000" dirty="0" smtClean="0"/>
              <a:t> Gold price traced out two principal cycles during a the (Decade moving up, from 1971 it reached a peak in December 1974, then fell till the third quarter of 1976, rose again till early 1980.</a:t>
            </a:r>
          </a:p>
          <a:p>
            <a:r>
              <a:rPr lang="en-IN" sz="2000" dirty="0" smtClean="0"/>
              <a:t>In 1976 – 1978 less inflation</a:t>
            </a:r>
          </a:p>
          <a:p>
            <a:r>
              <a:rPr lang="en-US" sz="2000" dirty="0" smtClean="0"/>
              <a:t>Russian invasion of Afghanistan in Dec 1979, Iran hostage crisis.</a:t>
            </a:r>
          </a:p>
          <a:p>
            <a:r>
              <a:rPr lang="en-IN" sz="2000" dirty="0" smtClean="0"/>
              <a:t>In this decade gold price rise 37.375$ to 589.500$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Decade 1981-1990</a:t>
            </a:r>
            <a:endParaRPr lang="en-US" sz="4000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71546"/>
            <a:ext cx="9144000" cy="56436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Decade 1981-1990 movement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1980 to 1982 the inflation is high</a:t>
            </a:r>
          </a:p>
          <a:p>
            <a:r>
              <a:rPr lang="en-IN" sz="2400" dirty="0" smtClean="0"/>
              <a:t>In 1987 the USA stock market collapse (black Monday)</a:t>
            </a:r>
          </a:p>
          <a:p>
            <a:r>
              <a:rPr lang="en-IN" sz="2400" dirty="0" smtClean="0"/>
              <a:t>In this decade gold price  start 592$ to End 391$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Decade 1991-2000</a:t>
            </a:r>
            <a:endParaRPr lang="en-US" sz="4000" b="1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Decade 1991-2000 movement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Recession in early 1990s</a:t>
            </a:r>
          </a:p>
          <a:p>
            <a:r>
              <a:rPr lang="en-IN" sz="2400" dirty="0" smtClean="0"/>
              <a:t>In 1999 to 2001 the dot com bubble burst.</a:t>
            </a:r>
          </a:p>
          <a:p>
            <a:r>
              <a:rPr lang="en-IN" sz="2400" dirty="0" smtClean="0"/>
              <a:t>In this decade gold price start  392.500$ to  End 272.650$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Decade 2001-2010</a:t>
            </a:r>
            <a:endParaRPr lang="en-US" sz="4000" b="1" i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7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Decade 2001-2010 movement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1999 to 2001 the dot com bubble burst.</a:t>
            </a:r>
          </a:p>
          <a:p>
            <a:r>
              <a:rPr lang="en-IN" sz="2400" dirty="0" smtClean="0"/>
              <a:t>Stock market crash .</a:t>
            </a:r>
          </a:p>
          <a:p>
            <a:r>
              <a:rPr lang="en-US" sz="2400" dirty="0" smtClean="0"/>
              <a:t>In 2001 the wars in Afghanistan</a:t>
            </a:r>
            <a:endParaRPr lang="en-IN" sz="2400" dirty="0" smtClean="0"/>
          </a:p>
          <a:p>
            <a:r>
              <a:rPr lang="en-IN" sz="2400" dirty="0" smtClean="0"/>
              <a:t>In 2007 to  2009 housing  financial  meltdown in banking sector.</a:t>
            </a:r>
          </a:p>
          <a:p>
            <a:r>
              <a:rPr lang="en-IN" sz="2400" dirty="0" smtClean="0"/>
              <a:t>In this decade gold price rise 272.800$ to 1410.250$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Decade 2011-2021</a:t>
            </a:r>
            <a:endParaRPr lang="en-US" sz="4000" b="1" i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7"/>
            <a:ext cx="914400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Decade 2011-2020 movement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US" sz="2400" dirty="0" smtClean="0"/>
              <a:t>2011 Japan's Tsunami and Nuclear Disaster</a:t>
            </a:r>
          </a:p>
          <a:p>
            <a:r>
              <a:rPr lang="en-US" sz="2400" dirty="0" smtClean="0"/>
              <a:t>In 2015 Greek Debt Crisis Threatens European Union as </a:t>
            </a:r>
            <a:r>
              <a:rPr lang="en-US" sz="2400" dirty="0" err="1" smtClean="0"/>
              <a:t>Eurozone</a:t>
            </a:r>
            <a:r>
              <a:rPr lang="en-US" sz="2400" dirty="0" smtClean="0"/>
              <a:t> debt crisis.</a:t>
            </a:r>
            <a:endParaRPr lang="en-IN" sz="2400" dirty="0" smtClean="0"/>
          </a:p>
          <a:p>
            <a:r>
              <a:rPr lang="en-IN" sz="2400" dirty="0" smtClean="0"/>
              <a:t>In 2016 </a:t>
            </a:r>
            <a:r>
              <a:rPr lang="en-IN" sz="2400" dirty="0" err="1" smtClean="0"/>
              <a:t>Brexit</a:t>
            </a:r>
            <a:r>
              <a:rPr lang="en-IN" sz="2400" dirty="0" smtClean="0"/>
              <a:t> Event</a:t>
            </a:r>
          </a:p>
          <a:p>
            <a:r>
              <a:rPr lang="en-IN" sz="2400" dirty="0" smtClean="0"/>
              <a:t>In 2019 due to covid-19 pandemic</a:t>
            </a:r>
          </a:p>
          <a:p>
            <a:r>
              <a:rPr lang="en-IN" sz="2400" dirty="0" smtClean="0"/>
              <a:t>In this decade gold price start 1405.500$ to End 1891.100$</a:t>
            </a:r>
          </a:p>
          <a:p>
            <a:r>
              <a:rPr lang="en-IN" sz="2400" dirty="0" smtClean="0"/>
              <a:t>Average return 10 to 11% form 1968 to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dirty="0" smtClean="0"/>
              <a:t>Log Scale Transformation</a:t>
            </a:r>
            <a:endParaRPr lang="en-US" sz="4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005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make the data stationary we used log </a:t>
            </a:r>
            <a:r>
              <a:rPr lang="en-IN" sz="2400" i="1" dirty="0" smtClean="0"/>
              <a:t>Exponential </a:t>
            </a:r>
            <a:r>
              <a:rPr lang="en-IN" sz="2400" i="1" dirty="0" smtClean="0"/>
              <a:t>Decay </a:t>
            </a:r>
            <a:r>
              <a:rPr lang="en-US" sz="2400" dirty="0" smtClean="0"/>
              <a:t>&amp;</a:t>
            </a:r>
            <a:r>
              <a:rPr lang="en-IN" sz="2400" i="1" dirty="0" smtClean="0"/>
              <a:t>Time Shift </a:t>
            </a:r>
            <a:r>
              <a:rPr lang="en-IN" sz="2400" i="1" dirty="0" smtClean="0"/>
              <a:t>Transformation</a:t>
            </a:r>
            <a:r>
              <a:rPr lang="en-US" sz="2400" dirty="0" smtClean="0"/>
              <a:t>, </a:t>
            </a:r>
            <a:r>
              <a:rPr lang="en-US" sz="2400" dirty="0" smtClean="0"/>
              <a:t>after doing this transformation, we got p-value less than the critical value.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3976957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 PC\Downloads\dsl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268761"/>
            <a:ext cx="8643998" cy="5126369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844" y="274320"/>
            <a:ext cx="8643998" cy="73521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  <a:sym typeface="Arial"/>
              </a:rPr>
              <a:t>Project Architecture / Project Flow</a:t>
            </a:r>
            <a:endParaRPr lang="en-IN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9144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929174"/>
            <a:ext cx="892971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Log Transformation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85762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14480" y="0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dirty="0" smtClean="0"/>
              <a:t>Result of stationarity Test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85723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After Log Transformation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400052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86314" y="857233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After Expontional  decay Transformation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514350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00042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After Time shift Transformation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Autocorrelation and Partial auto correlation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1537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Data Collection &amp; Details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14810" y="1285862"/>
            <a:ext cx="4714908" cy="4911743"/>
          </a:xfrm>
        </p:spPr>
        <p:txBody>
          <a:bodyPr/>
          <a:lstStyle/>
          <a:p>
            <a:r>
              <a:rPr lang="en-IN" sz="2400" dirty="0" smtClean="0"/>
              <a:t>13908 rows &amp; 2 column</a:t>
            </a:r>
          </a:p>
          <a:p>
            <a:r>
              <a:rPr lang="en-IN" sz="2400" dirty="0" smtClean="0"/>
              <a:t>Year range </a:t>
            </a:r>
            <a:r>
              <a:rPr lang="en-IN" sz="2400" b="1" dirty="0" smtClean="0"/>
              <a:t>01-04-1968 to  21-07-2021</a:t>
            </a:r>
          </a:p>
          <a:p>
            <a:r>
              <a:rPr lang="en-IN" sz="2400" dirty="0" smtClean="0"/>
              <a:t>Unique Date Values </a:t>
            </a:r>
            <a:r>
              <a:rPr lang="en-IN" sz="2400" b="1" dirty="0" smtClean="0"/>
              <a:t>13908</a:t>
            </a:r>
            <a:r>
              <a:rPr lang="en-IN" sz="2400" dirty="0" smtClean="0"/>
              <a:t> and Price </a:t>
            </a:r>
            <a:r>
              <a:rPr lang="en-IN" sz="2400" b="1" dirty="0" smtClean="0"/>
              <a:t>7840</a:t>
            </a:r>
          </a:p>
          <a:p>
            <a:r>
              <a:rPr lang="en-IN" dirty="0" smtClean="0"/>
              <a:t> </a:t>
            </a:r>
            <a:r>
              <a:rPr lang="en-IN" sz="2400" dirty="0" smtClean="0"/>
              <a:t>Null value </a:t>
            </a:r>
            <a:r>
              <a:rPr lang="en-IN" sz="2400" b="1" dirty="0" smtClean="0"/>
              <a:t>431</a:t>
            </a:r>
          </a:p>
          <a:p>
            <a:r>
              <a:rPr lang="en-IN" sz="2400" dirty="0" smtClean="0"/>
              <a:t>These are the explanations for variables.</a:t>
            </a:r>
          </a:p>
          <a:p>
            <a:pPr>
              <a:buNone/>
            </a:pPr>
            <a:r>
              <a:rPr lang="en-IN" sz="2400" dirty="0" smtClean="0"/>
              <a:t>       1) </a:t>
            </a:r>
            <a:r>
              <a:rPr lang="en-IN" sz="2400" b="1" dirty="0" smtClean="0"/>
              <a:t>Date (object) </a:t>
            </a:r>
            <a:r>
              <a:rPr lang="en-IN" sz="2400" dirty="0" smtClean="0"/>
              <a:t>:  Daily entry</a:t>
            </a:r>
          </a:p>
          <a:p>
            <a:pPr>
              <a:buNone/>
            </a:pPr>
            <a:r>
              <a:rPr lang="en-IN" sz="2400" dirty="0" smtClean="0"/>
              <a:t>                                        date                 </a:t>
            </a:r>
          </a:p>
          <a:p>
            <a:pPr>
              <a:buNone/>
            </a:pPr>
            <a:r>
              <a:rPr lang="en-IN" sz="2400" dirty="0" smtClean="0"/>
              <a:t>       2) </a:t>
            </a:r>
            <a:r>
              <a:rPr lang="en-IN" sz="2400" b="1" dirty="0" smtClean="0"/>
              <a:t>Price (Float64)  </a:t>
            </a:r>
            <a:r>
              <a:rPr lang="en-IN" sz="2400" dirty="0" smtClean="0"/>
              <a:t>: Gold Price</a:t>
            </a:r>
          </a:p>
          <a:p>
            <a:endParaRPr lang="en-US" dirty="0"/>
          </a:p>
        </p:txBody>
      </p:sp>
      <p:pic>
        <p:nvPicPr>
          <p:cNvPr id="8" name="Picture 2" descr="C:\Users\Lenovo PC\Pictures\Screenshot 2021-08-18 19152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6" y="1500174"/>
            <a:ext cx="3143271" cy="47863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60019"/>
            <a:ext cx="8373616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>
                <a:solidFill>
                  <a:schemeClr val="tx2"/>
                </a:solidFill>
                <a:sym typeface="Arial"/>
              </a:rPr>
              <a:t>Exploratory Data Analysis (EDA) &amp; Visualization</a:t>
            </a:r>
            <a:r>
              <a:rPr lang="en-US" sz="3600" b="1" dirty="0">
                <a:solidFill>
                  <a:srgbClr val="002776"/>
                </a:solidFill>
                <a:ea typeface="Arial"/>
                <a:cs typeface="Arial"/>
                <a:sym typeface="Arial"/>
              </a:rPr>
              <a:t/>
            </a:r>
            <a:br>
              <a:rPr lang="en-US" sz="3600" b="1" dirty="0">
                <a:solidFill>
                  <a:srgbClr val="002776"/>
                </a:solidFill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1520" y="1614398"/>
            <a:ext cx="8215370" cy="47516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Exploratory Data Analysis</a:t>
            </a:r>
            <a:r>
              <a:rPr lang="en-US" sz="2000" dirty="0"/>
              <a:t> is an approach of </a:t>
            </a:r>
            <a:r>
              <a:rPr lang="en-US" sz="2000" dirty="0">
                <a:hlinkClick r:id="rId2" tooltip="Data analysis"/>
              </a:rPr>
              <a:t>analyzing</a:t>
            </a:r>
            <a:r>
              <a:rPr lang="en-US" sz="2000" dirty="0"/>
              <a:t> </a:t>
            </a:r>
            <a:r>
              <a:rPr lang="en-US" sz="2000" dirty="0">
                <a:hlinkClick r:id="rId3" tooltip="Data set"/>
              </a:rPr>
              <a:t>data sets</a:t>
            </a:r>
            <a:r>
              <a:rPr lang="en-US" sz="2000" dirty="0"/>
              <a:t> to summarize their main characteristics, often using </a:t>
            </a:r>
            <a:r>
              <a:rPr lang="en-US" sz="2000" dirty="0">
                <a:hlinkClick r:id="rId4" tooltip="John W. Tukey"/>
              </a:rPr>
              <a:t>statistical graphics</a:t>
            </a:r>
            <a:r>
              <a:rPr lang="en-US" sz="2000" dirty="0"/>
              <a:t> and other </a:t>
            </a:r>
            <a:r>
              <a:rPr lang="en-US" sz="2000" dirty="0">
                <a:hlinkClick r:id="rId5"/>
              </a:rPr>
              <a:t>data visualization</a:t>
            </a:r>
            <a:r>
              <a:rPr lang="en-US" sz="2000" dirty="0"/>
              <a:t> methods.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Visualization </a:t>
            </a:r>
            <a:r>
              <a:rPr lang="en-US" sz="2000" dirty="0"/>
              <a:t>is any technique for creating </a:t>
            </a:r>
            <a:r>
              <a:rPr lang="en-US" sz="2000" dirty="0">
                <a:hlinkClick r:id="rId6" tooltip="Image"/>
              </a:rPr>
              <a:t>images</a:t>
            </a:r>
            <a:r>
              <a:rPr lang="en-US" sz="2000" dirty="0"/>
              <a:t>, </a:t>
            </a:r>
            <a:r>
              <a:rPr lang="en-US" sz="2000" dirty="0">
                <a:hlinkClick r:id="rId7" tooltip="Diagram"/>
              </a:rPr>
              <a:t>diagrams</a:t>
            </a:r>
            <a:r>
              <a:rPr lang="en-US" sz="2000" dirty="0"/>
              <a:t>, or </a:t>
            </a:r>
            <a:r>
              <a:rPr lang="en-US" sz="2000" dirty="0">
                <a:hlinkClick r:id="rId8" tooltip="Animation"/>
              </a:rPr>
              <a:t>animations</a:t>
            </a:r>
            <a:r>
              <a:rPr lang="en-US" sz="2000" dirty="0"/>
              <a:t> to communicate a message.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i="1" dirty="0" smtClean="0"/>
              <a:t> </a:t>
            </a:r>
            <a:r>
              <a:rPr lang="en-IN" sz="4000" b="1" dirty="0" smtClean="0">
                <a:solidFill>
                  <a:schemeClr val="tx2"/>
                </a:solidFill>
              </a:rPr>
              <a:t>Missing Values &amp; Imputation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1862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There are total </a:t>
            </a:r>
            <a:r>
              <a:rPr lang="en-IN" sz="2000" b="1" dirty="0" smtClean="0"/>
              <a:t>431</a:t>
            </a:r>
            <a:r>
              <a:rPr lang="en-US" sz="2000" b="1" dirty="0" smtClean="0">
                <a:solidFill>
                  <a:srgbClr val="000000"/>
                </a:solidFill>
              </a:rPr>
              <a:t> null values </a:t>
            </a:r>
            <a:r>
              <a:rPr lang="en-US" sz="2000" dirty="0" smtClean="0">
                <a:solidFill>
                  <a:srgbClr val="000000"/>
                </a:solidFill>
              </a:rPr>
              <a:t>in the dataset.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The null values are mostly on </a:t>
            </a:r>
            <a:r>
              <a:rPr lang="en-US" sz="2000" b="1" dirty="0" smtClean="0">
                <a:solidFill>
                  <a:srgbClr val="000000"/>
                </a:solidFill>
              </a:rPr>
              <a:t>weekends.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Removing all null values could cause </a:t>
            </a:r>
            <a:r>
              <a:rPr lang="en-US" sz="2000" b="1" dirty="0" smtClean="0">
                <a:solidFill>
                  <a:srgbClr val="000000"/>
                </a:solidFill>
              </a:rPr>
              <a:t>a data loss of around one &amp; half year.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So refill null values with the help of </a:t>
            </a:r>
            <a:r>
              <a:rPr lang="en-US" sz="2000" b="1" dirty="0" smtClean="0">
                <a:solidFill>
                  <a:srgbClr val="000000"/>
                </a:solidFill>
              </a:rPr>
              <a:t>“Interpolation function”.</a:t>
            </a:r>
          </a:p>
          <a:p>
            <a:endParaRPr lang="en-US" sz="2000" dirty="0"/>
          </a:p>
        </p:txBody>
      </p:sp>
      <p:pic>
        <p:nvPicPr>
          <p:cNvPr id="8" name="Picture 2" descr="C:\Users\Lenovo PC\Pictures\Screenshot 2021-08-18 19382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743591" cy="4786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Distplot of Price density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Lenovo PC\Pictures\Screenshot 2021-08-18 19175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572428" cy="4572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Lineplot of Gold Price  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b="1" i="1" dirty="0" smtClean="0"/>
              <a:t/>
            </a:r>
            <a:br>
              <a:rPr lang="en-IN" sz="2000" b="1" i="1" dirty="0" smtClean="0"/>
            </a:br>
            <a:endParaRPr lang="en-US" sz="2000" b="1" i="1" dirty="0"/>
          </a:p>
        </p:txBody>
      </p:sp>
      <p:pic>
        <p:nvPicPr>
          <p:cNvPr id="5122" name="Picture 2" descr="C:\Users\Lenovo PC\Pictures\Screenshot 2021-08-18 19161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858180" cy="457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Lag_Plot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58246" cy="5000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773</Words>
  <Application>Microsoft Office PowerPoint</Application>
  <PresentationFormat>On-screen Show (4:3)</PresentationFormat>
  <Paragraphs>101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Project Name :- Forecast Gold Prices</vt:lpstr>
      <vt:lpstr>Business Objective </vt:lpstr>
      <vt:lpstr>Project Architecture / Project Flow</vt:lpstr>
      <vt:lpstr>Data Collection &amp; Details </vt:lpstr>
      <vt:lpstr>  Exploratory Data Analysis (EDA) &amp; Visualization  </vt:lpstr>
      <vt:lpstr> Missing Values &amp; Imputation</vt:lpstr>
      <vt:lpstr>Distplot of Price density</vt:lpstr>
      <vt:lpstr>Lineplot of Gold Price    </vt:lpstr>
      <vt:lpstr>Lag_Plot</vt:lpstr>
      <vt:lpstr>Outlier Detection</vt:lpstr>
      <vt:lpstr>Month wise Price Distribution</vt:lpstr>
      <vt:lpstr>Month wise Outlier Detection</vt:lpstr>
      <vt:lpstr>Year wise Outlier Detection</vt:lpstr>
      <vt:lpstr>Decomposition Plot:             Additive Decompose </vt:lpstr>
      <vt:lpstr>Multiplicative Decompose</vt:lpstr>
      <vt:lpstr>Checking stationarity of dataset</vt:lpstr>
      <vt:lpstr>Slide 17</vt:lpstr>
      <vt:lpstr>International Gold Price Movement  1968 To 2021 Reason</vt:lpstr>
      <vt:lpstr>Decade 1968-1980</vt:lpstr>
      <vt:lpstr>Decade 1968-1980 movement reason</vt:lpstr>
      <vt:lpstr>Decade 1981-1990</vt:lpstr>
      <vt:lpstr>Decade 1981-1990 movement reason</vt:lpstr>
      <vt:lpstr>Decade 1991-2000</vt:lpstr>
      <vt:lpstr>Decade 1991-2000 movement reason</vt:lpstr>
      <vt:lpstr>Decade 2001-2010</vt:lpstr>
      <vt:lpstr>Decade 2001-2010 movement reason</vt:lpstr>
      <vt:lpstr>Decade 2011-2021</vt:lpstr>
      <vt:lpstr>Decade 2011-2020 movement reason</vt:lpstr>
      <vt:lpstr>Log Scale Transformation</vt:lpstr>
      <vt:lpstr>Slide 30</vt:lpstr>
      <vt:lpstr>Slide 31</vt:lpstr>
      <vt:lpstr>Slide 32</vt:lpstr>
      <vt:lpstr>Autocorrelation and Partial auto correlation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:- Forecast Gold Prices</dc:title>
  <dc:creator>Lenovo PC</dc:creator>
  <cp:lastModifiedBy>Rehan</cp:lastModifiedBy>
  <cp:revision>66</cp:revision>
  <dcterms:created xsi:type="dcterms:W3CDTF">2021-08-18T11:35:00Z</dcterms:created>
  <dcterms:modified xsi:type="dcterms:W3CDTF">2021-08-26T16:43:34Z</dcterms:modified>
</cp:coreProperties>
</file>