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71" r:id="rId5"/>
    <p:sldId id="281" r:id="rId6"/>
    <p:sldId id="282" r:id="rId7"/>
    <p:sldId id="272" r:id="rId8"/>
    <p:sldId id="301" r:id="rId9"/>
    <p:sldId id="273" r:id="rId10"/>
    <p:sldId id="283" r:id="rId11"/>
    <p:sldId id="274" r:id="rId12"/>
    <p:sldId id="275" r:id="rId13"/>
    <p:sldId id="292" r:id="rId14"/>
    <p:sldId id="284" r:id="rId15"/>
    <p:sldId id="293" r:id="rId16"/>
    <p:sldId id="285" r:id="rId17"/>
    <p:sldId id="294" r:id="rId18"/>
    <p:sldId id="286" r:id="rId19"/>
    <p:sldId id="295" r:id="rId20"/>
    <p:sldId id="287" r:id="rId21"/>
    <p:sldId id="288" r:id="rId22"/>
    <p:sldId id="289" r:id="rId23"/>
    <p:sldId id="296" r:id="rId24"/>
    <p:sldId id="290" r:id="rId25"/>
    <p:sldId id="297" r:id="rId26"/>
    <p:sldId id="291" r:id="rId27"/>
    <p:sldId id="298" r:id="rId28"/>
    <p:sldId id="278" r:id="rId29"/>
    <p:sldId id="300" r:id="rId30"/>
    <p:sldId id="299" r:id="rId31"/>
    <p:sldId id="277" r:id="rId32"/>
    <p:sldId id="279"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0" d="100"/>
          <a:sy n="80" d="100"/>
        </p:scale>
        <p:origin x="1541" y="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622087633762395E-2"/>
          <c:y val="0.1814312119883493"/>
          <c:w val="0.91108760480381512"/>
          <c:h val="0.69726807321523754"/>
        </c:manualLayout>
      </c:layout>
      <c:pie3DChart>
        <c:varyColors val="1"/>
        <c:ser>
          <c:idx val="0"/>
          <c:order val="0"/>
          <c:tx>
            <c:strRef>
              <c:f>Sheet1!$B$1</c:f>
              <c:strCache>
                <c:ptCount val="1"/>
                <c:pt idx="0">
                  <c:v>Sales</c:v>
                </c:pt>
              </c:strCache>
            </c:strRef>
          </c:tx>
          <c:spPr>
            <a:solidFill>
              <a:schemeClr val="tx1"/>
            </a:solidFill>
          </c:spPr>
          <c:dPt>
            <c:idx val="0"/>
            <c:bubble3D val="0"/>
            <c:spPr>
              <a:solidFill>
                <a:schemeClr val="tx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8C63-4504-87D2-6D8523BB19CD}"/>
              </c:ext>
            </c:extLst>
          </c:dPt>
          <c:dPt>
            <c:idx val="1"/>
            <c:bubble3D val="0"/>
            <c:spPr>
              <a:solidFill>
                <a:schemeClr val="accent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8C63-4504-87D2-6D8523BB19CD}"/>
              </c:ext>
            </c:extLst>
          </c:dPt>
          <c:dPt>
            <c:idx val="2"/>
            <c:bubble3D val="0"/>
            <c:spPr>
              <a:solidFill>
                <a:schemeClr val="accent1"/>
              </a:solidFill>
              <a:ln w="25400">
                <a:solidFill>
                  <a:schemeClr val="bg1"/>
                </a:solidFill>
              </a:ln>
              <a:effectLst/>
              <a:sp3d contourW="25400">
                <a:contourClr>
                  <a:schemeClr val="bg1"/>
                </a:contourClr>
              </a:sp3d>
            </c:spPr>
            <c:extLst>
              <c:ext xmlns:c16="http://schemas.microsoft.com/office/drawing/2014/chart" uri="{C3380CC4-5D6E-409C-BE32-E72D297353CC}">
                <c16:uniqueId val="{00000005-8C63-4504-87D2-6D8523BB19CD}"/>
              </c:ext>
            </c:extLst>
          </c:dPt>
          <c:cat>
            <c:strRef>
              <c:f>Sheet1!$A$2:$A$5</c:f>
              <c:strCache>
                <c:ptCount val="3"/>
                <c:pt idx="0">
                  <c:v>CSS</c:v>
                </c:pt>
                <c:pt idx="1">
                  <c:v>JAVASCRIPT</c:v>
                </c:pt>
                <c:pt idx="2">
                  <c:v>HTML</c:v>
                </c:pt>
              </c:strCache>
            </c:strRef>
          </c:cat>
          <c:val>
            <c:numRef>
              <c:f>Sheet1!$B$2:$B$5</c:f>
              <c:numCache>
                <c:formatCode>General</c:formatCode>
                <c:ptCount val="3"/>
                <c:pt idx="0">
                  <c:v>36</c:v>
                </c:pt>
                <c:pt idx="1">
                  <c:v>5</c:v>
                </c:pt>
                <c:pt idx="2">
                  <c:v>59</c:v>
                </c:pt>
              </c:numCache>
            </c:numRef>
          </c:val>
          <c:extLst>
            <c:ext xmlns:c16="http://schemas.microsoft.com/office/drawing/2014/chart" uri="{C3380CC4-5D6E-409C-BE32-E72D297353CC}">
              <c16:uniqueId val="{00000008-8C63-4504-87D2-6D8523BB19CD}"/>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4/29/2023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4/29/2023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4/29/2023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www.youtube.com/"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-II</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7" y="2552417"/>
            <a:ext cx="5112568" cy="2831544"/>
          </a:xfrm>
          <a:prstGeom prst="rect">
            <a:avLst/>
          </a:prstGeom>
          <a:solidFill>
            <a:schemeClr val="accent6">
              <a:lumMod val="60000"/>
              <a:lumOff val="40000"/>
            </a:schemeClr>
          </a:solidFill>
        </p:spPr>
        <p:txBody>
          <a:bodyPr wrap="square" rtlCol="0">
            <a:spAutoFit/>
          </a:bodyPr>
          <a:lstStyle/>
          <a:p>
            <a:r>
              <a:rPr lang="en-US" sz="2000" dirty="0"/>
              <a:t>Team Details: </a:t>
            </a:r>
          </a:p>
          <a:p>
            <a:endParaRPr lang="en-US" sz="1200" dirty="0"/>
          </a:p>
          <a:p>
            <a:r>
              <a:rPr lang="en-US" dirty="0"/>
              <a:t>Member 1: Sanyam Gupta</a:t>
            </a:r>
          </a:p>
          <a:p>
            <a:r>
              <a:rPr lang="en-US" dirty="0"/>
              <a:t>Roll no: 2210993842</a:t>
            </a:r>
          </a:p>
          <a:p>
            <a:endParaRPr lang="en-US" dirty="0"/>
          </a:p>
          <a:p>
            <a:r>
              <a:rPr lang="en-US" dirty="0"/>
              <a:t>Member 2: Pratham Gupta</a:t>
            </a:r>
          </a:p>
          <a:p>
            <a:r>
              <a:rPr lang="en-US" dirty="0"/>
              <a:t>Roll no: 2210993827</a:t>
            </a:r>
          </a:p>
          <a:p>
            <a:endParaRPr lang="en-US" dirty="0">
              <a:solidFill>
                <a:schemeClr val="bg1"/>
              </a:solidFill>
            </a:endParaRPr>
          </a:p>
          <a:p>
            <a:r>
              <a:rPr lang="en-US" sz="2000" dirty="0">
                <a:latin typeface="Times New Roman" pitchFamily="18" charset="0"/>
                <a:cs typeface="Times New Roman" pitchFamily="18" charset="0"/>
              </a:rPr>
              <a:t>Faculty Coordinator: Dr. Amanpreet Singh</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179512" y="1351508"/>
            <a:ext cx="8424936" cy="4524315"/>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HTML: </a:t>
            </a:r>
            <a:r>
              <a:rPr lang="en-US" sz="2400" b="0" i="0" dirty="0">
                <a:effectLst/>
                <a:latin typeface="Söhne"/>
              </a:rPr>
              <a:t>HTML is used for creating and structuring content on the web.</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CSS: U</a:t>
            </a:r>
            <a:r>
              <a:rPr lang="en-US" sz="2400" b="0" i="0" dirty="0">
                <a:effectLst/>
                <a:latin typeface="Söhne"/>
              </a:rPr>
              <a:t>sed for styling and formatting HTML content on the web.</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JAVASCRIPT: U</a:t>
            </a:r>
            <a:r>
              <a:rPr lang="en-US" sz="2400" b="0" i="0" dirty="0">
                <a:effectLst/>
                <a:latin typeface="Söhne"/>
              </a:rPr>
              <a:t>sed for creating interactive and dynamic behavior on web pages.</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API Network: A</a:t>
            </a:r>
            <a:r>
              <a:rPr lang="en-US" sz="2400" b="0" i="0" dirty="0">
                <a:effectLst/>
                <a:latin typeface="Söhne"/>
              </a:rPr>
              <a:t>llows different software applications to communicate and exchange data with each other over the internet.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634929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1115323"/>
            <a:ext cx="8424936" cy="5570756"/>
          </a:xfrm>
          <a:prstGeom prst="rect">
            <a:avLst/>
          </a:prstGeom>
        </p:spPr>
        <p:txBody>
          <a:bodyPr wrap="square">
            <a:spAutoFit/>
          </a:bodyPr>
          <a:lstStyle/>
          <a:p>
            <a:pPr algn="l">
              <a:buFont typeface="+mj-lt"/>
              <a:buAutoNum type="arabicPeriod"/>
            </a:pPr>
            <a:r>
              <a:rPr lang="en-US" sz="2100" b="0" i="0" dirty="0">
                <a:effectLst/>
                <a:latin typeface="Söhne"/>
              </a:rPr>
              <a:t>User-friendly interface: A platform that is easy to use, navigate and understand for users of different technical backgrounds.</a:t>
            </a:r>
          </a:p>
          <a:p>
            <a:pPr algn="l"/>
            <a:endParaRPr lang="en-US" sz="2100" b="0" i="0" dirty="0">
              <a:effectLst/>
              <a:latin typeface="Söhne"/>
            </a:endParaRPr>
          </a:p>
          <a:p>
            <a:pPr algn="l"/>
            <a:r>
              <a:rPr lang="en-US" sz="2100" b="0" i="0" dirty="0">
                <a:effectLst/>
                <a:latin typeface="Söhne"/>
              </a:rPr>
              <a:t>2.Secure payment gateway: A secure payment gateway that enables users to buy, sell and trade cryptocurrencies without the fear of fraud or hacking.</a:t>
            </a:r>
          </a:p>
          <a:p>
            <a:pPr algn="l"/>
            <a:endParaRPr lang="en-US" sz="2100" b="0" i="0" dirty="0">
              <a:effectLst/>
              <a:latin typeface="Söhne"/>
            </a:endParaRPr>
          </a:p>
          <a:p>
            <a:pPr algn="l"/>
            <a:r>
              <a:rPr lang="en-US" sz="2100" dirty="0">
                <a:latin typeface="Söhne"/>
              </a:rPr>
              <a:t>3</a:t>
            </a:r>
            <a:r>
              <a:rPr lang="en-US" sz="2100" b="0" i="0" dirty="0">
                <a:effectLst/>
                <a:latin typeface="Söhne"/>
              </a:rPr>
              <a:t>.Support for multiple cryptocurrencies: The platform should support a wide range of cryptocurrencies to provide users with more options for trading.</a:t>
            </a:r>
          </a:p>
          <a:p>
            <a:pPr algn="l"/>
            <a:endParaRPr lang="en-US" sz="2100" b="0" i="0" dirty="0">
              <a:effectLst/>
              <a:latin typeface="Söhne"/>
            </a:endParaRPr>
          </a:p>
          <a:p>
            <a:pPr algn="l"/>
            <a:r>
              <a:rPr lang="en-US" sz="2100" dirty="0">
                <a:latin typeface="Söhne"/>
              </a:rPr>
              <a:t>4</a:t>
            </a:r>
            <a:r>
              <a:rPr lang="en-US" sz="2100" b="0" i="0" dirty="0">
                <a:effectLst/>
                <a:latin typeface="Söhne"/>
              </a:rPr>
              <a:t>.Real-time market data: The platform should provide real-time market data and insights to help users make informed decisions while trading.</a:t>
            </a:r>
          </a:p>
          <a:p>
            <a:pPr algn="l"/>
            <a:endParaRPr lang="en-US" sz="2100" b="0" i="0" dirty="0">
              <a:effectLst/>
              <a:latin typeface="Söhne"/>
            </a:endParaRPr>
          </a:p>
          <a:p>
            <a:r>
              <a:rPr lang="en-US" sz="2100" dirty="0">
                <a:latin typeface="Söhne"/>
              </a:rPr>
              <a:t>5</a:t>
            </a:r>
            <a:r>
              <a:rPr lang="en-US" sz="2100" b="0" i="0" dirty="0">
                <a:effectLst/>
                <a:latin typeface="Söhne"/>
              </a:rPr>
              <a:t>.Mobile compatibility: The platform should be mobile-friendly and accessible on different devices to provide users with more flexibility and convenience.</a:t>
            </a:r>
          </a:p>
          <a:p>
            <a:pPr algn="l"/>
            <a:endParaRPr lang="en-US" sz="2000" b="0" i="0" dirty="0">
              <a:effectLst/>
              <a:latin typeface="Söhne"/>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30" name="Picture 29">
            <a:extLst>
              <a:ext uri="{FF2B5EF4-FFF2-40B4-BE49-F238E27FC236}">
                <a16:creationId xmlns:a16="http://schemas.microsoft.com/office/drawing/2014/main" id="{6D2B976C-AE9F-D7D1-CF0C-C191F03B3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83875"/>
            <a:ext cx="8208912" cy="57134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60674-86A1-AC54-1BC3-AF2E83CC2345}"/>
              </a:ext>
            </a:extLst>
          </p:cNvPr>
          <p:cNvSpPr txBox="1"/>
          <p:nvPr/>
        </p:nvSpPr>
        <p:spPr>
          <a:xfrm>
            <a:off x="323528" y="980728"/>
            <a:ext cx="8424936" cy="4678204"/>
          </a:xfrm>
          <a:prstGeom prst="rect">
            <a:avLst/>
          </a:prstGeom>
          <a:noFill/>
        </p:spPr>
        <p:txBody>
          <a:bodyPr wrap="square" rtlCol="0">
            <a:spAutoFit/>
          </a:bodyPr>
          <a:lstStyle/>
          <a:p>
            <a:pPr algn="l"/>
            <a:r>
              <a:rPr lang="en-US" sz="2000" b="0" i="0" dirty="0">
                <a:effectLst/>
                <a:latin typeface="Söhne"/>
              </a:rPr>
              <a:t>Inside the header, there is a container div that holds the website logo and navigation menu. The logo is an anchor tag with a class of "logo" and an image tag inside it. The navigation menu is a nav tag with a class of "navbar" and a custom data attribute of "data-navbar".</a:t>
            </a:r>
          </a:p>
          <a:p>
            <a:pPr algn="l"/>
            <a:endParaRPr lang="en-US" sz="2000" b="0" i="0" dirty="0">
              <a:effectLst/>
              <a:latin typeface="Söhne"/>
            </a:endParaRPr>
          </a:p>
          <a:p>
            <a:pPr algn="l"/>
            <a:r>
              <a:rPr lang="en-US" sz="2000" b="0" i="0" dirty="0">
                <a:effectLst/>
                <a:latin typeface="Söhne"/>
              </a:rPr>
              <a:t>The navigation menu contains an unordered list with class "navbar-list" and several list items with class "navbar-item". Each list item has an anchor tag with class "navbar-link" and a custom data attribute of "data-nav-link". These links lead to different pages on the website or to external sites.</a:t>
            </a:r>
          </a:p>
          <a:p>
            <a:pPr algn="l"/>
            <a:endParaRPr lang="en-US" sz="2000" b="0" i="0" dirty="0">
              <a:effectLst/>
              <a:latin typeface="Söhne"/>
            </a:endParaRPr>
          </a:p>
          <a:p>
            <a:pPr algn="l"/>
            <a:r>
              <a:rPr lang="en-US" sz="2000" b="0" i="0" dirty="0">
                <a:effectLst/>
                <a:latin typeface="Söhne"/>
              </a:rPr>
              <a:t>At the end of the container div, there is a button with a class of "nav-toggle-btn" and a custom data attribute of "data-nav-toggler" that toggles the navigation menu when clicked. There is also a link to a wallet page with a class of "btn btn-outline".</a:t>
            </a:r>
          </a:p>
          <a:p>
            <a:endParaRPr lang="en-IN" dirty="0"/>
          </a:p>
        </p:txBody>
      </p:sp>
    </p:spTree>
    <p:extLst>
      <p:ext uri="{BB962C8B-B14F-4D97-AF65-F5344CB8AC3E}">
        <p14:creationId xmlns:p14="http://schemas.microsoft.com/office/powerpoint/2010/main" val="124440583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E97BEA-9AB0-5252-BBA5-EE1B71CF8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8928992" cy="4680520"/>
          </a:xfrm>
          <a:prstGeom prst="rect">
            <a:avLst/>
          </a:prstGeom>
        </p:spPr>
      </p:pic>
    </p:spTree>
    <p:extLst>
      <p:ext uri="{BB962C8B-B14F-4D97-AF65-F5344CB8AC3E}">
        <p14:creationId xmlns:p14="http://schemas.microsoft.com/office/powerpoint/2010/main" val="10869762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ED304-DC3A-03A2-D224-1E953EDF2FCE}"/>
              </a:ext>
            </a:extLst>
          </p:cNvPr>
          <p:cNvSpPr txBox="1"/>
          <p:nvPr/>
        </p:nvSpPr>
        <p:spPr>
          <a:xfrm>
            <a:off x="395536" y="1196752"/>
            <a:ext cx="7992888" cy="3785652"/>
          </a:xfrm>
          <a:prstGeom prst="rect">
            <a:avLst/>
          </a:prstGeom>
          <a:noFill/>
        </p:spPr>
        <p:txBody>
          <a:bodyPr wrap="square" rtlCol="0">
            <a:spAutoFit/>
          </a:bodyPr>
          <a:lstStyle/>
          <a:p>
            <a:pPr algn="l"/>
            <a:r>
              <a:rPr lang="en-US" sz="2000" b="0" i="0" dirty="0">
                <a:effectLst/>
                <a:latin typeface="Söhne"/>
              </a:rPr>
              <a:t>Inside the section, there is a container div that holds a "trend-tab" div. The "trend-tab" div contains an unordered list with class "tab-nav" and several list items with buttons.</a:t>
            </a:r>
          </a:p>
          <a:p>
            <a:pPr algn="l"/>
            <a:endParaRPr lang="en-US" sz="2000" b="0" i="0" dirty="0">
              <a:effectLst/>
              <a:latin typeface="Söhne"/>
            </a:endParaRPr>
          </a:p>
          <a:p>
            <a:pPr algn="l"/>
            <a:r>
              <a:rPr lang="en-US" sz="2000" b="0" i="0" dirty="0">
                <a:effectLst/>
                <a:latin typeface="Söhne"/>
              </a:rPr>
              <a:t>Each button has a class of "tab-btn" and an onclick attribute that leads to a different page on the website or an external site. The first button leads to the Binance markets coin info page, the second button leads to the DeFi staking page, the third button leads to the Binance NFT page, the fourth button leads to the Binance markets coin info Metaverse page, and the fifth button leads to the Makerspace getting started with Binance marketplace blog post.</a:t>
            </a:r>
          </a:p>
          <a:p>
            <a:endParaRPr lang="en-IN" sz="2000" dirty="0"/>
          </a:p>
        </p:txBody>
      </p:sp>
    </p:spTree>
    <p:extLst>
      <p:ext uri="{BB962C8B-B14F-4D97-AF65-F5344CB8AC3E}">
        <p14:creationId xmlns:p14="http://schemas.microsoft.com/office/powerpoint/2010/main" val="1949639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36A42-EBF3-37D6-4A8A-B46C8598B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36712"/>
            <a:ext cx="7416824" cy="5645817"/>
          </a:xfrm>
          <a:prstGeom prst="rect">
            <a:avLst/>
          </a:prstGeom>
        </p:spPr>
      </p:pic>
    </p:spTree>
    <p:extLst>
      <p:ext uri="{BB962C8B-B14F-4D97-AF65-F5344CB8AC3E}">
        <p14:creationId xmlns:p14="http://schemas.microsoft.com/office/powerpoint/2010/main" val="299829309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63244D-AB29-B477-E2BD-0FA15DA21197}"/>
              </a:ext>
            </a:extLst>
          </p:cNvPr>
          <p:cNvSpPr txBox="1"/>
          <p:nvPr/>
        </p:nvSpPr>
        <p:spPr>
          <a:xfrm>
            <a:off x="323528" y="1124744"/>
            <a:ext cx="8496944" cy="5632311"/>
          </a:xfrm>
          <a:prstGeom prst="rect">
            <a:avLst/>
          </a:prstGeom>
          <a:noFill/>
        </p:spPr>
        <p:txBody>
          <a:bodyPr wrap="square" rtlCol="0">
            <a:spAutoFit/>
          </a:bodyPr>
          <a:lstStyle/>
          <a:p>
            <a:pPr algn="l"/>
            <a:r>
              <a:rPr lang="en-US" sz="2000" b="0" i="0" dirty="0">
                <a:effectLst/>
                <a:latin typeface="Söhne"/>
              </a:rPr>
              <a:t>Inside the section, there is a container div that holds a "title-wrapper" div and a "market-tab" div.</a:t>
            </a:r>
          </a:p>
          <a:p>
            <a:pPr algn="l"/>
            <a:endParaRPr lang="en-US" sz="2000" b="0" i="0" dirty="0">
              <a:effectLst/>
              <a:latin typeface="Söhne"/>
            </a:endParaRPr>
          </a:p>
          <a:p>
            <a:pPr algn="l"/>
            <a:r>
              <a:rPr lang="en-US" sz="2000" b="0" i="0" dirty="0">
                <a:effectLst/>
                <a:latin typeface="Söhne"/>
              </a:rPr>
              <a:t>The "title-wrapper" div contains an h2 heading with class "h2 section-title" and text "Market Update", and an anchor tag with class "btn-link" that leads to the Binance markets coin info page.</a:t>
            </a:r>
          </a:p>
          <a:p>
            <a:pPr algn="l"/>
            <a:endParaRPr lang="en-US" sz="2000" dirty="0">
              <a:latin typeface="Söhne"/>
            </a:endParaRPr>
          </a:p>
          <a:p>
            <a:pPr algn="l"/>
            <a:r>
              <a:rPr lang="en-US" sz="2000" b="0" i="0" dirty="0">
                <a:effectLst/>
                <a:latin typeface="Söhne"/>
              </a:rPr>
              <a:t>The "market-tab" div contains a table with class "market-table". The table has a thead element with class "table-head" and a single row with class "table-row table-title". The row contains eight cells, each with a class of "table-heading".</a:t>
            </a:r>
          </a:p>
          <a:p>
            <a:pPr algn="l"/>
            <a:endParaRPr lang="en-US" sz="2000" dirty="0">
              <a:latin typeface="Söhne"/>
            </a:endParaRPr>
          </a:p>
          <a:p>
            <a:pPr algn="l"/>
            <a:r>
              <a:rPr lang="en-US" sz="2000" b="0" i="0" dirty="0">
                <a:effectLst/>
                <a:latin typeface="Söhne"/>
              </a:rPr>
              <a:t>The first cell is empty, while the second, third, fourth, fifth, and sixth cells have a scope attribute with the value of "col". The last cell is also empty.</a:t>
            </a:r>
          </a:p>
          <a:p>
            <a:pPr algn="l"/>
            <a:endParaRPr lang="en-US" sz="2000" b="0" i="0" dirty="0">
              <a:effectLst/>
              <a:latin typeface="Söhne"/>
            </a:endParaRPr>
          </a:p>
          <a:p>
            <a:pPr algn="l"/>
            <a:r>
              <a:rPr lang="en-US" sz="2000" b="0" i="0" dirty="0">
                <a:effectLst/>
                <a:latin typeface="Söhne"/>
              </a:rPr>
              <a:t>The second cell contains the text "#", the third cell contains the text "Name", the fourth cell contains the text "Last Price", the fifth cell contains the text "24h %", and the sixth cell contains the text "Market Cap".</a:t>
            </a:r>
          </a:p>
          <a:p>
            <a:endParaRPr lang="en-IN" sz="2000" dirty="0"/>
          </a:p>
        </p:txBody>
      </p:sp>
    </p:spTree>
    <p:extLst>
      <p:ext uri="{BB962C8B-B14F-4D97-AF65-F5344CB8AC3E}">
        <p14:creationId xmlns:p14="http://schemas.microsoft.com/office/powerpoint/2010/main" val="33796799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63915-B5D4-D8E7-0108-29147B187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052736"/>
            <a:ext cx="9108504" cy="5400600"/>
          </a:xfrm>
          <a:prstGeom prst="rect">
            <a:avLst/>
          </a:prstGeom>
        </p:spPr>
      </p:pic>
    </p:spTree>
    <p:extLst>
      <p:ext uri="{BB962C8B-B14F-4D97-AF65-F5344CB8AC3E}">
        <p14:creationId xmlns:p14="http://schemas.microsoft.com/office/powerpoint/2010/main" val="94969695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6DA4E6-1F64-C556-80AF-302AED4504E6}"/>
              </a:ext>
            </a:extLst>
          </p:cNvPr>
          <p:cNvSpPr txBox="1"/>
          <p:nvPr/>
        </p:nvSpPr>
        <p:spPr>
          <a:xfrm>
            <a:off x="179512" y="1124744"/>
            <a:ext cx="8640960" cy="1323439"/>
          </a:xfrm>
          <a:prstGeom prst="rect">
            <a:avLst/>
          </a:prstGeom>
          <a:noFill/>
        </p:spPr>
        <p:txBody>
          <a:bodyPr wrap="square" rtlCol="0">
            <a:spAutoFit/>
          </a:bodyPr>
          <a:lstStyle/>
          <a:p>
            <a:r>
              <a:rPr lang="en-US" sz="2000" b="0" i="0" dirty="0">
                <a:effectLst/>
                <a:latin typeface="Söhne"/>
              </a:rPr>
              <a:t>The row contains data such as the cryptocurrency's rank, name, logo, last price, 24h percentage change, market cap, and a profit chart for the last 7 days. The row also includes a button to add the cryptocurrency to the user's favorites list and a "Trade" button to buy or sell the cryptocurrency on the Binance exchange.</a:t>
            </a:r>
            <a:endParaRPr lang="en-IN" sz="2000" dirty="0"/>
          </a:p>
        </p:txBody>
      </p:sp>
    </p:spTree>
    <p:extLst>
      <p:ext uri="{BB962C8B-B14F-4D97-AF65-F5344CB8AC3E}">
        <p14:creationId xmlns:p14="http://schemas.microsoft.com/office/powerpoint/2010/main" val="82463870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107504" y="980728"/>
            <a:ext cx="6912768" cy="6217087"/>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Introduction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Plan</a:t>
            </a:r>
          </a:p>
          <a:p>
            <a:pPr>
              <a:buFont typeface="Arial" pitchFamily="34" charset="0"/>
              <a:buChar char="•"/>
            </a:pPr>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Distribution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Architecture of a Crypto exchange website</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Problem Statement</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Technical Details</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Key Features </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Highlights</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Result</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Conclusion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Future Scope</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References/Links used</a:t>
            </a:r>
          </a:p>
          <a:p>
            <a:pPr>
              <a:buFont typeface="Arial" pitchFamily="34" charset="0"/>
              <a:buChar char="•"/>
            </a:pPr>
            <a:endParaRPr lang="en-US" sz="16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CD12C-A3E2-1C86-EEBB-E857C8179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08720"/>
            <a:ext cx="7200799" cy="5616624"/>
          </a:xfrm>
          <a:prstGeom prst="rect">
            <a:avLst/>
          </a:prstGeom>
        </p:spPr>
      </p:pic>
    </p:spTree>
    <p:extLst>
      <p:ext uri="{BB962C8B-B14F-4D97-AF65-F5344CB8AC3E}">
        <p14:creationId xmlns:p14="http://schemas.microsoft.com/office/powerpoint/2010/main" val="146793256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FEB25-11F1-3B3B-8482-D81DA099C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80728"/>
            <a:ext cx="6984776" cy="5560360"/>
          </a:xfrm>
          <a:prstGeom prst="rect">
            <a:avLst/>
          </a:prstGeom>
        </p:spPr>
      </p:pic>
    </p:spTree>
    <p:extLst>
      <p:ext uri="{BB962C8B-B14F-4D97-AF65-F5344CB8AC3E}">
        <p14:creationId xmlns:p14="http://schemas.microsoft.com/office/powerpoint/2010/main" val="309066630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BADC1-8DE3-2924-5D9B-6C67377A8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2736"/>
            <a:ext cx="6120680" cy="5242552"/>
          </a:xfrm>
          <a:prstGeom prst="rect">
            <a:avLst/>
          </a:prstGeom>
        </p:spPr>
      </p:pic>
    </p:spTree>
    <p:extLst>
      <p:ext uri="{BB962C8B-B14F-4D97-AF65-F5344CB8AC3E}">
        <p14:creationId xmlns:p14="http://schemas.microsoft.com/office/powerpoint/2010/main" val="142961954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B5F09D-C8C0-81C9-1A8D-4C3BDF641E9E}"/>
              </a:ext>
            </a:extLst>
          </p:cNvPr>
          <p:cNvSpPr txBox="1"/>
          <p:nvPr/>
        </p:nvSpPr>
        <p:spPr>
          <a:xfrm>
            <a:off x="107504" y="1124744"/>
            <a:ext cx="8928992" cy="4093428"/>
          </a:xfrm>
          <a:prstGeom prst="rect">
            <a:avLst/>
          </a:prstGeom>
          <a:noFill/>
        </p:spPr>
        <p:txBody>
          <a:bodyPr wrap="square" rtlCol="0">
            <a:spAutoFit/>
          </a:bodyPr>
          <a:lstStyle/>
          <a:p>
            <a:r>
              <a:rPr lang="en-US" sz="2000" dirty="0"/>
              <a:t>It first selects the navbar, the navbar links, and the navbar toggler button using their respective data attributes. It then defines a function named toggleNavbar that toggles the active class on the navbar, navbar toggler, and the body element. This function is called when the navbar toggler button is clicked.</a:t>
            </a:r>
          </a:p>
          <a:p>
            <a:endParaRPr lang="en-US" sz="2000" dirty="0"/>
          </a:p>
          <a:p>
            <a:r>
              <a:rPr lang="en-US" sz="2000" dirty="0"/>
              <a:t>Another function named closeNavbar is defined, which removes the active class from the navbar, navbar toggler, and the body element. This function is called when any navbar link is clicked.</a:t>
            </a:r>
          </a:p>
          <a:p>
            <a:endParaRPr lang="en-US" sz="2000" dirty="0"/>
          </a:p>
          <a:p>
            <a:r>
              <a:rPr lang="en-US" sz="2000" dirty="0"/>
              <a:t>Finally, the addEventOnElem function is used to add event listeners to the navbar toggler and navbar links. The addEventOnElem function is likely a custom function that abstracts away the complexity of adding event listeners to multiple elements at once.</a:t>
            </a:r>
            <a:endParaRPr lang="en-IN" sz="2000" dirty="0"/>
          </a:p>
        </p:txBody>
      </p:sp>
    </p:spTree>
    <p:extLst>
      <p:ext uri="{BB962C8B-B14F-4D97-AF65-F5344CB8AC3E}">
        <p14:creationId xmlns:p14="http://schemas.microsoft.com/office/powerpoint/2010/main" val="23151500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A9B3CA-BD0C-A0AA-34DB-6DA079FCD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6752"/>
            <a:ext cx="6336704" cy="5074396"/>
          </a:xfrm>
          <a:prstGeom prst="rect">
            <a:avLst/>
          </a:prstGeom>
        </p:spPr>
      </p:pic>
    </p:spTree>
    <p:extLst>
      <p:ext uri="{BB962C8B-B14F-4D97-AF65-F5344CB8AC3E}">
        <p14:creationId xmlns:p14="http://schemas.microsoft.com/office/powerpoint/2010/main" val="170898250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CE361-EF5C-9F94-2C85-C7CB2E53D74B}"/>
              </a:ext>
            </a:extLst>
          </p:cNvPr>
          <p:cNvSpPr txBox="1"/>
          <p:nvPr/>
        </p:nvSpPr>
        <p:spPr>
          <a:xfrm>
            <a:off x="179512" y="1052736"/>
            <a:ext cx="8640960" cy="4401205"/>
          </a:xfrm>
          <a:prstGeom prst="rect">
            <a:avLst/>
          </a:prstGeom>
          <a:noFill/>
        </p:spPr>
        <p:txBody>
          <a:bodyPr wrap="square" rtlCol="0">
            <a:spAutoFit/>
          </a:bodyPr>
          <a:lstStyle/>
          <a:p>
            <a:r>
              <a:rPr lang="en-US" sz="2000" dirty="0"/>
              <a:t>The first block of code is used to create a navigation bar with a toggle button that shows and hides the links when clicked. The code selects the necessary elements using the querySelector method and adds an event listener to the toggle button to show or hide the navigation bar when clicked. It also adds an event listener to the navigation links to hide the navigation bar when a link is clicked.</a:t>
            </a:r>
          </a:p>
          <a:p>
            <a:endParaRPr lang="en-US" sz="2000" dirty="0"/>
          </a:p>
          <a:p>
            <a:r>
              <a:rPr lang="en-US" sz="2000" dirty="0"/>
              <a:t>The second block of code uses the scroll Y property to determine the page's current scroll position and adds or removes the active class from the header element accordingly.</a:t>
            </a:r>
          </a:p>
          <a:p>
            <a:endParaRPr lang="en-US" sz="2000" dirty="0"/>
          </a:p>
          <a:p>
            <a:r>
              <a:rPr lang="en-US" sz="2000" dirty="0"/>
              <a:t>The third block of code is used to add or remove the active class from an element when it is clicked. The code selects all elements with the data-add-to-fav attribute and adds an event listener to each of them. When an element is clicked, the code toggles the active class on that element.</a:t>
            </a:r>
          </a:p>
        </p:txBody>
      </p:sp>
    </p:spTree>
    <p:extLst>
      <p:ext uri="{BB962C8B-B14F-4D97-AF65-F5344CB8AC3E}">
        <p14:creationId xmlns:p14="http://schemas.microsoft.com/office/powerpoint/2010/main" val="354743869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EDF61A-1691-5691-D3E4-F140242A1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6" y="1124744"/>
            <a:ext cx="8469428" cy="5328592"/>
          </a:xfrm>
          <a:prstGeom prst="rect">
            <a:avLst/>
          </a:prstGeom>
        </p:spPr>
      </p:pic>
    </p:spTree>
    <p:extLst>
      <p:ext uri="{BB962C8B-B14F-4D97-AF65-F5344CB8AC3E}">
        <p14:creationId xmlns:p14="http://schemas.microsoft.com/office/powerpoint/2010/main" val="349143718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AA500-96A5-0FC6-3198-2F0C8CE0066A}"/>
              </a:ext>
            </a:extLst>
          </p:cNvPr>
          <p:cNvSpPr txBox="1"/>
          <p:nvPr/>
        </p:nvSpPr>
        <p:spPr>
          <a:xfrm>
            <a:off x="395536" y="1166842"/>
            <a:ext cx="8352928" cy="3477875"/>
          </a:xfrm>
          <a:prstGeom prst="rect">
            <a:avLst/>
          </a:prstGeom>
          <a:noFill/>
        </p:spPr>
        <p:txBody>
          <a:bodyPr wrap="square" rtlCol="0">
            <a:spAutoFit/>
          </a:bodyPr>
          <a:lstStyle/>
          <a:p>
            <a:r>
              <a:rPr lang="en-US" sz="2000" dirty="0"/>
              <a:t>This code block is fetching the live price data for four cryptocurrencies (Bitcoin, Ethereum, Tether, and Binance Coin) using the CoinGecko API. It then updates the HTML content of four elements (identified by their respective IDs) with the current USD price of each cryptocurrency.</a:t>
            </a:r>
          </a:p>
          <a:p>
            <a:endParaRPr lang="en-US" sz="2000" dirty="0"/>
          </a:p>
          <a:p>
            <a:r>
              <a:rPr lang="en-US" sz="2000" dirty="0"/>
              <a:t>The liveprice object is a configuration object for the AJAX request. It specifies the URL of the API endpoint and the HTTP method (GET). The $.ajax() method sends the AJAX request and waits for the response. Once the response is received, the done() method is called, which takes a callback function. The callback function extracts the price data from the response object and updates the HTML content of the corresponding elements.</a:t>
            </a:r>
            <a:endParaRPr lang="en-IN" sz="2000" dirty="0"/>
          </a:p>
        </p:txBody>
      </p:sp>
    </p:spTree>
    <p:extLst>
      <p:ext uri="{BB962C8B-B14F-4D97-AF65-F5344CB8AC3E}">
        <p14:creationId xmlns:p14="http://schemas.microsoft.com/office/powerpoint/2010/main" val="265039509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Result</a:t>
            </a:r>
          </a:p>
        </p:txBody>
      </p:sp>
      <p:pic>
        <p:nvPicPr>
          <p:cNvPr id="4" name="Picture 3">
            <a:extLst>
              <a:ext uri="{FF2B5EF4-FFF2-40B4-BE49-F238E27FC236}">
                <a16:creationId xmlns:a16="http://schemas.microsoft.com/office/drawing/2014/main" id="{4CB00749-634F-FB6F-9A96-BC2238BA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056594" cy="4959841"/>
          </a:xfrm>
          <a:prstGeom prst="rect">
            <a:avLst/>
          </a:prstGeom>
        </p:spPr>
      </p:pic>
      <p:pic>
        <p:nvPicPr>
          <p:cNvPr id="6" name="Picture 5">
            <a:extLst>
              <a:ext uri="{FF2B5EF4-FFF2-40B4-BE49-F238E27FC236}">
                <a16:creationId xmlns:a16="http://schemas.microsoft.com/office/drawing/2014/main" id="{49BDBB68-8A04-1B27-448C-2BBADC515C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5" y="1844824"/>
            <a:ext cx="5609091" cy="352839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00749-634F-FB6F-9A96-BC2238BA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056594" cy="4959841"/>
          </a:xfrm>
          <a:prstGeom prst="rect">
            <a:avLst/>
          </a:prstGeom>
        </p:spPr>
      </p:pic>
      <p:pic>
        <p:nvPicPr>
          <p:cNvPr id="5" name="Picture 4">
            <a:extLst>
              <a:ext uri="{FF2B5EF4-FFF2-40B4-BE49-F238E27FC236}">
                <a16:creationId xmlns:a16="http://schemas.microsoft.com/office/drawing/2014/main" id="{77124234-0DE1-41B1-9728-F42620E04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889828"/>
            <a:ext cx="5680633" cy="3555395"/>
          </a:xfrm>
          <a:prstGeom prst="rect">
            <a:avLst/>
          </a:prstGeom>
        </p:spPr>
      </p:pic>
    </p:spTree>
    <p:extLst>
      <p:ext uri="{BB962C8B-B14F-4D97-AF65-F5344CB8AC3E}">
        <p14:creationId xmlns:p14="http://schemas.microsoft.com/office/powerpoint/2010/main" val="3217618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B493BB-870B-EF93-05C3-13AFC6A51041}"/>
              </a:ext>
            </a:extLst>
          </p:cNvPr>
          <p:cNvPicPr>
            <a:picLocks noChangeAspect="1"/>
          </p:cNvPicPr>
          <p:nvPr/>
        </p:nvPicPr>
        <p:blipFill>
          <a:blip r:embed="rId2"/>
          <a:stretch>
            <a:fillRect/>
          </a:stretch>
        </p:blipFill>
        <p:spPr>
          <a:xfrm>
            <a:off x="2101885" y="1628800"/>
            <a:ext cx="4940230" cy="2775782"/>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7526F57-D9A5-05CE-4530-E5B64273D440}"/>
              </a:ext>
            </a:extLst>
          </p:cNvPr>
          <p:cNvSpPr txBox="1"/>
          <p:nvPr/>
        </p:nvSpPr>
        <p:spPr>
          <a:xfrm>
            <a:off x="539552" y="4725144"/>
            <a:ext cx="8064896" cy="1077218"/>
          </a:xfrm>
          <a:prstGeom prst="rect">
            <a:avLst/>
          </a:prstGeom>
          <a:noFill/>
        </p:spPr>
        <p:txBody>
          <a:bodyPr wrap="square" rtlCol="0">
            <a:spAutoFit/>
          </a:bodyPr>
          <a:lstStyle/>
          <a:p>
            <a:pPr algn="ctr"/>
            <a:r>
              <a:rPr lang="en-IN" sz="4000" b="0" i="0" dirty="0">
                <a:effectLst/>
                <a:latin typeface="Google Sans"/>
              </a:rPr>
              <a:t>— </a:t>
            </a:r>
            <a:r>
              <a:rPr lang="en-IN" sz="4000" dirty="0">
                <a:latin typeface="Google Sans"/>
              </a:rPr>
              <a:t>S</a:t>
            </a:r>
            <a:r>
              <a:rPr lang="en-IN" sz="4000" b="0" i="0" dirty="0">
                <a:effectLst/>
                <a:latin typeface="Google Sans"/>
              </a:rPr>
              <a:t>atoshi Nakamoto</a:t>
            </a:r>
          </a:p>
          <a:p>
            <a:r>
              <a:rPr lang="en-IN" sz="2400" dirty="0">
                <a:latin typeface="Google Sans"/>
              </a:rPr>
              <a:t>                  Founder of the first cryptocurrency - BITCOIN</a:t>
            </a:r>
            <a:endParaRPr lang="en-IN" sz="2400" dirty="0"/>
          </a:p>
        </p:txBody>
      </p:sp>
    </p:spTree>
    <p:extLst>
      <p:ext uri="{BB962C8B-B14F-4D97-AF65-F5344CB8AC3E}">
        <p14:creationId xmlns:p14="http://schemas.microsoft.com/office/powerpoint/2010/main" val="58391668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93647"/>
          </a:xfrm>
          <a:prstGeom prst="rect">
            <a:avLst/>
          </a:prstGeom>
        </p:spPr>
        <p:txBody>
          <a:bodyPr wrap="square">
            <a:spAutoFit/>
          </a:bodyPr>
          <a:lstStyle/>
          <a:p>
            <a:r>
              <a:rPr lang="en-US" sz="2400" b="0" i="0" dirty="0">
                <a:effectLst/>
                <a:latin typeface="Söhne"/>
              </a:rPr>
              <a:t>In conclusion, the adoption of cryptocurrency has increased significantly in recent years, and it has become essential to have a secure and user-friendly platform for buying, selling, and trading digital assets. The college project aimed to design and develop such a platform by addressing the challenges and limitations of existing platforms and complying with regulatory requirements. The project focused on key features such as user-friendly interface, secure payment gateway, support for multiple cryptocurrencies, real-time market data, transparency, integration with external wallets and mobile compatibility. The project aimed to provide a secure, efficient, and user-friendly experience for investors and contribute to the adoption of cryptocurrencies into traditional financial systems.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8595302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Future Scope</a:t>
            </a:r>
          </a:p>
        </p:txBody>
      </p:sp>
      <p:sp>
        <p:nvSpPr>
          <p:cNvPr id="3" name="Rectangle 2"/>
          <p:cNvSpPr/>
          <p:nvPr/>
        </p:nvSpPr>
        <p:spPr>
          <a:xfrm>
            <a:off x="395536" y="1196752"/>
            <a:ext cx="8136904"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Söhne"/>
              </a:rPr>
              <a:t>E</a:t>
            </a:r>
            <a:r>
              <a:rPr lang="en-US" sz="2000" b="0" i="0" dirty="0">
                <a:effectLst/>
                <a:latin typeface="Söhne"/>
              </a:rPr>
              <a:t>xpand the platform's functionality to support more cryptocurrencies and integrate with more external wallets, thus providing users with more flexibility and options for trading.</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E</a:t>
            </a:r>
            <a:r>
              <a:rPr lang="en-US" sz="2000" b="0" i="0" dirty="0">
                <a:effectLst/>
                <a:latin typeface="Söhne"/>
              </a:rPr>
              <a:t>nhance the platform's security features by incorporating advanced security measures such as biometric authentication, hardware wallets, and multi-signature authentication.</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I</a:t>
            </a:r>
            <a:r>
              <a:rPr lang="en-US" sz="2000" b="0" i="0" dirty="0">
                <a:effectLst/>
                <a:latin typeface="Söhne"/>
              </a:rPr>
              <a:t>ncorporating machine learning and artificial intelligence algorithms to provide users with personalized investment recommendations and insights.</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I</a:t>
            </a:r>
            <a:r>
              <a:rPr lang="en-US" sz="2000" b="0" i="0" dirty="0">
                <a:effectLst/>
                <a:latin typeface="Söhne"/>
              </a:rPr>
              <a:t>ncorporating features such as real-time market data, price alerts, and trading notifications, thus enhancing the user experience.</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992614"/>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GB" sz="20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www.youtube.com</a:t>
            </a:r>
            <a:endParaRPr lang="en-GB" sz="20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GeeksForGeeks</a:t>
            </a: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Github.io</a:t>
            </a: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CoinGecko API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92297"/>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24744"/>
            <a:ext cx="8136904" cy="1620572"/>
          </a:xfrm>
          <a:prstGeom prst="rect">
            <a:avLst/>
          </a:prstGeom>
        </p:spPr>
        <p:txBody>
          <a:bodyPr wrap="square">
            <a:spAutoFit/>
          </a:bodyPr>
          <a:lstStyle/>
          <a:p>
            <a:pPr>
              <a:lnSpc>
                <a:spcPct val="107000"/>
              </a:lnSpc>
              <a:spcAft>
                <a:spcPts val="800"/>
              </a:spcAft>
            </a:pPr>
            <a:r>
              <a:rPr lang="en-US" sz="2800" b="1" dirty="0">
                <a:effectLst/>
                <a:latin typeface="Google Sans"/>
                <a:ea typeface="Microsoft JhengHei" panose="020B0604030504040204" pitchFamily="34" charset="-120"/>
                <a:cs typeface="Times New Roman" panose="02020603050405020304" pitchFamily="18" charset="0"/>
              </a:rPr>
              <a:t>What’s Cryptocurrency and how Cryptocurrency works?..</a:t>
            </a:r>
          </a:p>
          <a:p>
            <a:pPr>
              <a:lnSpc>
                <a:spcPct val="107000"/>
              </a:lnSpc>
              <a:spcAft>
                <a:spcPts val="800"/>
              </a:spcAft>
            </a:pPr>
            <a:endParaRPr lang="en-US" sz="3200" b="1" dirty="0">
              <a:effectLst/>
              <a:latin typeface="Google Sans"/>
              <a:ea typeface="Microsoft JhengHei" panose="020B0604030504040204" pitchFamily="34" charset="-120"/>
              <a:cs typeface="Times New Roman" panose="02020603050405020304" pitchFamily="18" charset="0"/>
            </a:endParaRPr>
          </a:p>
        </p:txBody>
      </p:sp>
      <p:sp>
        <p:nvSpPr>
          <p:cNvPr id="4" name="TextBox 3">
            <a:extLst>
              <a:ext uri="{FF2B5EF4-FFF2-40B4-BE49-F238E27FC236}">
                <a16:creationId xmlns:a16="http://schemas.microsoft.com/office/drawing/2014/main" id="{F5E80E3D-3BFC-9618-C846-DE17ADBB3581}"/>
              </a:ext>
            </a:extLst>
          </p:cNvPr>
          <p:cNvSpPr txBox="1"/>
          <p:nvPr/>
        </p:nvSpPr>
        <p:spPr>
          <a:xfrm>
            <a:off x="107504" y="1988840"/>
            <a:ext cx="8640960" cy="5089727"/>
          </a:xfrm>
          <a:prstGeom prst="rect">
            <a:avLst/>
          </a:prstGeom>
          <a:noFill/>
        </p:spPr>
        <p:txBody>
          <a:bodyPr wrap="square" rtlCol="0">
            <a:spAutoFit/>
          </a:bodyPr>
          <a:lstStyle/>
          <a:p>
            <a:pPr algn="just">
              <a:lnSpc>
                <a:spcPct val="107000"/>
              </a:lnSpc>
              <a:spcAft>
                <a:spcPts val="80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Cryptocurrency is a revolutionary digital currency that operates independently of any government or financial institution. It is designed to be a decentralized and secure form of currency, using advanced cryptography to keep transactions safe and transparent.</a:t>
            </a:r>
          </a:p>
          <a:p>
            <a:pPr marL="0" lvl="0" indent="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The creation of cryptocurrency involves a complex process known as mining, which involves solving mathematical equations and verifying transactions on the blockchain network. The blockchain is a public ledger that records all transactions and ensures their validity, making it a highly secure and transparent system.</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Cryptocurrencies offer a range of benefits over traditional fiat currencies, such as low transaction fees, fast processing times, and a high level of privacy and security. They can be bought and sold on cryptocurrency exchanges, and can also be used to purchase goods and services online.</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However, the world of cryptocurrency is also highly volatile and constantly evolving. The value of cryptocurrencies can fluctuate widely in a short period of time, making it a risky investment. Additionally, regulation and adoption of cryptocurrencies vary widely across different countries and jurisdictions, adding to the complexity of this exciting and rapidly changing field.</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endParaRPr lang="en-IN" sz="1300" dirty="0"/>
          </a:p>
          <a:p>
            <a:endParaRPr lang="en-IN" sz="1300" dirty="0"/>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E831E-2901-F5A3-D9E5-A867C524CF97}"/>
              </a:ext>
            </a:extLst>
          </p:cNvPr>
          <p:cNvSpPr txBox="1"/>
          <p:nvPr/>
        </p:nvSpPr>
        <p:spPr>
          <a:xfrm>
            <a:off x="323528" y="764704"/>
            <a:ext cx="7992888" cy="6875985"/>
          </a:xfrm>
          <a:prstGeom prst="rect">
            <a:avLst/>
          </a:prstGeom>
          <a:noFill/>
        </p:spPr>
        <p:txBody>
          <a:bodyPr wrap="square" rtlCol="0">
            <a:spAutoFit/>
          </a:bodyPr>
          <a:lstStyle/>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Cryptocurrency exchanges and trading platforms are digital marketplaces where users can buy, sell, and trade various cryptocurrencies. These platforms offer a convenient and efficient way to exchange digital assets, and are designed to be user-friendly for both novice and experienced traders.</a:t>
            </a:r>
            <a:endParaRPr lang="en-US" sz="15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5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To use a cryptocurrency exchanger, users typically need to create an account and go through a verification process. Once verified, they can deposit funds into their account using a variety of payment methods. These funds can then be used to buy or sell cryptocurrencies at market-driven prices.</a:t>
            </a:r>
          </a:p>
          <a:p>
            <a:pPr marL="0" lvl="0" indent="0" algn="just">
              <a:lnSpc>
                <a:spcPct val="107000"/>
              </a:lnSpc>
              <a:spcAft>
                <a:spcPts val="800"/>
              </a:spcAft>
            </a:pPr>
            <a:endParaRPr lang="en-US" sz="1500" b="1" dirty="0">
              <a:effectLst/>
              <a:latin typeface="Google Sans"/>
              <a:ea typeface="Microsoft JhengHei" panose="020B0604030504040204" pitchFamily="34" charset="-12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Each exchange offers different features, such as trading pairs, order types, and charting tools, to help traders analyze and execute their trades. Some exchanges even offer margin trading and futures trading for advanced users.</a:t>
            </a:r>
            <a:endParaRPr lang="en-US" sz="15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5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However, trading cryptocurrencies can be risky due to the high volatility of the market. Therefore, it's important for traders to conduct their own research and make informed decisions when investing. They should also take necessary security measures, such as using two-factor authentication and keeping their private keys secure, to protect their assets from potential hacks or theft.</a:t>
            </a: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rgbClr val="181818"/>
              </a:buClr>
              <a:buSzPts val="1100"/>
              <a:buFont typeface="Arial"/>
              <a:buNone/>
            </a:pPr>
            <a:endParaRPr lang="en-US" sz="1500" dirty="0"/>
          </a:p>
          <a:p>
            <a:pPr marL="0" lvl="0" indent="0" algn="l" rtl="0">
              <a:spcBef>
                <a:spcPts val="0"/>
              </a:spcBef>
              <a:spcAft>
                <a:spcPts val="0"/>
              </a:spcAft>
              <a:buClr>
                <a:srgbClr val="181818"/>
              </a:buClr>
              <a:buSzPts val="1100"/>
              <a:buFont typeface="Arial"/>
              <a:buNone/>
            </a:pPr>
            <a:endParaRPr lang="en-US" sz="1500" dirty="0"/>
          </a:p>
          <a:p>
            <a:endParaRPr lang="en-IN" sz="1500" dirty="0"/>
          </a:p>
        </p:txBody>
      </p:sp>
    </p:spTree>
    <p:extLst>
      <p:ext uri="{BB962C8B-B14F-4D97-AF65-F5344CB8AC3E}">
        <p14:creationId xmlns:p14="http://schemas.microsoft.com/office/powerpoint/2010/main" val="193059694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92297"/>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Plan</a:t>
            </a:r>
          </a:p>
        </p:txBody>
      </p:sp>
      <p:sp>
        <p:nvSpPr>
          <p:cNvPr id="5" name="Google Shape;748;p43">
            <a:extLst>
              <a:ext uri="{FF2B5EF4-FFF2-40B4-BE49-F238E27FC236}">
                <a16:creationId xmlns:a16="http://schemas.microsoft.com/office/drawing/2014/main" id="{B3122ABE-8ABB-8407-7FE5-C63B313AC053}"/>
              </a:ext>
            </a:extLst>
          </p:cNvPr>
          <p:cNvSpPr/>
          <p:nvPr/>
        </p:nvSpPr>
        <p:spPr>
          <a:xfrm>
            <a:off x="395536" y="1268760"/>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751;p43">
            <a:extLst>
              <a:ext uri="{FF2B5EF4-FFF2-40B4-BE49-F238E27FC236}">
                <a16:creationId xmlns:a16="http://schemas.microsoft.com/office/drawing/2014/main" id="{5599A112-53CE-F14A-6363-E27BFA0DFA00}"/>
              </a:ext>
            </a:extLst>
          </p:cNvPr>
          <p:cNvCxnSpPr/>
          <p:nvPr/>
        </p:nvCxnSpPr>
        <p:spPr>
          <a:xfrm>
            <a:off x="943036" y="236376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7" name="Google Shape;757;p43">
            <a:extLst>
              <a:ext uri="{FF2B5EF4-FFF2-40B4-BE49-F238E27FC236}">
                <a16:creationId xmlns:a16="http://schemas.microsoft.com/office/drawing/2014/main" id="{8E4796E7-20D0-5F31-444A-01F5DF43F942}"/>
              </a:ext>
            </a:extLst>
          </p:cNvPr>
          <p:cNvSpPr txBox="1">
            <a:spLocks/>
          </p:cNvSpPr>
          <p:nvPr/>
        </p:nvSpPr>
        <p:spPr bwMode="auto">
          <a:xfrm>
            <a:off x="107504" y="289896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1</a:t>
            </a:r>
          </a:p>
        </p:txBody>
      </p:sp>
      <p:sp>
        <p:nvSpPr>
          <p:cNvPr id="8" name="Google Shape;758;p43">
            <a:extLst>
              <a:ext uri="{FF2B5EF4-FFF2-40B4-BE49-F238E27FC236}">
                <a16:creationId xmlns:a16="http://schemas.microsoft.com/office/drawing/2014/main" id="{175D9E9B-F789-E4A8-2F14-9B800E5F86A4}"/>
              </a:ext>
            </a:extLst>
          </p:cNvPr>
          <p:cNvSpPr txBox="1">
            <a:spLocks/>
          </p:cNvSpPr>
          <p:nvPr/>
        </p:nvSpPr>
        <p:spPr bwMode="auto">
          <a:xfrm>
            <a:off x="-68175" y="3270437"/>
            <a:ext cx="2082216" cy="969311"/>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Making a base webpage using HTML</a:t>
            </a:r>
          </a:p>
        </p:txBody>
      </p:sp>
      <p:sp>
        <p:nvSpPr>
          <p:cNvPr id="9" name="Google Shape;745;p43">
            <a:extLst>
              <a:ext uri="{FF2B5EF4-FFF2-40B4-BE49-F238E27FC236}">
                <a16:creationId xmlns:a16="http://schemas.microsoft.com/office/drawing/2014/main" id="{E5F42F6D-FB33-09AC-763A-45E9795D12B8}"/>
              </a:ext>
            </a:extLst>
          </p:cNvPr>
          <p:cNvSpPr txBox="1">
            <a:spLocks/>
          </p:cNvSpPr>
          <p:nvPr/>
        </p:nvSpPr>
        <p:spPr bwMode="auto">
          <a:xfrm>
            <a:off x="30736" y="160641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a:t>
            </a:r>
            <a:endParaRPr lang="en-IN" sz="3500" dirty="0">
              <a:latin typeface="Squada One"/>
              <a:ea typeface="Squada One"/>
              <a:cs typeface="Squada One"/>
              <a:sym typeface="Squada One"/>
            </a:endParaRPr>
          </a:p>
        </p:txBody>
      </p:sp>
      <p:sp>
        <p:nvSpPr>
          <p:cNvPr id="10" name="Google Shape;765;p43">
            <a:extLst>
              <a:ext uri="{FF2B5EF4-FFF2-40B4-BE49-F238E27FC236}">
                <a16:creationId xmlns:a16="http://schemas.microsoft.com/office/drawing/2014/main" id="{93B8E827-2BD0-10CB-DE98-C9B667798301}"/>
              </a:ext>
            </a:extLst>
          </p:cNvPr>
          <p:cNvSpPr/>
          <p:nvPr/>
        </p:nvSpPr>
        <p:spPr>
          <a:xfrm>
            <a:off x="1506404" y="1785168"/>
            <a:ext cx="1139596" cy="3660056"/>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11" name="Google Shape;748;p43">
            <a:extLst>
              <a:ext uri="{FF2B5EF4-FFF2-40B4-BE49-F238E27FC236}">
                <a16:creationId xmlns:a16="http://schemas.microsoft.com/office/drawing/2014/main" id="{72BDEB84-4C83-67A0-6793-E930B2337BB6}"/>
              </a:ext>
            </a:extLst>
          </p:cNvPr>
          <p:cNvSpPr/>
          <p:nvPr/>
        </p:nvSpPr>
        <p:spPr>
          <a:xfrm>
            <a:off x="2607375" y="4885424"/>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751;p43">
            <a:extLst>
              <a:ext uri="{FF2B5EF4-FFF2-40B4-BE49-F238E27FC236}">
                <a16:creationId xmlns:a16="http://schemas.microsoft.com/office/drawing/2014/main" id="{672AAB9E-AB4B-AB96-1B7B-0E5774C770C7}"/>
              </a:ext>
            </a:extLst>
          </p:cNvPr>
          <p:cNvCxnSpPr>
            <a:cxnSpLocks/>
          </p:cNvCxnSpPr>
          <p:nvPr/>
        </p:nvCxnSpPr>
        <p:spPr>
          <a:xfrm flipV="1">
            <a:off x="3154875" y="4350224"/>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14" name="TextBox 13">
            <a:extLst>
              <a:ext uri="{FF2B5EF4-FFF2-40B4-BE49-F238E27FC236}">
                <a16:creationId xmlns:a16="http://schemas.microsoft.com/office/drawing/2014/main" id="{8F244660-E8B2-5683-AF18-7D5A6FBBAC3F}"/>
              </a:ext>
            </a:extLst>
          </p:cNvPr>
          <p:cNvSpPr txBox="1"/>
          <p:nvPr/>
        </p:nvSpPr>
        <p:spPr>
          <a:xfrm>
            <a:off x="2166897" y="3379327"/>
            <a:ext cx="1975956" cy="927582"/>
          </a:xfrm>
          <a:prstGeom prst="rect">
            <a:avLst/>
          </a:prstGeom>
          <a:noFill/>
        </p:spPr>
        <p:txBody>
          <a:bodyPr wrap="square">
            <a:spAutoFit/>
          </a:bodyPr>
          <a:lstStyle/>
          <a:p>
            <a:pPr marL="0" lvl="0" indent="0" algn="ctr" rtl="0">
              <a:lnSpc>
                <a:spcPct val="100000"/>
              </a:lnSpc>
              <a:spcBef>
                <a:spcPts val="0"/>
              </a:spcBef>
              <a:spcAft>
                <a:spcPts val="0"/>
              </a:spcAft>
              <a:buNone/>
            </a:pPr>
            <a:r>
              <a:rPr lang="en-US" dirty="0"/>
              <a:t>Transforming HTML document using CSS</a:t>
            </a:r>
          </a:p>
        </p:txBody>
      </p:sp>
      <p:sp>
        <p:nvSpPr>
          <p:cNvPr id="15" name="Google Shape;759;p43">
            <a:extLst>
              <a:ext uri="{FF2B5EF4-FFF2-40B4-BE49-F238E27FC236}">
                <a16:creationId xmlns:a16="http://schemas.microsoft.com/office/drawing/2014/main" id="{9CE519BE-449A-2935-FA5E-FF109E77B49D}"/>
              </a:ext>
            </a:extLst>
          </p:cNvPr>
          <p:cNvSpPr txBox="1">
            <a:spLocks/>
          </p:cNvSpPr>
          <p:nvPr/>
        </p:nvSpPr>
        <p:spPr bwMode="auto">
          <a:xfrm>
            <a:off x="2220300" y="2959627"/>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2</a:t>
            </a:r>
          </a:p>
        </p:txBody>
      </p:sp>
      <p:sp>
        <p:nvSpPr>
          <p:cNvPr id="16" name="Google Shape;745;p43">
            <a:extLst>
              <a:ext uri="{FF2B5EF4-FFF2-40B4-BE49-F238E27FC236}">
                <a16:creationId xmlns:a16="http://schemas.microsoft.com/office/drawing/2014/main" id="{FE9886BB-D2AB-8F63-73B2-B8344CD995FD}"/>
              </a:ext>
            </a:extLst>
          </p:cNvPr>
          <p:cNvSpPr txBox="1">
            <a:spLocks/>
          </p:cNvSpPr>
          <p:nvPr/>
        </p:nvSpPr>
        <p:spPr bwMode="auto">
          <a:xfrm>
            <a:off x="2261887" y="5210774"/>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ⅠI</a:t>
            </a:r>
            <a:endParaRPr lang="en-IN" sz="3500" dirty="0">
              <a:latin typeface="Squada One"/>
              <a:ea typeface="Squada One"/>
              <a:cs typeface="Squada One"/>
              <a:sym typeface="Squada One"/>
            </a:endParaRPr>
          </a:p>
        </p:txBody>
      </p:sp>
      <p:sp>
        <p:nvSpPr>
          <p:cNvPr id="17" name="Google Shape;748;p43">
            <a:extLst>
              <a:ext uri="{FF2B5EF4-FFF2-40B4-BE49-F238E27FC236}">
                <a16:creationId xmlns:a16="http://schemas.microsoft.com/office/drawing/2014/main" id="{73F34BDD-B594-33E8-BB57-6C28E34EF50E}"/>
              </a:ext>
            </a:extLst>
          </p:cNvPr>
          <p:cNvSpPr/>
          <p:nvPr/>
        </p:nvSpPr>
        <p:spPr>
          <a:xfrm>
            <a:off x="4841969" y="1233437"/>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7;p43">
            <a:extLst>
              <a:ext uri="{FF2B5EF4-FFF2-40B4-BE49-F238E27FC236}">
                <a16:creationId xmlns:a16="http://schemas.microsoft.com/office/drawing/2014/main" id="{BEEA2429-E21D-BDF5-CA6D-6E56EA1A5638}"/>
              </a:ext>
            </a:extLst>
          </p:cNvPr>
          <p:cNvSpPr/>
          <p:nvPr/>
        </p:nvSpPr>
        <p:spPr>
          <a:xfrm flipH="1">
            <a:off x="3702374" y="1780937"/>
            <a:ext cx="1139595" cy="3664287"/>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19" name="Google Shape;745;p43">
            <a:extLst>
              <a:ext uri="{FF2B5EF4-FFF2-40B4-BE49-F238E27FC236}">
                <a16:creationId xmlns:a16="http://schemas.microsoft.com/office/drawing/2014/main" id="{89307541-8EEB-FA25-F6F0-8AE1FC93C457}"/>
              </a:ext>
            </a:extLst>
          </p:cNvPr>
          <p:cNvSpPr txBox="1">
            <a:spLocks/>
          </p:cNvSpPr>
          <p:nvPr/>
        </p:nvSpPr>
        <p:spPr bwMode="auto">
          <a:xfrm>
            <a:off x="4477169" y="1571087"/>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ⅠII</a:t>
            </a:r>
            <a:endParaRPr lang="en-IN" sz="3500" dirty="0">
              <a:latin typeface="Squada One"/>
              <a:ea typeface="Squada One"/>
              <a:cs typeface="Squada One"/>
              <a:sym typeface="Squada One"/>
            </a:endParaRPr>
          </a:p>
        </p:txBody>
      </p:sp>
      <p:sp>
        <p:nvSpPr>
          <p:cNvPr id="20" name="Google Shape;759;p43">
            <a:extLst>
              <a:ext uri="{FF2B5EF4-FFF2-40B4-BE49-F238E27FC236}">
                <a16:creationId xmlns:a16="http://schemas.microsoft.com/office/drawing/2014/main" id="{839C1D46-A230-DA65-83B0-75CA3FB29964}"/>
              </a:ext>
            </a:extLst>
          </p:cNvPr>
          <p:cNvSpPr txBox="1">
            <a:spLocks/>
          </p:cNvSpPr>
          <p:nvPr/>
        </p:nvSpPr>
        <p:spPr bwMode="auto">
          <a:xfrm>
            <a:off x="4515630" y="289896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3</a:t>
            </a:r>
          </a:p>
        </p:txBody>
      </p:sp>
      <p:cxnSp>
        <p:nvCxnSpPr>
          <p:cNvPr id="21" name="Google Shape;751;p43">
            <a:extLst>
              <a:ext uri="{FF2B5EF4-FFF2-40B4-BE49-F238E27FC236}">
                <a16:creationId xmlns:a16="http://schemas.microsoft.com/office/drawing/2014/main" id="{72291E86-69F7-62BD-9722-8A5AE3CCC3D1}"/>
              </a:ext>
            </a:extLst>
          </p:cNvPr>
          <p:cNvCxnSpPr/>
          <p:nvPr/>
        </p:nvCxnSpPr>
        <p:spPr>
          <a:xfrm>
            <a:off x="5405338" y="2328437"/>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2" name="Google Shape;762;p43">
            <a:extLst>
              <a:ext uri="{FF2B5EF4-FFF2-40B4-BE49-F238E27FC236}">
                <a16:creationId xmlns:a16="http://schemas.microsoft.com/office/drawing/2014/main" id="{50B52FF2-E39B-E7BC-D688-98B7DDB90768}"/>
              </a:ext>
            </a:extLst>
          </p:cNvPr>
          <p:cNvSpPr txBox="1">
            <a:spLocks/>
          </p:cNvSpPr>
          <p:nvPr/>
        </p:nvSpPr>
        <p:spPr bwMode="auto">
          <a:xfrm>
            <a:off x="4417360" y="3429000"/>
            <a:ext cx="1975956" cy="728748"/>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Using JS to dynamically update the content</a:t>
            </a:r>
          </a:p>
        </p:txBody>
      </p:sp>
      <p:sp>
        <p:nvSpPr>
          <p:cNvPr id="23" name="Google Shape;748;p43">
            <a:extLst>
              <a:ext uri="{FF2B5EF4-FFF2-40B4-BE49-F238E27FC236}">
                <a16:creationId xmlns:a16="http://schemas.microsoft.com/office/drawing/2014/main" id="{A33544CD-D782-EAF8-00C8-14382639BB25}"/>
              </a:ext>
            </a:extLst>
          </p:cNvPr>
          <p:cNvSpPr/>
          <p:nvPr/>
        </p:nvSpPr>
        <p:spPr>
          <a:xfrm>
            <a:off x="7297275" y="4897724"/>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6;p43">
            <a:extLst>
              <a:ext uri="{FF2B5EF4-FFF2-40B4-BE49-F238E27FC236}">
                <a16:creationId xmlns:a16="http://schemas.microsoft.com/office/drawing/2014/main" id="{0DF40185-8CC4-496D-6D56-9E3B51A38C72}"/>
              </a:ext>
            </a:extLst>
          </p:cNvPr>
          <p:cNvSpPr/>
          <p:nvPr/>
        </p:nvSpPr>
        <p:spPr>
          <a:xfrm>
            <a:off x="5941809" y="1780937"/>
            <a:ext cx="1366496" cy="3664288"/>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cxnSp>
        <p:nvCxnSpPr>
          <p:cNvPr id="25" name="Google Shape;756;p43">
            <a:extLst>
              <a:ext uri="{FF2B5EF4-FFF2-40B4-BE49-F238E27FC236}">
                <a16:creationId xmlns:a16="http://schemas.microsoft.com/office/drawing/2014/main" id="{B2256266-8050-BE33-E891-B2EA0ABEFE27}"/>
              </a:ext>
            </a:extLst>
          </p:cNvPr>
          <p:cNvCxnSpPr/>
          <p:nvPr/>
        </p:nvCxnSpPr>
        <p:spPr>
          <a:xfrm rot="10800000">
            <a:off x="7844775" y="4362524"/>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6" name="Google Shape;754;p43">
            <a:extLst>
              <a:ext uri="{FF2B5EF4-FFF2-40B4-BE49-F238E27FC236}">
                <a16:creationId xmlns:a16="http://schemas.microsoft.com/office/drawing/2014/main" id="{A6EF71E2-8987-FF0E-9FEC-E4E88B7F29FE}"/>
              </a:ext>
            </a:extLst>
          </p:cNvPr>
          <p:cNvSpPr txBox="1">
            <a:spLocks/>
          </p:cNvSpPr>
          <p:nvPr/>
        </p:nvSpPr>
        <p:spPr bwMode="auto">
          <a:xfrm>
            <a:off x="6937990" y="5205639"/>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 sz="3500" dirty="0">
                <a:latin typeface="Squada One"/>
                <a:ea typeface="Squada One"/>
                <a:cs typeface="Squada One"/>
                <a:sym typeface="Squada One"/>
              </a:rPr>
              <a:t>Ⅳ</a:t>
            </a:r>
          </a:p>
        </p:txBody>
      </p:sp>
      <p:sp>
        <p:nvSpPr>
          <p:cNvPr id="27" name="Google Shape;763;p43">
            <a:extLst>
              <a:ext uri="{FF2B5EF4-FFF2-40B4-BE49-F238E27FC236}">
                <a16:creationId xmlns:a16="http://schemas.microsoft.com/office/drawing/2014/main" id="{2CEC9454-472D-5118-E9F0-AC632700CF00}"/>
              </a:ext>
            </a:extLst>
          </p:cNvPr>
          <p:cNvSpPr txBox="1">
            <a:spLocks/>
          </p:cNvSpPr>
          <p:nvPr/>
        </p:nvSpPr>
        <p:spPr bwMode="auto">
          <a:xfrm>
            <a:off x="6909494" y="2911236"/>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4</a:t>
            </a:r>
          </a:p>
        </p:txBody>
      </p:sp>
      <p:sp>
        <p:nvSpPr>
          <p:cNvPr id="28" name="Google Shape;764;p43">
            <a:extLst>
              <a:ext uri="{FF2B5EF4-FFF2-40B4-BE49-F238E27FC236}">
                <a16:creationId xmlns:a16="http://schemas.microsoft.com/office/drawing/2014/main" id="{98B41D2A-1531-5602-04C9-D9F74DA5576A}"/>
              </a:ext>
            </a:extLst>
          </p:cNvPr>
          <p:cNvSpPr txBox="1">
            <a:spLocks/>
          </p:cNvSpPr>
          <p:nvPr/>
        </p:nvSpPr>
        <p:spPr bwMode="auto">
          <a:xfrm>
            <a:off x="6929786" y="3429000"/>
            <a:ext cx="18246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Involving API to get real-time crypto prices </a:t>
            </a:r>
          </a:p>
        </p:txBody>
      </p:sp>
    </p:spTree>
    <p:extLst>
      <p:ext uri="{BB962C8B-B14F-4D97-AF65-F5344CB8AC3E}">
        <p14:creationId xmlns:p14="http://schemas.microsoft.com/office/powerpoint/2010/main" val="325970967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Distribution</a:t>
            </a:r>
          </a:p>
        </p:txBody>
      </p:sp>
      <p:graphicFrame>
        <p:nvGraphicFramePr>
          <p:cNvPr id="4" name="Chart 3">
            <a:extLst>
              <a:ext uri="{FF2B5EF4-FFF2-40B4-BE49-F238E27FC236}">
                <a16:creationId xmlns:a16="http://schemas.microsoft.com/office/drawing/2014/main" id="{DCA4CC04-695A-E5F5-5386-F7D50ABF95A5}"/>
              </a:ext>
            </a:extLst>
          </p:cNvPr>
          <p:cNvGraphicFramePr/>
          <p:nvPr>
            <p:extLst>
              <p:ext uri="{D42A27DB-BD31-4B8C-83A1-F6EECF244321}">
                <p14:modId xmlns:p14="http://schemas.microsoft.com/office/powerpoint/2010/main" val="885122219"/>
              </p:ext>
            </p:extLst>
          </p:nvPr>
        </p:nvGraphicFramePr>
        <p:xfrm>
          <a:off x="1948531" y="1916832"/>
          <a:ext cx="5400600" cy="3612414"/>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Google Shape;879;p52">
            <a:extLst>
              <a:ext uri="{FF2B5EF4-FFF2-40B4-BE49-F238E27FC236}">
                <a16:creationId xmlns:a16="http://schemas.microsoft.com/office/drawing/2014/main" id="{FD60F952-551D-8104-54DD-1D27B6B4E33C}"/>
              </a:ext>
            </a:extLst>
          </p:cNvPr>
          <p:cNvCxnSpPr>
            <a:cxnSpLocks/>
          </p:cNvCxnSpPr>
          <p:nvPr/>
        </p:nvCxnSpPr>
        <p:spPr>
          <a:xfrm>
            <a:off x="1876524" y="2929854"/>
            <a:ext cx="721524" cy="636624"/>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7" name="Google Shape;879;p52">
            <a:extLst>
              <a:ext uri="{FF2B5EF4-FFF2-40B4-BE49-F238E27FC236}">
                <a16:creationId xmlns:a16="http://schemas.microsoft.com/office/drawing/2014/main" id="{AB626CB7-9F04-20F7-A05A-9FE1F444EBCA}"/>
              </a:ext>
            </a:extLst>
          </p:cNvPr>
          <p:cNvCxnSpPr>
            <a:cxnSpLocks/>
          </p:cNvCxnSpPr>
          <p:nvPr/>
        </p:nvCxnSpPr>
        <p:spPr>
          <a:xfrm flipV="1">
            <a:off x="6545953" y="2459347"/>
            <a:ext cx="649516" cy="564616"/>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9" name="Google Shape;879;p52">
            <a:extLst>
              <a:ext uri="{FF2B5EF4-FFF2-40B4-BE49-F238E27FC236}">
                <a16:creationId xmlns:a16="http://schemas.microsoft.com/office/drawing/2014/main" id="{6525A30D-CF7B-19CC-DF54-026049E9B8EC}"/>
              </a:ext>
            </a:extLst>
          </p:cNvPr>
          <p:cNvCxnSpPr>
            <a:cxnSpLocks/>
          </p:cNvCxnSpPr>
          <p:nvPr/>
        </p:nvCxnSpPr>
        <p:spPr>
          <a:xfrm>
            <a:off x="6300192" y="4725144"/>
            <a:ext cx="649516" cy="564616"/>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10" name="Google Shape;870;p52">
            <a:extLst>
              <a:ext uri="{FF2B5EF4-FFF2-40B4-BE49-F238E27FC236}">
                <a16:creationId xmlns:a16="http://schemas.microsoft.com/office/drawing/2014/main" id="{DE888E81-F9B3-BEDC-8609-BBAB4450C3D6}"/>
              </a:ext>
            </a:extLst>
          </p:cNvPr>
          <p:cNvSpPr txBox="1">
            <a:spLocks/>
          </p:cNvSpPr>
          <p:nvPr/>
        </p:nvSpPr>
        <p:spPr bwMode="auto">
          <a:xfrm>
            <a:off x="1133736" y="2705452"/>
            <a:ext cx="22071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59</a:t>
            </a:r>
            <a:r>
              <a:rPr lang="en" sz="2300" dirty="0">
                <a:latin typeface="Squada One"/>
                <a:ea typeface="Squada One"/>
                <a:cs typeface="Squada One"/>
                <a:sym typeface="Squada One"/>
              </a:rPr>
              <a:t>%</a:t>
            </a:r>
          </a:p>
        </p:txBody>
      </p:sp>
      <p:sp>
        <p:nvSpPr>
          <p:cNvPr id="11" name="Google Shape;871;p52">
            <a:extLst>
              <a:ext uri="{FF2B5EF4-FFF2-40B4-BE49-F238E27FC236}">
                <a16:creationId xmlns:a16="http://schemas.microsoft.com/office/drawing/2014/main" id="{0E3B3390-1F3F-1B60-7DBB-36F3E9FC0629}"/>
              </a:ext>
            </a:extLst>
          </p:cNvPr>
          <p:cNvSpPr txBox="1">
            <a:spLocks/>
          </p:cNvSpPr>
          <p:nvPr/>
        </p:nvSpPr>
        <p:spPr bwMode="auto">
          <a:xfrm>
            <a:off x="-273722" y="2914351"/>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spcAft>
                <a:spcPts val="0"/>
              </a:spcAft>
              <a:buFont typeface="Arial" pitchFamily="34" charset="0"/>
              <a:buNone/>
            </a:pPr>
            <a:r>
              <a:rPr lang="en-US" sz="2400" dirty="0"/>
              <a:t>HTML</a:t>
            </a:r>
          </a:p>
        </p:txBody>
      </p:sp>
      <p:sp>
        <p:nvSpPr>
          <p:cNvPr id="12" name="Google Shape;876;p52">
            <a:extLst>
              <a:ext uri="{FF2B5EF4-FFF2-40B4-BE49-F238E27FC236}">
                <a16:creationId xmlns:a16="http://schemas.microsoft.com/office/drawing/2014/main" id="{30ECBF57-D09F-906A-FBE8-760D9A51E382}"/>
              </a:ext>
            </a:extLst>
          </p:cNvPr>
          <p:cNvSpPr txBox="1">
            <a:spLocks/>
          </p:cNvSpPr>
          <p:nvPr/>
        </p:nvSpPr>
        <p:spPr bwMode="auto">
          <a:xfrm>
            <a:off x="7195469" y="2249497"/>
            <a:ext cx="1035401"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36%</a:t>
            </a:r>
          </a:p>
        </p:txBody>
      </p:sp>
      <p:sp>
        <p:nvSpPr>
          <p:cNvPr id="13" name="Google Shape;877;p52">
            <a:extLst>
              <a:ext uri="{FF2B5EF4-FFF2-40B4-BE49-F238E27FC236}">
                <a16:creationId xmlns:a16="http://schemas.microsoft.com/office/drawing/2014/main" id="{86A24C6E-F885-909E-8A43-BEF3242505C1}"/>
              </a:ext>
            </a:extLst>
          </p:cNvPr>
          <p:cNvSpPr txBox="1">
            <a:spLocks/>
          </p:cNvSpPr>
          <p:nvPr/>
        </p:nvSpPr>
        <p:spPr bwMode="auto">
          <a:xfrm>
            <a:off x="7185125" y="2489792"/>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IN" sz="2400" dirty="0"/>
              <a:t>CSS</a:t>
            </a:r>
          </a:p>
        </p:txBody>
      </p:sp>
      <p:sp>
        <p:nvSpPr>
          <p:cNvPr id="14" name="Google Shape;874;p52">
            <a:extLst>
              <a:ext uri="{FF2B5EF4-FFF2-40B4-BE49-F238E27FC236}">
                <a16:creationId xmlns:a16="http://schemas.microsoft.com/office/drawing/2014/main" id="{EC4DA7CD-4B70-B841-52D6-E64E5F993358}"/>
              </a:ext>
            </a:extLst>
          </p:cNvPr>
          <p:cNvSpPr txBox="1">
            <a:spLocks/>
          </p:cNvSpPr>
          <p:nvPr/>
        </p:nvSpPr>
        <p:spPr bwMode="auto">
          <a:xfrm>
            <a:off x="6949708" y="5079910"/>
            <a:ext cx="22071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5%</a:t>
            </a:r>
          </a:p>
        </p:txBody>
      </p:sp>
      <p:sp>
        <p:nvSpPr>
          <p:cNvPr id="15" name="Google Shape;875;p52">
            <a:extLst>
              <a:ext uri="{FF2B5EF4-FFF2-40B4-BE49-F238E27FC236}">
                <a16:creationId xmlns:a16="http://schemas.microsoft.com/office/drawing/2014/main" id="{D8D97A55-A30C-CA20-BC86-5B3C515F1967}"/>
              </a:ext>
            </a:extLst>
          </p:cNvPr>
          <p:cNvSpPr txBox="1">
            <a:spLocks/>
          </p:cNvSpPr>
          <p:nvPr/>
        </p:nvSpPr>
        <p:spPr bwMode="auto">
          <a:xfrm>
            <a:off x="6445293" y="5285121"/>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IN" sz="2400" dirty="0"/>
              <a:t>JAVASCRIPT</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01358"/>
            <a:ext cx="5400600" cy="461665"/>
          </a:xfrm>
          <a:prstGeom prst="rect">
            <a:avLst/>
          </a:prstGeom>
          <a:noFill/>
        </p:spPr>
        <p:txBody>
          <a:bodyPr wrap="square" rtlCol="0">
            <a:spAutoFit/>
          </a:bodyPr>
          <a:lstStyle/>
          <a:p>
            <a:r>
              <a:rPr lang="en-US" sz="2400" dirty="0">
                <a:latin typeface="Times New Roman" pitchFamily="18" charset="0"/>
                <a:cs typeface="Times New Roman" pitchFamily="18" charset="0"/>
              </a:rPr>
              <a:t>Architecture of a Crypto exchange website</a:t>
            </a:r>
          </a:p>
        </p:txBody>
      </p:sp>
      <p:pic>
        <p:nvPicPr>
          <p:cNvPr id="6" name="Picture 5">
            <a:extLst>
              <a:ext uri="{FF2B5EF4-FFF2-40B4-BE49-F238E27FC236}">
                <a16:creationId xmlns:a16="http://schemas.microsoft.com/office/drawing/2014/main" id="{D44B7667-7C83-B4DE-E1DF-30FE6CC1E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8" y="1340768"/>
            <a:ext cx="8851304" cy="4680520"/>
          </a:xfrm>
          <a:prstGeom prst="rect">
            <a:avLst/>
          </a:prstGeom>
        </p:spPr>
      </p:pic>
    </p:spTree>
    <p:extLst>
      <p:ext uri="{BB962C8B-B14F-4D97-AF65-F5344CB8AC3E}">
        <p14:creationId xmlns:p14="http://schemas.microsoft.com/office/powerpoint/2010/main" val="261050972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640960" cy="3816424"/>
          </a:xfrm>
          <a:prstGeom prst="rect">
            <a:avLst/>
          </a:prstGeom>
        </p:spPr>
        <p:txBody>
          <a:bodyPr wrap="square">
            <a:spAutoFit/>
          </a:bodyPr>
          <a:lstStyle/>
          <a:p>
            <a:r>
              <a:rPr lang="en-US" sz="2400" b="0" i="0" dirty="0">
                <a:effectLst/>
                <a:latin typeface="Söhne"/>
              </a:rPr>
              <a:t>The project aims to design and develop a user-friendly cryptocurrency platform that simplifies the process of buying, selling, and trading cryptocurrencies while ensuring compliance with regulatory requirements. The project will address the challenges and limitations of existing platforms, implement necessary security measures, and evaluate potential benefits and drawbacks of integrating cryptocurrencies into traditional financial systems. The project involves a literature review, platform design and development, and user testing to create a secure, efficient, and user-friendly experience for investors.</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2067</Words>
  <Application>Microsoft Office PowerPoint</Application>
  <PresentationFormat>On-screen Show (4:3)</PresentationFormat>
  <Paragraphs>157</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Black</vt:lpstr>
      <vt:lpstr>Calibri</vt:lpstr>
      <vt:lpstr>Google Sans</vt:lpstr>
      <vt:lpstr>Söhne</vt:lpstr>
      <vt:lpstr>Squada One</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Pratham Gupta</cp:lastModifiedBy>
  <cp:revision>40</cp:revision>
  <dcterms:created xsi:type="dcterms:W3CDTF">2022-12-12T14:14:34Z</dcterms:created>
  <dcterms:modified xsi:type="dcterms:W3CDTF">2023-04-28T21:24:42Z</dcterms:modified>
</cp:coreProperties>
</file>