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2"/>
  </p:normalViewPr>
  <p:slideViewPr>
    <p:cSldViewPr snapToGrid="0">
      <p:cViewPr varScale="1">
        <p:scale>
          <a:sx n="153" d="100"/>
          <a:sy n="153" d="100"/>
        </p:scale>
        <p:origin x="5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d158679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d158679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d008f76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d008f76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d008f76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d008f76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d008f76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d008f76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be9e8eb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be9e8eb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d158679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d158679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1k2h1l2VO0&amp;t=24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17075"/>
            <a:ext cx="8520600" cy="2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 2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Chapter 2 - The Power of Positive Thinking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0" y="191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984075"/>
            <a:ext cx="5657400" cy="3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scenario initially highlights lack of company knowledge by Stanley with the use of wrong material for insulation.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during CEO’s tour, Stanley's explanation to using Expandrium showcases the dual benefits of cost efficiency and employee loyalty.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Stanley's ability to adapt to the situation and positively present his choice of insulation material reflects the value of a positive and adaptable mindset, as emphasized by Peter Senge (Mike Clayton, 2021)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625175" y="3958175"/>
            <a:ext cx="25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524000" y="4487775"/>
            <a:ext cx="6096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Mike Clayton. (2021, April 8). What is Peter Senge’s learning organization? YouTube. </a:t>
            </a:r>
            <a:r>
              <a:rPr lang="en" sz="1200" u="sng">
                <a:solidFill>
                  <a:srgbClr val="0563C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https://www.youtube.com/watch?v=k1k2h1l2VO0&amp;t=246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500" y="1136475"/>
            <a:ext cx="2406129" cy="26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71979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	</a:t>
            </a:r>
            <a:r>
              <a:rPr lang="en" sz="3977">
                <a:solidFill>
                  <a:srgbClr val="6D9EEB"/>
                </a:solidFill>
                <a:highlight>
                  <a:schemeClr val="lt1"/>
                </a:highlight>
              </a:rPr>
              <a:t>Stanley’s Transformation</a:t>
            </a:r>
            <a:br>
              <a:rPr lang="en" sz="3977"/>
            </a:br>
            <a:endParaRPr sz="1866"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11700" y="4121475"/>
            <a:ext cx="8520600" cy="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37" i="1">
                <a:solidFill>
                  <a:srgbClr val="6D9EEB"/>
                </a:solidFill>
                <a:highlight>
                  <a:srgbClr val="FFFFFF"/>
                </a:highlight>
              </a:rPr>
              <a:t>Redirect Notice</a:t>
            </a:r>
            <a:r>
              <a:rPr lang="en" sz="737">
                <a:solidFill>
                  <a:srgbClr val="6D9EEB"/>
                </a:solidFill>
                <a:highlight>
                  <a:srgbClr val="FFFFFF"/>
                </a:highlight>
              </a:rPr>
              <a:t>. (2023). Google.com. https://www.google.com/url?sa=i&amp;url=https%3A%2F%2Fedexec.co.uk%2Fhow-could-flexible-working-look-in-your-school%2F&amp;psig=AOvVaw02P9JezhGNsDGqWdCbpHNJ&amp;ust=1697418889686000&amp;source=images&amp;cd=vfe&amp;opi=89978449&amp;ved=0CBAQjRxqFwoTCNDfpaHw9oEDFQAAAAAdAAAAABBE</a:t>
            </a:r>
            <a:endParaRPr sz="737">
              <a:solidFill>
                <a:srgbClr val="6D9EEB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75">
                <a:solidFill>
                  <a:srgbClr val="6D9EEB"/>
                </a:solidFill>
                <a:highlight>
                  <a:srgbClr val="FFFFFF"/>
                </a:highlight>
              </a:rPr>
              <a:t>‌</a:t>
            </a:r>
            <a:endParaRPr sz="675">
              <a:solidFill>
                <a:srgbClr val="6D9EEB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>
              <a:solidFill>
                <a:srgbClr val="6D9EEB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155350" y="955175"/>
            <a:ext cx="639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Lesson in Workplace Adaptability</a:t>
            </a:r>
            <a:endParaRPr sz="1700"/>
          </a:p>
        </p:txBody>
      </p:sp>
      <p:sp>
        <p:nvSpPr>
          <p:cNvPr id="71" name="Google Shape;71;p15"/>
          <p:cNvSpPr txBox="1"/>
          <p:nvPr/>
        </p:nvSpPr>
        <p:spPr>
          <a:xfrm>
            <a:off x="544350" y="1401575"/>
            <a:ext cx="768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b="1"/>
              <a:t>3.Q)“Why does Stanley say, ‘I am an engineer, not a salesperson, I am not supposed to         worry about that sort of thing anyway’?”</a:t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6398825" y="1899650"/>
            <a:ext cx="24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525" y="2263950"/>
            <a:ext cx="2566776" cy="1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914575" y="2263950"/>
            <a:ext cx="1599600" cy="61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Adaptability</a:t>
            </a:r>
            <a:endParaRPr b="1"/>
          </a:p>
        </p:txBody>
      </p:sp>
      <p:sp>
        <p:nvSpPr>
          <p:cNvPr id="75" name="Google Shape;75;p15"/>
          <p:cNvSpPr/>
          <p:nvPr/>
        </p:nvSpPr>
        <p:spPr>
          <a:xfrm>
            <a:off x="999825" y="3407350"/>
            <a:ext cx="1599600" cy="61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Impression Management</a:t>
            </a:r>
            <a:endParaRPr b="1"/>
          </a:p>
        </p:txBody>
      </p:sp>
      <p:sp>
        <p:nvSpPr>
          <p:cNvPr id="76" name="Google Shape;76;p15"/>
          <p:cNvSpPr/>
          <p:nvPr/>
        </p:nvSpPr>
        <p:spPr>
          <a:xfrm>
            <a:off x="3588300" y="3407338"/>
            <a:ext cx="1599600" cy="61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Teamwork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3554900" y="2263950"/>
            <a:ext cx="1599600" cy="61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Corporate Culture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2688363" y="2887850"/>
            <a:ext cx="777600" cy="51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key</a:t>
            </a:r>
            <a:endParaRPr b="1"/>
          </a:p>
        </p:txBody>
      </p:sp>
      <p:cxnSp>
        <p:nvCxnSpPr>
          <p:cNvPr id="79" name="Google Shape;79;p15"/>
          <p:cNvCxnSpPr>
            <a:stCxn id="74" idx="3"/>
            <a:endCxn id="78" idx="1"/>
          </p:cNvCxnSpPr>
          <p:nvPr/>
        </p:nvCxnSpPr>
        <p:spPr>
          <a:xfrm>
            <a:off x="2514175" y="2571750"/>
            <a:ext cx="28800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>
            <a:stCxn id="77" idx="1"/>
            <a:endCxn id="78" idx="7"/>
          </p:cNvCxnSpPr>
          <p:nvPr/>
        </p:nvCxnSpPr>
        <p:spPr>
          <a:xfrm flipH="1">
            <a:off x="3352100" y="2571750"/>
            <a:ext cx="20280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5"/>
          <p:cNvCxnSpPr>
            <a:stCxn id="75" idx="3"/>
            <a:endCxn id="78" idx="3"/>
          </p:cNvCxnSpPr>
          <p:nvPr/>
        </p:nvCxnSpPr>
        <p:spPr>
          <a:xfrm rot="10800000" flipH="1">
            <a:off x="2599425" y="3324250"/>
            <a:ext cx="20280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/>
          <p:cNvCxnSpPr>
            <a:stCxn id="78" idx="5"/>
            <a:endCxn id="76" idx="1"/>
          </p:cNvCxnSpPr>
          <p:nvPr/>
        </p:nvCxnSpPr>
        <p:spPr>
          <a:xfrm>
            <a:off x="3352086" y="3324186"/>
            <a:ext cx="23610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311700" y="247875"/>
            <a:ext cx="8520600" cy="8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 b="1">
                <a:solidFill>
                  <a:srgbClr val="6AA84F"/>
                </a:solidFill>
              </a:rPr>
              <a:t>Socialization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249700" y="1137738"/>
            <a:ext cx="8520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448"/>
              <a:buFont typeface="Arial"/>
              <a:buNone/>
            </a:pPr>
            <a:r>
              <a:rPr lang="en" sz="3866" b="1">
                <a:solidFill>
                  <a:srgbClr val="000000"/>
                </a:solidFill>
              </a:rPr>
              <a:t>Learning the Ropes in a New Organization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597700" y="2523050"/>
            <a:ext cx="1974300" cy="96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Socialization</a:t>
            </a:r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4421550" y="3286750"/>
            <a:ext cx="1026900" cy="7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/>
          <p:nvPr/>
        </p:nvSpPr>
        <p:spPr>
          <a:xfrm>
            <a:off x="4636275" y="4001500"/>
            <a:ext cx="1427700" cy="717000"/>
          </a:xfrm>
          <a:prstGeom prst="roundRect">
            <a:avLst>
              <a:gd name="adj" fmla="val 2395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Informal Socialization</a:t>
            </a:r>
            <a:endParaRPr/>
          </a:p>
        </p:txBody>
      </p:sp>
      <p:cxnSp>
        <p:nvCxnSpPr>
          <p:cNvPr id="92" name="Google Shape;92;p16"/>
          <p:cNvCxnSpPr>
            <a:stCxn id="89" idx="0"/>
            <a:endCxn id="93" idx="1"/>
          </p:cNvCxnSpPr>
          <p:nvPr/>
        </p:nvCxnSpPr>
        <p:spPr>
          <a:xfrm rot="10800000" flipH="1">
            <a:off x="3584850" y="2376650"/>
            <a:ext cx="1273800" cy="1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/>
          <p:nvPr/>
        </p:nvSpPr>
        <p:spPr>
          <a:xfrm>
            <a:off x="4858750" y="1894025"/>
            <a:ext cx="1205100" cy="96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</a:rPr>
              <a:t>Conforming to Organizational Norms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51425" y="2000750"/>
            <a:ext cx="1354500" cy="89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Values and Attitudes</a:t>
            </a:r>
            <a:endParaRPr/>
          </a:p>
        </p:txBody>
      </p:sp>
      <p:cxnSp>
        <p:nvCxnSpPr>
          <p:cNvPr id="95" name="Google Shape;95;p16"/>
          <p:cNvCxnSpPr>
            <a:stCxn id="89" idx="1"/>
          </p:cNvCxnSpPr>
          <p:nvPr/>
        </p:nvCxnSpPr>
        <p:spPr>
          <a:xfrm rot="10800000">
            <a:off x="1805930" y="2407886"/>
            <a:ext cx="1080900" cy="2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>
            <a:stCxn id="89" idx="2"/>
            <a:endCxn id="97" idx="3"/>
          </p:cNvCxnSpPr>
          <p:nvPr/>
        </p:nvCxnSpPr>
        <p:spPr>
          <a:xfrm flipH="1">
            <a:off x="1885800" y="3005600"/>
            <a:ext cx="711900" cy="10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6"/>
          <p:cNvSpPr/>
          <p:nvPr/>
        </p:nvSpPr>
        <p:spPr>
          <a:xfrm>
            <a:off x="531175" y="3594400"/>
            <a:ext cx="1354500" cy="96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Mentoring and Guidance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710025" y="4001500"/>
            <a:ext cx="1113600" cy="84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Onboarding and Training</a:t>
            </a:r>
            <a:endParaRPr/>
          </a:p>
        </p:txBody>
      </p:sp>
      <p:cxnSp>
        <p:nvCxnSpPr>
          <p:cNvPr id="99" name="Google Shape;99;p16"/>
          <p:cNvCxnSpPr>
            <a:endCxn id="98" idx="0"/>
          </p:cNvCxnSpPr>
          <p:nvPr/>
        </p:nvCxnSpPr>
        <p:spPr>
          <a:xfrm flipH="1">
            <a:off x="3266825" y="3488200"/>
            <a:ext cx="1191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700" y="1757700"/>
            <a:ext cx="2708974" cy="30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>
            <a:off x="255550" y="175100"/>
            <a:ext cx="8520600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532">
                <a:solidFill>
                  <a:srgbClr val="DD7E6B"/>
                </a:solidFill>
              </a:rPr>
              <a:t>Are All Employees Salespeople for the Company?</a:t>
            </a:r>
            <a:endParaRPr sz="3532">
              <a:solidFill>
                <a:srgbClr val="DD7E6B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81075" y="1678225"/>
            <a:ext cx="52329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Argument For:</a:t>
            </a:r>
            <a:r>
              <a:rPr lang="en"/>
              <a:t> Employees represent the company and can influence its image and success.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Argument Against:</a:t>
            </a:r>
            <a:r>
              <a:rPr lang="en"/>
              <a:t> Employees have diverse roles and may not directly engage with customers or clients.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Employees should promote the company's values, but not all can be considered traditional "salespeople."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375" y="1504400"/>
            <a:ext cx="3125225" cy="207367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05475" y="3968800"/>
            <a:ext cx="83103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0" indent="-12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Lewinter, H. (2019, January 29). </a:t>
            </a:r>
            <a:r>
              <a:rPr lang="en" sz="1100" i="1">
                <a:solidFill>
                  <a:schemeClr val="dk1"/>
                </a:solidFill>
              </a:rPr>
              <a:t>Every employee at your business is a salesperson</a:t>
            </a:r>
            <a:r>
              <a:rPr lang="en" sz="1100">
                <a:solidFill>
                  <a:schemeClr val="dk1"/>
                </a:solidFill>
              </a:rPr>
              <a:t>. Talk Business with Howard. </a:t>
            </a:r>
            <a:r>
              <a:rPr lang="en" sz="1100">
                <a:solidFill>
                  <a:srgbClr val="0563C1"/>
                </a:solidFill>
              </a:rPr>
              <a:t>https://www.talkbusinesswithhoward.com/every-employee-at-your-business-is-a-salesperson/#:~:text=In%20fact%2C%20every%20employee%20at%20your%20business%20is,of%20customers.%20All%20part%20of%20the%20sales%20process.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355600" lvl="0" indent="-12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2401800" y="623400"/>
            <a:ext cx="4340400" cy="3896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Expandium because a company should solve its problems with its own solutions.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971400" y="2571750"/>
            <a:ext cx="1731900" cy="16782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Stanley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Insuban because it meets the specs for the job.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780025" y="2842075"/>
            <a:ext cx="1336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Perspective</a:t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>
            <a:off x="1853525" y="3181875"/>
            <a:ext cx="1282200" cy="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8"/>
          <p:cNvCxnSpPr>
            <a:stCxn id="119" idx="1"/>
          </p:cNvCxnSpPr>
          <p:nvPr/>
        </p:nvCxnSpPr>
        <p:spPr>
          <a:xfrm flipH="1">
            <a:off x="6348275" y="1455600"/>
            <a:ext cx="903600" cy="2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7251875" y="1196850"/>
            <a:ext cx="1336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Organization Perspective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274450" y="884225"/>
            <a:ext cx="28113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Understand the bigger picture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Macintosh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Arial</vt:lpstr>
      <vt:lpstr>Times New Roman</vt:lpstr>
      <vt:lpstr>Simple Light</vt:lpstr>
      <vt:lpstr>Group 2 Presentation Chapter 2 - The Power of Positive Thinking</vt:lpstr>
      <vt:lpstr>Summary</vt:lpstr>
      <vt:lpstr>    Stanley’s Transformation </vt:lpstr>
      <vt:lpstr>Socialization</vt:lpstr>
      <vt:lpstr>Are All Employees Salespeople for the Company?</vt:lpstr>
      <vt:lpstr>Lessons Learned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Presentation Chapter 2 - The Power of Positive Thinking</dc:title>
  <cp:lastModifiedBy>Akshay Reddy Gone</cp:lastModifiedBy>
  <cp:revision>1</cp:revision>
  <dcterms:modified xsi:type="dcterms:W3CDTF">2023-10-16T23:08:03Z</dcterms:modified>
</cp:coreProperties>
</file>