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5F"/>
    <a:srgbClr val="FF8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B5276-EC22-0036-5295-47761B61A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46BFA-EAE3-3EA6-7106-5D42A949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2F75C-7F1C-F081-53B2-D2C3FD83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4257A-B0A3-A344-11CA-9FCD8A62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3276-B820-036C-3024-ECF6D17D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6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4E1-D69D-5ADC-72AA-8AFB2D07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07D71-0DC3-F8F7-0A32-32809A798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1815-853F-A2E8-0203-D6FF9D2B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5DFC-58D1-D096-A4A2-15EA976D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7573-C5B8-F7AA-B662-1FF8A26A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4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C3B3C-D51C-EC2C-6EED-7820DC8BF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49EE1-C644-4DE0-C226-00911F285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930F-5E26-7D69-D4E6-DC0F2888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60BC-6162-82D8-200B-12CE481F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90685-129E-2F43-490F-AF02C8FE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3D39-9EBE-BF9F-489E-75E9CEE8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2BF0-8A42-C7DB-C045-B93D0D27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D9416-AC5F-E72C-FEE3-4802E198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BC9B-01AD-E80F-649D-C66DD225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B6AD-76FB-194C-9F77-200C2723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2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A3B4-BE93-3658-AEBE-D33FF31C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5480F-2FC3-FA0F-A4D8-44ECA749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B175-A170-EB02-2E27-EAF01F68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466C-D05A-FE88-76D8-2AC33851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5779-6FA6-3E6C-C79C-53A76ABB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0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70DC-86A4-CD77-6B6C-57308C91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99E6-D056-1AD3-9234-8D49E22D8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CD31-6D22-06C4-1E47-77EDE162F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CB22-08C2-9209-F226-0EA1CA86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B9F69-4001-F930-5699-FC72117E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4DCD2-4E9A-2A71-727F-4898CA57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9656-4670-0739-CCB1-6CBE6DC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D4F4-C938-3632-1E12-757812D85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6144-A90E-93FB-F7C2-F8E5DCC8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65559-5521-C36B-CF72-9DCDCA6D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728E9-1977-DC28-95FE-85F68AD2A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34B7E1-F41C-5850-0C93-E84B5164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7BB69-005C-45F3-1C02-B90BA308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D4BB7-1596-4E00-89D4-176DFB79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3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8D25-BE2B-AADD-C69C-E562C2CB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1BE31-84CF-CD86-2A02-4839E3E7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CD4CC-0C58-AB5C-C077-565C1BB2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2F68A-10F1-B379-588C-7B5355BC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3C07A-A486-B45E-CA73-DA6A207E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1C3BB-3199-6996-AFF1-B853675C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F6225-56DD-2918-9C3C-7D122A23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2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0FED-1998-2261-7B35-E239FE49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E95A-771C-34B9-6F78-7A6AE4B0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EA4A8-E1D6-C625-D519-E42121971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390A-B5BA-EE82-51DD-4F7C852A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76F13-AF86-C1D8-51FA-B881D179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A9524-D56A-AEEC-4EAC-ADC1D5B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6F48-1575-1450-7C87-70EE7E64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8C5D8-D3C7-DE1B-F9AE-B75082475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FA409-69D1-451D-7603-E12CB393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D9D2-6131-C686-8163-60EF59E6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94995-E4D7-A9C5-D51D-725EFE82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0C72-F2B7-CCF3-6F92-3377A5FD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47C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A6778-E497-656D-E8A0-0FF1E265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F0D6-C3C6-875C-EA46-51A6E1EE2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32CE-7327-0FB2-2323-ADF1375DD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4BD4C-4790-4832-99BE-0CDA80B68BBA}" type="datetimeFigureOut">
              <a:rPr lang="en-IN" smtClean="0"/>
              <a:t>26-06-2022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CE25D-551B-9E4A-43DC-522301F28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4F7E-75A5-CFCD-AEB9-F0D2BB8CD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997F3-EDB8-45D2-BC27-55056C652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6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8E65D-9E3D-901F-9271-CB9F99B40A31}"/>
              </a:ext>
            </a:extLst>
          </p:cNvPr>
          <p:cNvSpPr txBox="1"/>
          <p:nvPr/>
        </p:nvSpPr>
        <p:spPr>
          <a:xfrm>
            <a:off x="3488987" y="1031131"/>
            <a:ext cx="5214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985A0-BFD6-9B7D-CCDC-F387109E6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51" y="1031131"/>
            <a:ext cx="1782982" cy="100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EE156-FCB0-AF36-B772-9F88E712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66" y="1031131"/>
            <a:ext cx="1782982" cy="1002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CE6277-A849-68F0-D5CF-290527AD4331}"/>
              </a:ext>
            </a:extLst>
          </p:cNvPr>
          <p:cNvSpPr txBox="1"/>
          <p:nvPr/>
        </p:nvSpPr>
        <p:spPr>
          <a:xfrm>
            <a:off x="9017540" y="4961106"/>
            <a:ext cx="2684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Akshay R. Salve</a:t>
            </a:r>
          </a:p>
          <a:p>
            <a:pPr algn="ctr"/>
            <a:r>
              <a:rPr lang="en-IN" sz="2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iNeuron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E8C4CB-B672-AEB7-EC8F-FDEE4D29D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37" b="97544" l="1834" r="98109">
                        <a14:foregroundMark x1="9398" y1="67649" x2="1948" y2="74737"/>
                        <a14:foregroundMark x1="1948" y1="74737" x2="1605" y2="89684"/>
                        <a14:foregroundMark x1="16806" y1="94389" x2="17249" y2="94526"/>
                        <a14:foregroundMark x1="14529" y1="93684" x2="16747" y2="94371"/>
                        <a14:foregroundMark x1="1605" y1="89684" x2="14529" y2="93684"/>
                        <a14:foregroundMark x1="17249" y1="94526" x2="24241" y2="92351"/>
                        <a14:foregroundMark x1="24241" y1="92351" x2="24355" y2="92351"/>
                        <a14:foregroundMark x1="7049" y1="69053" x2="7221" y2="82316"/>
                        <a14:foregroundMark x1="4069" y1="73193" x2="1891" y2="83719"/>
                        <a14:foregroundMark x1="22292" y1="90105" x2="30201" y2="79298"/>
                        <a14:foregroundMark x1="30201" y1="79298" x2="38625" y2="78737"/>
                        <a14:foregroundMark x1="38625" y1="78737" x2="41318" y2="91579"/>
                        <a14:foregroundMark x1="41318" y1="91579" x2="34040" y2="97123"/>
                        <a14:foregroundMark x1="34040" y1="97123" x2="24986" y2="95228"/>
                        <a14:foregroundMark x1="24986" y1="95228" x2="22980" y2="91789"/>
                        <a14:foregroundMark x1="23553" y1="85684" x2="29112" y2="75509"/>
                        <a14:foregroundMark x1="29112" y1="75509" x2="36676" y2="77053"/>
                        <a14:foregroundMark x1="36676" y1="77053" x2="42980" y2="87579"/>
                        <a14:foregroundMark x1="30201" y1="97614" x2="30201" y2="97614"/>
                        <a14:foregroundMark x1="30201" y1="97614" x2="37765" y2="96912"/>
                        <a14:foregroundMark x1="37765" y1="96912" x2="37937" y2="96772"/>
                        <a14:foregroundMark x1="34441" y1="82035" x2="26705" y2="82035"/>
                        <a14:foregroundMark x1="26705" y1="82035" x2="29742" y2="95228"/>
                        <a14:foregroundMark x1="29742" y1="95228" x2="38682" y2="88772"/>
                        <a14:foregroundMark x1="38682" y1="88772" x2="31920" y2="82596"/>
                        <a14:foregroundMark x1="31920" y1="82596" x2="27736" y2="87088"/>
                        <a14:foregroundMark x1="42464" y1="91509" x2="58338" y2="90175"/>
                        <a14:foregroundMark x1="58338" y1="90175" x2="65845" y2="91228"/>
                        <a14:foregroundMark x1="65330" y1="86526" x2="73811" y2="77474"/>
                        <a14:foregroundMark x1="73811" y1="77474" x2="80573" y2="78035"/>
                        <a14:foregroundMark x1="80573" y1="78035" x2="85330" y2="88351"/>
                        <a14:foregroundMark x1="85330" y1="88351" x2="79140" y2="97544"/>
                        <a14:foregroundMark x1="79140" y1="97544" x2="70430" y2="96632"/>
                        <a14:foregroundMark x1="70430" y1="96632" x2="65444" y2="88140"/>
                        <a14:foregroundMark x1="69914" y1="84000" x2="79943" y2="82596"/>
                        <a14:foregroundMark x1="79943" y1="82596" x2="77364" y2="95439"/>
                        <a14:foregroundMark x1="77364" y1="95439" x2="70143" y2="92351"/>
                        <a14:foregroundMark x1="70143" y1="92351" x2="70315" y2="83158"/>
                        <a14:foregroundMark x1="75645" y1="85123" x2="76332" y2="85684"/>
                        <a14:foregroundMark x1="89799" y1="65123" x2="97249" y2="74526"/>
                        <a14:foregroundMark x1="97249" y1="74526" x2="90258" y2="81474"/>
                        <a14:foregroundMark x1="90258" y1="81474" x2="90201" y2="81263"/>
                        <a14:foregroundMark x1="93352" y1="69614" x2="96848" y2="80140"/>
                        <a14:foregroundMark x1="88138" y1="84561" x2="95129" y2="82737"/>
                        <a14:foregroundMark x1="95129" y1="82737" x2="89112" y2="84842"/>
                        <a14:foregroundMark x1="89513" y1="86807" x2="97421" y2="92421"/>
                        <a14:foregroundMark x1="97421" y1="92421" x2="95358" y2="83158"/>
                        <a14:foregroundMark x1="91003" y1="91789" x2="98109" y2="92632"/>
                        <a14:foregroundMark x1="74441" y1="85404" x2="74269" y2="87088"/>
                        <a14:foregroundMark x1="34269" y1="85123" x2="32092" y2="87579"/>
                        <a14:foregroundMark x1="2980" y1="92070" x2="9398" y2="92632"/>
                        <a14:foregroundMark x1="33066" y1="8351" x2="40630" y2="3509"/>
                        <a14:foregroundMark x1="40630" y1="3509" x2="48997" y2="4632"/>
                        <a14:foregroundMark x1="48997" y1="4632" x2="57307" y2="2737"/>
                        <a14:foregroundMark x1="57307" y1="2737" x2="62521" y2="13053"/>
                        <a14:foregroundMark x1="62521" y1="13053" x2="64585" y2="26737"/>
                        <a14:foregroundMark x1="64585" y1="26737" x2="55645" y2="33263"/>
                        <a14:foregroundMark x1="55645" y1="33263" x2="55645" y2="32421"/>
                        <a14:backgroundMark x1="13467" y1="93684" x2="13467" y2="93684"/>
                        <a14:backgroundMark x1="11175" y1="96772" x2="16218" y2="956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8" y="2900517"/>
            <a:ext cx="7708491" cy="354640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09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D708E-A7D2-F1BB-4F3D-8858A1337D32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D7385-23A2-B61F-E941-2B1CE02BFEF3}"/>
              </a:ext>
            </a:extLst>
          </p:cNvPr>
          <p:cNvSpPr txBox="1"/>
          <p:nvPr/>
        </p:nvSpPr>
        <p:spPr>
          <a:xfrm>
            <a:off x="1238250" y="912506"/>
            <a:ext cx="931545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46.3% rooms are in the category of Entire Home / Appt which is almost close to half of the rooms.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Private rooms are 27.26% and Shared rooms are 26.44% from the total rooms.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Centrum west , De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Baarsjes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Oud West  and Centrum Oost are the top three neighbourhoods which have received the maximum number of reviews as 266 , 244 and 212 resp. </a:t>
            </a:r>
          </a:p>
          <a:p>
            <a:pPr marL="457200" indent="-457200">
              <a:lnSpc>
                <a:spcPct val="150000"/>
              </a:lnSpc>
              <a:buAutoNum type="arabicPeriod" startAt="7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3 Expensive Neighbourhoods by average prices are –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Centrum West :- $ 208.48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Centrum Oost :- $ 201.20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 Noord West / Noord maiden :- $ 182.56</a:t>
            </a:r>
          </a:p>
        </p:txBody>
      </p:sp>
    </p:spTree>
    <p:extLst>
      <p:ext uri="{BB962C8B-B14F-4D97-AF65-F5344CB8AC3E}">
        <p14:creationId xmlns:p14="http://schemas.microsoft.com/office/powerpoint/2010/main" val="424076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DD21F0-97AB-E971-1A96-2A38F27CE357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A74F7-6429-627F-8EDF-62D35DFBADB2}"/>
              </a:ext>
            </a:extLst>
          </p:cNvPr>
          <p:cNvSpPr txBox="1"/>
          <p:nvPr/>
        </p:nvSpPr>
        <p:spPr>
          <a:xfrm>
            <a:off x="1238250" y="1503056"/>
            <a:ext cx="931545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11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cheapest Neighbourhoods by average price are –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Osdorp - $ 117.12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Bijlmer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Oost - $ 105.40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Bijlmer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Centrum - $ 92.40</a:t>
            </a:r>
          </a:p>
          <a:p>
            <a:pPr marL="457200" indent="-457200">
              <a:lnSpc>
                <a:spcPct val="150000"/>
              </a:lnSpc>
              <a:buAutoNum type="arabicPeriod" startAt="12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prices of rooms vary with the bedroom sizes. The rooms with 7 bedrooms have highest average price of  $914.50 which is also more than rooms having bedrooms more than 7.</a:t>
            </a:r>
          </a:p>
          <a:p>
            <a:pPr marL="457200" indent="-457200">
              <a:lnSpc>
                <a:spcPct val="150000"/>
              </a:lnSpc>
              <a:buAutoNum type="arabicPeriod" startAt="12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55.10% rooms are in the price bracket of  $51 to $150 which is more than half of the rooms. Which is followed by price bracket of  $151 to $250 price bracket which has 31.67% of total rooms.</a:t>
            </a:r>
          </a:p>
        </p:txBody>
      </p:sp>
    </p:spTree>
    <p:extLst>
      <p:ext uri="{BB962C8B-B14F-4D97-AF65-F5344CB8AC3E}">
        <p14:creationId xmlns:p14="http://schemas.microsoft.com/office/powerpoint/2010/main" val="353536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945F8-BC7D-DC0E-F48F-680EB13981BD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171E-4E00-4134-6E48-AEF4FFC930CA}"/>
              </a:ext>
            </a:extLst>
          </p:cNvPr>
          <p:cNvSpPr txBox="1"/>
          <p:nvPr/>
        </p:nvSpPr>
        <p:spPr>
          <a:xfrm>
            <a:off x="1238250" y="1045856"/>
            <a:ext cx="9315450" cy="603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14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room prices of each price brackets are –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$10 to $50  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$39.62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Room – $47.22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Room - $ 36.64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$51 to $150 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$119.49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Room – $99.65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Room - $87.55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5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DB0A8-1DFB-6EA3-F9DF-0724D7DC36AA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7B10F-0C75-FB39-9488-09746D9D3024}"/>
              </a:ext>
            </a:extLst>
          </p:cNvPr>
          <p:cNvSpPr txBox="1"/>
          <p:nvPr/>
        </p:nvSpPr>
        <p:spPr>
          <a:xfrm>
            <a:off x="1238250" y="1150631"/>
            <a:ext cx="931545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$151 to $250  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$191.66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Room – $185.98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Room - $189.38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$251 to $500 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$326.26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Room – $317.20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Room - $392.33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4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C1CDB-5AE8-2725-84B7-0F51AF93BFD3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7CAD6-B1CD-886A-013F-0A252C606603}"/>
              </a:ext>
            </a:extLst>
          </p:cNvPr>
          <p:cNvSpPr txBox="1"/>
          <p:nvPr/>
        </p:nvSpPr>
        <p:spPr>
          <a:xfrm>
            <a:off x="1238250" y="1150631"/>
            <a:ext cx="931545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$501 to $750  -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$592.10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$751 to $900 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$816.13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900 –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home / Appt – $1496.67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75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D6BA0-87F8-0240-439E-E7FF486D8F25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B132-87C7-AFB1-5FC3-DF34ED89A507}"/>
              </a:ext>
            </a:extLst>
          </p:cNvPr>
          <p:cNvSpPr txBox="1"/>
          <p:nvPr/>
        </p:nvSpPr>
        <p:spPr>
          <a:xfrm>
            <a:off x="1238250" y="1426856"/>
            <a:ext cx="931545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Q.1) What’s the source of the dataset ?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This dataset is provide by the client.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Q.2) What was the type of Dataset ?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The Data is available in csv format.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Q.3) What’s the complete flow you followed in this project ?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Refer all slides in sequence for better understanding.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Q.4) What steps I should follow to get insights from the data?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 – Step.1 Download the data and store it in a location in your pc.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Step.2 . Open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Airbnb_Analysis_Report.pbix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your pc and then you can see all the insights.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5835B-A3C1-87A6-D4EC-DA69FCA1F450}"/>
              </a:ext>
            </a:extLst>
          </p:cNvPr>
          <p:cNvSpPr txBox="1"/>
          <p:nvPr/>
        </p:nvSpPr>
        <p:spPr>
          <a:xfrm>
            <a:off x="1285875" y="981075"/>
            <a:ext cx="6048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84526-0E8C-2111-BB53-110820586315}"/>
              </a:ext>
            </a:extLst>
          </p:cNvPr>
          <p:cNvSpPr txBox="1"/>
          <p:nvPr/>
        </p:nvSpPr>
        <p:spPr>
          <a:xfrm>
            <a:off x="1285875" y="2257425"/>
            <a:ext cx="9315450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the insights of revenue and reviews of the bookings in the various neighbourhoods in the Amsterdam. Insights includes average ratings by room types , average price bye room type, average price in each neighbourhood 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 insights about top neighbourhoods according to reviews and average price for each room type. These insights will help the stakeholders to expanding their network , increase the possibilities of travelling and improve the services where lacking, etc.</a:t>
            </a:r>
          </a:p>
        </p:txBody>
      </p:sp>
    </p:spTree>
    <p:extLst>
      <p:ext uri="{BB962C8B-B14F-4D97-AF65-F5344CB8AC3E}">
        <p14:creationId xmlns:p14="http://schemas.microsoft.com/office/powerpoint/2010/main" val="38948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50DD1-E7AB-CE0A-5706-7D1E53773F35}"/>
              </a:ext>
            </a:extLst>
          </p:cNvPr>
          <p:cNvSpPr txBox="1"/>
          <p:nvPr/>
        </p:nvSpPr>
        <p:spPr>
          <a:xfrm>
            <a:off x="1285875" y="981075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Agreement 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8993D-C58F-E195-99BD-ABDA1D662BBE}"/>
              </a:ext>
            </a:extLst>
          </p:cNvPr>
          <p:cNvSpPr txBox="1"/>
          <p:nvPr/>
        </p:nvSpPr>
        <p:spPr>
          <a:xfrm>
            <a:off x="1285875" y="2219325"/>
            <a:ext cx="9315450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Sample file name (ex :- Airbnb_prices.csv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Data stamp( 8 Digits 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of Time stamp ( 6 Digits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Name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Data type</a:t>
            </a:r>
          </a:p>
        </p:txBody>
      </p:sp>
    </p:spTree>
    <p:extLst>
      <p:ext uri="{BB962C8B-B14F-4D97-AF65-F5344CB8AC3E}">
        <p14:creationId xmlns:p14="http://schemas.microsoft.com/office/powerpoint/2010/main" val="29626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5997A-8289-E8EC-D393-79F9C3C03F0E}"/>
              </a:ext>
            </a:extLst>
          </p:cNvPr>
          <p:cNvSpPr txBox="1"/>
          <p:nvPr/>
        </p:nvSpPr>
        <p:spPr>
          <a:xfrm>
            <a:off x="1285875" y="576095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A99DD-2371-1DBA-E2FD-AB64550D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4" y="1714501"/>
            <a:ext cx="8905875" cy="428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8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BB06E7-2358-A2B8-BC20-B254AEDBB000}"/>
              </a:ext>
            </a:extLst>
          </p:cNvPr>
          <p:cNvSpPr txBox="1"/>
          <p:nvPr/>
        </p:nvSpPr>
        <p:spPr>
          <a:xfrm>
            <a:off x="1285875" y="1109495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7BE50-3D4D-FD87-571D-C2F9299586ED}"/>
              </a:ext>
            </a:extLst>
          </p:cNvPr>
          <p:cNvSpPr txBox="1"/>
          <p:nvPr/>
        </p:nvSpPr>
        <p:spPr>
          <a:xfrm>
            <a:off x="1285875" y="2487171"/>
            <a:ext cx="931545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data includes single csv file with all examples , ordered by date ( 22 July 2017 to 23 July 2017.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Instances – 18724 for Airbnb_price.csv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Attributes – 19 Attributes </a:t>
            </a:r>
          </a:p>
        </p:txBody>
      </p:sp>
    </p:spTree>
    <p:extLst>
      <p:ext uri="{BB962C8B-B14F-4D97-AF65-F5344CB8AC3E}">
        <p14:creationId xmlns:p14="http://schemas.microsoft.com/office/powerpoint/2010/main" val="31708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EAC49-6CB9-1275-921F-1D09C8C07D0E}"/>
              </a:ext>
            </a:extLst>
          </p:cNvPr>
          <p:cNvSpPr txBox="1"/>
          <p:nvPr/>
        </p:nvSpPr>
        <p:spPr>
          <a:xfrm>
            <a:off x="1285875" y="557045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AC6FE-B52A-EA78-128B-EA4377E9DB1D}"/>
              </a:ext>
            </a:extLst>
          </p:cNvPr>
          <p:cNvSpPr txBox="1"/>
          <p:nvPr/>
        </p:nvSpPr>
        <p:spPr>
          <a:xfrm>
            <a:off x="1285875" y="1687071"/>
            <a:ext cx="9315450" cy="650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indicators displaying a summary of bookings , pricing and reviews information based on various parameters :-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Room_ID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Showing distinct Id of room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Survey_ID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Showing Survey Number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Host_Id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Showing Distinct Id of hosts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Type – Showing Type of Rooms available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 – Names of Neighbourhoods providing booking facilities.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 – Number of Reviews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6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4DFB7-FAB1-962F-7BC6-6A4273E4E23D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E16BC-39DF-08CD-4131-1ADFC3728592}"/>
              </a:ext>
            </a:extLst>
          </p:cNvPr>
          <p:cNvSpPr txBox="1"/>
          <p:nvPr/>
        </p:nvSpPr>
        <p:spPr>
          <a:xfrm>
            <a:off x="1238250" y="1086996"/>
            <a:ext cx="9315450" cy="742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Satisfaction – Ratings Given by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Accomaodates</a:t>
            </a: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Accommodate – Number of accommodates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Bedrooms – Showing number of bedrooms in room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Bathrooms - Showing number of Bathrooms in room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– Price of room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Minstay</a:t>
            </a: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Last_modified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Dates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 – Showing the north-south coordinate of room location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Longitude – Showing the east – west coordinate of room location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 – Showing the location of rooms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01664-5C4B-D956-FA2A-44A451723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t="1466" r="1105" b="2590"/>
          <a:stretch/>
        </p:blipFill>
        <p:spPr>
          <a:xfrm>
            <a:off x="6238877" y="1143000"/>
            <a:ext cx="5286375" cy="2657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8F0A66-E3AF-30A9-EFD0-71DEAFDA18BD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67E48-A160-EE09-37A7-A360DA0204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" t="2233"/>
          <a:stretch/>
        </p:blipFill>
        <p:spPr>
          <a:xfrm>
            <a:off x="571500" y="1143000"/>
            <a:ext cx="5381625" cy="2657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828C0-2D79-731C-C6ED-8F2BCE721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" b="1165"/>
          <a:stretch/>
        </p:blipFill>
        <p:spPr>
          <a:xfrm>
            <a:off x="6238876" y="3924300"/>
            <a:ext cx="5286375" cy="2729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770FCD-9715-9949-A14E-3728F42F151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7" b="904"/>
          <a:stretch/>
        </p:blipFill>
        <p:spPr>
          <a:xfrm>
            <a:off x="571500" y="3924300"/>
            <a:ext cx="5381625" cy="27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7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68F99-9C84-D251-2F4F-7A7514754C9C}"/>
              </a:ext>
            </a:extLst>
          </p:cNvPr>
          <p:cNvSpPr txBox="1"/>
          <p:nvPr/>
        </p:nvSpPr>
        <p:spPr>
          <a:xfrm>
            <a:off x="1238250" y="204620"/>
            <a:ext cx="890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Summary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D7A67-A262-F3D2-BA30-78421C33777D}"/>
              </a:ext>
            </a:extLst>
          </p:cNvPr>
          <p:cNvSpPr txBox="1"/>
          <p:nvPr/>
        </p:nvSpPr>
        <p:spPr>
          <a:xfrm>
            <a:off x="1238250" y="912506"/>
            <a:ext cx="9315450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2000" dirty="0">
              <a:solidFill>
                <a:srgbClr val="E84A5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15.89K hosts are providing the services.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18.67K rooms are available.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of 23 neighbourhoods in the Amsterdam have Airbnb services.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Baarsjes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Oud West has highest number of hosts and rooms available in service.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Whereas De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Pijp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2000" dirty="0" err="1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Rivierenbuurt</a:t>
            </a: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second highest number hosts and rooms available in service.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price for different types of rooms are - 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 Private Room – $ 106.89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 Shared Room - $ 103.68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E84A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  Entire Home / Appt - $ 181.57</a:t>
            </a:r>
          </a:p>
        </p:txBody>
      </p:sp>
    </p:spTree>
    <p:extLst>
      <p:ext uri="{BB962C8B-B14F-4D97-AF65-F5344CB8AC3E}">
        <p14:creationId xmlns:p14="http://schemas.microsoft.com/office/powerpoint/2010/main" val="2913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919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Salve</dc:creator>
  <cp:lastModifiedBy>Akshay Salve</cp:lastModifiedBy>
  <cp:revision>7</cp:revision>
  <dcterms:created xsi:type="dcterms:W3CDTF">2022-06-26T07:13:24Z</dcterms:created>
  <dcterms:modified xsi:type="dcterms:W3CDTF">2022-06-26T10:25:30Z</dcterms:modified>
</cp:coreProperties>
</file>