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514858"/>
            <a:ext cx="8362899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0758" y="1197438"/>
            <a:ext cx="3582035" cy="3181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28386" y="1121238"/>
            <a:ext cx="2773679" cy="3181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7491" y="511809"/>
            <a:ext cx="7329017" cy="637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636" y="821512"/>
            <a:ext cx="7895590" cy="1252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31140"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Capstone</a:t>
            </a:r>
            <a:r>
              <a:rPr spc="10" dirty="0"/>
              <a:t> </a:t>
            </a:r>
            <a:r>
              <a:rPr spc="-5" dirty="0"/>
              <a:t>Project</a:t>
            </a:r>
            <a:r>
              <a:rPr spc="10" dirty="0"/>
              <a:t> </a:t>
            </a:r>
            <a:r>
              <a:rPr spc="-5" dirty="0"/>
              <a:t>- 2</a:t>
            </a: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pc="-5" dirty="0">
                <a:solidFill>
                  <a:srgbClr val="124F5C"/>
                </a:solidFill>
              </a:rPr>
              <a:t>Bike</a:t>
            </a:r>
            <a:r>
              <a:rPr dirty="0">
                <a:solidFill>
                  <a:srgbClr val="124F5C"/>
                </a:solidFill>
              </a:rPr>
              <a:t> </a:t>
            </a:r>
            <a:r>
              <a:rPr spc="-5" dirty="0">
                <a:solidFill>
                  <a:srgbClr val="124F5C"/>
                </a:solidFill>
              </a:rPr>
              <a:t>Sharing</a:t>
            </a:r>
            <a:r>
              <a:rPr spc="-10" dirty="0">
                <a:solidFill>
                  <a:srgbClr val="124F5C"/>
                </a:solidFill>
              </a:rPr>
              <a:t> Demand</a:t>
            </a:r>
            <a:r>
              <a:rPr spc="15" dirty="0">
                <a:solidFill>
                  <a:srgbClr val="124F5C"/>
                </a:solidFill>
              </a:rPr>
              <a:t> </a:t>
            </a:r>
            <a:r>
              <a:rPr spc="-5" dirty="0">
                <a:solidFill>
                  <a:srgbClr val="124F5C"/>
                </a:solidFill>
              </a:rPr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291" y="2044141"/>
            <a:ext cx="65214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124F5C"/>
                </a:solidFill>
                <a:latin typeface="Arial"/>
                <a:cs typeface="Arial"/>
              </a:rPr>
              <a:t>Supervised</a:t>
            </a:r>
            <a:r>
              <a:rPr sz="32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24F5C"/>
                </a:solidFill>
                <a:latin typeface="Arial"/>
                <a:cs typeface="Arial"/>
              </a:rPr>
              <a:t>ML</a:t>
            </a:r>
            <a:r>
              <a:rPr sz="3200" b="1" spc="-5" dirty="0">
                <a:solidFill>
                  <a:srgbClr val="124F5C"/>
                </a:solidFill>
                <a:latin typeface="Arial"/>
                <a:cs typeface="Arial"/>
              </a:rPr>
              <a:t> Regression</a:t>
            </a:r>
            <a:r>
              <a:rPr sz="3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0770" y="3396183"/>
            <a:ext cx="24841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Akshay Kumar </a:t>
            </a:r>
            <a:r>
              <a:rPr lang="en-US" sz="2000" dirty="0" err="1">
                <a:latin typeface="Arial"/>
                <a:cs typeface="Arial"/>
              </a:rPr>
              <a:t>Siani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836" y="479298"/>
            <a:ext cx="7781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265" dirty="0"/>
              <a:t>-</a:t>
            </a:r>
            <a:r>
              <a:rPr sz="2800" spc="-180" dirty="0"/>
              <a:t> </a:t>
            </a:r>
            <a:r>
              <a:rPr sz="2800" spc="-60" dirty="0"/>
              <a:t>Bike</a:t>
            </a:r>
            <a:r>
              <a:rPr sz="2800" spc="-170" dirty="0"/>
              <a:t> </a:t>
            </a:r>
            <a:r>
              <a:rPr sz="2800" spc="-60" dirty="0"/>
              <a:t>count</a:t>
            </a:r>
            <a:r>
              <a:rPr sz="2800" spc="-170" dirty="0"/>
              <a:t> </a:t>
            </a:r>
            <a:r>
              <a:rPr sz="2800" spc="-80" dirty="0"/>
              <a:t>on</a:t>
            </a:r>
            <a:r>
              <a:rPr sz="2800" spc="-170" dirty="0"/>
              <a:t> </a:t>
            </a:r>
            <a:r>
              <a:rPr sz="2800" spc="-135" dirty="0"/>
              <a:t>various</a:t>
            </a:r>
            <a:r>
              <a:rPr sz="2800" spc="-150" dirty="0"/>
              <a:t> </a:t>
            </a:r>
            <a:r>
              <a:rPr sz="2800" spc="-125" dirty="0"/>
              <a:t>days</a:t>
            </a:r>
            <a:r>
              <a:rPr sz="2800" spc="-160" dirty="0"/>
              <a:t> </a:t>
            </a:r>
            <a:r>
              <a:rPr sz="2800" spc="-100" dirty="0"/>
              <a:t>of</a:t>
            </a:r>
            <a:r>
              <a:rPr sz="2800" spc="-170" dirty="0"/>
              <a:t> </a:t>
            </a:r>
            <a:r>
              <a:rPr sz="2800" spc="-90" dirty="0"/>
              <a:t>week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71983" y="3904589"/>
            <a:ext cx="750062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5100"/>
              </a:lnSpc>
              <a:spcBef>
                <a:spcPts val="100"/>
              </a:spcBef>
              <a:buClr>
                <a:srgbClr val="F5FCFF"/>
              </a:buClr>
              <a:buSzPct val="58333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There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 is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no significant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difference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bike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rented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various </a:t>
            </a:r>
            <a:r>
              <a:rPr sz="2400" spc="-5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days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weeks,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 but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 minimum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bike rented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Sunday</a:t>
            </a:r>
            <a:r>
              <a:rPr sz="2400" spc="-15" dirty="0">
                <a:solidFill>
                  <a:srgbClr val="001F5F"/>
                </a:solidFill>
                <a:latin typeface="Roboto"/>
                <a:cs typeface="Roboto"/>
              </a:rPr>
              <a:t>.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765" y="1381488"/>
            <a:ext cx="6699339" cy="23805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3333"/>
            <a:ext cx="8351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EDA</a:t>
            </a:r>
            <a:r>
              <a:rPr spc="-135" dirty="0"/>
              <a:t> </a:t>
            </a:r>
            <a:r>
              <a:rPr spc="-275" dirty="0">
                <a:latin typeface="Tahoma"/>
                <a:cs typeface="Tahoma"/>
              </a:rPr>
              <a:t>–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85" dirty="0"/>
              <a:t>Total</a:t>
            </a:r>
            <a:r>
              <a:rPr spc="-105" dirty="0"/>
              <a:t> </a:t>
            </a:r>
            <a:r>
              <a:rPr spc="-40" dirty="0"/>
              <a:t>count</a:t>
            </a:r>
            <a:r>
              <a:rPr spc="-120" dirty="0"/>
              <a:t> </a:t>
            </a:r>
            <a:r>
              <a:rPr spc="-65" dirty="0"/>
              <a:t>of</a:t>
            </a:r>
            <a:r>
              <a:rPr spc="-120" dirty="0"/>
              <a:t> </a:t>
            </a:r>
            <a:r>
              <a:rPr spc="-60" dirty="0"/>
              <a:t>rented</a:t>
            </a:r>
            <a:r>
              <a:rPr spc="-114" dirty="0"/>
              <a:t> </a:t>
            </a:r>
            <a:r>
              <a:rPr spc="-50" dirty="0"/>
              <a:t>bike</a:t>
            </a:r>
            <a:r>
              <a:rPr spc="-125" dirty="0"/>
              <a:t> </a:t>
            </a:r>
            <a:r>
              <a:rPr spc="-70" dirty="0"/>
              <a:t>in</a:t>
            </a:r>
            <a:r>
              <a:rPr spc="-114" dirty="0"/>
              <a:t> </a:t>
            </a:r>
            <a:r>
              <a:rPr spc="-95" dirty="0"/>
              <a:t>various</a:t>
            </a:r>
            <a:r>
              <a:rPr spc="-130" dirty="0"/>
              <a:t> </a:t>
            </a:r>
            <a:r>
              <a:rPr spc="-95" dirty="0"/>
              <a:t>seasons</a:t>
            </a:r>
            <a:r>
              <a:rPr spc="-120" dirty="0"/>
              <a:t> </a:t>
            </a:r>
            <a:r>
              <a:rPr spc="-65" dirty="0"/>
              <a:t>of</a:t>
            </a:r>
            <a:r>
              <a:rPr spc="-114" dirty="0"/>
              <a:t> </a:t>
            </a:r>
            <a:r>
              <a:rPr spc="-50" dirty="0"/>
              <a:t>the</a:t>
            </a:r>
            <a:r>
              <a:rPr spc="-125" dirty="0"/>
              <a:t> </a:t>
            </a:r>
            <a:r>
              <a:rPr spc="-105" dirty="0"/>
              <a:t>year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966" y="4007002"/>
            <a:ext cx="75698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Rented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bike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count is less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winter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almost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consistently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higher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other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months.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523" y="1337720"/>
            <a:ext cx="6365716" cy="24585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8232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EDA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Relationship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between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bike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count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Temperature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09" y="4172563"/>
            <a:ext cx="784034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20"/>
              </a:spcBef>
              <a:buClr>
                <a:srgbClr val="F5FCFF"/>
              </a:buClr>
              <a:buSzPct val="77777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800" b="1" dirty="0">
                <a:solidFill>
                  <a:srgbClr val="001F5F"/>
                </a:solidFill>
                <a:latin typeface="Times New Roman"/>
                <a:cs typeface="Times New Roman"/>
              </a:rPr>
              <a:t>Temperature</a:t>
            </a:r>
            <a:r>
              <a:rPr sz="18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8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Temperature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positively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correlated.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Rented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bike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count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highest</a:t>
            </a:r>
            <a:endParaRPr sz="18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between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20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°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30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 MT"/>
                <a:cs typeface="Arial MT"/>
              </a:rPr>
              <a:t>°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C.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018" y="1076662"/>
            <a:ext cx="5487482" cy="29901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857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EDA</a:t>
            </a:r>
            <a:r>
              <a:rPr sz="2400" spc="-140" dirty="0"/>
              <a:t> </a:t>
            </a:r>
            <a:r>
              <a:rPr sz="2400" spc="-229" dirty="0"/>
              <a:t>-</a:t>
            </a:r>
            <a:r>
              <a:rPr sz="2400" spc="-135" dirty="0"/>
              <a:t> </a:t>
            </a:r>
            <a:r>
              <a:rPr sz="2400" spc="-90" dirty="0"/>
              <a:t>Relationship</a:t>
            </a:r>
            <a:r>
              <a:rPr sz="2400" spc="-120" dirty="0"/>
              <a:t> </a:t>
            </a:r>
            <a:r>
              <a:rPr sz="2400" spc="-70" dirty="0"/>
              <a:t>between</a:t>
            </a:r>
            <a:r>
              <a:rPr sz="2400" spc="-140" dirty="0"/>
              <a:t> </a:t>
            </a:r>
            <a:r>
              <a:rPr sz="2400" spc="-60" dirty="0"/>
              <a:t>bike</a:t>
            </a:r>
            <a:r>
              <a:rPr sz="2400" spc="-145" dirty="0"/>
              <a:t> </a:t>
            </a:r>
            <a:r>
              <a:rPr sz="2400" spc="-50" dirty="0"/>
              <a:t>count</a:t>
            </a:r>
            <a:r>
              <a:rPr sz="2400" spc="-140" dirty="0"/>
              <a:t> </a:t>
            </a:r>
            <a:r>
              <a:rPr sz="2400" spc="-65" dirty="0"/>
              <a:t>and</a:t>
            </a:r>
            <a:r>
              <a:rPr sz="2400" spc="-140" dirty="0"/>
              <a:t> </a:t>
            </a:r>
            <a:r>
              <a:rPr sz="2400" spc="-70" dirty="0"/>
              <a:t>Humidity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-29463" y="4213967"/>
            <a:ext cx="8195945" cy="6578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25"/>
              </a:spcBef>
              <a:buClr>
                <a:srgbClr val="F5FCFF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Humidity</a:t>
            </a:r>
            <a:r>
              <a:rPr sz="1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8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Humidity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amount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water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vapor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 air.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So,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People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preferring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borrow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bike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When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there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optimum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humidity.(neither</a:t>
            </a:r>
            <a:r>
              <a:rPr sz="18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too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high nor too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low.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513" y="1213221"/>
            <a:ext cx="6583902" cy="28176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10"/>
            <a:ext cx="8187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/>
              <a:t>EDA</a:t>
            </a:r>
            <a:r>
              <a:rPr sz="2200" spc="-120" dirty="0"/>
              <a:t> </a:t>
            </a:r>
            <a:r>
              <a:rPr sz="2200" spc="-210" dirty="0"/>
              <a:t>-</a:t>
            </a:r>
            <a:r>
              <a:rPr sz="2200" spc="-125" dirty="0"/>
              <a:t> </a:t>
            </a:r>
            <a:r>
              <a:rPr sz="2200" spc="-85" dirty="0"/>
              <a:t>Relations</a:t>
            </a:r>
            <a:r>
              <a:rPr sz="2200" spc="-110" dirty="0"/>
              <a:t>h</a:t>
            </a:r>
            <a:r>
              <a:rPr sz="2200" spc="-60" dirty="0"/>
              <a:t>ip</a:t>
            </a:r>
            <a:r>
              <a:rPr sz="2200" spc="-100" dirty="0"/>
              <a:t> </a:t>
            </a:r>
            <a:r>
              <a:rPr sz="2200" spc="-55" dirty="0"/>
              <a:t>b</a:t>
            </a:r>
            <a:r>
              <a:rPr sz="2200" spc="-60" dirty="0"/>
              <a:t>e</a:t>
            </a:r>
            <a:r>
              <a:rPr sz="2200" spc="-75" dirty="0"/>
              <a:t>tw</a:t>
            </a:r>
            <a:r>
              <a:rPr sz="2200" spc="-80" dirty="0"/>
              <a:t>e</a:t>
            </a:r>
            <a:r>
              <a:rPr sz="2200" spc="-65" dirty="0"/>
              <a:t>en</a:t>
            </a:r>
            <a:r>
              <a:rPr sz="2200" spc="-95" dirty="0"/>
              <a:t> </a:t>
            </a:r>
            <a:r>
              <a:rPr sz="2200" spc="-55" dirty="0"/>
              <a:t>bike</a:t>
            </a:r>
            <a:r>
              <a:rPr sz="2200" spc="-125" dirty="0"/>
              <a:t> </a:t>
            </a:r>
            <a:r>
              <a:rPr sz="2200" spc="-45" dirty="0"/>
              <a:t>count</a:t>
            </a:r>
            <a:r>
              <a:rPr sz="2200" spc="-120" dirty="0"/>
              <a:t> </a:t>
            </a:r>
            <a:r>
              <a:rPr sz="2200" spc="-65" dirty="0"/>
              <a:t>and</a:t>
            </a:r>
            <a:r>
              <a:rPr sz="2200" spc="-110" dirty="0"/>
              <a:t> </a:t>
            </a:r>
            <a:r>
              <a:rPr sz="2200" spc="-50" dirty="0"/>
              <a:t>Windsp</a:t>
            </a:r>
            <a:r>
              <a:rPr sz="2200" spc="-60" dirty="0"/>
              <a:t>e</a:t>
            </a:r>
            <a:r>
              <a:rPr sz="2200" spc="-50" dirty="0"/>
              <a:t>ed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1859" y="4062176"/>
            <a:ext cx="7745095" cy="6578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25"/>
              </a:spcBef>
              <a:buClr>
                <a:srgbClr val="F5FCFF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Windspeed </a:t>
            </a:r>
            <a:r>
              <a:rPr sz="1800" b="1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8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Consumers prefer bikes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when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wind speed is in particular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range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but</a:t>
            </a:r>
            <a:endParaRPr sz="18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looking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at plot,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conclude that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wind speed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doesn't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affect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our data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much.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5120" y="1074592"/>
            <a:ext cx="4713759" cy="28845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514858"/>
            <a:ext cx="7639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EDA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-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Rented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bike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count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different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seasons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244" y="4147519"/>
            <a:ext cx="8018145" cy="868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5100"/>
              </a:lnSpc>
              <a:spcBef>
                <a:spcPts val="100"/>
              </a:spcBef>
              <a:buClr>
                <a:srgbClr val="F5FCFF"/>
              </a:buClr>
              <a:buSzPct val="87500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People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prefer</a:t>
            </a:r>
            <a:r>
              <a:rPr sz="16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borrowing</a:t>
            </a:r>
            <a:r>
              <a:rPr sz="16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bikes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more</a:t>
            </a:r>
            <a:r>
              <a:rPr sz="16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6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particular</a:t>
            </a:r>
            <a:r>
              <a:rPr sz="1600" spc="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season.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Rented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 bike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count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highest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 in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summer</a:t>
            </a:r>
            <a:r>
              <a:rPr sz="1600" spc="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least</a:t>
            </a:r>
            <a:r>
              <a:rPr sz="160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winter.</a:t>
            </a:r>
            <a:r>
              <a:rPr sz="1600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Peak</a:t>
            </a:r>
            <a:r>
              <a:rPr sz="16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demand</a:t>
            </a:r>
            <a:r>
              <a:rPr sz="16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of bike</a:t>
            </a:r>
            <a:r>
              <a:rPr sz="16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6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at</a:t>
            </a:r>
            <a:r>
              <a:rPr sz="16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8am</a:t>
            </a:r>
            <a:r>
              <a:rPr sz="16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6pm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i.e.</a:t>
            </a:r>
            <a:r>
              <a:rPr sz="16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during</a:t>
            </a:r>
            <a:r>
              <a:rPr sz="160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office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opening </a:t>
            </a:r>
            <a:r>
              <a:rPr sz="1600" spc="-3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closing</a:t>
            </a:r>
            <a:r>
              <a:rPr sz="16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times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" y="1127760"/>
            <a:ext cx="8470392" cy="31059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3333"/>
            <a:ext cx="7827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Correlation</a:t>
            </a:r>
            <a:r>
              <a:rPr spc="-114" dirty="0"/>
              <a:t> </a:t>
            </a:r>
            <a:r>
              <a:rPr spc="-60" dirty="0"/>
              <a:t>between</a:t>
            </a:r>
            <a:r>
              <a:rPr spc="-120" dirty="0"/>
              <a:t> </a:t>
            </a:r>
            <a:r>
              <a:rPr spc="-65" dirty="0"/>
              <a:t>Different</a:t>
            </a:r>
            <a:r>
              <a:rPr spc="-130" dirty="0"/>
              <a:t> </a:t>
            </a:r>
            <a:r>
              <a:rPr spc="-90" dirty="0"/>
              <a:t>variables</a:t>
            </a:r>
            <a:r>
              <a:rPr spc="-114" dirty="0"/>
              <a:t> </a:t>
            </a:r>
            <a:r>
              <a:rPr spc="-65" dirty="0"/>
              <a:t>by</a:t>
            </a:r>
            <a:r>
              <a:rPr spc="-125" dirty="0"/>
              <a:t> </a:t>
            </a:r>
            <a:r>
              <a:rPr spc="-60" dirty="0"/>
              <a:t>using</a:t>
            </a:r>
            <a:r>
              <a:rPr spc="-130" dirty="0"/>
              <a:t> </a:t>
            </a:r>
            <a:r>
              <a:rPr spc="-60" dirty="0"/>
              <a:t>Heatmap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820" y="1098117"/>
            <a:ext cx="8549477" cy="40110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3333"/>
            <a:ext cx="7827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Correlation</a:t>
            </a:r>
            <a:r>
              <a:rPr spc="-114" dirty="0"/>
              <a:t> </a:t>
            </a:r>
            <a:r>
              <a:rPr spc="-60" dirty="0"/>
              <a:t>between</a:t>
            </a:r>
            <a:r>
              <a:rPr spc="-120" dirty="0"/>
              <a:t> </a:t>
            </a:r>
            <a:r>
              <a:rPr spc="-65" dirty="0"/>
              <a:t>Different</a:t>
            </a:r>
            <a:r>
              <a:rPr spc="-130" dirty="0"/>
              <a:t> </a:t>
            </a:r>
            <a:r>
              <a:rPr spc="-90" dirty="0"/>
              <a:t>variables</a:t>
            </a:r>
            <a:r>
              <a:rPr spc="-114" dirty="0"/>
              <a:t> </a:t>
            </a:r>
            <a:r>
              <a:rPr spc="-65" dirty="0"/>
              <a:t>by</a:t>
            </a:r>
            <a:r>
              <a:rPr spc="-125" dirty="0"/>
              <a:t> </a:t>
            </a:r>
            <a:r>
              <a:rPr spc="-60" dirty="0"/>
              <a:t>using</a:t>
            </a:r>
            <a:r>
              <a:rPr spc="-130" dirty="0"/>
              <a:t> </a:t>
            </a:r>
            <a:r>
              <a:rPr spc="-60" dirty="0"/>
              <a:t>Heatmap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640" y="1109323"/>
            <a:ext cx="3217545" cy="191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5080" indent="-317500" algn="just">
              <a:lnSpc>
                <a:spcPct val="114999"/>
              </a:lnSpc>
              <a:spcBef>
                <a:spcPts val="9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3020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Multicollinearity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: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Dew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point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temperature,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Temperature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and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Humidity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variables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which </a:t>
            </a:r>
            <a:r>
              <a:rPr sz="1800" spc="-4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are highly correlated with each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other.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find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VIF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value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each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independent</a:t>
            </a:r>
            <a:r>
              <a:rPr sz="1800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variable</a:t>
            </a:r>
            <a:r>
              <a:rPr sz="1800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632" y="3002406"/>
            <a:ext cx="219583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735330" algn="l"/>
                <a:tab pos="1440815" algn="l"/>
                <a:tab pos="1798955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After	dropping	dew  t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pera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ure	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olumn,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8089" y="3002406"/>
            <a:ext cx="49466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poi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 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VIF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632" y="3632713"/>
            <a:ext cx="2899410" cy="6578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785495" algn="l"/>
                <a:tab pos="1163320" algn="l"/>
                <a:tab pos="1768475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values	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f	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ach	indep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nde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variable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under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10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7180" y="1331975"/>
            <a:ext cx="3350004" cy="34549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086" y="322275"/>
            <a:ext cx="6020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Preparing</a:t>
            </a:r>
            <a:r>
              <a:rPr sz="2800" spc="-150" dirty="0"/>
              <a:t> </a:t>
            </a:r>
            <a:r>
              <a:rPr sz="2800" spc="-105" dirty="0"/>
              <a:t>Dataset</a:t>
            </a:r>
            <a:r>
              <a:rPr sz="2800" spc="-170" dirty="0"/>
              <a:t> </a:t>
            </a:r>
            <a:r>
              <a:rPr sz="2800" spc="-125" dirty="0"/>
              <a:t>for</a:t>
            </a:r>
            <a:r>
              <a:rPr sz="2800" spc="-155" dirty="0"/>
              <a:t> </a:t>
            </a:r>
            <a:r>
              <a:rPr sz="2800" spc="-70" dirty="0"/>
              <a:t>Modelling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38708" y="911203"/>
            <a:ext cx="598932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20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Dataset:</a:t>
            </a:r>
            <a:endParaRPr sz="18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Train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set:</a:t>
            </a:r>
            <a:r>
              <a:rPr sz="1800" spc="4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(5385,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12)</a:t>
            </a:r>
            <a:endParaRPr sz="18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Test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set: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(2308,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12)</a:t>
            </a:r>
            <a:endParaRPr sz="18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Carefully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handled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feature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selection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part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as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affects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R2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score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6493" y="2405126"/>
            <a:ext cx="8081645" cy="2479040"/>
            <a:chOff x="396493" y="2405126"/>
            <a:chExt cx="8081645" cy="2479040"/>
          </a:xfrm>
        </p:grpSpPr>
        <p:sp>
          <p:nvSpPr>
            <p:cNvPr id="5" name="object 5"/>
            <p:cNvSpPr/>
            <p:nvPr/>
          </p:nvSpPr>
          <p:spPr>
            <a:xfrm>
              <a:off x="409193" y="2417826"/>
              <a:ext cx="8056245" cy="2453640"/>
            </a:xfrm>
            <a:custGeom>
              <a:avLst/>
              <a:gdLst/>
              <a:ahLst/>
              <a:cxnLst/>
              <a:rect l="l" t="t" r="r" b="b"/>
              <a:pathLst>
                <a:path w="8056245" h="2453640">
                  <a:moveTo>
                    <a:pt x="0" y="2453640"/>
                  </a:moveTo>
                  <a:lnTo>
                    <a:pt x="8055864" y="2453640"/>
                  </a:lnTo>
                  <a:lnTo>
                    <a:pt x="8055864" y="0"/>
                  </a:lnTo>
                  <a:lnTo>
                    <a:pt x="0" y="0"/>
                  </a:lnTo>
                  <a:lnTo>
                    <a:pt x="0" y="2453640"/>
                  </a:lnTo>
                  <a:close/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2524" y="3165079"/>
              <a:ext cx="5231956" cy="14249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22529"/>
            <a:ext cx="3641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M</a:t>
            </a:r>
            <a:r>
              <a:rPr sz="2800" spc="-30" dirty="0"/>
              <a:t>o</a:t>
            </a:r>
            <a:r>
              <a:rPr sz="2800" spc="-70" dirty="0"/>
              <a:t>deling</a:t>
            </a:r>
            <a:r>
              <a:rPr sz="2800" spc="-170" dirty="0"/>
              <a:t> </a:t>
            </a:r>
            <a:r>
              <a:rPr sz="2800" spc="-20" dirty="0"/>
              <a:t>O</a:t>
            </a:r>
            <a:r>
              <a:rPr sz="2800" spc="-160" dirty="0"/>
              <a:t>ve</a:t>
            </a:r>
            <a:r>
              <a:rPr sz="2800" spc="-130" dirty="0"/>
              <a:t>r</a:t>
            </a:r>
            <a:r>
              <a:rPr sz="2800" spc="-125" dirty="0"/>
              <a:t>view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758" y="1100073"/>
            <a:ext cx="3702050" cy="34963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9565" indent="-317500" algn="just">
              <a:lnSpc>
                <a:spcPct val="100000"/>
              </a:lnSpc>
              <a:spcBef>
                <a:spcPts val="42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30200" algn="l"/>
              </a:tabLst>
            </a:pP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Type</a:t>
            </a:r>
            <a:r>
              <a:rPr sz="18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–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Supervised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Learning</a:t>
            </a:r>
            <a:endParaRPr sz="1800">
              <a:latin typeface="Times New Roman"/>
              <a:cs typeface="Times New Roman"/>
            </a:endParaRPr>
          </a:p>
          <a:p>
            <a:pPr marL="329565" marR="5080" indent="-317500" algn="just">
              <a:lnSpc>
                <a:spcPct val="114999"/>
              </a:lnSpc>
              <a:buClr>
                <a:srgbClr val="124F5C"/>
              </a:buClr>
              <a:buSzPct val="77777"/>
              <a:buFont typeface="Arial MT"/>
              <a:buChar char="●"/>
              <a:tabLst>
                <a:tab pos="33020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this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project,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are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using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six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model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on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our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set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for</a:t>
            </a:r>
            <a:r>
              <a:rPr sz="1800" spc="4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getting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best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performance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indent="-330835">
              <a:lnSpc>
                <a:spcPct val="100000"/>
              </a:lnSpc>
              <a:buClr>
                <a:srgbClr val="124F5C"/>
              </a:buClr>
              <a:buSzPct val="66666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LINEAR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  <a:p>
            <a:pPr marL="355600" indent="-330835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SzPct val="66666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LASSO</a:t>
            </a:r>
            <a:r>
              <a:rPr sz="1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  <a:p>
            <a:pPr marL="355600" indent="-330835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SzPct val="66666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RIDGE</a:t>
            </a:r>
            <a:r>
              <a:rPr sz="18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  <a:p>
            <a:pPr marL="355600" indent="-330835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SzPct val="66666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DECISION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TREE</a:t>
            </a:r>
            <a:endParaRPr sz="1800">
              <a:latin typeface="Times New Roman"/>
              <a:cs typeface="Times New Roman"/>
            </a:endParaRPr>
          </a:p>
          <a:p>
            <a:pPr marL="355600" indent="-330835">
              <a:lnSpc>
                <a:spcPct val="100000"/>
              </a:lnSpc>
              <a:spcBef>
                <a:spcPts val="320"/>
              </a:spcBef>
              <a:buClr>
                <a:srgbClr val="124F5C"/>
              </a:buClr>
              <a:buSzPct val="66666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RANDOM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FOREST</a:t>
            </a:r>
            <a:endParaRPr sz="1800">
              <a:latin typeface="Times New Roman"/>
              <a:cs typeface="Times New Roman"/>
            </a:endParaRPr>
          </a:p>
          <a:p>
            <a:pPr marL="355600" indent="-330835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SzPct val="66666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XGBOOST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07305" y="1086866"/>
            <a:ext cx="4391660" cy="3949700"/>
            <a:chOff x="4607305" y="1086866"/>
            <a:chExt cx="4391660" cy="3949700"/>
          </a:xfrm>
        </p:grpSpPr>
        <p:sp>
          <p:nvSpPr>
            <p:cNvPr id="5" name="object 5"/>
            <p:cNvSpPr/>
            <p:nvPr/>
          </p:nvSpPr>
          <p:spPr>
            <a:xfrm>
              <a:off x="4620005" y="1099566"/>
              <a:ext cx="4366260" cy="3924300"/>
            </a:xfrm>
            <a:custGeom>
              <a:avLst/>
              <a:gdLst/>
              <a:ahLst/>
              <a:cxnLst/>
              <a:rect l="l" t="t" r="r" b="b"/>
              <a:pathLst>
                <a:path w="4366259" h="3924300">
                  <a:moveTo>
                    <a:pt x="0" y="3924300"/>
                  </a:moveTo>
                  <a:lnTo>
                    <a:pt x="4366259" y="3924300"/>
                  </a:lnTo>
                  <a:lnTo>
                    <a:pt x="4366259" y="0"/>
                  </a:lnTo>
                  <a:lnTo>
                    <a:pt x="0" y="0"/>
                  </a:lnTo>
                  <a:lnTo>
                    <a:pt x="0" y="3924300"/>
                  </a:lnTo>
                  <a:close/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6299" y="1314368"/>
              <a:ext cx="4233672" cy="3357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141347"/>
            <a:ext cx="4551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Con</a:t>
            </a:r>
            <a:r>
              <a:rPr sz="2800" spc="-25" dirty="0"/>
              <a:t>c</a:t>
            </a:r>
            <a:r>
              <a:rPr sz="2800" spc="-65" dirty="0"/>
              <a:t>ept</a:t>
            </a:r>
            <a:r>
              <a:rPr sz="2800" spc="-170" dirty="0"/>
              <a:t> </a:t>
            </a:r>
            <a:r>
              <a:rPr sz="2800" spc="-100" dirty="0"/>
              <a:t>of</a:t>
            </a:r>
            <a:r>
              <a:rPr sz="2800" spc="-170" dirty="0"/>
              <a:t> </a:t>
            </a:r>
            <a:r>
              <a:rPr sz="2800" spc="-60" dirty="0"/>
              <a:t>Bike</a:t>
            </a:r>
            <a:r>
              <a:rPr sz="2800" spc="-170" dirty="0"/>
              <a:t> </a:t>
            </a:r>
            <a:r>
              <a:rPr sz="2800" spc="-114" dirty="0"/>
              <a:t>Sharing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758" y="2811906"/>
            <a:ext cx="8239759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0815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Bike-Sharing,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new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green public transportation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mode, has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been developed in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several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western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cities and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most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 the developing countries are on the path of following the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western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model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bike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sharing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system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developing</a:t>
            </a:r>
            <a:r>
              <a:rPr sz="1800" spc="-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countries</a:t>
            </a:r>
            <a:r>
              <a:rPr sz="1800" spc="-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are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on</a:t>
            </a:r>
            <a:r>
              <a:rPr sz="1800" spc="-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path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 convenient, environmentally friendly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way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to get around town, but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has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flaws too.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There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certain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conditions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must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met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proper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implementation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this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program.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Bike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sharing Demand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is affected by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multiple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factors including temperature, resources and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many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more.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972" y="1523"/>
            <a:ext cx="7476744" cy="174802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14858"/>
            <a:ext cx="2776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Linear</a:t>
            </a:r>
            <a:r>
              <a:rPr sz="2800" b="0" spc="-1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regression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5525" y="514858"/>
            <a:ext cx="273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Lasso</a:t>
            </a:r>
            <a:r>
              <a:rPr sz="2800" spc="-6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0000"/>
                </a:solidFill>
                <a:latin typeface="Arial MT"/>
                <a:cs typeface="Arial MT"/>
              </a:rPr>
              <a:t>regression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758" y="1237310"/>
            <a:ext cx="5238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5" dirty="0">
                <a:solidFill>
                  <a:srgbClr val="F5FCFF"/>
                </a:solidFill>
                <a:latin typeface="Arial MT"/>
                <a:cs typeface="Arial MT"/>
              </a:rPr>
              <a:t>X`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9" y="1263396"/>
            <a:ext cx="2904744" cy="495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9135" y="1225296"/>
            <a:ext cx="2866643" cy="533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707" y="2006379"/>
            <a:ext cx="4043927" cy="29360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0551" y="2001807"/>
            <a:ext cx="4154925" cy="29360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206" y="514858"/>
            <a:ext cx="271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Ridge</a:t>
            </a:r>
            <a:r>
              <a:rPr sz="2800" b="0" spc="-1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regression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2935" y="514858"/>
            <a:ext cx="2218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Decision</a:t>
            </a:r>
            <a:r>
              <a:rPr sz="2800" spc="-5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Tree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758" y="1237310"/>
            <a:ext cx="5238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5" dirty="0">
                <a:solidFill>
                  <a:srgbClr val="F5FCFF"/>
                </a:solidFill>
                <a:latin typeface="Arial MT"/>
                <a:cs typeface="Arial MT"/>
              </a:rPr>
              <a:t>X`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212" y="1185672"/>
            <a:ext cx="2857500" cy="5394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4752" y="1152144"/>
            <a:ext cx="2857500" cy="573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629" y="1904904"/>
            <a:ext cx="4174424" cy="29803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2670" y="1939827"/>
            <a:ext cx="4152359" cy="29097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14858"/>
            <a:ext cx="2361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Random</a:t>
            </a:r>
            <a:r>
              <a:rPr sz="2800" b="0" spc="-40" dirty="0"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forest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4621" y="514858"/>
            <a:ext cx="1409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XGboo</a:t>
            </a:r>
            <a:r>
              <a:rPr sz="2800" spc="5" dirty="0">
                <a:solidFill>
                  <a:srgbClr val="CC0000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758" y="1237310"/>
            <a:ext cx="5238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5" dirty="0">
                <a:solidFill>
                  <a:srgbClr val="F5FCFF"/>
                </a:solidFill>
                <a:latin typeface="Arial MT"/>
                <a:cs typeface="Arial MT"/>
              </a:rPr>
              <a:t>X`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8" y="1152144"/>
            <a:ext cx="3442716" cy="573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2603" y="1152144"/>
            <a:ext cx="3499104" cy="573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941" y="1942265"/>
            <a:ext cx="4410288" cy="29978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2067" y="1942265"/>
            <a:ext cx="4242334" cy="299785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41245" marR="5080" indent="-2329180">
              <a:lnSpc>
                <a:spcPct val="100499"/>
              </a:lnSpc>
              <a:spcBef>
                <a:spcPts val="90"/>
              </a:spcBef>
            </a:pPr>
            <a:r>
              <a:rPr spc="-65" dirty="0"/>
              <a:t>Comparison</a:t>
            </a:r>
            <a:r>
              <a:rPr spc="-125" dirty="0"/>
              <a:t> </a:t>
            </a:r>
            <a:r>
              <a:rPr spc="-65" dirty="0"/>
              <a:t>of</a:t>
            </a:r>
            <a:r>
              <a:rPr spc="-120" dirty="0"/>
              <a:t> </a:t>
            </a:r>
            <a:r>
              <a:rPr spc="-65" dirty="0"/>
              <a:t>different</a:t>
            </a:r>
            <a:r>
              <a:rPr spc="-120" dirty="0"/>
              <a:t> </a:t>
            </a:r>
            <a:r>
              <a:rPr spc="-65" dirty="0"/>
              <a:t>models</a:t>
            </a:r>
            <a:r>
              <a:rPr spc="-135" dirty="0"/>
              <a:t> </a:t>
            </a:r>
            <a:r>
              <a:rPr spc="-55" dirty="0"/>
              <a:t>on</a:t>
            </a:r>
            <a:r>
              <a:rPr spc="-125" dirty="0"/>
              <a:t> </a:t>
            </a:r>
            <a:r>
              <a:rPr spc="-50" dirty="0"/>
              <a:t>the</a:t>
            </a:r>
            <a:r>
              <a:rPr spc="-114" dirty="0"/>
              <a:t> </a:t>
            </a:r>
            <a:r>
              <a:rPr spc="-90" dirty="0"/>
              <a:t>basis</a:t>
            </a:r>
            <a:r>
              <a:rPr spc="-140" dirty="0"/>
              <a:t> </a:t>
            </a:r>
            <a:r>
              <a:rPr spc="-65" dirty="0"/>
              <a:t>of</a:t>
            </a:r>
            <a:r>
              <a:rPr spc="-120" dirty="0"/>
              <a:t> </a:t>
            </a:r>
            <a:r>
              <a:rPr spc="-95" dirty="0"/>
              <a:t>various </a:t>
            </a:r>
            <a:r>
              <a:rPr spc="-670" dirty="0"/>
              <a:t> </a:t>
            </a:r>
            <a:r>
              <a:rPr spc="-100" dirty="0"/>
              <a:t>eva</a:t>
            </a:r>
            <a:r>
              <a:rPr spc="-65" dirty="0"/>
              <a:t>l</a:t>
            </a:r>
            <a:r>
              <a:rPr spc="-75" dirty="0"/>
              <a:t>ua</a:t>
            </a:r>
            <a:r>
              <a:rPr spc="-45" dirty="0"/>
              <a:t>t</a:t>
            </a:r>
            <a:r>
              <a:rPr spc="-50" dirty="0"/>
              <a:t>i</a:t>
            </a:r>
            <a:r>
              <a:rPr spc="-105" dirty="0"/>
              <a:t>o</a:t>
            </a:r>
            <a:r>
              <a:rPr spc="-40" dirty="0"/>
              <a:t>n</a:t>
            </a:r>
            <a:r>
              <a:rPr spc="-120" dirty="0"/>
              <a:t> </a:t>
            </a:r>
            <a:r>
              <a:rPr spc="-60" dirty="0"/>
              <a:t>matric</a:t>
            </a:r>
            <a:r>
              <a:rPr spc="-95" dirty="0"/>
              <a:t>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811" y="1460287"/>
            <a:ext cx="8343900" cy="27351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48629" y="4419579"/>
            <a:ext cx="8230234" cy="593090"/>
            <a:chOff x="548629" y="4419579"/>
            <a:chExt cx="8230234" cy="5930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29" y="4419579"/>
              <a:ext cx="8229620" cy="592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68" y="4515612"/>
              <a:ext cx="6178296" cy="4541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740" y="4437888"/>
              <a:ext cx="8157972" cy="5212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6740" y="4437888"/>
            <a:ext cx="8158480" cy="521334"/>
          </a:xfrm>
          <a:prstGeom prst="rect">
            <a:avLst/>
          </a:prstGeom>
          <a:ln w="9525">
            <a:solidFill>
              <a:srgbClr val="1F1F1F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XGBoost</a:t>
            </a:r>
            <a:r>
              <a:rPr sz="1400" spc="-3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outperforms</a:t>
            </a:r>
            <a:r>
              <a:rPr sz="1400" spc="-3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all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other</a:t>
            </a:r>
            <a:r>
              <a:rPr sz="1400" spc="-3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models</a:t>
            </a:r>
            <a:r>
              <a:rPr sz="1400" spc="-2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with</a:t>
            </a:r>
            <a:r>
              <a:rPr sz="1400" spc="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r</a:t>
            </a:r>
            <a:r>
              <a:rPr sz="14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square</a:t>
            </a:r>
            <a:r>
              <a:rPr sz="1400" spc="-3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score</a:t>
            </a:r>
            <a:r>
              <a:rPr sz="1400" spc="-3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0.894637.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4858"/>
            <a:ext cx="77330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Feature</a:t>
            </a:r>
            <a:r>
              <a:rPr sz="2800" b="1" spc="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importance</a:t>
            </a:r>
            <a:r>
              <a:rPr sz="2800" b="1" spc="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with</a:t>
            </a:r>
            <a:r>
              <a:rPr sz="28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CC0000"/>
                </a:solidFill>
                <a:latin typeface="Arial"/>
                <a:cs typeface="Arial"/>
              </a:rPr>
              <a:t>XGBoost</a:t>
            </a:r>
            <a:r>
              <a:rPr sz="2800" b="1" spc="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r>
              <a:rPr sz="2800" b="1" spc="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Grid </a:t>
            </a:r>
            <a:r>
              <a:rPr sz="2800" b="1" spc="-7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Search-cv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58" y="1465275"/>
            <a:ext cx="4914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Functional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day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is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the most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relevant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feature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here.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71" y="1901913"/>
            <a:ext cx="9007928" cy="28436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616" y="380237"/>
            <a:ext cx="1919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Chall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58" y="1089869"/>
            <a:ext cx="3286760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2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Large</a:t>
            </a:r>
            <a:r>
              <a:rPr sz="18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dataset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handle</a:t>
            </a:r>
            <a:endParaRPr sz="18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330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Feature</a:t>
            </a:r>
            <a:r>
              <a:rPr sz="1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329565" marR="53340" indent="-317500">
              <a:lnSpc>
                <a:spcPct val="114999"/>
              </a:lnSpc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Feature</a:t>
            </a:r>
            <a:r>
              <a:rPr sz="1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selection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Making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sure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don’t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miss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any important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feature.</a:t>
            </a:r>
            <a:endParaRPr sz="18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14999"/>
              </a:lnSpc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Careful tuning of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hyperparameters</a:t>
            </a:r>
            <a:r>
              <a:rPr sz="1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affects</a:t>
            </a:r>
            <a:r>
              <a:rPr sz="1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R2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score.</a:t>
            </a:r>
            <a:endParaRPr sz="18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Computation</a:t>
            </a:r>
            <a:r>
              <a:rPr sz="1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time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5344" y="1125823"/>
            <a:ext cx="2498571" cy="321940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06450"/>
            <a:ext cx="19583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clu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58" y="844423"/>
            <a:ext cx="8067675" cy="318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implemented eight M.L.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models. After comparing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r square and adjusted r square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values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 all the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models,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found that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XGBoost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has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 highest r square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values.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Also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it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has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least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MSE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among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all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models.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So,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can conclude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XGBoost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best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model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to predict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rented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bike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count.</a:t>
            </a:r>
            <a:endParaRPr sz="1800">
              <a:latin typeface="Times New Roman"/>
              <a:cs typeface="Times New Roman"/>
            </a:endParaRPr>
          </a:p>
          <a:p>
            <a:pPr marL="329565" marR="26670" indent="-317500">
              <a:lnSpc>
                <a:spcPct val="114999"/>
              </a:lnSpc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People prefer borrowing bikes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more summer season.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Rented bike count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highest in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summer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and least in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winter.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Peak demand of bike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at 8am and 6pm i.e. during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office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opening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closing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 marL="329565" marR="459105" indent="-317500">
              <a:lnSpc>
                <a:spcPct val="114999"/>
              </a:lnSpc>
              <a:spcBef>
                <a:spcPts val="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People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prefers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borrow a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bike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during non- holidays</a:t>
            </a:r>
            <a:r>
              <a:rPr sz="18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functional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days</a:t>
            </a:r>
            <a:r>
              <a:rPr sz="18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 the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week.</a:t>
            </a:r>
            <a:endParaRPr sz="18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320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Our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model is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ready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deployment.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291" y="486155"/>
            <a:ext cx="7552944" cy="41711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766013"/>
            <a:ext cx="8114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latin typeface="Tahoma"/>
                <a:cs typeface="Tahoma"/>
              </a:rPr>
              <a:t>Let’s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predict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114" dirty="0">
                <a:latin typeface="Tahoma"/>
                <a:cs typeface="Tahoma"/>
              </a:rPr>
              <a:t>Bike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70" dirty="0">
                <a:latin typeface="Tahoma"/>
                <a:cs typeface="Tahoma"/>
              </a:rPr>
              <a:t>Sharing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150" dirty="0">
                <a:latin typeface="Tahoma"/>
                <a:cs typeface="Tahoma"/>
              </a:rPr>
              <a:t>Demand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in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Seoul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76" y="1475333"/>
            <a:ext cx="4031615" cy="28301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F5FCFF"/>
              </a:buClr>
              <a:buSzPct val="70000"/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1.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Defining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problem</a:t>
            </a:r>
            <a:r>
              <a:rPr sz="20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lr>
                <a:srgbClr val="F5FCFF"/>
              </a:buClr>
              <a:buSzPct val="70000"/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2.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EDA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feature</a:t>
            </a:r>
            <a:r>
              <a:rPr sz="20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Engineering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lr>
                <a:srgbClr val="F5FCFF"/>
              </a:buClr>
              <a:buSzPct val="70000"/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3.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2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Summary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lr>
                <a:srgbClr val="F5FCFF"/>
              </a:buClr>
              <a:buSzPct val="70000"/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4.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Feature</a:t>
            </a:r>
            <a:r>
              <a:rPr sz="20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selection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5FCFF"/>
              </a:buClr>
              <a:buSzPct val="70000"/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5.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Preparing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Dataset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modelling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5FCFF"/>
              </a:buClr>
              <a:buSzPct val="70000"/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6.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Implementing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Regression</a:t>
            </a:r>
            <a:r>
              <a:rPr sz="20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5FCFF"/>
              </a:buClr>
              <a:buSzPct val="70000"/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7.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Challenges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F5FCFF"/>
              </a:buClr>
              <a:buSzPct val="70000"/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8.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Conclusions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8591" y="1765990"/>
            <a:ext cx="2651760" cy="2848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423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Problem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58" y="1176909"/>
            <a:ext cx="8157209" cy="34969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20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Prediction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demand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bike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at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each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hour.</a:t>
            </a:r>
            <a:endParaRPr sz="18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What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factors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affect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bike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sharing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count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Reduce</a:t>
            </a:r>
            <a:r>
              <a:rPr sz="1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waiting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time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public.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Need</a:t>
            </a:r>
            <a:r>
              <a:rPr sz="18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of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machine</a:t>
            </a:r>
            <a:r>
              <a:rPr sz="18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learning</a:t>
            </a:r>
            <a:r>
              <a:rPr sz="1800" u="heavy" spc="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to 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predict</a:t>
            </a:r>
            <a:r>
              <a:rPr sz="18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bike</a:t>
            </a:r>
            <a:r>
              <a:rPr sz="18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demand: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idea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this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project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to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create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 predictive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model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identifies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upcoming trends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bike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sharing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demand.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crucial to keep in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mind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machine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learning can only be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memorize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patterns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that are present in the training data,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so we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can only recognize what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have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seen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before.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When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using Machine Learning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making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assumption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that the future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behave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like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 past, and this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isn’t always</a:t>
            </a:r>
            <a:r>
              <a:rPr sz="1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true.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3597" y="601958"/>
            <a:ext cx="3661863" cy="17165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437134"/>
            <a:ext cx="2516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Data</a:t>
            </a:r>
            <a:r>
              <a:rPr sz="2800" spc="-170" dirty="0"/>
              <a:t> </a:t>
            </a:r>
            <a:r>
              <a:rPr sz="2800" spc="-85" dirty="0"/>
              <a:t>pipeline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758" y="1197438"/>
            <a:ext cx="8224520" cy="286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5080" indent="-317500" algn="just">
              <a:lnSpc>
                <a:spcPct val="114999"/>
              </a:lnSpc>
              <a:spcBef>
                <a:spcPts val="10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30200" algn="l"/>
              </a:tabLst>
            </a:pPr>
            <a:r>
              <a:rPr sz="1800" i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Preparing </a:t>
            </a:r>
            <a:r>
              <a:rPr sz="1800" i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1800" i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data_1</a:t>
            </a:r>
            <a:r>
              <a:rPr sz="1800" i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this first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part,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we’ve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done</a:t>
            </a:r>
            <a:r>
              <a:rPr sz="1800" spc="4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data inspection</a:t>
            </a:r>
            <a:r>
              <a:rPr sz="1800" spc="4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where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checked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null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values and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duplicate observations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and did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multiple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operations to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make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sure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our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dataset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up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mark.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24F5C"/>
              </a:buClr>
              <a:buFont typeface="Arial MT"/>
              <a:buChar char="●"/>
            </a:pPr>
            <a:endParaRPr sz="2150">
              <a:latin typeface="Times New Roman"/>
              <a:cs typeface="Times New Roman"/>
            </a:endParaRPr>
          </a:p>
          <a:p>
            <a:pPr marL="329565" marR="5715" indent="-317500" algn="just">
              <a:lnSpc>
                <a:spcPct val="114999"/>
              </a:lnSpc>
              <a:spcBef>
                <a:spcPts val="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30200" algn="l"/>
              </a:tabLst>
            </a:pPr>
            <a:r>
              <a:rPr sz="1800" i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Preparing the </a:t>
            </a:r>
            <a:r>
              <a:rPr sz="1800" i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data_2</a:t>
            </a:r>
            <a:r>
              <a:rPr sz="1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Checked all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features, extracted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data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feature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get more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insight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 data.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Now as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dataset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ready,</a:t>
            </a:r>
            <a:r>
              <a:rPr sz="1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 moved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 next step.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C"/>
              </a:buClr>
              <a:buFont typeface="Arial MT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i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EDA</a:t>
            </a:r>
            <a:r>
              <a:rPr sz="1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800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this</a:t>
            </a:r>
            <a:r>
              <a:rPr sz="1800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part,</a:t>
            </a:r>
            <a:r>
              <a:rPr sz="1800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order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800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see</a:t>
            </a:r>
            <a:r>
              <a:rPr sz="1800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trends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did</a:t>
            </a:r>
            <a:r>
              <a:rPr sz="1800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some</a:t>
            </a:r>
            <a:r>
              <a:rPr sz="1800" spc="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exploratory</a:t>
            </a:r>
            <a:r>
              <a:rPr sz="1800" spc="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analysis</a:t>
            </a:r>
            <a:r>
              <a:rPr sz="1800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features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checked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distribution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points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correlation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variables.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393" y="481965"/>
            <a:ext cx="822642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7620" indent="-317500">
              <a:lnSpc>
                <a:spcPct val="114999"/>
              </a:lnSpc>
              <a:spcBef>
                <a:spcPts val="100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  <a:tab pos="1765300" algn="l"/>
              </a:tabLst>
            </a:pPr>
            <a:r>
              <a:rPr sz="1800" i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Create</a:t>
            </a:r>
            <a:r>
              <a:rPr sz="1800" i="1" u="heavy" spc="22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1800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800" spc="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After</a:t>
            </a:r>
            <a:r>
              <a:rPr sz="1800" spc="2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180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preparation,</a:t>
            </a:r>
            <a:r>
              <a:rPr sz="180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1800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build</a:t>
            </a:r>
            <a:r>
              <a:rPr sz="1800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different</a:t>
            </a:r>
            <a:r>
              <a:rPr sz="1800" spc="2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supervised</a:t>
            </a:r>
            <a:r>
              <a:rPr sz="1800" spc="2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machine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learning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regression models.</a:t>
            </a:r>
            <a:endParaRPr sz="18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14999"/>
              </a:lnSpc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i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Choose</a:t>
            </a:r>
            <a:r>
              <a:rPr sz="1800" i="1" u="heavy" spc="3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00" i="1" u="heavy" spc="34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Measure</a:t>
            </a:r>
            <a:r>
              <a:rPr sz="1800" i="1" u="heavy" spc="3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i="1" u="heavy" spc="3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Success</a:t>
            </a:r>
            <a:r>
              <a:rPr sz="1800" i="1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800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After</a:t>
            </a:r>
            <a:r>
              <a:rPr sz="1800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implementing</a:t>
            </a:r>
            <a:r>
              <a:rPr sz="1800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each</a:t>
            </a:r>
            <a:r>
              <a:rPr sz="1800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model,</a:t>
            </a:r>
            <a:r>
              <a:rPr sz="1800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1800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measure</a:t>
            </a:r>
            <a:r>
              <a:rPr sz="1800" spc="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it’s </a:t>
            </a:r>
            <a:r>
              <a:rPr sz="1800" spc="-43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accuracy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some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evaluation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matrices.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328" y="2260785"/>
            <a:ext cx="6454578" cy="26495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134" y="508761"/>
            <a:ext cx="277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Data</a:t>
            </a:r>
            <a:r>
              <a:rPr sz="2800" spc="-180" dirty="0"/>
              <a:t> </a:t>
            </a:r>
            <a:r>
              <a:rPr sz="2800" spc="-114" dirty="0"/>
              <a:t>summa</a:t>
            </a:r>
            <a:r>
              <a:rPr sz="2800" spc="-80" dirty="0"/>
              <a:t>r</a:t>
            </a:r>
            <a:r>
              <a:rPr sz="2800" spc="-155" dirty="0"/>
              <a:t>y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2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dirty="0"/>
              <a:t>Date</a:t>
            </a:r>
            <a:r>
              <a:rPr spc="-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year-month-day</a:t>
            </a:r>
          </a:p>
          <a:p>
            <a:pPr marL="329565" marR="5080" indent="-317500">
              <a:lnSpc>
                <a:spcPct val="114999"/>
              </a:lnSpc>
              <a:spcBef>
                <a:spcPts val="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dirty="0"/>
              <a:t>Rented</a:t>
            </a:r>
            <a:r>
              <a:rPr spc="-30" dirty="0"/>
              <a:t> </a:t>
            </a:r>
            <a:r>
              <a:rPr dirty="0"/>
              <a:t>Bike</a:t>
            </a:r>
            <a:r>
              <a:rPr spc="-15" dirty="0"/>
              <a:t> </a:t>
            </a:r>
            <a:r>
              <a:rPr dirty="0"/>
              <a:t>count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Count</a:t>
            </a:r>
            <a:r>
              <a:rPr spc="-1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bikes </a:t>
            </a:r>
            <a:r>
              <a:rPr spc="-434" dirty="0"/>
              <a:t> </a:t>
            </a:r>
            <a:r>
              <a:rPr dirty="0"/>
              <a:t>rented</a:t>
            </a:r>
            <a:r>
              <a:rPr spc="-25" dirty="0"/>
              <a:t> </a:t>
            </a:r>
            <a:r>
              <a:rPr dirty="0"/>
              <a:t>at</a:t>
            </a:r>
            <a:r>
              <a:rPr spc="-5" dirty="0"/>
              <a:t> </a:t>
            </a:r>
            <a:r>
              <a:rPr dirty="0"/>
              <a:t>each hour</a:t>
            </a:r>
          </a:p>
          <a:p>
            <a:pPr marL="329565" indent="-317500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dirty="0"/>
              <a:t>Hour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Hour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he</a:t>
            </a:r>
            <a:r>
              <a:rPr spc="-15" dirty="0"/>
              <a:t> </a:t>
            </a:r>
            <a:r>
              <a:rPr dirty="0"/>
              <a:t>day</a:t>
            </a:r>
          </a:p>
          <a:p>
            <a:pPr marL="329565" marR="596265" indent="-317500">
              <a:lnSpc>
                <a:spcPct val="114999"/>
              </a:lnSpc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dirty="0"/>
              <a:t>Temperature-Temperature</a:t>
            </a:r>
            <a:r>
              <a:rPr spc="-114" dirty="0"/>
              <a:t> </a:t>
            </a:r>
            <a:r>
              <a:rPr dirty="0"/>
              <a:t>in </a:t>
            </a:r>
            <a:r>
              <a:rPr spc="-434" dirty="0"/>
              <a:t> </a:t>
            </a:r>
            <a:r>
              <a:rPr dirty="0"/>
              <a:t>Celsius</a:t>
            </a:r>
          </a:p>
          <a:p>
            <a:pPr marL="329565" indent="-317500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pc="-5" dirty="0"/>
              <a:t>Humidity</a:t>
            </a:r>
            <a:r>
              <a:rPr spc="-2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%</a:t>
            </a:r>
          </a:p>
          <a:p>
            <a:pPr marL="329565" indent="-317500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pc="-5" dirty="0"/>
              <a:t>Wind</a:t>
            </a:r>
            <a:r>
              <a:rPr spc="-20" dirty="0"/>
              <a:t> </a:t>
            </a:r>
            <a:r>
              <a:rPr dirty="0"/>
              <a:t>speed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m/s</a:t>
            </a:r>
          </a:p>
          <a:p>
            <a:pPr marL="329565" indent="-317500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dirty="0"/>
              <a:t>Visibility</a:t>
            </a:r>
            <a:r>
              <a:rPr spc="-4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10m</a:t>
            </a:r>
          </a:p>
          <a:p>
            <a:pPr marL="329565" indent="-317500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pc="-5" dirty="0"/>
              <a:t>Dew </a:t>
            </a:r>
            <a:r>
              <a:rPr dirty="0"/>
              <a:t>point</a:t>
            </a:r>
            <a:r>
              <a:rPr spc="-5" dirty="0"/>
              <a:t> temperature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Celsius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2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pc="-5" dirty="0"/>
              <a:t>Solar</a:t>
            </a:r>
            <a:r>
              <a:rPr spc="-25" dirty="0"/>
              <a:t> </a:t>
            </a:r>
            <a:r>
              <a:rPr dirty="0"/>
              <a:t>radiation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MJ/m2</a:t>
            </a:r>
          </a:p>
          <a:p>
            <a:pPr marL="329565" indent="-317500">
              <a:lnSpc>
                <a:spcPct val="100000"/>
              </a:lnSpc>
              <a:spcBef>
                <a:spcPts val="330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dirty="0"/>
              <a:t>Rainfall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0" dirty="0"/>
              <a:t>mm</a:t>
            </a:r>
          </a:p>
          <a:p>
            <a:pPr marL="329565" indent="-317500">
              <a:lnSpc>
                <a:spcPct val="100000"/>
              </a:lnSpc>
              <a:spcBef>
                <a:spcPts val="320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pc="-5" dirty="0"/>
              <a:t>Snowfall</a:t>
            </a:r>
            <a:r>
              <a:rPr spc="-2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cm</a:t>
            </a:r>
          </a:p>
          <a:p>
            <a:pPr marL="329565" marR="92710" indent="-317500">
              <a:lnSpc>
                <a:spcPts val="2490"/>
              </a:lnSpc>
              <a:spcBef>
                <a:spcPts val="135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pc="-5" dirty="0"/>
              <a:t>Seasons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Winter,</a:t>
            </a:r>
            <a:r>
              <a:rPr spc="-10" dirty="0"/>
              <a:t> </a:t>
            </a:r>
            <a:r>
              <a:rPr dirty="0"/>
              <a:t>Spring, </a:t>
            </a:r>
            <a:r>
              <a:rPr spc="-434" dirty="0"/>
              <a:t> </a:t>
            </a:r>
            <a:r>
              <a:rPr spc="-5" dirty="0"/>
              <a:t>Summer,</a:t>
            </a:r>
            <a:r>
              <a:rPr dirty="0"/>
              <a:t> </a:t>
            </a:r>
            <a:r>
              <a:rPr spc="-5" dirty="0"/>
              <a:t>Autumn</a:t>
            </a:r>
          </a:p>
          <a:p>
            <a:pPr marL="329565" marR="426084" indent="-317500">
              <a:lnSpc>
                <a:spcPts val="2480"/>
              </a:lnSpc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dirty="0"/>
              <a:t>Holiday</a:t>
            </a:r>
            <a:r>
              <a:rPr spc="-40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dirty="0"/>
              <a:t>Holiday/No </a:t>
            </a:r>
            <a:r>
              <a:rPr spc="-434" dirty="0"/>
              <a:t> </a:t>
            </a:r>
            <a:r>
              <a:rPr dirty="0"/>
              <a:t>holiday</a:t>
            </a:r>
          </a:p>
          <a:p>
            <a:pPr marL="329565" indent="-317500">
              <a:lnSpc>
                <a:spcPct val="100000"/>
              </a:lnSpc>
              <a:spcBef>
                <a:spcPts val="190"/>
              </a:spcBef>
              <a:buClr>
                <a:srgbClr val="124F5C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dirty="0"/>
              <a:t>Functional</a:t>
            </a:r>
            <a:r>
              <a:rPr spc="-35" dirty="0"/>
              <a:t> </a:t>
            </a:r>
            <a:r>
              <a:rPr dirty="0"/>
              <a:t>Day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Yes(</a:t>
            </a:r>
          </a:p>
          <a:p>
            <a:pPr marL="329565" marR="5080">
              <a:lnSpc>
                <a:spcPct val="114999"/>
              </a:lnSpc>
            </a:pPr>
            <a:r>
              <a:rPr dirty="0"/>
              <a:t>Functional</a:t>
            </a:r>
            <a:r>
              <a:rPr spc="-40" dirty="0"/>
              <a:t> </a:t>
            </a:r>
            <a:r>
              <a:rPr dirty="0"/>
              <a:t>Day),</a:t>
            </a:r>
            <a:r>
              <a:rPr spc="-45" dirty="0"/>
              <a:t> </a:t>
            </a:r>
            <a:r>
              <a:rPr spc="-5" dirty="0"/>
              <a:t>No(Non- </a:t>
            </a:r>
            <a:r>
              <a:rPr spc="-434" dirty="0"/>
              <a:t> </a:t>
            </a:r>
            <a:r>
              <a:rPr dirty="0"/>
              <a:t>Functional</a:t>
            </a:r>
            <a:r>
              <a:rPr spc="-20" dirty="0"/>
              <a:t> </a:t>
            </a:r>
            <a:r>
              <a:rPr spc="5" dirty="0"/>
              <a:t>day)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898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Basic Data Exploration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58" y="1089512"/>
            <a:ext cx="6666230" cy="17094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0"/>
              </a:spcBef>
              <a:buClr>
                <a:srgbClr val="124F5C"/>
              </a:buClr>
              <a:buSzPct val="87500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This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Dataset</a:t>
            </a:r>
            <a:r>
              <a:rPr sz="16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has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8760</a:t>
            </a:r>
            <a:r>
              <a:rPr sz="16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Row</a:t>
            </a:r>
            <a:r>
              <a:rPr sz="16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14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Columns.</a:t>
            </a:r>
            <a:endParaRPr sz="16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Clr>
                <a:srgbClr val="124F5C"/>
              </a:buClr>
              <a:buSzPct val="87500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dataset</a:t>
            </a:r>
            <a:r>
              <a:rPr sz="160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has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6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information</a:t>
            </a:r>
            <a:r>
              <a:rPr sz="1600" spc="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6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365 days(1/dec/2017</a:t>
            </a:r>
            <a:r>
              <a:rPr sz="160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30/Nov/2018)</a:t>
            </a:r>
            <a:endParaRPr sz="16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Clr>
                <a:srgbClr val="124F5C"/>
              </a:buClr>
              <a:buSzPct val="87500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Dataset</a:t>
            </a:r>
            <a:r>
              <a:rPr sz="16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contains</a:t>
            </a:r>
            <a:r>
              <a:rPr sz="16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no</a:t>
            </a:r>
            <a:r>
              <a:rPr sz="16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null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values</a:t>
            </a:r>
            <a:endParaRPr sz="16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Clr>
                <a:srgbClr val="124F5C"/>
              </a:buClr>
              <a:buSzPct val="87500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No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duplicates</a:t>
            </a:r>
            <a:r>
              <a:rPr sz="16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values.</a:t>
            </a:r>
            <a:endParaRPr sz="16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Clr>
                <a:srgbClr val="124F5C"/>
              </a:buClr>
              <a:buSzPct val="87500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There</a:t>
            </a:r>
            <a:r>
              <a:rPr sz="16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160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3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categorical</a:t>
            </a:r>
            <a:r>
              <a:rPr sz="16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features</a:t>
            </a:r>
            <a:r>
              <a:rPr sz="16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‘Seasons’,</a:t>
            </a:r>
            <a:r>
              <a:rPr sz="16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‘Holiday’,</a:t>
            </a:r>
            <a:r>
              <a:rPr sz="1600" spc="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&amp;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 ‘functioning</a:t>
            </a:r>
            <a:r>
              <a:rPr sz="16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Day’.</a:t>
            </a:r>
            <a:endParaRPr sz="16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Clr>
                <a:srgbClr val="124F5C"/>
              </a:buClr>
              <a:buSzPct val="87500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16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date</a:t>
            </a:r>
            <a:r>
              <a:rPr sz="16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column,</a:t>
            </a:r>
            <a:r>
              <a:rPr sz="1600" spc="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extract</a:t>
            </a:r>
            <a:r>
              <a:rPr sz="1600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lots</a:t>
            </a:r>
            <a:r>
              <a:rPr sz="16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6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features</a:t>
            </a:r>
            <a:r>
              <a:rPr sz="1600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like</a:t>
            </a:r>
            <a:r>
              <a:rPr sz="16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year,</a:t>
            </a:r>
            <a:r>
              <a:rPr sz="160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Times New Roman"/>
                <a:cs typeface="Times New Roman"/>
              </a:rPr>
              <a:t>month</a:t>
            </a:r>
            <a:r>
              <a:rPr sz="1600" spc="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weekdays.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0145" y="2834894"/>
            <a:ext cx="7691120" cy="2179320"/>
            <a:chOff x="660145" y="2834894"/>
            <a:chExt cx="7691120" cy="21793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195" y="2835121"/>
              <a:ext cx="7487477" cy="2099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2845" y="2847594"/>
              <a:ext cx="7665720" cy="2153920"/>
            </a:xfrm>
            <a:custGeom>
              <a:avLst/>
              <a:gdLst/>
              <a:ahLst/>
              <a:cxnLst/>
              <a:rect l="l" t="t" r="r" b="b"/>
              <a:pathLst>
                <a:path w="7665720" h="2153920">
                  <a:moveTo>
                    <a:pt x="0" y="2153412"/>
                  </a:moveTo>
                  <a:lnTo>
                    <a:pt x="7665720" y="2153412"/>
                  </a:lnTo>
                  <a:lnTo>
                    <a:pt x="7665720" y="0"/>
                  </a:lnTo>
                  <a:lnTo>
                    <a:pt x="0" y="0"/>
                  </a:lnTo>
                  <a:lnTo>
                    <a:pt x="0" y="2153412"/>
                  </a:lnTo>
                  <a:close/>
                </a:path>
              </a:pathLst>
            </a:custGeom>
            <a:ln w="25399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289052"/>
            <a:ext cx="828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40" dirty="0">
                <a:solidFill>
                  <a:srgbClr val="CC0000"/>
                </a:solidFill>
                <a:latin typeface="Verdana"/>
                <a:cs typeface="Verdana"/>
              </a:rPr>
              <a:t>D</a:t>
            </a:r>
            <a:r>
              <a:rPr sz="2800" b="1" spc="-35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968" y="886206"/>
            <a:ext cx="5626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Rented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bike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count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 </a:t>
            </a:r>
            <a:r>
              <a:rPr spc="-5" dirty="0">
                <a:latin typeface="Arial"/>
                <a:cs typeface="Arial"/>
              </a:rPr>
              <a:t>various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hours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968" y="4324914"/>
            <a:ext cx="7817484" cy="6578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25"/>
              </a:spcBef>
              <a:buClr>
                <a:srgbClr val="F5FCFF"/>
              </a:buClr>
              <a:buSzPct val="77777"/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Demand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bike is higher at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8am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max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at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6pm.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i.e.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during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opening and closing</a:t>
            </a:r>
            <a:endParaRPr sz="18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hours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office.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666" y="1416679"/>
            <a:ext cx="5922630" cy="2625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1166</Words>
  <Application>Microsoft Office PowerPoint</Application>
  <PresentationFormat>On-screen Show (16:9)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MT</vt:lpstr>
      <vt:lpstr>Calibri</vt:lpstr>
      <vt:lpstr>Roboto</vt:lpstr>
      <vt:lpstr>Tahoma</vt:lpstr>
      <vt:lpstr>Times New Roman</vt:lpstr>
      <vt:lpstr>Verdana</vt:lpstr>
      <vt:lpstr>Office Theme</vt:lpstr>
      <vt:lpstr>PowerPoint Presentation</vt:lpstr>
      <vt:lpstr>Concept of Bike Sharing</vt:lpstr>
      <vt:lpstr>Let’s predict Bike Sharing Demand in Seoul</vt:lpstr>
      <vt:lpstr>Problem statements</vt:lpstr>
      <vt:lpstr>Data pipeline</vt:lpstr>
      <vt:lpstr>PowerPoint Presentation</vt:lpstr>
      <vt:lpstr>Data summary</vt:lpstr>
      <vt:lpstr>Basic Data Exploration</vt:lpstr>
      <vt:lpstr>Rented bike count on various hours of the day</vt:lpstr>
      <vt:lpstr>EDA - Bike count on various days of week</vt:lpstr>
      <vt:lpstr>EDA – Total count of rented bike in various seasons of the year</vt:lpstr>
      <vt:lpstr>EDA - Relationship between bike count and Temperature</vt:lpstr>
      <vt:lpstr>EDA - Relationship between bike count and Humidity</vt:lpstr>
      <vt:lpstr>EDA - Relationship between bike count and Windspeed</vt:lpstr>
      <vt:lpstr>EDA - Rented bike count in different seasons</vt:lpstr>
      <vt:lpstr>Correlation between Different variables by using Heatmap</vt:lpstr>
      <vt:lpstr>Correlation between Different variables by using Heatmap</vt:lpstr>
      <vt:lpstr>Preparing Dataset for Modelling</vt:lpstr>
      <vt:lpstr>Modeling Overview</vt:lpstr>
      <vt:lpstr>Linear regression</vt:lpstr>
      <vt:lpstr>Ridge regression</vt:lpstr>
      <vt:lpstr>Random forest</vt:lpstr>
      <vt:lpstr>Comparison of different models on the basis of various  evaluation matrices</vt:lpstr>
      <vt:lpstr>PowerPoint Presentation</vt:lpstr>
      <vt:lpstr>Challenges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- 2 Bike Sharing Demand Prediction Supervised ML Regression Model                                                                                                                                                                    Shubham bhadouria   </dc:title>
  <dc:creator>HP</dc:creator>
  <cp:lastModifiedBy>Akshay  Saini</cp:lastModifiedBy>
  <cp:revision>1</cp:revision>
  <dcterms:created xsi:type="dcterms:W3CDTF">2022-11-04T09:39:44Z</dcterms:created>
  <dcterms:modified xsi:type="dcterms:W3CDTF">2022-11-04T10:03:30Z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2022-11-04T00:00:00Z</vt:filetime>
  </property>
</Properties>
</file>