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76" r:id="rId4"/>
    <p:sldId id="277" r:id="rId5"/>
    <p:sldId id="278" r:id="rId6"/>
    <p:sldId id="279" r:id="rId7"/>
    <p:sldId id="269" r:id="rId8"/>
    <p:sldId id="280" r:id="rId9"/>
    <p:sldId id="288" r:id="rId10"/>
    <p:sldId id="275" r:id="rId11"/>
    <p:sldId id="267" r:id="rId12"/>
    <p:sldId id="261" r:id="rId13"/>
    <p:sldId id="274" r:id="rId14"/>
    <p:sldId id="272" r:id="rId15"/>
    <p:sldId id="273" r:id="rId16"/>
    <p:sldId id="259" r:id="rId17"/>
    <p:sldId id="260" r:id="rId18"/>
    <p:sldId id="262" r:id="rId19"/>
    <p:sldId id="265" r:id="rId20"/>
    <p:sldId id="264" r:id="rId21"/>
    <p:sldId id="266" r:id="rId22"/>
    <p:sldId id="270" r:id="rId23"/>
    <p:sldId id="271" r:id="rId24"/>
    <p:sldId id="282" r:id="rId25"/>
    <p:sldId id="283" r:id="rId26"/>
    <p:sldId id="284" r:id="rId27"/>
    <p:sldId id="286" r:id="rId28"/>
    <p:sldId id="287" r:id="rId29"/>
    <p:sldId id="25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BA061-D7A4-4A12-B796-62C0924B0A79}" type="datetimeFigureOut">
              <a:rPr lang="en-IN" smtClean="0"/>
              <a:t>19-08-2022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7E4ED-9BCF-4B97-B8D9-1A22A82A482C}" type="slidenum">
              <a:rPr lang="en-IN" smtClean="0"/>
              <a:t>‹#›</a:t>
            </a:fld>
            <a:endParaRPr lang="en-IN"/>
          </a:p>
        </p:txBody>
      </p:sp>
    </p:spTree>
    <p:extLst>
      <p:ext uri="{BB962C8B-B14F-4D97-AF65-F5344CB8AC3E}">
        <p14:creationId xmlns:p14="http://schemas.microsoft.com/office/powerpoint/2010/main" val="4283818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65939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4AFB-D704-129D-B725-568E0D11B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DB917C-6504-C790-2E71-5B7C0F7DF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A11F6F-0BEF-98A0-D450-E8F9890717CE}"/>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5" name="Footer Placeholder 4">
            <a:extLst>
              <a:ext uri="{FF2B5EF4-FFF2-40B4-BE49-F238E27FC236}">
                <a16:creationId xmlns:a16="http://schemas.microsoft.com/office/drawing/2014/main" id="{8C170433-8895-C9B1-63FA-3CD21045F8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6350A-F2B7-79BB-D690-FEF2083E278C}"/>
              </a:ext>
            </a:extLst>
          </p:cNvPr>
          <p:cNvSpPr>
            <a:spLocks noGrp="1"/>
          </p:cNvSpPr>
          <p:nvPr>
            <p:ph type="sldNum" sz="quarter" idx="12"/>
          </p:nvPr>
        </p:nvSpPr>
        <p:spPr/>
        <p:txBody>
          <a:bodyPr/>
          <a:lstStyle/>
          <a:p>
            <a:fld id="{0938E3C8-DB2F-4F3A-BEAA-B6B8807E12EF}" type="slidenum">
              <a:rPr lang="en-IN" smtClean="0"/>
              <a:t>‹#›</a:t>
            </a:fld>
            <a:endParaRPr lang="en-IN"/>
          </a:p>
        </p:txBody>
      </p:sp>
      <p:pic>
        <p:nvPicPr>
          <p:cNvPr id="7" name="Picture 6">
            <a:extLst>
              <a:ext uri="{FF2B5EF4-FFF2-40B4-BE49-F238E27FC236}">
                <a16:creationId xmlns:a16="http://schemas.microsoft.com/office/drawing/2014/main" id="{9BC338F6-6E00-F566-FCF2-04E81FB181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495842" y="139315"/>
            <a:ext cx="524800" cy="52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25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CCCD-A289-15AC-75FB-9EF47FFDF3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87F7EB-642D-BF95-486F-BF078827D7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2D76F4-E1DD-60B6-669D-5C8BC748A461}"/>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5" name="Footer Placeholder 4">
            <a:extLst>
              <a:ext uri="{FF2B5EF4-FFF2-40B4-BE49-F238E27FC236}">
                <a16:creationId xmlns:a16="http://schemas.microsoft.com/office/drawing/2014/main" id="{3BEC8469-4FF0-4013-D1DE-2E8AAFF394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577B99-F42B-AB24-906E-440CFD3C991B}"/>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90362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5B4EA6-31F7-6260-2E26-13D1DB8CF4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14EA4C-AEEA-6AFD-9943-743D6BD18C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306C8A-3603-094A-B1B4-B9EE13F9921F}"/>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5" name="Footer Placeholder 4">
            <a:extLst>
              <a:ext uri="{FF2B5EF4-FFF2-40B4-BE49-F238E27FC236}">
                <a16:creationId xmlns:a16="http://schemas.microsoft.com/office/drawing/2014/main" id="{6987CB91-5D4D-9461-AA88-698EA9EA6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BBE587-0880-0225-7908-BE0A08AD603E}"/>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252529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4"/>
        <p:cNvGrpSpPr/>
        <p:nvPr/>
      </p:nvGrpSpPr>
      <p:grpSpPr>
        <a:xfrm>
          <a:off x="0" y="0"/>
          <a:ext cx="0" cy="0"/>
          <a:chOff x="0" y="0"/>
          <a:chExt cx="0" cy="0"/>
        </a:xfrm>
      </p:grpSpPr>
      <p:sp>
        <p:nvSpPr>
          <p:cNvPr id="16" name="Google Shape;16;p3"/>
          <p:cNvSpPr txBox="1">
            <a:spLocks noGrp="1"/>
          </p:cNvSpPr>
          <p:nvPr>
            <p:ph type="body" idx="1"/>
          </p:nvPr>
        </p:nvSpPr>
        <p:spPr>
          <a:xfrm>
            <a:off x="415600" y="1536634"/>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dirty="0"/>
          </a:p>
        </p:txBody>
      </p:sp>
      <p:sp>
        <p:nvSpPr>
          <p:cNvPr id="17" name="Google Shape;17;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pic>
        <p:nvPicPr>
          <p:cNvPr id="1026" name="Picture 2">
            <a:extLst>
              <a:ext uri="{FF2B5EF4-FFF2-40B4-BE49-F238E27FC236}">
                <a16:creationId xmlns:a16="http://schemas.microsoft.com/office/drawing/2014/main" id="{E0B9695B-B2FC-6065-9EFD-FE73E0572CF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3411" y="115577"/>
            <a:ext cx="524800" cy="52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19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20" name="Google Shape;20;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pic>
        <p:nvPicPr>
          <p:cNvPr id="2050" name="Picture 2">
            <a:extLst>
              <a:ext uri="{FF2B5EF4-FFF2-40B4-BE49-F238E27FC236}">
                <a16:creationId xmlns:a16="http://schemas.microsoft.com/office/drawing/2014/main" id="{9BC338F6-6E00-F566-FCF2-04E81FB181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3412" y="115577"/>
            <a:ext cx="524800" cy="52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13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E5E6-7E30-223B-1147-7C3A70DBC0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6E4CF3-F57E-2EDA-A23E-699ADFA9E6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F0C956-8BA6-89F8-EB4D-A85079A14734}"/>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5" name="Footer Placeholder 4">
            <a:extLst>
              <a:ext uri="{FF2B5EF4-FFF2-40B4-BE49-F238E27FC236}">
                <a16:creationId xmlns:a16="http://schemas.microsoft.com/office/drawing/2014/main" id="{8A3DACA7-B68D-AF34-57CC-6025B5260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51EF3F-415E-67E4-8114-869D3E054AB0}"/>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391973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3DA5-5B72-4D63-6CA4-8A0473DFC8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227F88-4D17-A9E1-5D64-69062462C1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496EE7-78FD-35E8-6F8A-5E75362FAF13}"/>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5" name="Footer Placeholder 4">
            <a:extLst>
              <a:ext uri="{FF2B5EF4-FFF2-40B4-BE49-F238E27FC236}">
                <a16:creationId xmlns:a16="http://schemas.microsoft.com/office/drawing/2014/main" id="{1B7E4514-080B-7617-F636-AB77DF06B8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A0611-A658-7337-AAAA-F1EF9267B8CF}"/>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206751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4845-D1AA-091C-5375-423B02252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68C3D1-CAFE-0F53-530F-1F594527D9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94E43A-88AE-6D63-9041-46ED3E250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502864-0626-57D5-7F7C-1836E9079CC3}"/>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6" name="Footer Placeholder 5">
            <a:extLst>
              <a:ext uri="{FF2B5EF4-FFF2-40B4-BE49-F238E27FC236}">
                <a16:creationId xmlns:a16="http://schemas.microsoft.com/office/drawing/2014/main" id="{3CE7769E-403A-98AA-DB9B-86C9CBB06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AB411-52A3-11F3-563F-8EB4A32AB538}"/>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253788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6FA8-23E6-0FA6-DA85-BD690B08B7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44834-7596-D82B-BE1E-65A9CC0C1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D3EB2-CA9B-6C3D-20B0-231882FD9C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06FF10-B0C0-3B67-3B49-B6FAD0563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EF365-81DD-003C-3895-FEC95E2FA3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70A9C3-D712-5A6D-9837-2FC44CD064FF}"/>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8" name="Footer Placeholder 7">
            <a:extLst>
              <a:ext uri="{FF2B5EF4-FFF2-40B4-BE49-F238E27FC236}">
                <a16:creationId xmlns:a16="http://schemas.microsoft.com/office/drawing/2014/main" id="{24F35F6E-8BAC-6FBD-1D2C-10350AE18B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75827D-08A8-1A5D-50CB-33022AFC911F}"/>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2662499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7265-C7BA-8960-D499-0248F508C3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390248-E814-3901-3DB3-FD9A7AC14A5B}"/>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4" name="Footer Placeholder 3">
            <a:extLst>
              <a:ext uri="{FF2B5EF4-FFF2-40B4-BE49-F238E27FC236}">
                <a16:creationId xmlns:a16="http://schemas.microsoft.com/office/drawing/2014/main" id="{3E9B50AF-9820-7FBD-ED09-5EB7BD9922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58E207-84C5-3C88-A61A-F546EEE43E34}"/>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99049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CC417-5E1E-B38A-687D-ABDA1F475E6B}"/>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3" name="Footer Placeholder 2">
            <a:extLst>
              <a:ext uri="{FF2B5EF4-FFF2-40B4-BE49-F238E27FC236}">
                <a16:creationId xmlns:a16="http://schemas.microsoft.com/office/drawing/2014/main" id="{3D02006A-76C6-AD96-03A2-36A0768C1B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350BAA-6556-A3E8-19DC-7C413BD598AE}"/>
              </a:ext>
            </a:extLst>
          </p:cNvPr>
          <p:cNvSpPr>
            <a:spLocks noGrp="1"/>
          </p:cNvSpPr>
          <p:nvPr>
            <p:ph type="sldNum" sz="quarter" idx="12"/>
          </p:nvPr>
        </p:nvSpPr>
        <p:spPr/>
        <p:txBody>
          <a:bodyPr/>
          <a:lstStyle/>
          <a:p>
            <a:fld id="{0938E3C8-DB2F-4F3A-BEAA-B6B8807E12EF}" type="slidenum">
              <a:rPr lang="en-IN" smtClean="0"/>
              <a:t>‹#›</a:t>
            </a:fld>
            <a:endParaRPr lang="en-IN"/>
          </a:p>
        </p:txBody>
      </p:sp>
      <p:pic>
        <p:nvPicPr>
          <p:cNvPr id="5" name="Picture 2">
            <a:extLst>
              <a:ext uri="{FF2B5EF4-FFF2-40B4-BE49-F238E27FC236}">
                <a16:creationId xmlns:a16="http://schemas.microsoft.com/office/drawing/2014/main" id="{8D946E90-5304-2FE6-6D1B-0A75346996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3412" y="115577"/>
            <a:ext cx="524800" cy="52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542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F39D-73B1-5D0F-9338-AF900A11B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A92166-D6CA-4B88-E57A-B25C9CBE97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765DFC-D8BA-68E9-87F7-04B35720C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1E606-6871-DBA4-8091-E79595A1CD3B}"/>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6" name="Footer Placeholder 5">
            <a:extLst>
              <a:ext uri="{FF2B5EF4-FFF2-40B4-BE49-F238E27FC236}">
                <a16:creationId xmlns:a16="http://schemas.microsoft.com/office/drawing/2014/main" id="{FD52B3EC-F41C-F0B8-12F8-2938FCFB1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4EC817-5845-DE1B-C9EA-AF2FA13B3868}"/>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131561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2909-FB79-20FC-E0EB-3E3D3CE0C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637B51-53BE-3335-ACC2-8D3044968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748DCA-77C7-A264-1AF5-4D27988DC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F7EB6-1A99-CC83-B818-9178355E5AB7}"/>
              </a:ext>
            </a:extLst>
          </p:cNvPr>
          <p:cNvSpPr>
            <a:spLocks noGrp="1"/>
          </p:cNvSpPr>
          <p:nvPr>
            <p:ph type="dt" sz="half" idx="10"/>
          </p:nvPr>
        </p:nvSpPr>
        <p:spPr/>
        <p:txBody>
          <a:bodyPr/>
          <a:lstStyle/>
          <a:p>
            <a:fld id="{1D58DF63-6351-46AD-B5FE-4A672705F3C8}" type="datetimeFigureOut">
              <a:rPr lang="en-IN" smtClean="0"/>
              <a:t>19-08-2022</a:t>
            </a:fld>
            <a:endParaRPr lang="en-IN"/>
          </a:p>
        </p:txBody>
      </p:sp>
      <p:sp>
        <p:nvSpPr>
          <p:cNvPr id="6" name="Footer Placeholder 5">
            <a:extLst>
              <a:ext uri="{FF2B5EF4-FFF2-40B4-BE49-F238E27FC236}">
                <a16:creationId xmlns:a16="http://schemas.microsoft.com/office/drawing/2014/main" id="{260BEA6B-0EAE-2A91-3D0A-6B20A5AA3D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982D59-AF50-F034-FA71-099904A7DA74}"/>
              </a:ext>
            </a:extLst>
          </p:cNvPr>
          <p:cNvSpPr>
            <a:spLocks noGrp="1"/>
          </p:cNvSpPr>
          <p:nvPr>
            <p:ph type="sldNum" sz="quarter" idx="12"/>
          </p:nvPr>
        </p:nvSpPr>
        <p:spPr/>
        <p:txBody>
          <a:bodyPr/>
          <a:lstStyle/>
          <a:p>
            <a:fld id="{0938E3C8-DB2F-4F3A-BEAA-B6B8807E12EF}" type="slidenum">
              <a:rPr lang="en-IN" smtClean="0"/>
              <a:t>‹#›</a:t>
            </a:fld>
            <a:endParaRPr lang="en-IN"/>
          </a:p>
        </p:txBody>
      </p:sp>
    </p:spTree>
    <p:extLst>
      <p:ext uri="{BB962C8B-B14F-4D97-AF65-F5344CB8AC3E}">
        <p14:creationId xmlns:p14="http://schemas.microsoft.com/office/powerpoint/2010/main" val="96987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A48BE2-DEB4-34AB-EC2B-AAA8D3D8C8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1B6035-697C-CDA0-A294-85B60AF0E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4C25E-D4A9-3A6F-6F7E-F9AD0CD55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8DF63-6351-46AD-B5FE-4A672705F3C8}" type="datetimeFigureOut">
              <a:rPr lang="en-IN" smtClean="0"/>
              <a:t>19-08-2022</a:t>
            </a:fld>
            <a:endParaRPr lang="en-IN"/>
          </a:p>
        </p:txBody>
      </p:sp>
      <p:sp>
        <p:nvSpPr>
          <p:cNvPr id="5" name="Footer Placeholder 4">
            <a:extLst>
              <a:ext uri="{FF2B5EF4-FFF2-40B4-BE49-F238E27FC236}">
                <a16:creationId xmlns:a16="http://schemas.microsoft.com/office/drawing/2014/main" id="{22BCF786-59FB-6329-F238-33E84B9EC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032471-63F2-B63F-3455-64F5FBBAF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8E3C8-DB2F-4F3A-BEAA-B6B8807E12EF}" type="slidenum">
              <a:rPr lang="en-IN" smtClean="0"/>
              <a:t>‹#›</a:t>
            </a:fld>
            <a:endParaRPr lang="en-IN"/>
          </a:p>
        </p:txBody>
      </p:sp>
    </p:spTree>
    <p:extLst>
      <p:ext uri="{BB962C8B-B14F-4D97-AF65-F5344CB8AC3E}">
        <p14:creationId xmlns:p14="http://schemas.microsoft.com/office/powerpoint/2010/main" val="310614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21000" y="679333"/>
            <a:ext cx="11350000" cy="50464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5200"/>
            </a:pPr>
            <a:r>
              <a:rPr lang="en-GB" sz="5600" b="1" dirty="0">
                <a:solidFill>
                  <a:srgbClr val="CC0000"/>
                </a:solidFill>
                <a:latin typeface="Montserrat"/>
                <a:ea typeface="Montserrat"/>
                <a:cs typeface="Montserrat"/>
                <a:sym typeface="Montserrat"/>
              </a:rPr>
              <a:t>           Capstone Project</a:t>
            </a:r>
            <a:endParaRPr sz="5600" b="1" dirty="0">
              <a:solidFill>
                <a:srgbClr val="CC0000"/>
              </a:solidFill>
              <a:latin typeface="Montserrat"/>
              <a:ea typeface="Montserrat"/>
              <a:cs typeface="Montserrat"/>
              <a:sym typeface="Montserrat"/>
            </a:endParaRPr>
          </a:p>
          <a:p>
            <a:pPr>
              <a:lnSpc>
                <a:spcPct val="100000"/>
              </a:lnSpc>
              <a:spcBef>
                <a:spcPts val="0"/>
              </a:spcBef>
              <a:buSzPts val="5200"/>
            </a:pPr>
            <a:r>
              <a:rPr lang="en-US" sz="4800" b="1" dirty="0">
                <a:solidFill>
                  <a:schemeClr val="lt1"/>
                </a:solidFill>
                <a:latin typeface="Montserrat"/>
                <a:ea typeface="Montserrat"/>
                <a:cs typeface="Montserrat"/>
                <a:sym typeface="Montserrat"/>
              </a:rPr>
              <a:t>Play Store App Review Analysis</a:t>
            </a:r>
            <a:br>
              <a:rPr lang="en-US" sz="4800" b="1" dirty="0">
                <a:solidFill>
                  <a:schemeClr val="lt1"/>
                </a:solidFill>
                <a:latin typeface="Montserrat"/>
                <a:ea typeface="Montserrat"/>
                <a:cs typeface="Montserrat"/>
                <a:sym typeface="Montserrat"/>
              </a:rPr>
            </a:br>
            <a:r>
              <a:rPr lang="en-US" sz="2400" b="1" u="sng" spc="-1" dirty="0">
                <a:solidFill>
                  <a:srgbClr val="134F5C"/>
                </a:solidFill>
                <a:latin typeface="Montserrat"/>
                <a:ea typeface="Montserrat"/>
              </a:rPr>
              <a:t>Team members</a:t>
            </a:r>
            <a:br>
              <a:rPr lang="en-US" sz="2400" dirty="0"/>
            </a:br>
            <a:r>
              <a:rPr lang="en-US" sz="2400" b="1" spc="-1" dirty="0">
                <a:solidFill>
                  <a:srgbClr val="134F5C"/>
                </a:solidFill>
                <a:latin typeface="Montserrat"/>
              </a:rPr>
              <a:t>Akshay Kumar Saini</a:t>
            </a:r>
            <a:br>
              <a:rPr lang="en-US" sz="2400" b="1" spc="-1" dirty="0">
                <a:solidFill>
                  <a:srgbClr val="134F5C"/>
                </a:solidFill>
                <a:latin typeface="Montserrat"/>
              </a:rPr>
            </a:br>
            <a:r>
              <a:rPr lang="en-US" sz="2400" b="1" spc="-1" dirty="0">
                <a:solidFill>
                  <a:srgbClr val="134F5C"/>
                </a:solidFill>
                <a:latin typeface="Montserrat"/>
              </a:rPr>
              <a:t>Kumkum Singh</a:t>
            </a:r>
            <a:endParaRPr sz="2400" b="1" dirty="0">
              <a:solidFill>
                <a:schemeClr val="lt1"/>
              </a:solidFill>
              <a:latin typeface="Montserrat"/>
              <a:ea typeface="Montserrat"/>
              <a:cs typeface="Montserrat"/>
              <a:sym typeface="Montserrat"/>
            </a:endParaRPr>
          </a:p>
          <a:p>
            <a:pPr>
              <a:lnSpc>
                <a:spcPct val="100000"/>
              </a:lnSpc>
              <a:spcBef>
                <a:spcPts val="0"/>
              </a:spcBef>
              <a:buSzPts val="5200"/>
            </a:pPr>
            <a:endParaRPr sz="4800" b="1" dirty="0">
              <a:solidFill>
                <a:schemeClr val="lt1"/>
              </a:solidFill>
              <a:latin typeface="Montserrat"/>
              <a:ea typeface="Montserrat"/>
              <a:cs typeface="Montserrat"/>
              <a:sym typeface="Montserrat"/>
            </a:endParaRPr>
          </a:p>
          <a:p>
            <a:pPr>
              <a:spcBef>
                <a:spcPts val="0"/>
              </a:spcBef>
              <a:buSzPts val="5200"/>
            </a:pPr>
            <a:endParaRPr sz="2133" b="1" dirty="0">
              <a:solidFill>
                <a:schemeClr val="lt1"/>
              </a:solidFill>
              <a:latin typeface="Montserrat"/>
              <a:ea typeface="Montserrat"/>
              <a:cs typeface="Montserrat"/>
              <a:sym typeface="Montserrat"/>
            </a:endParaRPr>
          </a:p>
          <a:p>
            <a:pPr>
              <a:spcBef>
                <a:spcPts val="0"/>
              </a:spcBef>
              <a:buSzPts val="5200"/>
            </a:pPr>
            <a:endParaRPr sz="2133" b="1" dirty="0">
              <a:solidFill>
                <a:schemeClr val="lt1"/>
              </a:solidFill>
              <a:latin typeface="Montserrat"/>
              <a:ea typeface="Montserrat"/>
              <a:cs typeface="Montserrat"/>
              <a:sym typeface="Montserrat"/>
            </a:endParaRPr>
          </a:p>
        </p:txBody>
      </p:sp>
      <p:pic>
        <p:nvPicPr>
          <p:cNvPr id="1026" name="Picture 2" descr="google play arrow png logo 3789">
            <a:extLst>
              <a:ext uri="{FF2B5EF4-FFF2-40B4-BE49-F238E27FC236}">
                <a16:creationId xmlns:a16="http://schemas.microsoft.com/office/drawing/2014/main" id="{13A0B3B4-38EB-54B5-2928-495EA981F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862" y="4458908"/>
            <a:ext cx="1060277" cy="11322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A41AFCB-1341-C9EB-02C3-AC63AFD41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089" y="1647826"/>
            <a:ext cx="9203185" cy="4937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D54F6FB-9431-A7E1-A4D9-B6987988F634}"/>
              </a:ext>
            </a:extLst>
          </p:cNvPr>
          <p:cNvSpPr txBox="1"/>
          <p:nvPr/>
        </p:nvSpPr>
        <p:spPr>
          <a:xfrm>
            <a:off x="419101" y="1819275"/>
            <a:ext cx="2324100" cy="4247317"/>
          </a:xfrm>
          <a:prstGeom prst="rect">
            <a:avLst/>
          </a:prstGeom>
          <a:noFill/>
        </p:spPr>
        <p:txBody>
          <a:bodyPr wrap="square" rtlCol="0">
            <a:spAutoFit/>
          </a:bodyPr>
          <a:lstStyle/>
          <a:p>
            <a:pPr marL="380990" indent="-380990">
              <a:buFont typeface="Arial" panose="020B0604020202020204" pitchFamily="34" charset="0"/>
              <a:buChar char="•"/>
            </a:pPr>
            <a:r>
              <a:rPr lang="en-IN" dirty="0">
                <a:latin typeface="Montserrat" panose="00000500000000000000" pitchFamily="2" charset="0"/>
              </a:rPr>
              <a:t>Most number of app in play store belong to the family category app, which have around 1900 apps</a:t>
            </a:r>
          </a:p>
          <a:p>
            <a:pPr marL="380990" indent="-380990">
              <a:buFont typeface="Arial" panose="020B0604020202020204" pitchFamily="34" charset="0"/>
              <a:buChar char="•"/>
            </a:pPr>
            <a:r>
              <a:rPr lang="en-IN" dirty="0">
                <a:latin typeface="Montserrat" panose="00000500000000000000" pitchFamily="2" charset="0"/>
              </a:rPr>
              <a:t>Followed by the Game category ,which have around 1175 app in play store</a:t>
            </a:r>
          </a:p>
        </p:txBody>
      </p:sp>
      <p:sp>
        <p:nvSpPr>
          <p:cNvPr id="4" name="Title 1">
            <a:extLst>
              <a:ext uri="{FF2B5EF4-FFF2-40B4-BE49-F238E27FC236}">
                <a16:creationId xmlns:a16="http://schemas.microsoft.com/office/drawing/2014/main" id="{30263CE7-061D-6B97-4E1B-64475ABE7E47}"/>
              </a:ext>
            </a:extLst>
          </p:cNvPr>
          <p:cNvSpPr>
            <a:spLocks noGrp="1"/>
          </p:cNvSpPr>
          <p:nvPr>
            <p:ph type="title"/>
          </p:nvPr>
        </p:nvSpPr>
        <p:spPr>
          <a:xfrm>
            <a:off x="415600" y="287273"/>
            <a:ext cx="11360800" cy="677707"/>
          </a:xfrm>
        </p:spPr>
        <p:txBody>
          <a:bodyPr/>
          <a:lstStyle/>
          <a:p>
            <a:pPr algn="l"/>
            <a:r>
              <a:rPr lang="en-US" sz="3733" spc="-1" dirty="0">
                <a:solidFill>
                  <a:srgbClr val="C00000"/>
                </a:solidFill>
                <a:latin typeface="Montserrat" panose="00000500000000000000" pitchFamily="2" charset="0"/>
              </a:rPr>
              <a:t>Data Analysis &amp; Visualization:</a:t>
            </a:r>
            <a:endParaRPr lang="en-IN" sz="3733" dirty="0">
              <a:latin typeface="Montserrat" panose="00000500000000000000" pitchFamily="2" charset="0"/>
            </a:endParaRPr>
          </a:p>
        </p:txBody>
      </p:sp>
    </p:spTree>
    <p:extLst>
      <p:ext uri="{BB962C8B-B14F-4D97-AF65-F5344CB8AC3E}">
        <p14:creationId xmlns:p14="http://schemas.microsoft.com/office/powerpoint/2010/main" val="335812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82285A3-C0E4-899E-325C-49FBD06A7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732281"/>
            <a:ext cx="9134475" cy="4755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AE2849-78D2-7942-BD0C-4E2609EE8E80}"/>
              </a:ext>
            </a:extLst>
          </p:cNvPr>
          <p:cNvSpPr txBox="1"/>
          <p:nvPr/>
        </p:nvSpPr>
        <p:spPr>
          <a:xfrm>
            <a:off x="263200" y="1732281"/>
            <a:ext cx="2971800" cy="3477875"/>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cs typeface="Arial" panose="020B0604020202020204" pitchFamily="34" charset="0"/>
              </a:rPr>
              <a:t>This bar graph show the relation between the size and no of installation.</a:t>
            </a:r>
          </a:p>
          <a:p>
            <a:endParaRPr lang="en-US" sz="2000" dirty="0">
              <a:latin typeface="Montserrat" panose="00000500000000000000" pitchFamily="2" charset="0"/>
              <a:cs typeface="Arial" panose="020B0604020202020204" pitchFamily="34" charset="0"/>
            </a:endParaRPr>
          </a:p>
          <a:p>
            <a:pPr marL="380990" indent="-380990">
              <a:buFont typeface="Arial" panose="020B0604020202020204" pitchFamily="34" charset="0"/>
              <a:buChar char="•"/>
            </a:pPr>
            <a:r>
              <a:rPr lang="en-US" sz="2000" dirty="0">
                <a:latin typeface="Montserrat" panose="00000500000000000000" pitchFamily="2" charset="0"/>
                <a:cs typeface="Arial" panose="020B0604020202020204" pitchFamily="34" charset="0"/>
              </a:rPr>
              <a:t>From Graph it can be seen 40MB and 70-75 MB apps are the  most installed app </a:t>
            </a:r>
            <a:endParaRPr lang="en-IN" sz="2000" dirty="0">
              <a:latin typeface="Montserrat" panose="00000500000000000000" pitchFamily="2" charset="0"/>
              <a:cs typeface="Arial" panose="020B0604020202020204" pitchFamily="34" charset="0"/>
            </a:endParaRPr>
          </a:p>
        </p:txBody>
      </p:sp>
      <p:sp>
        <p:nvSpPr>
          <p:cNvPr id="2" name="Title 1">
            <a:extLst>
              <a:ext uri="{FF2B5EF4-FFF2-40B4-BE49-F238E27FC236}">
                <a16:creationId xmlns:a16="http://schemas.microsoft.com/office/drawing/2014/main" id="{344A1749-FDF8-45DC-B805-8B526151C2C3}"/>
              </a:ext>
            </a:extLst>
          </p:cNvPr>
          <p:cNvSpPr>
            <a:spLocks noGrp="1"/>
          </p:cNvSpPr>
          <p:nvPr>
            <p:ph type="title"/>
          </p:nvPr>
        </p:nvSpPr>
        <p:spPr>
          <a:xfrm>
            <a:off x="415600" y="287273"/>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134854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53E5-4048-EBAB-B53A-860F3825B53E}"/>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pic>
        <p:nvPicPr>
          <p:cNvPr id="2050" name="Picture 2">
            <a:extLst>
              <a:ext uri="{FF2B5EF4-FFF2-40B4-BE49-F238E27FC236}">
                <a16:creationId xmlns:a16="http://schemas.microsoft.com/office/drawing/2014/main" id="{F4F32759-CC03-1A65-38CA-5E69CC9B3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064" y="2512096"/>
            <a:ext cx="4108336" cy="40681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949BA27-F0F0-2654-4013-CE4D2F76C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01" y="3429000"/>
            <a:ext cx="7439025" cy="31512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01E869-ACFC-5BBF-4390-0C8AB8BE57B8}"/>
              </a:ext>
            </a:extLst>
          </p:cNvPr>
          <p:cNvSpPr txBox="1"/>
          <p:nvPr/>
        </p:nvSpPr>
        <p:spPr>
          <a:xfrm>
            <a:off x="534661" y="1492444"/>
            <a:ext cx="5275588" cy="1631216"/>
          </a:xfrm>
          <a:prstGeom prst="rect">
            <a:avLst/>
          </a:prstGeom>
          <a:noFill/>
        </p:spPr>
        <p:txBody>
          <a:bodyPr wrap="square" rtlCol="0">
            <a:spAutoFit/>
          </a:bodyPr>
          <a:lstStyle/>
          <a:p>
            <a:pPr marL="380990" indent="-380990">
              <a:buFont typeface="Arial" panose="020B0604020202020204" pitchFamily="34" charset="0"/>
              <a:buChar char="•"/>
            </a:pPr>
            <a:r>
              <a:rPr lang="en-US" sz="2000" dirty="0">
                <a:latin typeface="Montserrat" panose="00000500000000000000" pitchFamily="2" charset="0"/>
              </a:rPr>
              <a:t>In this bar graph and the scatter plot we can clearly see most of the apps rating is distributed   4-4.5 rating.</a:t>
            </a:r>
          </a:p>
          <a:p>
            <a:endParaRPr lang="en-US" sz="2000" dirty="0">
              <a:latin typeface="Montserrat" panose="00000500000000000000" pitchFamily="2" charset="0"/>
            </a:endParaRPr>
          </a:p>
          <a:p>
            <a:pPr marL="380990" indent="-380990">
              <a:buFont typeface="Arial" panose="020B0604020202020204" pitchFamily="34" charset="0"/>
              <a:buChar char="•"/>
            </a:pPr>
            <a:r>
              <a:rPr lang="en-US" sz="2000" dirty="0">
                <a:latin typeface="Montserrat" panose="00000500000000000000" pitchFamily="2" charset="0"/>
              </a:rPr>
              <a:t>Max no of have 4.1 Rating(too High)</a:t>
            </a:r>
            <a:endParaRPr lang="en-IN" sz="2000" dirty="0">
              <a:latin typeface="Montserrat" panose="00000500000000000000" pitchFamily="2" charset="0"/>
            </a:endParaRPr>
          </a:p>
        </p:txBody>
      </p:sp>
    </p:spTree>
    <p:extLst>
      <p:ext uri="{BB962C8B-B14F-4D97-AF65-F5344CB8AC3E}">
        <p14:creationId xmlns:p14="http://schemas.microsoft.com/office/powerpoint/2010/main" val="1359830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97D37EE-D146-A8EE-07DF-36303F948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831" y="1428751"/>
            <a:ext cx="9098519" cy="491888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D3A981A3-1023-6A1B-DCAC-6AE5BF1A3E1A}"/>
              </a:ext>
            </a:extLst>
          </p:cNvPr>
          <p:cNvSpPr>
            <a:spLocks noGrp="1"/>
          </p:cNvSpPr>
          <p:nvPr>
            <p:ph type="title"/>
          </p:nvPr>
        </p:nvSpPr>
        <p:spPr>
          <a:xfrm>
            <a:off x="415600" y="287273"/>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
        <p:nvSpPr>
          <p:cNvPr id="4" name="TextBox 3">
            <a:extLst>
              <a:ext uri="{FF2B5EF4-FFF2-40B4-BE49-F238E27FC236}">
                <a16:creationId xmlns:a16="http://schemas.microsoft.com/office/drawing/2014/main" id="{89A602B9-A14A-CDFC-A1FA-8080CDE8160D}"/>
              </a:ext>
            </a:extLst>
          </p:cNvPr>
          <p:cNvSpPr txBox="1"/>
          <p:nvPr/>
        </p:nvSpPr>
        <p:spPr>
          <a:xfrm>
            <a:off x="247651" y="1428751"/>
            <a:ext cx="2466975" cy="4801314"/>
          </a:xfrm>
          <a:prstGeom prst="rect">
            <a:avLst/>
          </a:prstGeom>
          <a:noFill/>
        </p:spPr>
        <p:txBody>
          <a:bodyPr wrap="square" rtlCol="0">
            <a:spAutoFit/>
          </a:bodyPr>
          <a:lstStyle/>
          <a:p>
            <a:pPr marL="380990" indent="-380990">
              <a:buFont typeface="Arial" panose="020B0604020202020204" pitchFamily="34" charset="0"/>
              <a:buChar char="•"/>
            </a:pPr>
            <a:r>
              <a:rPr lang="en-US" dirty="0">
                <a:latin typeface="Montserrat" panose="00000500000000000000" pitchFamily="2" charset="0"/>
              </a:rPr>
              <a:t>In this bar graph, the height of bar define the number of installation and in the x-axis all categories are defined</a:t>
            </a:r>
          </a:p>
          <a:p>
            <a:pPr marL="380990" indent="-380990">
              <a:buFont typeface="Arial" panose="020B0604020202020204" pitchFamily="34" charset="0"/>
              <a:buChar char="•"/>
            </a:pPr>
            <a:r>
              <a:rPr lang="en-US" dirty="0">
                <a:latin typeface="Montserrat" panose="00000500000000000000" pitchFamily="2" charset="0"/>
              </a:rPr>
              <a:t>We can se Game categories app are the most installed apps, followed by the Communication category app</a:t>
            </a:r>
          </a:p>
        </p:txBody>
      </p:sp>
    </p:spTree>
    <p:extLst>
      <p:ext uri="{BB962C8B-B14F-4D97-AF65-F5344CB8AC3E}">
        <p14:creationId xmlns:p14="http://schemas.microsoft.com/office/powerpoint/2010/main" val="85815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C4E32EA-3259-F03D-1397-39515AE53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26" y="2484689"/>
            <a:ext cx="8756975" cy="40166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42B254A-AB28-06E1-DD03-EFD0768AFAB5}"/>
              </a:ext>
            </a:extLst>
          </p:cNvPr>
          <p:cNvSpPr txBox="1"/>
          <p:nvPr/>
        </p:nvSpPr>
        <p:spPr>
          <a:xfrm>
            <a:off x="547742" y="1424561"/>
            <a:ext cx="9520183" cy="923330"/>
          </a:xfrm>
          <a:prstGeom prst="rect">
            <a:avLst/>
          </a:prstGeom>
          <a:noFill/>
        </p:spPr>
        <p:txBody>
          <a:bodyPr wrap="square">
            <a:spAutoFit/>
          </a:bodyPr>
          <a:lstStyle/>
          <a:p>
            <a:pPr marL="380990" indent="-380990">
              <a:buFont typeface="Arial" panose="020B0604020202020204" pitchFamily="34" charset="0"/>
              <a:buChar char="•"/>
            </a:pPr>
            <a:r>
              <a:rPr lang="en-US" dirty="0">
                <a:latin typeface="Montserrat" panose="00000500000000000000" pitchFamily="2" charset="0"/>
              </a:rPr>
              <a:t>This is the correlation heatmap of the</a:t>
            </a:r>
          </a:p>
          <a:p>
            <a:pPr marL="380990" indent="-380990">
              <a:buFont typeface="Arial" panose="020B0604020202020204" pitchFamily="34" charset="0"/>
              <a:buChar char="•"/>
            </a:pPr>
            <a:r>
              <a:rPr lang="en-US" dirty="0">
                <a:latin typeface="Montserrat" panose="00000500000000000000" pitchFamily="2" charset="0"/>
              </a:rPr>
              <a:t>We can see Review and install have a correlation of 0.62 which means, who ever installs the app ,leaves the review or feedback.</a:t>
            </a:r>
          </a:p>
        </p:txBody>
      </p:sp>
      <p:sp>
        <p:nvSpPr>
          <p:cNvPr id="4" name="TextBox 3">
            <a:extLst>
              <a:ext uri="{FF2B5EF4-FFF2-40B4-BE49-F238E27FC236}">
                <a16:creationId xmlns:a16="http://schemas.microsoft.com/office/drawing/2014/main" id="{3926A0BB-8D73-9528-F70C-B8E9891BCEF4}"/>
              </a:ext>
            </a:extLst>
          </p:cNvPr>
          <p:cNvSpPr txBox="1"/>
          <p:nvPr/>
        </p:nvSpPr>
        <p:spPr>
          <a:xfrm>
            <a:off x="572512" y="2505670"/>
            <a:ext cx="1970664" cy="2862322"/>
          </a:xfrm>
          <a:prstGeom prst="rect">
            <a:avLst/>
          </a:prstGeom>
          <a:noFill/>
        </p:spPr>
        <p:txBody>
          <a:bodyPr wrap="square" rtlCol="0">
            <a:spAutoFit/>
          </a:bodyPr>
          <a:lstStyle/>
          <a:p>
            <a:pPr marL="380990" indent="-380990">
              <a:buFont typeface="Arial" panose="020B0604020202020204" pitchFamily="34" charset="0"/>
              <a:buChar char="•"/>
            </a:pPr>
            <a:r>
              <a:rPr lang="en-US" sz="2000" dirty="0">
                <a:latin typeface="Montserrat" panose="00000500000000000000" pitchFamily="2" charset="0"/>
              </a:rPr>
              <a:t>There is also a correlation between R_M_Install and Reviews of 0.65.</a:t>
            </a:r>
            <a:endParaRPr lang="en-IN" sz="2000" dirty="0">
              <a:latin typeface="Montserrat" panose="00000500000000000000" pitchFamily="2" charset="0"/>
            </a:endParaRPr>
          </a:p>
          <a:p>
            <a:pPr marL="380990" indent="-380990">
              <a:buFont typeface="Arial" panose="020B0604020202020204" pitchFamily="34" charset="0"/>
              <a:buChar char="•"/>
            </a:pPr>
            <a:endParaRPr lang="en-IN" sz="2000" dirty="0">
              <a:latin typeface="Montserrat" panose="00000500000000000000" pitchFamily="2" charset="0"/>
            </a:endParaRPr>
          </a:p>
        </p:txBody>
      </p:sp>
      <p:sp>
        <p:nvSpPr>
          <p:cNvPr id="5" name="Title 1">
            <a:extLst>
              <a:ext uri="{FF2B5EF4-FFF2-40B4-BE49-F238E27FC236}">
                <a16:creationId xmlns:a16="http://schemas.microsoft.com/office/drawing/2014/main" id="{F8383318-B073-2FC1-B4EB-0A856C55B563}"/>
              </a:ext>
            </a:extLst>
          </p:cNvPr>
          <p:cNvSpPr txBox="1">
            <a:spLocks/>
          </p:cNvSpPr>
          <p:nvPr/>
        </p:nvSpPr>
        <p:spPr>
          <a:xfrm>
            <a:off x="415600" y="287273"/>
            <a:ext cx="11360800" cy="67770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379848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12658C86-24E2-F1E1-71E0-4A8F768C8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03" y="1064975"/>
            <a:ext cx="5619421" cy="271605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BBAC422A-8C8B-F4DD-F669-8C7619EAB5A8}"/>
              </a:ext>
            </a:extLst>
          </p:cNvPr>
          <p:cNvSpPr txBox="1">
            <a:spLocks/>
          </p:cNvSpPr>
          <p:nvPr/>
        </p:nvSpPr>
        <p:spPr>
          <a:xfrm>
            <a:off x="415600" y="287273"/>
            <a:ext cx="11360800" cy="67770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3733" spc="-1">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pic>
        <p:nvPicPr>
          <p:cNvPr id="4" name="Picture 2">
            <a:extLst>
              <a:ext uri="{FF2B5EF4-FFF2-40B4-BE49-F238E27FC236}">
                <a16:creationId xmlns:a16="http://schemas.microsoft.com/office/drawing/2014/main" id="{88702752-E226-0D7B-9D23-C6F8C3C3E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453" y="3639980"/>
            <a:ext cx="7273548" cy="31051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C93D45-E7E0-F03B-C4CC-1F7AC33E45B3}"/>
              </a:ext>
            </a:extLst>
          </p:cNvPr>
          <p:cNvSpPr txBox="1"/>
          <p:nvPr/>
        </p:nvSpPr>
        <p:spPr>
          <a:xfrm>
            <a:off x="219403" y="4505722"/>
            <a:ext cx="3971924" cy="2554545"/>
          </a:xfrm>
          <a:prstGeom prst="rect">
            <a:avLst/>
          </a:prstGeom>
          <a:noFill/>
        </p:spPr>
        <p:txBody>
          <a:bodyPr wrap="square" rtlCol="0">
            <a:spAutoFit/>
          </a:bodyPr>
          <a:lstStyle/>
          <a:p>
            <a:pPr marL="380990" indent="-380990">
              <a:buFont typeface="Arial" panose="020B0604020202020204" pitchFamily="34" charset="0"/>
              <a:buChar char="•"/>
            </a:pPr>
            <a:r>
              <a:rPr lang="en-IN" sz="2000" dirty="0">
                <a:latin typeface="Montserrat" panose="00000500000000000000" pitchFamily="2" charset="0"/>
              </a:rPr>
              <a:t>This bar Graph show the No of installs on the basis of Content Rating.</a:t>
            </a:r>
          </a:p>
          <a:p>
            <a:pPr marL="380990" indent="-380990">
              <a:buFont typeface="Arial" panose="020B0604020202020204" pitchFamily="34" charset="0"/>
              <a:buChar char="•"/>
            </a:pPr>
            <a:r>
              <a:rPr lang="en-IN" sz="2000" dirty="0">
                <a:latin typeface="Montserrat" panose="00000500000000000000" pitchFamily="2" charset="0"/>
              </a:rPr>
              <a:t>From Graph we can se ‘Everyone’ content rating apps are the most installed apps </a:t>
            </a:r>
          </a:p>
          <a:p>
            <a:pPr marL="380990" indent="-380990">
              <a:buFont typeface="Arial" panose="020B0604020202020204" pitchFamily="34" charset="0"/>
              <a:buChar char="•"/>
            </a:pPr>
            <a:endParaRPr lang="en-IN" sz="2000" dirty="0">
              <a:latin typeface="Montserrat" panose="00000500000000000000" pitchFamily="2" charset="0"/>
            </a:endParaRPr>
          </a:p>
        </p:txBody>
      </p:sp>
      <p:sp>
        <p:nvSpPr>
          <p:cNvPr id="6" name="TextBox 5">
            <a:extLst>
              <a:ext uri="{FF2B5EF4-FFF2-40B4-BE49-F238E27FC236}">
                <a16:creationId xmlns:a16="http://schemas.microsoft.com/office/drawing/2014/main" id="{1A94729A-4CA9-48C9-4C88-8AED78C591E8}"/>
              </a:ext>
            </a:extLst>
          </p:cNvPr>
          <p:cNvSpPr txBox="1"/>
          <p:nvPr/>
        </p:nvSpPr>
        <p:spPr>
          <a:xfrm>
            <a:off x="6353179" y="1158559"/>
            <a:ext cx="4841871" cy="1631216"/>
          </a:xfrm>
          <a:prstGeom prst="rect">
            <a:avLst/>
          </a:prstGeom>
          <a:noFill/>
        </p:spPr>
        <p:txBody>
          <a:bodyPr wrap="square" rtlCol="0">
            <a:spAutoFit/>
          </a:bodyPr>
          <a:lstStyle/>
          <a:p>
            <a:pPr marL="380990" indent="-380990">
              <a:buFont typeface="Arial" panose="020B0604020202020204" pitchFamily="34" charset="0"/>
              <a:buChar char="•"/>
            </a:pPr>
            <a:r>
              <a:rPr lang="en-IN" sz="2000" dirty="0">
                <a:latin typeface="Montserrat" panose="00000500000000000000" pitchFamily="2" charset="0"/>
              </a:rPr>
              <a:t>This bar graph show the app which are installed maximum time </a:t>
            </a:r>
          </a:p>
          <a:p>
            <a:pPr marL="380990" indent="-380990">
              <a:buFont typeface="Arial" panose="020B0604020202020204" pitchFamily="34" charset="0"/>
              <a:buChar char="•"/>
            </a:pPr>
            <a:r>
              <a:rPr lang="en-IN" sz="2000" dirty="0">
                <a:latin typeface="Montserrat" panose="00000500000000000000" pitchFamily="2" charset="0"/>
              </a:rPr>
              <a:t>Skype is the most installed app followed by Subway Surfer</a:t>
            </a:r>
          </a:p>
        </p:txBody>
      </p:sp>
      <p:sp>
        <p:nvSpPr>
          <p:cNvPr id="7" name="Arrow: Down 6">
            <a:extLst>
              <a:ext uri="{FF2B5EF4-FFF2-40B4-BE49-F238E27FC236}">
                <a16:creationId xmlns:a16="http://schemas.microsoft.com/office/drawing/2014/main" id="{B1868AC8-ED97-D804-80A3-95EB6109A152}"/>
              </a:ext>
            </a:extLst>
          </p:cNvPr>
          <p:cNvSpPr/>
          <p:nvPr/>
        </p:nvSpPr>
        <p:spPr>
          <a:xfrm>
            <a:off x="8696326" y="2789775"/>
            <a:ext cx="89085" cy="850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latin typeface="Montserrat" panose="00000500000000000000" pitchFamily="2" charset="0"/>
            </a:endParaRPr>
          </a:p>
        </p:txBody>
      </p:sp>
      <p:sp>
        <p:nvSpPr>
          <p:cNvPr id="8" name="Arrow: Up 7">
            <a:extLst>
              <a:ext uri="{FF2B5EF4-FFF2-40B4-BE49-F238E27FC236}">
                <a16:creationId xmlns:a16="http://schemas.microsoft.com/office/drawing/2014/main" id="{A8954D1F-1420-5F34-2927-8634F6460385}"/>
              </a:ext>
            </a:extLst>
          </p:cNvPr>
          <p:cNvSpPr/>
          <p:nvPr/>
        </p:nvSpPr>
        <p:spPr>
          <a:xfrm>
            <a:off x="1981201" y="3429000"/>
            <a:ext cx="79751" cy="981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latin typeface="Montserrat" panose="00000500000000000000" pitchFamily="2" charset="0"/>
            </a:endParaRPr>
          </a:p>
        </p:txBody>
      </p:sp>
    </p:spTree>
    <p:extLst>
      <p:ext uri="{BB962C8B-B14F-4D97-AF65-F5344CB8AC3E}">
        <p14:creationId xmlns:p14="http://schemas.microsoft.com/office/powerpoint/2010/main" val="2740560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EB53B3B5-01E5-32D5-DE27-929CDCD8C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40" y="1526919"/>
            <a:ext cx="8213561" cy="4451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49DF1F-7A15-1D78-32C1-BAB144421BC5}"/>
              </a:ext>
            </a:extLst>
          </p:cNvPr>
          <p:cNvSpPr txBox="1"/>
          <p:nvPr/>
        </p:nvSpPr>
        <p:spPr>
          <a:xfrm>
            <a:off x="228600" y="1526919"/>
            <a:ext cx="3590925" cy="1323439"/>
          </a:xfrm>
          <a:prstGeom prst="rect">
            <a:avLst/>
          </a:prstGeom>
          <a:noFill/>
        </p:spPr>
        <p:txBody>
          <a:bodyPr wrap="square" rtlCol="0">
            <a:spAutoFit/>
          </a:bodyPr>
          <a:lstStyle/>
          <a:p>
            <a:r>
              <a:rPr lang="en-US" sz="2000" dirty="0">
                <a:latin typeface="Montserrat" panose="00000500000000000000" pitchFamily="2" charset="0"/>
              </a:rPr>
              <a:t>In this bar graph, the height of bar define the average size of that category</a:t>
            </a:r>
            <a:endParaRPr lang="en-IN" sz="2000" dirty="0">
              <a:latin typeface="Montserrat" panose="00000500000000000000" pitchFamily="2" charset="0"/>
            </a:endParaRPr>
          </a:p>
        </p:txBody>
      </p:sp>
      <p:sp>
        <p:nvSpPr>
          <p:cNvPr id="5" name="TextBox 4">
            <a:extLst>
              <a:ext uri="{FF2B5EF4-FFF2-40B4-BE49-F238E27FC236}">
                <a16:creationId xmlns:a16="http://schemas.microsoft.com/office/drawing/2014/main" id="{90FF1F44-EBE1-81BE-AC8C-F8E662A34384}"/>
              </a:ext>
            </a:extLst>
          </p:cNvPr>
          <p:cNvSpPr txBox="1"/>
          <p:nvPr/>
        </p:nvSpPr>
        <p:spPr>
          <a:xfrm>
            <a:off x="228600" y="2871929"/>
            <a:ext cx="3590925" cy="3170099"/>
          </a:xfrm>
          <a:prstGeom prst="rect">
            <a:avLst/>
          </a:prstGeom>
          <a:noFill/>
        </p:spPr>
        <p:txBody>
          <a:bodyPr wrap="square" rtlCol="0">
            <a:spAutoFit/>
          </a:bodyPr>
          <a:lstStyle/>
          <a:p>
            <a:pPr marL="380990" indent="-380990">
              <a:buFont typeface="Arial" panose="020B0604020202020204" pitchFamily="34" charset="0"/>
              <a:buChar char="•"/>
            </a:pPr>
            <a:r>
              <a:rPr lang="en-US" sz="2000" dirty="0">
                <a:latin typeface="Montserrat" panose="00000500000000000000" pitchFamily="2" charset="0"/>
              </a:rPr>
              <a:t>Game apps have the Highest average app size</a:t>
            </a:r>
          </a:p>
          <a:p>
            <a:endParaRPr lang="en-US" sz="2000" dirty="0">
              <a:latin typeface="Montserrat" panose="00000500000000000000" pitchFamily="2" charset="0"/>
            </a:endParaRPr>
          </a:p>
          <a:p>
            <a:pPr marL="380990" indent="-380990">
              <a:buFont typeface="Arial" panose="020B0604020202020204" pitchFamily="34" charset="0"/>
              <a:buChar char="•"/>
            </a:pPr>
            <a:r>
              <a:rPr lang="en-US" sz="2000" dirty="0">
                <a:latin typeface="Montserrat" panose="00000500000000000000" pitchFamily="2" charset="0"/>
              </a:rPr>
              <a:t>Followed by the Family category app</a:t>
            </a:r>
          </a:p>
          <a:p>
            <a:endParaRPr lang="en-US" sz="2000" dirty="0">
              <a:latin typeface="Montserrat" panose="00000500000000000000" pitchFamily="2" charset="0"/>
            </a:endParaRPr>
          </a:p>
          <a:p>
            <a:pPr marL="380990" indent="-380990">
              <a:buFont typeface="Arial" panose="020B0604020202020204" pitchFamily="34" charset="0"/>
              <a:buChar char="•"/>
            </a:pPr>
            <a:r>
              <a:rPr lang="en-US" sz="2000" dirty="0">
                <a:latin typeface="Montserrat" panose="00000500000000000000" pitchFamily="2" charset="0"/>
              </a:rPr>
              <a:t>Average size of app of all the category is between  10-20MB</a:t>
            </a:r>
            <a:endParaRPr lang="en-IN" sz="2000" dirty="0">
              <a:latin typeface="Montserrat" panose="00000500000000000000" pitchFamily="2" charset="0"/>
            </a:endParaRPr>
          </a:p>
        </p:txBody>
      </p:sp>
      <p:sp>
        <p:nvSpPr>
          <p:cNvPr id="9" name="Title 1">
            <a:extLst>
              <a:ext uri="{FF2B5EF4-FFF2-40B4-BE49-F238E27FC236}">
                <a16:creationId xmlns:a16="http://schemas.microsoft.com/office/drawing/2014/main" id="{B72DCD15-A801-E572-AFE2-253D937401B0}"/>
              </a:ext>
            </a:extLst>
          </p:cNvPr>
          <p:cNvSpPr txBox="1">
            <a:spLocks/>
          </p:cNvSpPr>
          <p:nvPr/>
        </p:nvSpPr>
        <p:spPr>
          <a:xfrm>
            <a:off x="415600" y="277747"/>
            <a:ext cx="11360800" cy="67770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3733" spc="-1">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134397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CF268A3-2AAE-34F0-1D29-268EAA8CB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4185" y="2038351"/>
            <a:ext cx="8967815" cy="48482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2F9239-E7EA-A735-EEFB-6017C9C238ED}"/>
              </a:ext>
            </a:extLst>
          </p:cNvPr>
          <p:cNvSpPr txBox="1"/>
          <p:nvPr/>
        </p:nvSpPr>
        <p:spPr>
          <a:xfrm>
            <a:off x="415600" y="2038351"/>
            <a:ext cx="2971800" cy="3970318"/>
          </a:xfrm>
          <a:prstGeom prst="rect">
            <a:avLst/>
          </a:prstGeom>
          <a:noFill/>
        </p:spPr>
        <p:txBody>
          <a:bodyPr wrap="square" rtlCol="0">
            <a:spAutoFit/>
          </a:bodyPr>
          <a:lstStyle/>
          <a:p>
            <a:pPr marL="380990" indent="-380990">
              <a:buFont typeface="Arial" panose="020B0604020202020204" pitchFamily="34" charset="0"/>
              <a:buChar char="•"/>
            </a:pPr>
            <a:r>
              <a:rPr lang="en-US" dirty="0" err="1">
                <a:latin typeface="Montserrat" panose="00000500000000000000" pitchFamily="2" charset="0"/>
              </a:rPr>
              <a:t>R_M_Install</a:t>
            </a:r>
            <a:r>
              <a:rPr lang="en-US" dirty="0">
                <a:latin typeface="Montserrat" panose="00000500000000000000" pitchFamily="2" charset="0"/>
              </a:rPr>
              <a:t> is define as the Product of Rating and Install</a:t>
            </a:r>
          </a:p>
          <a:p>
            <a:pPr marL="380990" indent="-380990">
              <a:buFont typeface="Arial" panose="020B0604020202020204" pitchFamily="34" charset="0"/>
              <a:buChar char="•"/>
            </a:pPr>
            <a:r>
              <a:rPr lang="en-US" dirty="0">
                <a:latin typeface="Montserrat" panose="00000500000000000000" pitchFamily="2" charset="0"/>
              </a:rPr>
              <a:t>Which Means The no of stars user has given, also it tells the how frequently user interact with app</a:t>
            </a:r>
          </a:p>
          <a:p>
            <a:pPr marL="380990" indent="-380990">
              <a:buFont typeface="Arial" panose="020B0604020202020204" pitchFamily="34" charset="0"/>
              <a:buChar char="•"/>
            </a:pPr>
            <a:r>
              <a:rPr lang="en-US" dirty="0">
                <a:latin typeface="Montserrat" panose="00000500000000000000" pitchFamily="2" charset="0"/>
              </a:rPr>
              <a:t>We can see Communication Category have the most interaction , followed by the Social category app</a:t>
            </a:r>
            <a:endParaRPr lang="en-IN" dirty="0">
              <a:latin typeface="Montserrat" panose="00000500000000000000" pitchFamily="2" charset="0"/>
            </a:endParaRPr>
          </a:p>
        </p:txBody>
      </p:sp>
      <p:sp>
        <p:nvSpPr>
          <p:cNvPr id="9" name="Title 1">
            <a:extLst>
              <a:ext uri="{FF2B5EF4-FFF2-40B4-BE49-F238E27FC236}">
                <a16:creationId xmlns:a16="http://schemas.microsoft.com/office/drawing/2014/main" id="{174EB313-765B-F033-CEE1-12A15A83E286}"/>
              </a:ext>
            </a:extLst>
          </p:cNvPr>
          <p:cNvSpPr>
            <a:spLocks noGrp="1"/>
          </p:cNvSpPr>
          <p:nvPr>
            <p:ph type="title"/>
          </p:nvPr>
        </p:nvSpPr>
        <p:spPr>
          <a:xfrm>
            <a:off x="415600" y="287272"/>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4154329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E37EA9A-31DC-169F-1231-E474189E6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989" y="2002005"/>
            <a:ext cx="8796011" cy="47431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ED3F27-0505-03A5-C83A-D9DE5E71CF42}"/>
              </a:ext>
            </a:extLst>
          </p:cNvPr>
          <p:cNvSpPr txBox="1"/>
          <p:nvPr/>
        </p:nvSpPr>
        <p:spPr>
          <a:xfrm>
            <a:off x="266700" y="2400618"/>
            <a:ext cx="2971800" cy="3170099"/>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This graph show the average price in the paid app category.</a:t>
            </a:r>
          </a:p>
          <a:p>
            <a:pPr marL="380990" indent="-380990">
              <a:buFont typeface="Arial" panose="020B0604020202020204" pitchFamily="34" charset="0"/>
              <a:buChar char="•"/>
            </a:pPr>
            <a:r>
              <a:rPr lang="en-US" sz="2000" dirty="0">
                <a:latin typeface="Montserrat" panose="00000500000000000000" pitchFamily="2" charset="0"/>
              </a:rPr>
              <a:t>We can see the Finance category app are the most expensive app , followed by the Lifestyle</a:t>
            </a:r>
            <a:endParaRPr lang="en-IN" sz="2000" dirty="0">
              <a:latin typeface="Montserrat" panose="00000500000000000000" pitchFamily="2" charset="0"/>
            </a:endParaRPr>
          </a:p>
        </p:txBody>
      </p:sp>
      <p:sp>
        <p:nvSpPr>
          <p:cNvPr id="5" name="Title 1">
            <a:extLst>
              <a:ext uri="{FF2B5EF4-FFF2-40B4-BE49-F238E27FC236}">
                <a16:creationId xmlns:a16="http://schemas.microsoft.com/office/drawing/2014/main" id="{F546CE56-7843-93F7-ACD9-6EAE10B41951}"/>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3543419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0C695D9-17E5-7BEC-CDE1-D36F7AC9C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475" y="1921222"/>
            <a:ext cx="8953963" cy="48034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13669C-571E-7E4F-2DC8-4C93DC4F3281}"/>
              </a:ext>
            </a:extLst>
          </p:cNvPr>
          <p:cNvSpPr txBox="1"/>
          <p:nvPr/>
        </p:nvSpPr>
        <p:spPr>
          <a:xfrm>
            <a:off x="339400" y="2159348"/>
            <a:ext cx="2622875" cy="3170099"/>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This Stack Bar graph Show the Free and Paid app in each category</a:t>
            </a:r>
          </a:p>
          <a:p>
            <a:pPr marL="380990" indent="-380990">
              <a:buFont typeface="Arial" panose="020B0604020202020204" pitchFamily="34" charset="0"/>
              <a:buChar char="•"/>
            </a:pPr>
            <a:r>
              <a:rPr lang="en-US" sz="2000" dirty="0">
                <a:latin typeface="Montserrat" panose="00000500000000000000" pitchFamily="2" charset="0"/>
              </a:rPr>
              <a:t>As we can see, in every category around 14% app are paid</a:t>
            </a:r>
            <a:endParaRPr lang="en-IN" sz="2000" dirty="0">
              <a:latin typeface="Montserrat" panose="00000500000000000000" pitchFamily="2" charset="0"/>
            </a:endParaRPr>
          </a:p>
        </p:txBody>
      </p:sp>
      <p:sp>
        <p:nvSpPr>
          <p:cNvPr id="2" name="Title 1">
            <a:extLst>
              <a:ext uri="{FF2B5EF4-FFF2-40B4-BE49-F238E27FC236}">
                <a16:creationId xmlns:a16="http://schemas.microsoft.com/office/drawing/2014/main" id="{AE0450A8-F865-753A-F8C2-4C6BA2197273}"/>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346083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itle 2">
            <a:extLst>
              <a:ext uri="{FF2B5EF4-FFF2-40B4-BE49-F238E27FC236}">
                <a16:creationId xmlns:a16="http://schemas.microsoft.com/office/drawing/2014/main" id="{0534C15B-EA63-BEFC-102B-5B50F18DC3A0}"/>
              </a:ext>
            </a:extLst>
          </p:cNvPr>
          <p:cNvSpPr>
            <a:spLocks noGrp="1"/>
          </p:cNvSpPr>
          <p:nvPr>
            <p:ph type="ctrTitle"/>
          </p:nvPr>
        </p:nvSpPr>
        <p:spPr>
          <a:xfrm>
            <a:off x="415600" y="348442"/>
            <a:ext cx="11360800" cy="754217"/>
          </a:xfrm>
        </p:spPr>
        <p:txBody>
          <a:bodyPr/>
          <a:lstStyle/>
          <a:p>
            <a:pPr algn="l"/>
            <a:r>
              <a:rPr lang="en-US" sz="4267" dirty="0">
                <a:solidFill>
                  <a:srgbClr val="C00000"/>
                </a:solidFill>
                <a:latin typeface="Montserrat" panose="00000500000000000000" pitchFamily="2" charset="0"/>
              </a:rPr>
              <a:t>Content</a:t>
            </a:r>
            <a:endParaRPr lang="en-IN" sz="4267" dirty="0">
              <a:solidFill>
                <a:srgbClr val="C00000"/>
              </a:solidFill>
              <a:latin typeface="Montserrat" panose="00000500000000000000" pitchFamily="2" charset="0"/>
            </a:endParaRPr>
          </a:p>
        </p:txBody>
      </p:sp>
      <p:sp>
        <p:nvSpPr>
          <p:cNvPr id="4" name="TextBox 3">
            <a:extLst>
              <a:ext uri="{FF2B5EF4-FFF2-40B4-BE49-F238E27FC236}">
                <a16:creationId xmlns:a16="http://schemas.microsoft.com/office/drawing/2014/main" id="{172C979A-BF97-7493-0952-709C148AD716}"/>
              </a:ext>
            </a:extLst>
          </p:cNvPr>
          <p:cNvSpPr txBox="1"/>
          <p:nvPr/>
        </p:nvSpPr>
        <p:spPr>
          <a:xfrm>
            <a:off x="600075" y="1605024"/>
            <a:ext cx="8543925" cy="5564087"/>
          </a:xfrm>
          <a:prstGeom prst="rect">
            <a:avLst/>
          </a:prstGeom>
          <a:noFill/>
        </p:spPr>
        <p:txBody>
          <a:bodyPr wrap="square">
            <a:spAutoFit/>
          </a:bodyPr>
          <a:lstStyle/>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Introduction</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Problem definition </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Description of Dataset  </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Data cleaning</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Data Analysis &amp; Visualization</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Important points get after Data visualization</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ea typeface="DejaVu Sans"/>
              </a:rPr>
              <a:t>Work on </a:t>
            </a:r>
            <a:r>
              <a:rPr lang="en-IN" sz="2667" spc="-1" dirty="0">
                <a:solidFill>
                  <a:srgbClr val="000000"/>
                </a:solidFill>
                <a:latin typeface="Montserrat" panose="00000500000000000000" pitchFamily="2" charset="0"/>
                <a:ea typeface="DejaVu Sans"/>
              </a:rPr>
              <a:t>Sentiment Analysis (2nd Data Set)</a:t>
            </a:r>
            <a:endParaRPr lang="en-IN" sz="2667" spc="-1" dirty="0">
              <a:latin typeface="Montserrat" panose="00000500000000000000" pitchFamily="2" charset="0"/>
            </a:endParaRPr>
          </a:p>
          <a:p>
            <a:pPr marL="381110" indent="-381110">
              <a:lnSpc>
                <a:spcPct val="150000"/>
              </a:lnSpc>
              <a:buClr>
                <a:srgbClr val="000000"/>
              </a:buClr>
              <a:buFont typeface="Arial"/>
              <a:buChar char="•"/>
            </a:pPr>
            <a:r>
              <a:rPr lang="en-US" sz="2667" spc="-1" dirty="0">
                <a:solidFill>
                  <a:srgbClr val="000000"/>
                </a:solidFill>
                <a:latin typeface="Montserrat" panose="00000500000000000000" pitchFamily="2" charset="0"/>
              </a:rPr>
              <a:t>Conclusion </a:t>
            </a:r>
            <a:endParaRPr lang="en-IN" sz="2667" spc="-1" dirty="0">
              <a:latin typeface="Montserrat" panose="00000500000000000000" pitchFamily="2" charset="0"/>
            </a:endParaRPr>
          </a:p>
          <a:p>
            <a:pPr>
              <a:lnSpc>
                <a:spcPct val="150000"/>
              </a:lnSpc>
              <a:buNone/>
            </a:pPr>
            <a:endParaRPr lang="en-IN" sz="2667" spc="-1" dirty="0">
              <a:latin typeface="Montserrat"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24B50E0-55D7-8F1F-2A0B-6C76DEE6F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141" y="1295480"/>
            <a:ext cx="9787716" cy="42670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6BB1EC-CA6C-0D1B-28CB-623A8F594FE1}"/>
              </a:ext>
            </a:extLst>
          </p:cNvPr>
          <p:cNvSpPr txBox="1"/>
          <p:nvPr/>
        </p:nvSpPr>
        <p:spPr>
          <a:xfrm>
            <a:off x="415599" y="5562520"/>
            <a:ext cx="11360800" cy="707886"/>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This Bar graph Show the No. of paid apps in each category</a:t>
            </a:r>
          </a:p>
          <a:p>
            <a:pPr marL="380990" indent="-380990">
              <a:buFont typeface="Arial" panose="020B0604020202020204" pitchFamily="34" charset="0"/>
              <a:buChar char="•"/>
            </a:pPr>
            <a:r>
              <a:rPr lang="en-US" sz="2000" dirty="0">
                <a:latin typeface="Montserrat" panose="00000500000000000000" pitchFamily="2" charset="0"/>
              </a:rPr>
              <a:t>Family category have the highest no. of paid app, followed by Medical and Game</a:t>
            </a:r>
            <a:endParaRPr lang="en-IN" sz="2000" dirty="0">
              <a:latin typeface="Montserrat" panose="00000500000000000000" pitchFamily="2" charset="0"/>
            </a:endParaRPr>
          </a:p>
        </p:txBody>
      </p:sp>
      <p:sp>
        <p:nvSpPr>
          <p:cNvPr id="2" name="Title 1">
            <a:extLst>
              <a:ext uri="{FF2B5EF4-FFF2-40B4-BE49-F238E27FC236}">
                <a16:creationId xmlns:a16="http://schemas.microsoft.com/office/drawing/2014/main" id="{FAFE9BCE-D9CB-0A5D-6B75-20385E6BF8C7}"/>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1501669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01A231A-04F8-2177-D767-56FA3E95E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345" y="676276"/>
            <a:ext cx="3643515" cy="36671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54463CA-4F63-63A8-249A-20C50EEB3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938" y="3257550"/>
            <a:ext cx="7003437" cy="29813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84B39CB-C954-FD67-07D0-E6A24109AB51}"/>
              </a:ext>
            </a:extLst>
          </p:cNvPr>
          <p:cNvSpPr txBox="1"/>
          <p:nvPr/>
        </p:nvSpPr>
        <p:spPr>
          <a:xfrm>
            <a:off x="396570" y="1583866"/>
            <a:ext cx="3152775" cy="1631216"/>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This Bar Graph show the highest paid apps among all the apps available in play store</a:t>
            </a:r>
            <a:endParaRPr lang="en-IN" sz="2000" dirty="0">
              <a:latin typeface="Montserrat" panose="00000500000000000000" pitchFamily="2" charset="0"/>
            </a:endParaRPr>
          </a:p>
        </p:txBody>
      </p:sp>
      <p:sp>
        <p:nvSpPr>
          <p:cNvPr id="6" name="TextBox 5">
            <a:extLst>
              <a:ext uri="{FF2B5EF4-FFF2-40B4-BE49-F238E27FC236}">
                <a16:creationId xmlns:a16="http://schemas.microsoft.com/office/drawing/2014/main" id="{874E2CAC-2F52-35E2-D04F-49C9322D78D0}"/>
              </a:ext>
            </a:extLst>
          </p:cNvPr>
          <p:cNvSpPr txBox="1"/>
          <p:nvPr/>
        </p:nvSpPr>
        <p:spPr>
          <a:xfrm>
            <a:off x="8435203" y="4079397"/>
            <a:ext cx="2971800" cy="1938992"/>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Pie chart show the all apps on the basis of free and paid type</a:t>
            </a:r>
          </a:p>
          <a:p>
            <a:pPr marL="380990" indent="-380990">
              <a:buFont typeface="Arial" panose="020B0604020202020204" pitchFamily="34" charset="0"/>
              <a:buChar char="•"/>
            </a:pPr>
            <a:r>
              <a:rPr lang="en-US" sz="2000" dirty="0">
                <a:latin typeface="Montserrat" panose="00000500000000000000" pitchFamily="2" charset="0"/>
              </a:rPr>
              <a:t>Free App: 92.6%</a:t>
            </a:r>
          </a:p>
          <a:p>
            <a:pPr marL="380990" indent="-380990">
              <a:buFont typeface="Arial" panose="020B0604020202020204" pitchFamily="34" charset="0"/>
              <a:buChar char="•"/>
            </a:pPr>
            <a:r>
              <a:rPr lang="en-US" sz="2000" dirty="0">
                <a:latin typeface="Montserrat" panose="00000500000000000000" pitchFamily="2" charset="0"/>
              </a:rPr>
              <a:t>Paid App:7.4%</a:t>
            </a:r>
            <a:endParaRPr lang="en-IN" sz="2000" dirty="0">
              <a:latin typeface="Montserrat" panose="00000500000000000000" pitchFamily="2" charset="0"/>
            </a:endParaRPr>
          </a:p>
        </p:txBody>
      </p:sp>
      <p:sp>
        <p:nvSpPr>
          <p:cNvPr id="2" name="Title 1">
            <a:extLst>
              <a:ext uri="{FF2B5EF4-FFF2-40B4-BE49-F238E27FC236}">
                <a16:creationId xmlns:a16="http://schemas.microsoft.com/office/drawing/2014/main" id="{7B633A04-0464-3C1B-3CFA-39022D5074EB}"/>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229069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383C9504-742B-72D4-12F2-1EFC61AEE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1" y="3819527"/>
            <a:ext cx="7120388" cy="30113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998417-3A73-2B1C-C388-B8C4E09D9C1B}"/>
              </a:ext>
            </a:extLst>
          </p:cNvPr>
          <p:cNvSpPr txBox="1"/>
          <p:nvPr/>
        </p:nvSpPr>
        <p:spPr>
          <a:xfrm>
            <a:off x="305878" y="1986996"/>
            <a:ext cx="4873705" cy="1323439"/>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From the Second dataset </a:t>
            </a:r>
          </a:p>
          <a:p>
            <a:pPr marL="380990" indent="-380990">
              <a:buFont typeface="Arial" panose="020B0604020202020204" pitchFamily="34" charset="0"/>
              <a:buChar char="•"/>
            </a:pPr>
            <a:r>
              <a:rPr lang="en-US" sz="2000" dirty="0">
                <a:latin typeface="Montserrat" panose="00000500000000000000" pitchFamily="2" charset="0"/>
              </a:rPr>
              <a:t>This graph show the top 5 apps having most reviews</a:t>
            </a:r>
          </a:p>
          <a:p>
            <a:pPr marL="380990" indent="-380990">
              <a:buFont typeface="Arial" panose="020B0604020202020204" pitchFamily="34" charset="0"/>
              <a:buChar char="•"/>
            </a:pPr>
            <a:endParaRPr lang="en-IN" sz="2000" dirty="0">
              <a:latin typeface="Montserrat" panose="00000500000000000000" pitchFamily="2" charset="0"/>
            </a:endParaRPr>
          </a:p>
        </p:txBody>
      </p:sp>
      <p:pic>
        <p:nvPicPr>
          <p:cNvPr id="6" name="Picture 4">
            <a:extLst>
              <a:ext uri="{FF2B5EF4-FFF2-40B4-BE49-F238E27FC236}">
                <a16:creationId xmlns:a16="http://schemas.microsoft.com/office/drawing/2014/main" id="{7F9B80CF-AB53-17C9-9DE5-007980ADC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80" y="1120585"/>
            <a:ext cx="6756320" cy="28479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7D2E6EE3-E286-3B43-43BC-DD604A7211D9}"/>
              </a:ext>
            </a:extLst>
          </p:cNvPr>
          <p:cNvCxnSpPr>
            <a:cxnSpLocks/>
            <a:stCxn id="5" idx="2"/>
          </p:cNvCxnSpPr>
          <p:nvPr/>
        </p:nvCxnSpPr>
        <p:spPr>
          <a:xfrm>
            <a:off x="2742731" y="3310435"/>
            <a:ext cx="0" cy="6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2BDAB1-DE44-0B34-153D-C324AD67CDA9}"/>
              </a:ext>
            </a:extLst>
          </p:cNvPr>
          <p:cNvSpPr txBox="1"/>
          <p:nvPr/>
        </p:nvSpPr>
        <p:spPr>
          <a:xfrm>
            <a:off x="7236843" y="4804828"/>
            <a:ext cx="4669812" cy="2246769"/>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This bar graph show the Sentiment of review and their Count</a:t>
            </a:r>
          </a:p>
          <a:p>
            <a:pPr marL="380990" indent="-380990">
              <a:buFont typeface="Arial" panose="020B0604020202020204" pitchFamily="34" charset="0"/>
              <a:buChar char="•"/>
            </a:pPr>
            <a:r>
              <a:rPr lang="en-US" sz="2000" dirty="0">
                <a:latin typeface="Montserrat" panose="00000500000000000000" pitchFamily="2" charset="0"/>
              </a:rPr>
              <a:t>From Graph we can see ,there are maximum number of positive reviews</a:t>
            </a:r>
          </a:p>
          <a:p>
            <a:pPr marL="380990" indent="-380990">
              <a:buFont typeface="Arial" panose="020B0604020202020204" pitchFamily="34" charset="0"/>
              <a:buChar char="•"/>
            </a:pPr>
            <a:endParaRPr lang="en-IN" sz="2000" dirty="0">
              <a:latin typeface="Montserrat" panose="00000500000000000000" pitchFamily="2" charset="0"/>
            </a:endParaRPr>
          </a:p>
        </p:txBody>
      </p:sp>
      <p:cxnSp>
        <p:nvCxnSpPr>
          <p:cNvPr id="15" name="Straight Arrow Connector 14">
            <a:extLst>
              <a:ext uri="{FF2B5EF4-FFF2-40B4-BE49-F238E27FC236}">
                <a16:creationId xmlns:a16="http://schemas.microsoft.com/office/drawing/2014/main" id="{A0047399-F600-1275-A234-E4230E406118}"/>
              </a:ext>
            </a:extLst>
          </p:cNvPr>
          <p:cNvCxnSpPr>
            <a:cxnSpLocks/>
            <a:stCxn id="10" idx="0"/>
          </p:cNvCxnSpPr>
          <p:nvPr/>
        </p:nvCxnSpPr>
        <p:spPr>
          <a:xfrm flipV="1">
            <a:off x="9571749" y="3700276"/>
            <a:ext cx="1627" cy="1104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974929E-C85B-9656-771E-F5A0C405AA86}"/>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
        <p:nvSpPr>
          <p:cNvPr id="4" name="TextBox 3">
            <a:extLst>
              <a:ext uri="{FF2B5EF4-FFF2-40B4-BE49-F238E27FC236}">
                <a16:creationId xmlns:a16="http://schemas.microsoft.com/office/drawing/2014/main" id="{A81669F2-51F4-6C74-02F1-1E791005B8D6}"/>
              </a:ext>
            </a:extLst>
          </p:cNvPr>
          <p:cNvSpPr txBox="1"/>
          <p:nvPr/>
        </p:nvSpPr>
        <p:spPr>
          <a:xfrm>
            <a:off x="491801" y="955454"/>
            <a:ext cx="5107823" cy="461665"/>
          </a:xfrm>
          <a:prstGeom prst="rect">
            <a:avLst/>
          </a:prstGeom>
          <a:noFill/>
        </p:spPr>
        <p:txBody>
          <a:bodyPr wrap="square" rtlCol="0">
            <a:spAutoFit/>
          </a:bodyPr>
          <a:lstStyle/>
          <a:p>
            <a:r>
              <a:rPr lang="en-US" sz="2400" dirty="0">
                <a:solidFill>
                  <a:srgbClr val="C00000"/>
                </a:solidFill>
                <a:latin typeface="Montserrat" panose="00000500000000000000" pitchFamily="2" charset="0"/>
              </a:rPr>
              <a:t>Sentiment analysis(2</a:t>
            </a:r>
            <a:r>
              <a:rPr lang="en-US" sz="2400" baseline="30000" dirty="0">
                <a:solidFill>
                  <a:srgbClr val="C00000"/>
                </a:solidFill>
                <a:latin typeface="Montserrat" panose="00000500000000000000" pitchFamily="2" charset="0"/>
              </a:rPr>
              <a:t>nd</a:t>
            </a:r>
            <a:r>
              <a:rPr lang="en-US" sz="2400" dirty="0">
                <a:solidFill>
                  <a:srgbClr val="C00000"/>
                </a:solidFill>
                <a:latin typeface="Montserrat" panose="00000500000000000000" pitchFamily="2" charset="0"/>
              </a:rPr>
              <a:t> </a:t>
            </a:r>
            <a:r>
              <a:rPr lang="en-US" sz="2400" dirty="0" err="1">
                <a:solidFill>
                  <a:srgbClr val="C00000"/>
                </a:solidFill>
                <a:latin typeface="Montserrat" panose="00000500000000000000" pitchFamily="2" charset="0"/>
              </a:rPr>
              <a:t>DataSet</a:t>
            </a:r>
            <a:r>
              <a:rPr lang="en-US" sz="2400" dirty="0">
                <a:solidFill>
                  <a:srgbClr val="C00000"/>
                </a:solidFill>
                <a:latin typeface="Montserrat" panose="00000500000000000000" pitchFamily="2" charset="0"/>
              </a:rPr>
              <a:t>)</a:t>
            </a:r>
            <a:endParaRPr lang="en-IN" sz="2400" dirty="0">
              <a:solidFill>
                <a:srgbClr val="C00000"/>
              </a:solidFill>
              <a:latin typeface="Montserrat" panose="00000500000000000000" pitchFamily="2" charset="0"/>
            </a:endParaRPr>
          </a:p>
        </p:txBody>
      </p:sp>
    </p:spTree>
    <p:extLst>
      <p:ext uri="{BB962C8B-B14F-4D97-AF65-F5344CB8AC3E}">
        <p14:creationId xmlns:p14="http://schemas.microsoft.com/office/powerpoint/2010/main" val="2070021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7A852C4B-D25A-C01B-929D-1A9984D35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920" y="1314447"/>
            <a:ext cx="7874080" cy="55208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46D8DC-159B-CCE3-A2A8-8070E5661C0B}"/>
              </a:ext>
            </a:extLst>
          </p:cNvPr>
          <p:cNvSpPr txBox="1"/>
          <p:nvPr/>
        </p:nvSpPr>
        <p:spPr>
          <a:xfrm>
            <a:off x="590550" y="1422787"/>
            <a:ext cx="3124201" cy="5324535"/>
          </a:xfrm>
          <a:prstGeom prst="rect">
            <a:avLst/>
          </a:prstGeom>
          <a:noFill/>
        </p:spPr>
        <p:txBody>
          <a:bodyPr wrap="square">
            <a:spAutoFit/>
          </a:bodyPr>
          <a:lstStyle/>
          <a:p>
            <a:pPr marL="380990" indent="-380990">
              <a:buFont typeface="Arial" panose="020B0604020202020204" pitchFamily="34" charset="0"/>
              <a:buChar char="•"/>
            </a:pPr>
            <a:r>
              <a:rPr lang="en-US" sz="2000" dirty="0">
                <a:latin typeface="Montserrat" panose="00000500000000000000" pitchFamily="2" charset="0"/>
              </a:rPr>
              <a:t>This bar graph show Reviews stack in each category</a:t>
            </a:r>
          </a:p>
          <a:p>
            <a:pPr marL="380990" indent="-380990">
              <a:buFont typeface="Arial" panose="020B0604020202020204" pitchFamily="34" charset="0"/>
              <a:buChar char="•"/>
            </a:pPr>
            <a:r>
              <a:rPr lang="en-US" sz="2000" dirty="0">
                <a:latin typeface="Montserrat" panose="00000500000000000000" pitchFamily="2" charset="0"/>
              </a:rPr>
              <a:t>From Graph we can see ,Game category apps have maximum number of reviews, and half of them are negative and positive and small number of neutral Review </a:t>
            </a:r>
          </a:p>
          <a:p>
            <a:pPr marL="380990" indent="-380990">
              <a:buFont typeface="Arial" panose="020B0604020202020204" pitchFamily="34" charset="0"/>
              <a:buChar char="•"/>
            </a:pPr>
            <a:r>
              <a:rPr lang="en-US" sz="2000" dirty="0">
                <a:latin typeface="Montserrat" panose="00000500000000000000" pitchFamily="2" charset="0"/>
              </a:rPr>
              <a:t>Then it is followed by Family category  </a:t>
            </a:r>
          </a:p>
          <a:p>
            <a:pPr marL="380990" indent="-380990">
              <a:buFont typeface="Arial" panose="020B0604020202020204" pitchFamily="34" charset="0"/>
              <a:buChar char="•"/>
            </a:pPr>
            <a:endParaRPr lang="en-US" sz="2000" dirty="0">
              <a:latin typeface="Montserrat" panose="00000500000000000000" pitchFamily="2" charset="0"/>
            </a:endParaRPr>
          </a:p>
          <a:p>
            <a:pPr marL="380990" indent="-380990">
              <a:buFont typeface="Arial" panose="020B0604020202020204" pitchFamily="34" charset="0"/>
              <a:buChar char="•"/>
            </a:pPr>
            <a:endParaRPr lang="en-IN" sz="2000" dirty="0">
              <a:latin typeface="Montserrat" panose="00000500000000000000" pitchFamily="2" charset="0"/>
            </a:endParaRPr>
          </a:p>
        </p:txBody>
      </p:sp>
      <p:sp>
        <p:nvSpPr>
          <p:cNvPr id="2" name="Title 1">
            <a:extLst>
              <a:ext uri="{FF2B5EF4-FFF2-40B4-BE49-F238E27FC236}">
                <a16:creationId xmlns:a16="http://schemas.microsoft.com/office/drawing/2014/main" id="{7E978418-E315-A894-C902-53EE3F2A763B}"/>
              </a:ext>
            </a:extLst>
          </p:cNvPr>
          <p:cNvSpPr>
            <a:spLocks noGrp="1"/>
          </p:cNvSpPr>
          <p:nvPr>
            <p:ph type="title"/>
          </p:nvPr>
        </p:nvSpPr>
        <p:spPr>
          <a:xfrm>
            <a:off x="415600" y="277747"/>
            <a:ext cx="11360800" cy="677707"/>
          </a:xfrm>
        </p:spPr>
        <p:txBody>
          <a:bodyPr/>
          <a:lstStyle/>
          <a:p>
            <a:pPr algn="l"/>
            <a:r>
              <a:rPr lang="en-US" sz="3733" spc="-1" dirty="0">
                <a:solidFill>
                  <a:srgbClr val="C00000"/>
                </a:solidFill>
                <a:latin typeface="Montserrat" panose="00000500000000000000" pitchFamily="2" charset="0"/>
              </a:rPr>
              <a:t>Data Analysis &amp; Visualization(cont..):</a:t>
            </a:r>
            <a:endParaRPr lang="en-IN" sz="3733" dirty="0">
              <a:latin typeface="Montserrat" panose="00000500000000000000" pitchFamily="2" charset="0"/>
            </a:endParaRPr>
          </a:p>
        </p:txBody>
      </p:sp>
    </p:spTree>
    <p:extLst>
      <p:ext uri="{BB962C8B-B14F-4D97-AF65-F5344CB8AC3E}">
        <p14:creationId xmlns:p14="http://schemas.microsoft.com/office/powerpoint/2010/main" val="3476623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Box 27"/>
          <p:cNvSpPr/>
          <p:nvPr/>
        </p:nvSpPr>
        <p:spPr>
          <a:xfrm>
            <a:off x="960000" y="364321"/>
            <a:ext cx="10634400" cy="6864556"/>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pPr>
              <a:lnSpc>
                <a:spcPct val="115000"/>
              </a:lnSpc>
              <a:spcBef>
                <a:spcPts val="377"/>
              </a:spcBef>
              <a:spcAft>
                <a:spcPts val="377"/>
              </a:spcAft>
            </a:pPr>
            <a:r>
              <a:rPr lang="en-US" sz="2800" spc="-1" dirty="0">
                <a:solidFill>
                  <a:srgbClr val="C00000"/>
                </a:solidFill>
                <a:latin typeface="Montserrat" panose="00000500000000000000" pitchFamily="2" charset="0"/>
                <a:ea typeface="Arial"/>
              </a:rPr>
              <a:t>Some important question cover after Data Visualization:</a:t>
            </a:r>
            <a:endParaRPr lang="en-IN" sz="2800" spc="-1" dirty="0">
              <a:latin typeface="Montserrat" panose="00000500000000000000" pitchFamily="2" charset="0"/>
            </a:endParaRPr>
          </a:p>
          <a:p>
            <a:pPr marL="287993" indent="-287993">
              <a:lnSpc>
                <a:spcPct val="115000"/>
              </a:lnSpc>
              <a:spcBef>
                <a:spcPts val="756"/>
              </a:spcBef>
              <a:spcAft>
                <a:spcPts val="756"/>
              </a:spcAft>
              <a:buClr>
                <a:srgbClr val="000000"/>
              </a:buClr>
              <a:buFont typeface="StarSymbol"/>
              <a:buAutoNum type="arabicParenR"/>
            </a:pPr>
            <a:r>
              <a:rPr lang="en-US" sz="2000" spc="-1" dirty="0">
                <a:solidFill>
                  <a:srgbClr val="000000"/>
                </a:solidFill>
                <a:latin typeface="Montserrat" panose="00000500000000000000" pitchFamily="2" charset="0"/>
                <a:ea typeface="DejaVu Sans"/>
              </a:rPr>
              <a:t>Rating distribution on basis of no of apps .</a:t>
            </a:r>
            <a:endParaRPr lang="en-IN" sz="2000" spc="-1" dirty="0">
              <a:latin typeface="Montserrat" panose="00000500000000000000" pitchFamily="2" charset="0"/>
            </a:endParaRPr>
          </a:p>
          <a:p>
            <a:pPr marL="287993" indent="-287993">
              <a:lnSpc>
                <a:spcPct val="115000"/>
              </a:lnSpc>
              <a:spcBef>
                <a:spcPts val="377"/>
              </a:spcBef>
              <a:spcAft>
                <a:spcPts val="377"/>
              </a:spcAft>
              <a:buClr>
                <a:srgbClr val="000000"/>
              </a:buClr>
              <a:buFont typeface="StarSymbol"/>
              <a:buAutoNum type="arabicParenR"/>
            </a:pPr>
            <a:r>
              <a:rPr lang="en-US" sz="2000" spc="-1" dirty="0">
                <a:solidFill>
                  <a:srgbClr val="000000"/>
                </a:solidFill>
                <a:latin typeface="Montserrat" panose="00000500000000000000" pitchFamily="2" charset="0"/>
                <a:ea typeface="DejaVu Sans"/>
              </a:rPr>
              <a:t>Top 5 app with most installation.</a:t>
            </a:r>
            <a:endParaRPr lang="en-IN" sz="2000" spc="-1" dirty="0">
              <a:latin typeface="Montserrat" panose="00000500000000000000" pitchFamily="2" charset="0"/>
            </a:endParaRPr>
          </a:p>
          <a:p>
            <a:pPr marL="287993" indent="-287993">
              <a:lnSpc>
                <a:spcPct val="115000"/>
              </a:lnSpc>
              <a:spcBef>
                <a:spcPts val="377"/>
              </a:spcBef>
              <a:spcAft>
                <a:spcPts val="377"/>
              </a:spcAft>
              <a:buClr>
                <a:srgbClr val="000000"/>
              </a:buClr>
              <a:buFont typeface="StarSymbol"/>
              <a:buAutoNum type="arabicParenR"/>
            </a:pPr>
            <a:r>
              <a:rPr lang="en-US" sz="2000" spc="-1" dirty="0">
                <a:latin typeface="Montserrat" panose="00000500000000000000" pitchFamily="2" charset="0"/>
                <a:ea typeface="DejaVu Sans"/>
              </a:rPr>
              <a:t>N</a:t>
            </a:r>
            <a:r>
              <a:rPr lang="en-US" sz="2000" spc="-1" dirty="0">
                <a:solidFill>
                  <a:srgbClr val="000000"/>
                </a:solidFill>
                <a:latin typeface="Montserrat" panose="00000500000000000000" pitchFamily="2" charset="0"/>
                <a:ea typeface="DejaVu Sans"/>
              </a:rPr>
              <a:t>o of installation with respect to content rating</a:t>
            </a:r>
          </a:p>
          <a:p>
            <a:pPr marL="287993" indent="-287993">
              <a:lnSpc>
                <a:spcPct val="115000"/>
              </a:lnSpc>
              <a:spcBef>
                <a:spcPts val="377"/>
              </a:spcBef>
              <a:spcAft>
                <a:spcPts val="377"/>
              </a:spcAft>
              <a:buClr>
                <a:srgbClr val="000000"/>
              </a:buClr>
              <a:buFont typeface="StarSymbol"/>
              <a:buAutoNum type="arabicParenR"/>
            </a:pPr>
            <a:r>
              <a:rPr lang="en-US" sz="2000" spc="-1" dirty="0">
                <a:latin typeface="Montserrat" panose="00000500000000000000" pitchFamily="2" charset="0"/>
              </a:rPr>
              <a:t>Total no of apps available on the base of category.</a:t>
            </a:r>
          </a:p>
          <a:p>
            <a:pPr marL="287993" indent="-287993">
              <a:lnSpc>
                <a:spcPct val="115000"/>
              </a:lnSpc>
              <a:spcBef>
                <a:spcPts val="377"/>
              </a:spcBef>
              <a:spcAft>
                <a:spcPts val="377"/>
              </a:spcAft>
              <a:buClr>
                <a:srgbClr val="000000"/>
              </a:buClr>
              <a:buFont typeface="StarSymbol"/>
              <a:buAutoNum type="arabicParenR"/>
            </a:pPr>
            <a:r>
              <a:rPr lang="en-US" sz="2000" spc="-1" dirty="0">
                <a:latin typeface="Montserrat" panose="00000500000000000000" pitchFamily="2" charset="0"/>
              </a:rPr>
              <a:t>Effect on the No of installation with the increasing app size</a:t>
            </a:r>
          </a:p>
          <a:p>
            <a:pPr marL="287993" indent="-287993">
              <a:lnSpc>
                <a:spcPct val="115000"/>
              </a:lnSpc>
              <a:spcBef>
                <a:spcPts val="377"/>
              </a:spcBef>
              <a:spcAft>
                <a:spcPts val="377"/>
              </a:spcAft>
              <a:buClr>
                <a:srgbClr val="000000"/>
              </a:buClr>
              <a:buFont typeface="StarSymbol"/>
              <a:buAutoNum type="arabicParenR"/>
            </a:pPr>
            <a:r>
              <a:rPr lang="en-US" sz="2000" spc="-1" dirty="0">
                <a:latin typeface="Montserrat" panose="00000500000000000000" pitchFamily="2" charset="0"/>
              </a:rPr>
              <a:t>Mean size of the app in each Category</a:t>
            </a:r>
          </a:p>
          <a:p>
            <a:pPr marL="287993" indent="-287993">
              <a:lnSpc>
                <a:spcPct val="115000"/>
              </a:lnSpc>
              <a:spcBef>
                <a:spcPts val="377"/>
              </a:spcBef>
              <a:spcAft>
                <a:spcPts val="377"/>
              </a:spcAft>
              <a:buClr>
                <a:srgbClr val="000000"/>
              </a:buClr>
              <a:buFont typeface="StarSymbol"/>
              <a:buAutoNum type="arabicParenR"/>
            </a:pPr>
            <a:r>
              <a:rPr lang="en-US" sz="2000" spc="-1" dirty="0">
                <a:latin typeface="Montserrat" panose="00000500000000000000" pitchFamily="2" charset="0"/>
              </a:rPr>
              <a:t>Interaction with user by each category</a:t>
            </a:r>
          </a:p>
          <a:p>
            <a:pPr marL="287993" indent="-287993">
              <a:lnSpc>
                <a:spcPct val="115000"/>
              </a:lnSpc>
              <a:spcBef>
                <a:spcPts val="377"/>
              </a:spcBef>
              <a:spcAft>
                <a:spcPts val="377"/>
              </a:spcAft>
              <a:buClr>
                <a:srgbClr val="000000"/>
              </a:buClr>
              <a:buFont typeface="StarSymbol"/>
              <a:buAutoNum type="arabicParenR"/>
            </a:pPr>
            <a:r>
              <a:rPr lang="en-US" sz="2000" spc="-1" dirty="0">
                <a:latin typeface="Montserrat" panose="00000500000000000000" pitchFamily="2" charset="0"/>
              </a:rPr>
              <a:t>Category Based on average app cost(only paid apps included)</a:t>
            </a:r>
          </a:p>
          <a:p>
            <a:pPr marL="287993" indent="-287993">
              <a:lnSpc>
                <a:spcPct val="115000"/>
              </a:lnSpc>
              <a:spcBef>
                <a:spcPts val="377"/>
              </a:spcBef>
              <a:spcAft>
                <a:spcPts val="377"/>
              </a:spcAft>
              <a:buClr>
                <a:srgbClr val="000000"/>
              </a:buClr>
              <a:buFont typeface="StarSymbol"/>
              <a:buAutoNum type="arabicParenR"/>
            </a:pPr>
            <a:r>
              <a:rPr lang="en-US" sz="2000" spc="-1" dirty="0">
                <a:solidFill>
                  <a:srgbClr val="000000"/>
                </a:solidFill>
                <a:latin typeface="Montserrat" panose="00000500000000000000" pitchFamily="2" charset="0"/>
                <a:ea typeface="DejaVu Sans"/>
              </a:rPr>
              <a:t>Top 5expensive apps in play-store.</a:t>
            </a:r>
            <a:r>
              <a:rPr lang="en-IN" sz="2000" spc="-1" dirty="0">
                <a:latin typeface="Montserrat" panose="00000500000000000000" pitchFamily="2" charset="0"/>
              </a:rPr>
              <a:t> </a:t>
            </a:r>
          </a:p>
          <a:p>
            <a:pPr marL="287993" indent="-287993">
              <a:lnSpc>
                <a:spcPct val="115000"/>
              </a:lnSpc>
              <a:spcBef>
                <a:spcPts val="377"/>
              </a:spcBef>
              <a:spcAft>
                <a:spcPts val="377"/>
              </a:spcAft>
              <a:buClr>
                <a:srgbClr val="000000"/>
              </a:buClr>
              <a:buFont typeface="StarSymbol"/>
              <a:buAutoNum type="arabicParenR"/>
            </a:pPr>
            <a:r>
              <a:rPr lang="en-IN" sz="2000" spc="-1" dirty="0">
                <a:latin typeface="Montserrat" panose="00000500000000000000" pitchFamily="2" charset="0"/>
              </a:rPr>
              <a:t>Comparison of Free and paid apps in each category</a:t>
            </a:r>
          </a:p>
          <a:p>
            <a:pPr marL="287993" indent="-287993">
              <a:lnSpc>
                <a:spcPct val="115000"/>
              </a:lnSpc>
              <a:spcBef>
                <a:spcPts val="377"/>
              </a:spcBef>
              <a:spcAft>
                <a:spcPts val="377"/>
              </a:spcAft>
              <a:buClr>
                <a:srgbClr val="000000"/>
              </a:buClr>
              <a:buFont typeface="StarSymbol"/>
              <a:buAutoNum type="arabicParenR"/>
            </a:pPr>
            <a:r>
              <a:rPr lang="en-IN" sz="2000" spc="-1" dirty="0">
                <a:latin typeface="Montserrat" panose="00000500000000000000" pitchFamily="2" charset="0"/>
              </a:rPr>
              <a:t>Overall review of </a:t>
            </a:r>
            <a:r>
              <a:rPr lang="en-IN" sz="2000" spc="-1" dirty="0" err="1">
                <a:latin typeface="Montserrat" panose="00000500000000000000" pitchFamily="2" charset="0"/>
              </a:rPr>
              <a:t>playstore</a:t>
            </a:r>
            <a:endParaRPr lang="en-IN" sz="2000" spc="-1" dirty="0">
              <a:latin typeface="Montserrat" panose="00000500000000000000" pitchFamily="2" charset="0"/>
            </a:endParaRPr>
          </a:p>
          <a:p>
            <a:pPr marL="287993" indent="-287993">
              <a:lnSpc>
                <a:spcPct val="115000"/>
              </a:lnSpc>
              <a:spcBef>
                <a:spcPts val="377"/>
              </a:spcBef>
              <a:spcAft>
                <a:spcPts val="377"/>
              </a:spcAft>
              <a:buClr>
                <a:srgbClr val="000000"/>
              </a:buClr>
              <a:buFont typeface="StarSymbol"/>
              <a:buAutoNum type="arabicParenR"/>
            </a:pPr>
            <a:r>
              <a:rPr lang="en-US" sz="2000" spc="-1" dirty="0">
                <a:solidFill>
                  <a:srgbClr val="000000"/>
                </a:solidFill>
                <a:latin typeface="Montserrat" panose="00000500000000000000" pitchFamily="2" charset="0"/>
                <a:ea typeface="DejaVu Sans"/>
              </a:rPr>
              <a:t>Top 5 app which get Most </a:t>
            </a:r>
            <a:r>
              <a:rPr lang="en-IN" sz="2000" spc="-1" dirty="0" err="1">
                <a:solidFill>
                  <a:srgbClr val="000000"/>
                </a:solidFill>
                <a:latin typeface="Montserrat" panose="00000500000000000000" pitchFamily="2" charset="0"/>
                <a:ea typeface="DejaVu Sans"/>
              </a:rPr>
              <a:t>translated_review</a:t>
            </a:r>
            <a:r>
              <a:rPr lang="en-IN" sz="2000" spc="-1" dirty="0">
                <a:solidFill>
                  <a:srgbClr val="000000"/>
                </a:solidFill>
                <a:latin typeface="Montserrat" panose="00000500000000000000" pitchFamily="2" charset="0"/>
                <a:ea typeface="DejaVu Sans"/>
              </a:rPr>
              <a:t>.</a:t>
            </a:r>
            <a:endParaRPr lang="en-IN" sz="2000" spc="-1" dirty="0">
              <a:latin typeface="Montserrat" panose="00000500000000000000" pitchFamily="2" charset="0"/>
            </a:endParaRPr>
          </a:p>
          <a:p>
            <a:pPr>
              <a:lnSpc>
                <a:spcPct val="100000"/>
              </a:lnSpc>
              <a:buNone/>
            </a:pPr>
            <a:endParaRPr lang="en-IN" sz="2000" spc="-1" dirty="0">
              <a:latin typeface="Montserrat" panose="00000500000000000000" pitchFamily="2" charset="0"/>
            </a:endParaRPr>
          </a:p>
          <a:p>
            <a:pPr>
              <a:lnSpc>
                <a:spcPct val="100000"/>
              </a:lnSpc>
              <a:buNone/>
            </a:pPr>
            <a:endParaRPr lang="en-IN" sz="2000" spc="-1" dirty="0">
              <a:latin typeface="Montserrat" panose="00000500000000000000"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609600" y="273600"/>
            <a:ext cx="10970880" cy="1143360"/>
          </a:xfrm>
          <a:prstGeom prst="rect">
            <a:avLst/>
          </a:prstGeom>
          <a:noFill/>
          <a:ln w="0">
            <a:noFill/>
          </a:ln>
        </p:spPr>
        <p:txBody>
          <a:bodyPr lIns="0" tIns="0" rIns="0" bIns="0" anchor="ctr">
            <a:noAutofit/>
          </a:bodyPr>
          <a:lstStyle/>
          <a:p>
            <a:pPr>
              <a:lnSpc>
                <a:spcPct val="90000"/>
              </a:lnSpc>
              <a:buNone/>
            </a:pPr>
            <a:r>
              <a:rPr lang="en-US" sz="4000" spc="-1" dirty="0">
                <a:solidFill>
                  <a:srgbClr val="C00000"/>
                </a:solidFill>
                <a:latin typeface="Montserrat" panose="00000500000000000000" pitchFamily="2" charset="0"/>
              </a:rPr>
              <a:t>Some important points we get:</a:t>
            </a:r>
            <a:br>
              <a:rPr lang="en-US" sz="4000" spc="-1" dirty="0">
                <a:solidFill>
                  <a:srgbClr val="C00000"/>
                </a:solidFill>
                <a:latin typeface="Montserrat" panose="00000500000000000000" pitchFamily="2" charset="0"/>
              </a:rPr>
            </a:br>
            <a:endParaRPr lang="en-IN" sz="4000" spc="-1" dirty="0">
              <a:latin typeface="Montserrat" panose="00000500000000000000" pitchFamily="2" charset="0"/>
            </a:endParaRPr>
          </a:p>
        </p:txBody>
      </p:sp>
      <p:sp>
        <p:nvSpPr>
          <p:cNvPr id="204" name="PlaceHolder 2"/>
          <p:cNvSpPr>
            <a:spLocks noGrp="1"/>
          </p:cNvSpPr>
          <p:nvPr>
            <p:ph type="subTitle"/>
          </p:nvPr>
        </p:nvSpPr>
        <p:spPr>
          <a:xfrm>
            <a:off x="609600" y="1207589"/>
            <a:ext cx="10970880" cy="4372892"/>
          </a:xfrm>
          <a:prstGeom prst="rect">
            <a:avLst/>
          </a:prstGeom>
          <a:noFill/>
          <a:ln w="0">
            <a:noFill/>
          </a:ln>
        </p:spPr>
        <p:txBody>
          <a:bodyPr lIns="0" tIns="0" rIns="0" bIns="0" anchor="ctr">
            <a:noAutofit/>
          </a:bodyPr>
          <a:lstStyle/>
          <a:p>
            <a:pPr marL="304792" indent="-304792">
              <a:spcBef>
                <a:spcPts val="1335"/>
              </a:spcBef>
              <a:buClr>
                <a:srgbClr val="000000"/>
              </a:buClr>
              <a:buFont typeface="Arial"/>
              <a:buChar char="•"/>
            </a:pPr>
            <a:r>
              <a:rPr lang="en-US" sz="2000" spc="-1" dirty="0">
                <a:solidFill>
                  <a:srgbClr val="000000"/>
                </a:solidFill>
                <a:latin typeface="Montserrat" panose="00000500000000000000" pitchFamily="2" charset="0"/>
                <a:ea typeface="DejaVu Sans"/>
              </a:rPr>
              <a:t>Average rating of  apps on Google Play Store is 4.19.</a:t>
            </a:r>
            <a:endParaRPr lang="en-IN" sz="2000" spc="-1" dirty="0">
              <a:latin typeface="Montserrat" panose="00000500000000000000" pitchFamily="2" charset="0"/>
            </a:endParaRPr>
          </a:p>
          <a:p>
            <a:pPr marL="304792" indent="-304792">
              <a:spcBef>
                <a:spcPts val="1335"/>
              </a:spcBef>
              <a:buClr>
                <a:srgbClr val="000000"/>
              </a:buClr>
              <a:buFont typeface="Arial"/>
              <a:buChar char="•"/>
            </a:pPr>
            <a:r>
              <a:rPr lang="en-US" sz="2000" spc="-1" dirty="0">
                <a:solidFill>
                  <a:srgbClr val="000000"/>
                </a:solidFill>
                <a:latin typeface="Montserrat" panose="00000500000000000000" pitchFamily="2" charset="0"/>
                <a:ea typeface="DejaVu Sans"/>
              </a:rPr>
              <a:t>BY </a:t>
            </a:r>
            <a:r>
              <a:rPr lang="en-US" sz="2000" spc="-1" dirty="0" err="1">
                <a:solidFill>
                  <a:srgbClr val="000000"/>
                </a:solidFill>
                <a:latin typeface="Montserrat" panose="00000500000000000000" pitchFamily="2" charset="0"/>
                <a:ea typeface="DejaVu Sans"/>
              </a:rPr>
              <a:t>R_M_Install</a:t>
            </a:r>
            <a:r>
              <a:rPr lang="en-US" sz="2000" spc="-1" dirty="0">
                <a:latin typeface="Montserrat" panose="00000500000000000000" pitchFamily="2" charset="0"/>
                <a:ea typeface="DejaVu Sans"/>
              </a:rPr>
              <a:t>(variable) we have seen the communication and social category apps are most installed apps</a:t>
            </a:r>
            <a:endParaRPr lang="en-IN" sz="2000" spc="-1" dirty="0">
              <a:latin typeface="Montserrat" panose="00000500000000000000" pitchFamily="2" charset="0"/>
            </a:endParaRPr>
          </a:p>
          <a:p>
            <a:pPr marL="304792" indent="-304792">
              <a:spcBef>
                <a:spcPts val="1335"/>
              </a:spcBef>
              <a:buClr>
                <a:srgbClr val="000000"/>
              </a:buClr>
              <a:buFont typeface="Arial"/>
              <a:buChar char="•"/>
            </a:pPr>
            <a:r>
              <a:rPr lang="en-US" sz="2000" spc="-1" dirty="0">
                <a:solidFill>
                  <a:srgbClr val="000000"/>
                </a:solidFill>
                <a:latin typeface="Montserrat" panose="00000500000000000000" pitchFamily="2" charset="0"/>
                <a:ea typeface="DejaVu Sans"/>
              </a:rPr>
              <a:t>Finance and Lifestyle apps are the most expensive and even extend up to </a:t>
            </a:r>
            <a:r>
              <a:rPr lang="en-US" sz="2000" spc="-1" dirty="0">
                <a:latin typeface="Montserrat" panose="00000500000000000000" pitchFamily="2" charset="0"/>
                <a:ea typeface="DejaVu Sans"/>
              </a:rPr>
              <a:t>400</a:t>
            </a:r>
            <a:r>
              <a:rPr lang="en-US" sz="2000" spc="-1" dirty="0">
                <a:solidFill>
                  <a:srgbClr val="000000"/>
                </a:solidFill>
                <a:latin typeface="Montserrat" panose="00000500000000000000" pitchFamily="2" charset="0"/>
                <a:ea typeface="DejaVu Sans"/>
              </a:rPr>
              <a:t>$.</a:t>
            </a:r>
            <a:endParaRPr lang="en-IN" sz="2000" spc="-1" dirty="0">
              <a:latin typeface="Montserrat" panose="00000500000000000000" pitchFamily="2" charset="0"/>
            </a:endParaRPr>
          </a:p>
          <a:p>
            <a:pPr marL="304792" indent="-304792">
              <a:spcBef>
                <a:spcPts val="1335"/>
              </a:spcBef>
              <a:buClr>
                <a:srgbClr val="000000"/>
              </a:buClr>
              <a:buFont typeface="Arial"/>
              <a:buChar char="•"/>
            </a:pPr>
            <a:r>
              <a:rPr lang="en-US" sz="2000" spc="-1" dirty="0">
                <a:solidFill>
                  <a:srgbClr val="000000"/>
                </a:solidFill>
                <a:latin typeface="Montserrat" panose="00000500000000000000" pitchFamily="2" charset="0"/>
                <a:ea typeface="DejaVu Sans"/>
              </a:rPr>
              <a:t>Review and Install has a correlation of 0.64, which means users tend to download a given app more if it has been reviewed by a large number of people.</a:t>
            </a:r>
            <a:endParaRPr lang="en-IN" sz="2000" spc="-1" dirty="0">
              <a:latin typeface="Montserrat" panose="00000500000000000000" pitchFamily="2" charset="0"/>
            </a:endParaRPr>
          </a:p>
          <a:p>
            <a:pPr marL="304792" indent="-304792">
              <a:spcBef>
                <a:spcPts val="1335"/>
              </a:spcBef>
              <a:buClr>
                <a:srgbClr val="000000"/>
              </a:buClr>
              <a:buFont typeface="Arial"/>
              <a:buChar char="•"/>
            </a:pPr>
            <a:r>
              <a:rPr lang="en-US" sz="2000" spc="-1" dirty="0">
                <a:solidFill>
                  <a:srgbClr val="000000"/>
                </a:solidFill>
                <a:latin typeface="Montserrat" panose="00000500000000000000" pitchFamily="2" charset="0"/>
                <a:ea typeface="DejaVu Sans"/>
              </a:rPr>
              <a:t>More than half users rate Family, Sports and Health &amp; Fitness apps positively. Apps for games and social media get mixed reviews, with 50 percent positive and 50 percent negative responses.</a:t>
            </a:r>
            <a:endParaRPr lang="en-IN" sz="2000" spc="-1" dirty="0">
              <a:latin typeface="Montserrat" panose="00000500000000000000" pitchFamily="2" charset="0"/>
            </a:endParaRPr>
          </a:p>
          <a:p>
            <a:pPr>
              <a:spcBef>
                <a:spcPts val="1335"/>
              </a:spcBef>
              <a:buNone/>
            </a:pPr>
            <a:endParaRPr lang="en-IN" sz="2000" spc="-1" dirty="0">
              <a:latin typeface="Montserrat" panose="00000500000000000000"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Box 25"/>
          <p:cNvSpPr/>
          <p:nvPr/>
        </p:nvSpPr>
        <p:spPr>
          <a:xfrm>
            <a:off x="777600" y="322080"/>
            <a:ext cx="10634400" cy="777827"/>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pPr>
              <a:lnSpc>
                <a:spcPct val="100000"/>
              </a:lnSpc>
              <a:buNone/>
            </a:pPr>
            <a:r>
              <a:rPr lang="en-US" sz="4267" spc="-1">
                <a:solidFill>
                  <a:srgbClr val="C00000"/>
                </a:solidFill>
                <a:latin typeface="Montserrat" panose="00000500000000000000" pitchFamily="2" charset="0"/>
                <a:ea typeface="Arial"/>
              </a:rPr>
              <a:t>Conclusion</a:t>
            </a:r>
            <a:endParaRPr lang="en-IN" sz="4267" spc="-1">
              <a:latin typeface="Montserrat" panose="00000500000000000000" pitchFamily="2" charset="0"/>
            </a:endParaRPr>
          </a:p>
        </p:txBody>
      </p:sp>
      <p:sp>
        <p:nvSpPr>
          <p:cNvPr id="206" name="TextBox 26"/>
          <p:cNvSpPr/>
          <p:nvPr/>
        </p:nvSpPr>
        <p:spPr>
          <a:xfrm>
            <a:off x="656640" y="936000"/>
            <a:ext cx="10745760" cy="4224090"/>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pPr marL="381110" indent="-381110" algn="just">
              <a:lnSpc>
                <a:spcPct val="150000"/>
              </a:lnSpc>
              <a:buClr>
                <a:srgbClr val="000000"/>
              </a:buClr>
              <a:buFont typeface="Arial"/>
              <a:buChar char="•"/>
            </a:pPr>
            <a:r>
              <a:rPr lang="en-US" sz="2000" spc="-1" dirty="0">
                <a:solidFill>
                  <a:srgbClr val="000000"/>
                </a:solidFill>
                <a:latin typeface="Montserrat" panose="00000500000000000000" pitchFamily="2" charset="0"/>
                <a:ea typeface="Arial"/>
              </a:rPr>
              <a:t>The Google Play Store Apps report gives a few helpful insights about the moving of the applications in the play store. According to the diagrams representations displayed above, a large portion of the moving applications (as far as clients' introduces) are from the categories like GAME, COMMUNICATION, and PRODUCTIVITY despite the fact that how much accessible applications from these classifications are two times as a lot lesser than the category FINANCE and LIFESTYLE  yet utilized most.</a:t>
            </a:r>
          </a:p>
          <a:p>
            <a:pPr marL="381110" indent="-381110" algn="just">
              <a:lnSpc>
                <a:spcPct val="150000"/>
              </a:lnSpc>
              <a:buClr>
                <a:srgbClr val="000000"/>
              </a:buClr>
              <a:buFont typeface="Arial"/>
              <a:buChar char="•"/>
            </a:pPr>
            <a:r>
              <a:rPr lang="en-US" sz="2000" spc="-1" dirty="0">
                <a:latin typeface="Montserrat" panose="00000500000000000000" pitchFamily="2" charset="0"/>
              </a:rPr>
              <a:t>Family category has the maximum number of apps in Play Store not installed too much.</a:t>
            </a:r>
            <a:endParaRPr lang="en-IN" sz="2000" spc="-1" dirty="0">
              <a:latin typeface="Montserrat" panose="00000500000000000000"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Box 23"/>
          <p:cNvSpPr/>
          <p:nvPr/>
        </p:nvSpPr>
        <p:spPr>
          <a:xfrm>
            <a:off x="777600" y="322080"/>
            <a:ext cx="10634400" cy="777827"/>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pPr>
              <a:lnSpc>
                <a:spcPct val="100000"/>
              </a:lnSpc>
              <a:buNone/>
            </a:pPr>
            <a:r>
              <a:rPr lang="en-US" sz="4267" spc="-1" dirty="0">
                <a:solidFill>
                  <a:srgbClr val="C00000"/>
                </a:solidFill>
                <a:latin typeface="Montserrat" panose="00000500000000000000" pitchFamily="2" charset="0"/>
                <a:ea typeface="Arial"/>
              </a:rPr>
              <a:t>Conclusion(cont.):</a:t>
            </a:r>
            <a:endParaRPr lang="en-IN" sz="4267" spc="-1" dirty="0">
              <a:latin typeface="Montserrat" panose="00000500000000000000" pitchFamily="2" charset="0"/>
            </a:endParaRPr>
          </a:p>
        </p:txBody>
      </p:sp>
      <p:sp>
        <p:nvSpPr>
          <p:cNvPr id="210" name="Rectangle 1"/>
          <p:cNvSpPr/>
          <p:nvPr/>
        </p:nvSpPr>
        <p:spPr>
          <a:xfrm>
            <a:off x="777600" y="1260001"/>
            <a:ext cx="10634400" cy="5481870"/>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pPr marL="381110" indent="-381110" algn="just">
              <a:lnSpc>
                <a:spcPct val="150000"/>
              </a:lnSpc>
              <a:buClr>
                <a:srgbClr val="000000"/>
              </a:buClr>
              <a:buFont typeface="Arial"/>
              <a:buChar char="•"/>
            </a:pPr>
            <a:r>
              <a:rPr lang="en-US" sz="2133" spc="-1" dirty="0">
                <a:latin typeface="Montserrat" panose="00000500000000000000" pitchFamily="2" charset="0"/>
              </a:rPr>
              <a:t>Despite the fact that applications from the classes like GAME, SOCIAL, COMMUNICATION and TOOL of having the most elevated measure of introduces, rating and surveys are mirroring the latest thing of Android clients, they are not in any event, showing up as classification in the best 5 most costly applications in the store .</a:t>
            </a:r>
          </a:p>
          <a:p>
            <a:pPr marL="381110" indent="-381110" algn="just">
              <a:lnSpc>
                <a:spcPct val="150000"/>
              </a:lnSpc>
              <a:buClr>
                <a:srgbClr val="000000"/>
              </a:buClr>
              <a:buFont typeface="Arial"/>
              <a:buChar char="•"/>
            </a:pPr>
            <a:r>
              <a:rPr lang="en-US" sz="2133" spc="-1" dirty="0">
                <a:latin typeface="Montserrat" panose="00000500000000000000" pitchFamily="2" charset="0"/>
              </a:rPr>
              <a:t>Game Category have the most no of reviews  and the maximum number of </a:t>
            </a:r>
            <a:r>
              <a:rPr lang="en-US" sz="2133" spc="-1" dirty="0" err="1">
                <a:latin typeface="Montserrat" panose="00000500000000000000" pitchFamily="2" charset="0"/>
              </a:rPr>
              <a:t>intallation</a:t>
            </a:r>
            <a:endParaRPr lang="en-US" sz="2133" spc="-1" dirty="0">
              <a:latin typeface="Montserrat" panose="00000500000000000000" pitchFamily="2" charset="0"/>
            </a:endParaRPr>
          </a:p>
          <a:p>
            <a:pPr marL="381110" indent="-381110" algn="just">
              <a:lnSpc>
                <a:spcPct val="150000"/>
              </a:lnSpc>
              <a:buClr>
                <a:srgbClr val="000000"/>
              </a:buClr>
              <a:buFont typeface="Arial"/>
              <a:buChar char="•"/>
            </a:pPr>
            <a:r>
              <a:rPr lang="en-US" sz="2133" spc="-1" dirty="0">
                <a:latin typeface="Montserrat" panose="00000500000000000000" pitchFamily="2" charset="0"/>
              </a:rPr>
              <a:t> As an end, we discover that the latest thing in the Android market are for the most part from these classes which either helping, conveying or engaging applications.</a:t>
            </a:r>
          </a:p>
          <a:p>
            <a:pPr algn="just">
              <a:lnSpc>
                <a:spcPct val="150000"/>
              </a:lnSpc>
              <a:buClr>
                <a:srgbClr val="000000"/>
              </a:buClr>
            </a:pPr>
            <a:endParaRPr lang="en-IN" sz="2133" spc="-1" dirty="0">
              <a:latin typeface="Montserrat" panose="00000500000000000000"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a:extLst>
              <a:ext uri="{FF2B5EF4-FFF2-40B4-BE49-F238E27FC236}">
                <a16:creationId xmlns:a16="http://schemas.microsoft.com/office/drawing/2014/main" id="{53519AFA-6037-8145-C83E-2A94158C76BA}"/>
              </a:ext>
            </a:extLst>
          </p:cNvPr>
          <p:cNvSpPr/>
          <p:nvPr/>
        </p:nvSpPr>
        <p:spPr>
          <a:xfrm>
            <a:off x="777600" y="322080"/>
            <a:ext cx="10634400" cy="777827"/>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r>
              <a:rPr lang="en-US" sz="4267" spc="-1" dirty="0">
                <a:solidFill>
                  <a:srgbClr val="C00000"/>
                </a:solidFill>
                <a:latin typeface="Montserrat" panose="00000500000000000000" pitchFamily="2" charset="0"/>
                <a:ea typeface="Arial"/>
              </a:rPr>
              <a:t>Conclusion(cont.):</a:t>
            </a:r>
            <a:endParaRPr lang="en-IN" sz="4267" spc="-1" dirty="0">
              <a:latin typeface="Montserrat" panose="00000500000000000000" pitchFamily="2" charset="0"/>
            </a:endParaRPr>
          </a:p>
        </p:txBody>
      </p:sp>
      <p:sp>
        <p:nvSpPr>
          <p:cNvPr id="4" name="TextBox 3">
            <a:extLst>
              <a:ext uri="{FF2B5EF4-FFF2-40B4-BE49-F238E27FC236}">
                <a16:creationId xmlns:a16="http://schemas.microsoft.com/office/drawing/2014/main" id="{A433E23A-98F1-8EC0-7E6B-086B1DF1F58F}"/>
              </a:ext>
            </a:extLst>
          </p:cNvPr>
          <p:cNvSpPr txBox="1"/>
          <p:nvPr/>
        </p:nvSpPr>
        <p:spPr>
          <a:xfrm>
            <a:off x="777600" y="1314452"/>
            <a:ext cx="8429627" cy="420564"/>
          </a:xfrm>
          <a:prstGeom prst="rect">
            <a:avLst/>
          </a:prstGeom>
          <a:noFill/>
        </p:spPr>
        <p:txBody>
          <a:bodyPr wrap="square" rtlCol="0">
            <a:spAutoFit/>
          </a:bodyPr>
          <a:lstStyle/>
          <a:p>
            <a:pPr algn="l"/>
            <a:r>
              <a:rPr lang="en-US" sz="2133" dirty="0">
                <a:solidFill>
                  <a:schemeClr val="bg2">
                    <a:lumMod val="10000"/>
                  </a:schemeClr>
                </a:solidFill>
                <a:latin typeface="Montserrat" panose="00000500000000000000" pitchFamily="2" charset="0"/>
              </a:rPr>
              <a:t>Key factors responsible for app engagement and success: </a:t>
            </a:r>
          </a:p>
        </p:txBody>
      </p:sp>
      <p:sp>
        <p:nvSpPr>
          <p:cNvPr id="5" name="TextBox 4">
            <a:extLst>
              <a:ext uri="{FF2B5EF4-FFF2-40B4-BE49-F238E27FC236}">
                <a16:creationId xmlns:a16="http://schemas.microsoft.com/office/drawing/2014/main" id="{6056BF3C-C985-7D6E-8A0A-7C9FA864798A}"/>
              </a:ext>
            </a:extLst>
          </p:cNvPr>
          <p:cNvSpPr txBox="1"/>
          <p:nvPr/>
        </p:nvSpPr>
        <p:spPr>
          <a:xfrm>
            <a:off x="952501" y="2057401"/>
            <a:ext cx="8254727" cy="4656916"/>
          </a:xfrm>
          <a:prstGeom prst="rect">
            <a:avLst/>
          </a:prstGeom>
          <a:noFill/>
        </p:spPr>
        <p:txBody>
          <a:bodyPr wrap="square" rtlCol="0">
            <a:spAutoFit/>
          </a:bodyPr>
          <a:lstStyle/>
          <a:p>
            <a:pPr marL="457189" indent="-457189">
              <a:lnSpc>
                <a:spcPct val="150000"/>
              </a:lnSpc>
              <a:buAutoNum type="arabicPeriod"/>
            </a:pPr>
            <a:r>
              <a:rPr lang="en-US" sz="2000" dirty="0">
                <a:latin typeface="Montserrat" panose="00000500000000000000" pitchFamily="2" charset="0"/>
              </a:rPr>
              <a:t>If it Belong to the Game, Communication, Productivity ,Social category ,then it have a high probability to success as compared to other categories</a:t>
            </a:r>
          </a:p>
          <a:p>
            <a:pPr marL="457189" indent="-457189">
              <a:lnSpc>
                <a:spcPct val="150000"/>
              </a:lnSpc>
              <a:buAutoNum type="arabicPeriod"/>
            </a:pPr>
            <a:r>
              <a:rPr lang="en-US" sz="2000" dirty="0">
                <a:latin typeface="Montserrat" panose="00000500000000000000" pitchFamily="2" charset="0"/>
              </a:rPr>
              <a:t>Free apps are tends to be more installed as compare to free apps</a:t>
            </a:r>
          </a:p>
          <a:p>
            <a:pPr marL="457189" indent="-457189">
              <a:lnSpc>
                <a:spcPct val="150000"/>
              </a:lnSpc>
              <a:buAutoNum type="arabicPeriod"/>
            </a:pPr>
            <a:r>
              <a:rPr lang="en-US" sz="2000" dirty="0">
                <a:latin typeface="Montserrat" panose="00000500000000000000" pitchFamily="2" charset="0"/>
              </a:rPr>
              <a:t>Size of the Apps should be around 40 MB or 70-80MB to increase the probability of  Success</a:t>
            </a:r>
          </a:p>
          <a:p>
            <a:pPr marL="457189" indent="-457189">
              <a:lnSpc>
                <a:spcPct val="150000"/>
              </a:lnSpc>
              <a:buAutoNum type="arabicPeriod"/>
            </a:pPr>
            <a:r>
              <a:rPr lang="en-US" sz="2000" dirty="0">
                <a:latin typeface="Montserrat" panose="00000500000000000000" pitchFamily="2" charset="0"/>
              </a:rPr>
              <a:t>App Content Rating should be in ‘Everyone’ as ,Everyone Content rating apps are most installed app.</a:t>
            </a:r>
          </a:p>
          <a:p>
            <a:pPr marL="457189" indent="-457189">
              <a:lnSpc>
                <a:spcPct val="150000"/>
              </a:lnSpc>
              <a:buAutoNum type="arabicPeriod"/>
            </a:pPr>
            <a:endParaRPr lang="en-US" sz="2000" dirty="0">
              <a:latin typeface="Montserrat" panose="00000500000000000000" pitchFamily="2" charset="0"/>
            </a:endParaRPr>
          </a:p>
        </p:txBody>
      </p:sp>
    </p:spTree>
    <p:extLst>
      <p:ext uri="{BB962C8B-B14F-4D97-AF65-F5344CB8AC3E}">
        <p14:creationId xmlns:p14="http://schemas.microsoft.com/office/powerpoint/2010/main" val="2458641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B985-F14E-A770-9AF9-D7A98D5FC733}"/>
              </a:ext>
            </a:extLst>
          </p:cNvPr>
          <p:cNvSpPr>
            <a:spLocks noGrp="1"/>
          </p:cNvSpPr>
          <p:nvPr>
            <p:ph type="title"/>
          </p:nvPr>
        </p:nvSpPr>
        <p:spPr/>
        <p:txBody>
          <a:bodyPr/>
          <a:lstStyle/>
          <a:p>
            <a:r>
              <a:rPr lang="en-US" dirty="0"/>
              <a:t>Thankyou</a:t>
            </a:r>
            <a:endParaRPr lang="en-IN" dirty="0"/>
          </a:p>
        </p:txBody>
      </p:sp>
    </p:spTree>
    <p:extLst>
      <p:ext uri="{BB962C8B-B14F-4D97-AF65-F5344CB8AC3E}">
        <p14:creationId xmlns:p14="http://schemas.microsoft.com/office/powerpoint/2010/main" val="86885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1ACE-7E81-852C-AA22-9DC304017018}"/>
              </a:ext>
            </a:extLst>
          </p:cNvPr>
          <p:cNvSpPr>
            <a:spLocks noGrp="1"/>
          </p:cNvSpPr>
          <p:nvPr>
            <p:ph type="title" idx="4294967295"/>
          </p:nvPr>
        </p:nvSpPr>
        <p:spPr>
          <a:xfrm>
            <a:off x="415600" y="593367"/>
            <a:ext cx="11360800" cy="763600"/>
          </a:xfrm>
        </p:spPr>
        <p:txBody>
          <a:bodyPr/>
          <a:lstStyle/>
          <a:p>
            <a:r>
              <a:rPr lang="en-GB" dirty="0">
                <a:solidFill>
                  <a:srgbClr val="C00000"/>
                </a:solidFill>
                <a:latin typeface="Montserrat" panose="00000500000000000000" pitchFamily="2" charset="0"/>
              </a:rPr>
              <a:t>INTRODUCTION</a:t>
            </a:r>
            <a:endParaRPr lang="en-IN" dirty="0">
              <a:solidFill>
                <a:srgbClr val="C00000"/>
              </a:solidFill>
              <a:latin typeface="Montserrat" panose="00000500000000000000" pitchFamily="2" charset="0"/>
            </a:endParaRPr>
          </a:p>
        </p:txBody>
      </p:sp>
      <p:sp>
        <p:nvSpPr>
          <p:cNvPr id="3" name="Text Placeholder 2">
            <a:extLst>
              <a:ext uri="{FF2B5EF4-FFF2-40B4-BE49-F238E27FC236}">
                <a16:creationId xmlns:a16="http://schemas.microsoft.com/office/drawing/2014/main" id="{2290D05A-623F-2C1D-8D6F-9A2C94742E18}"/>
              </a:ext>
            </a:extLst>
          </p:cNvPr>
          <p:cNvSpPr>
            <a:spLocks noGrp="1"/>
          </p:cNvSpPr>
          <p:nvPr>
            <p:ph type="body" idx="1"/>
          </p:nvPr>
        </p:nvSpPr>
        <p:spPr>
          <a:xfrm>
            <a:off x="71718" y="1536633"/>
            <a:ext cx="11704682" cy="4555200"/>
          </a:xfrm>
        </p:spPr>
        <p:txBody>
          <a:bodyPr/>
          <a:lstStyle/>
          <a:p>
            <a:pPr>
              <a:buClr>
                <a:schemeClr val="tx1"/>
              </a:buClr>
              <a:buFont typeface="Arial" panose="020B0604020202020204" pitchFamily="34" charset="0"/>
              <a:buChar char="•"/>
            </a:pPr>
            <a:r>
              <a:rPr lang="en-IN" sz="2400" dirty="0">
                <a:latin typeface="Montserrat" panose="00000500000000000000" pitchFamily="2" charset="0"/>
              </a:rPr>
              <a:t>Play store is digital distribution service developed by google. Play store was launched in 2012. It acts as an official platform  for certified devices running on the android operating system and its derivatives.</a:t>
            </a:r>
          </a:p>
          <a:p>
            <a:pPr>
              <a:buClr>
                <a:schemeClr val="tx1"/>
              </a:buClr>
              <a:buFont typeface="Arial" panose="020B0604020202020204" pitchFamily="34" charset="0"/>
              <a:buChar char="•"/>
            </a:pPr>
            <a:r>
              <a:rPr lang="en-IN" sz="2400" dirty="0">
                <a:latin typeface="Montserrat" panose="00000500000000000000" pitchFamily="2" charset="0"/>
              </a:rPr>
              <a:t>Play store provides many applications for the android users. Most of these applications are charges free and some of them are have some cost. </a:t>
            </a:r>
          </a:p>
          <a:p>
            <a:pPr>
              <a:buClr>
                <a:schemeClr val="tx1"/>
              </a:buClr>
              <a:buFont typeface="Arial" panose="020B0604020202020204" pitchFamily="34" charset="0"/>
              <a:buChar char="•"/>
            </a:pPr>
            <a:endParaRPr lang="en-IN" sz="2400" dirty="0">
              <a:latin typeface="Montserrat" panose="00000500000000000000" pitchFamily="2" charset="0"/>
            </a:endParaRPr>
          </a:p>
          <a:p>
            <a:pPr>
              <a:buClr>
                <a:schemeClr val="tx1"/>
              </a:buClr>
              <a:buFont typeface="Arial" panose="020B0604020202020204" pitchFamily="34" charset="0"/>
              <a:buChar char="•"/>
            </a:pPr>
            <a:r>
              <a:rPr lang="en-IN" sz="2400" dirty="0">
                <a:latin typeface="Montserrat" panose="00000500000000000000" pitchFamily="2" charset="0"/>
              </a:rPr>
              <a:t>These applications can be directly downloaded from the play store. </a:t>
            </a:r>
          </a:p>
          <a:p>
            <a:pPr>
              <a:buClr>
                <a:schemeClr val="tx1"/>
              </a:buClr>
              <a:buFont typeface="Arial" panose="020B0604020202020204" pitchFamily="34" charset="0"/>
              <a:buChar char="•"/>
            </a:pPr>
            <a:endParaRPr lang="en-IN" sz="2400" dirty="0">
              <a:latin typeface="Montserrat" panose="00000500000000000000" pitchFamily="2" charset="0"/>
            </a:endParaRPr>
          </a:p>
        </p:txBody>
      </p:sp>
    </p:spTree>
    <p:extLst>
      <p:ext uri="{BB962C8B-B14F-4D97-AF65-F5344CB8AC3E}">
        <p14:creationId xmlns:p14="http://schemas.microsoft.com/office/powerpoint/2010/main" val="127475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56F5E-7CCB-956B-B386-50BC82568565}"/>
              </a:ext>
            </a:extLst>
          </p:cNvPr>
          <p:cNvSpPr>
            <a:spLocks noGrp="1"/>
          </p:cNvSpPr>
          <p:nvPr>
            <p:ph type="title" idx="4294967295"/>
          </p:nvPr>
        </p:nvSpPr>
        <p:spPr>
          <a:xfrm>
            <a:off x="415600" y="593367"/>
            <a:ext cx="11360800" cy="763600"/>
          </a:xfrm>
        </p:spPr>
        <p:txBody>
          <a:bodyPr/>
          <a:lstStyle/>
          <a:p>
            <a:r>
              <a:rPr lang="en-GB" dirty="0">
                <a:solidFill>
                  <a:srgbClr val="C00000"/>
                </a:solidFill>
                <a:latin typeface="Montserrat" panose="00000500000000000000" pitchFamily="2" charset="0"/>
              </a:rPr>
              <a:t>INTRODUCTION</a:t>
            </a:r>
            <a:endParaRPr lang="en-IN" dirty="0">
              <a:solidFill>
                <a:srgbClr val="C00000"/>
              </a:solidFill>
              <a:latin typeface="Montserrat" panose="00000500000000000000" pitchFamily="2" charset="0"/>
            </a:endParaRPr>
          </a:p>
        </p:txBody>
      </p:sp>
      <p:sp>
        <p:nvSpPr>
          <p:cNvPr id="3" name="Text Placeholder 2">
            <a:extLst>
              <a:ext uri="{FF2B5EF4-FFF2-40B4-BE49-F238E27FC236}">
                <a16:creationId xmlns:a16="http://schemas.microsoft.com/office/drawing/2014/main" id="{3867DAE8-D7E6-798B-35CE-C43E1CD7BA5C}"/>
              </a:ext>
            </a:extLst>
          </p:cNvPr>
          <p:cNvSpPr>
            <a:spLocks noGrp="1"/>
          </p:cNvSpPr>
          <p:nvPr>
            <p:ph type="body" idx="1"/>
          </p:nvPr>
        </p:nvSpPr>
        <p:spPr/>
        <p:txBody>
          <a:bodyPr/>
          <a:lstStyle/>
          <a:p>
            <a:pPr algn="just">
              <a:lnSpc>
                <a:spcPct val="107000"/>
              </a:lnSpc>
              <a:spcAft>
                <a:spcPts val="1067"/>
              </a:spcAft>
              <a:buFont typeface="Wingdings" panose="05000000000000000000" pitchFamily="2" charset="2"/>
              <a:buChar char="Ø"/>
            </a:pPr>
            <a:r>
              <a:rPr lang="en-IN" sz="2133" dirty="0">
                <a:latin typeface="Montserrat" panose="00000500000000000000" pitchFamily="2" charset="0"/>
                <a:ea typeface="Calibri" panose="020F0502020204030204" pitchFamily="34" charset="0"/>
                <a:cs typeface="Times New Roman" panose="02020603050405020304" pitchFamily="18" charset="0"/>
              </a:rPr>
              <a:t>The Google Play Store provided over 82 billion app in 2016 and reached over 3.5 million apps in 2017,</a:t>
            </a:r>
            <a:r>
              <a:rPr lang="en-IN" sz="2133" dirty="0">
                <a:latin typeface="Montserrat" panose="00000500000000000000" pitchFamily="2" charset="0"/>
                <a:cs typeface="Times New Roman" panose="02020603050405020304" pitchFamily="18" charset="0"/>
              </a:rPr>
              <a:t> while after a purge of apps is back to over 3 million. </a:t>
            </a:r>
          </a:p>
          <a:p>
            <a:pPr marL="152396" indent="0" algn="just">
              <a:lnSpc>
                <a:spcPct val="107000"/>
              </a:lnSpc>
              <a:spcAft>
                <a:spcPts val="1067"/>
              </a:spcAft>
              <a:buNone/>
            </a:pPr>
            <a:endParaRPr lang="en-IN" sz="2133" dirty="0">
              <a:latin typeface="Montserrat" panose="00000500000000000000" pitchFamily="2" charset="0"/>
              <a:cs typeface="Times New Roman" panose="02020603050405020304" pitchFamily="18" charset="0"/>
            </a:endParaRPr>
          </a:p>
          <a:p>
            <a:pPr algn="just">
              <a:lnSpc>
                <a:spcPct val="107000"/>
              </a:lnSpc>
              <a:spcAft>
                <a:spcPts val="1067"/>
              </a:spcAft>
              <a:buFont typeface="Wingdings" panose="05000000000000000000" pitchFamily="2" charset="2"/>
              <a:buChar char="Ø"/>
            </a:pPr>
            <a:r>
              <a:rPr lang="en-IN" sz="2133" dirty="0">
                <a:latin typeface="Montserrat" panose="00000500000000000000" pitchFamily="2" charset="0"/>
                <a:cs typeface="Times New Roman" panose="02020603050405020304" pitchFamily="18" charset="0"/>
              </a:rPr>
              <a:t>It has been the subject of multiple issues concerning security, in which </a:t>
            </a:r>
            <a:r>
              <a:rPr lang="en-IN" sz="2133" dirty="0">
                <a:latin typeface="Montserrat" panose="00000500000000000000" pitchFamily="2" charset="0"/>
                <a:ea typeface="Calibri" panose="020F0502020204030204" pitchFamily="34" charset="0"/>
                <a:cs typeface="Times New Roman" panose="02020603050405020304" pitchFamily="18" charset="0"/>
              </a:rPr>
              <a:t>malicious software has been approved and uploaded to the store and downloaded by users, with varying degrees of severity.</a:t>
            </a:r>
          </a:p>
          <a:p>
            <a:pPr marL="152396" indent="0" algn="just">
              <a:lnSpc>
                <a:spcPct val="107000"/>
              </a:lnSpc>
              <a:spcAft>
                <a:spcPts val="1067"/>
              </a:spcAft>
              <a:buNone/>
            </a:pPr>
            <a:endParaRPr lang="en-IN" sz="2133" dirty="0">
              <a:latin typeface="Montserrat" panose="00000500000000000000" pitchFamily="2" charset="0"/>
              <a:ea typeface="Calibri" panose="020F0502020204030204" pitchFamily="34" charset="0"/>
              <a:cs typeface="Times New Roman" panose="02020603050405020304" pitchFamily="18" charset="0"/>
            </a:endParaRPr>
          </a:p>
          <a:p>
            <a:pPr algn="just">
              <a:lnSpc>
                <a:spcPct val="107000"/>
              </a:lnSpc>
              <a:spcAft>
                <a:spcPts val="1067"/>
              </a:spcAft>
              <a:buFont typeface="Wingdings" panose="05000000000000000000" pitchFamily="2" charset="2"/>
              <a:buChar char="Ø"/>
            </a:pPr>
            <a:r>
              <a:rPr lang="en-IN" sz="2133" dirty="0">
                <a:latin typeface="Montserrat" panose="00000500000000000000" pitchFamily="2" charset="0"/>
                <a:ea typeface="Calibri" panose="020F0502020204030204" pitchFamily="34" charset="0"/>
                <a:cs typeface="Times New Roman" panose="02020603050405020304" pitchFamily="18" charset="0"/>
              </a:rPr>
              <a:t>Google play provides applications for movies, gaming, T.V. shows, e-books, magazines, etc. It has become the biggest and most important part of android. </a:t>
            </a:r>
          </a:p>
          <a:p>
            <a:pPr marL="152396" indent="0">
              <a:buNone/>
            </a:pPr>
            <a:endParaRPr lang="en-IN" sz="2133" dirty="0">
              <a:latin typeface="Montserrat" panose="00000500000000000000" pitchFamily="2" charset="0"/>
            </a:endParaRPr>
          </a:p>
        </p:txBody>
      </p:sp>
    </p:spTree>
    <p:extLst>
      <p:ext uri="{BB962C8B-B14F-4D97-AF65-F5344CB8AC3E}">
        <p14:creationId xmlns:p14="http://schemas.microsoft.com/office/powerpoint/2010/main" val="145506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433A21-11BF-23AE-268F-7EF1676D6761}"/>
              </a:ext>
            </a:extLst>
          </p:cNvPr>
          <p:cNvSpPr>
            <a:spLocks noGrp="1"/>
          </p:cNvSpPr>
          <p:nvPr>
            <p:ph type="body" idx="1"/>
          </p:nvPr>
        </p:nvSpPr>
        <p:spPr/>
        <p:txBody>
          <a:bodyPr/>
          <a:lstStyle/>
          <a:p>
            <a:pPr marL="457189" algn="just">
              <a:spcAft>
                <a:spcPts val="1067"/>
              </a:spcAft>
              <a:buFont typeface="+mj-lt"/>
              <a:buAutoNum type="arabicPeriod"/>
            </a:pPr>
            <a:r>
              <a:rPr lang="en-IN" sz="2133" dirty="0">
                <a:latin typeface="Montserrat" panose="00000500000000000000" pitchFamily="2" charset="0"/>
                <a:ea typeface="Calibri" panose="020F0502020204030204" pitchFamily="34" charset="0"/>
                <a:cs typeface="Calibri" panose="020F0502020204030204" pitchFamily="34" charset="0"/>
              </a:rPr>
              <a:t>The Problem statements  are: -</a:t>
            </a:r>
          </a:p>
          <a:p>
            <a:pPr marL="457189" algn="just">
              <a:spcAft>
                <a:spcPts val="1067"/>
              </a:spcAft>
              <a:buFont typeface="+mj-lt"/>
              <a:buAutoNum type="arabicPeriod"/>
              <a:tabLst>
                <a:tab pos="609585" algn="l"/>
              </a:tabLst>
            </a:pPr>
            <a:r>
              <a:rPr lang="en-IN" sz="2133" dirty="0">
                <a:latin typeface="Montserrat" panose="00000500000000000000" pitchFamily="2" charset="0"/>
                <a:ea typeface="Calibri" panose="020F0502020204030204" pitchFamily="34" charset="0"/>
                <a:cs typeface="Calibri" panose="020F0502020204030204" pitchFamily="34" charset="0"/>
              </a:rPr>
              <a:t>Does the size of an app affects the rating?</a:t>
            </a:r>
          </a:p>
          <a:p>
            <a:pPr marL="457189" algn="just">
              <a:spcAft>
                <a:spcPts val="1067"/>
              </a:spcAft>
              <a:buFont typeface="+mj-lt"/>
              <a:buAutoNum type="arabicPeriod"/>
              <a:tabLst>
                <a:tab pos="609585" algn="l"/>
              </a:tabLst>
            </a:pPr>
            <a:r>
              <a:rPr lang="en-IN" sz="2133" dirty="0">
                <a:latin typeface="Montserrat" panose="00000500000000000000" pitchFamily="2" charset="0"/>
                <a:ea typeface="Calibri" panose="020F0502020204030204" pitchFamily="34" charset="0"/>
                <a:cs typeface="Calibri" panose="020F0502020204030204" pitchFamily="34" charset="0"/>
              </a:rPr>
              <a:t>Does the price of an app affects the number of people downloading the application?</a:t>
            </a:r>
          </a:p>
          <a:p>
            <a:pPr marL="457189" algn="just">
              <a:spcAft>
                <a:spcPts val="1067"/>
              </a:spcAft>
              <a:buFont typeface="+mj-lt"/>
              <a:buAutoNum type="arabicPeriod"/>
              <a:tabLst>
                <a:tab pos="609585" algn="l"/>
              </a:tabLst>
            </a:pPr>
            <a:r>
              <a:rPr lang="en-IN" sz="2133" dirty="0">
                <a:latin typeface="Montserrat" panose="00000500000000000000" pitchFamily="2" charset="0"/>
                <a:ea typeface="Calibri" panose="020F0502020204030204" pitchFamily="34" charset="0"/>
                <a:cs typeface="Calibri" panose="020F0502020204030204" pitchFamily="34" charset="0"/>
              </a:rPr>
              <a:t>To find out the highest rated application.</a:t>
            </a:r>
          </a:p>
          <a:p>
            <a:pPr marL="457189" algn="just">
              <a:spcAft>
                <a:spcPts val="1067"/>
              </a:spcAft>
              <a:buFont typeface="+mj-lt"/>
              <a:buAutoNum type="arabicPeriod"/>
              <a:tabLst>
                <a:tab pos="609585" algn="l"/>
              </a:tabLst>
            </a:pPr>
            <a:r>
              <a:rPr lang="en-IN" sz="2133" dirty="0">
                <a:latin typeface="Montserrat" panose="00000500000000000000" pitchFamily="2" charset="0"/>
                <a:ea typeface="Calibri" panose="020F0502020204030204" pitchFamily="34" charset="0"/>
                <a:cs typeface="Calibri" panose="020F0502020204030204" pitchFamily="34" charset="0"/>
              </a:rPr>
              <a:t>Does the rating of the app affects the number of people downloading the app? </a:t>
            </a:r>
          </a:p>
          <a:p>
            <a:pPr marL="457189" algn="just">
              <a:spcAft>
                <a:spcPts val="1067"/>
              </a:spcAft>
              <a:buFont typeface="+mj-lt"/>
              <a:buAutoNum type="arabicPeriod"/>
              <a:tabLst>
                <a:tab pos="609585" algn="l"/>
              </a:tabLst>
            </a:pPr>
            <a:r>
              <a:rPr lang="en-IN" sz="2133" dirty="0">
                <a:latin typeface="Montserrat" panose="00000500000000000000" pitchFamily="2" charset="0"/>
                <a:ea typeface="Calibri" panose="020F0502020204030204" pitchFamily="34" charset="0"/>
                <a:cs typeface="Calibri" panose="020F0502020204030204" pitchFamily="34" charset="0"/>
              </a:rPr>
              <a:t>To find out which category has highest app?</a:t>
            </a:r>
          </a:p>
          <a:p>
            <a:pPr marL="152396" indent="0">
              <a:buNone/>
            </a:pPr>
            <a:endParaRPr lang="en-IN" sz="2133" dirty="0">
              <a:latin typeface="Montserrat" panose="00000500000000000000" pitchFamily="2" charset="0"/>
            </a:endParaRPr>
          </a:p>
        </p:txBody>
      </p:sp>
      <p:sp>
        <p:nvSpPr>
          <p:cNvPr id="4" name="Title 1">
            <a:extLst>
              <a:ext uri="{FF2B5EF4-FFF2-40B4-BE49-F238E27FC236}">
                <a16:creationId xmlns:a16="http://schemas.microsoft.com/office/drawing/2014/main" id="{3CF590DC-34F4-766B-CA06-78D0ED75B3B9}"/>
              </a:ext>
            </a:extLst>
          </p:cNvPr>
          <p:cNvSpPr txBox="1">
            <a:spLocks/>
          </p:cNvSpPr>
          <p:nvPr/>
        </p:nvSpPr>
        <p:spPr>
          <a:xfrm>
            <a:off x="415600" y="384367"/>
            <a:ext cx="11360800" cy="763600"/>
          </a:xfrm>
          <a:prstGeom prst="rect">
            <a:avLst/>
          </a:prstGeom>
          <a:noFill/>
          <a:ln>
            <a:noFill/>
          </a:ln>
        </p:spPr>
        <p:txBody>
          <a:bodyPr spcFirstLastPara="1" vert="horz" wrap="square" lIns="91425" tIns="91425" rIns="91425" bIns="91425" rtlCol="0" anchor="t" anchorCtr="0">
            <a:noAutofit/>
          </a:bodyPr>
          <a:lstStyle>
            <a:lvl1pPr lvl="0" algn="l" defTabSz="914400" rtl="0" eaLnBrk="1" latinLnBrk="0" hangingPunct="1">
              <a:lnSpc>
                <a:spcPct val="100000"/>
              </a:lnSpc>
              <a:spcBef>
                <a:spcPts val="0"/>
              </a:spcBef>
              <a:spcAft>
                <a:spcPts val="0"/>
              </a:spcAft>
              <a:buSzPts val="2800"/>
              <a:buNone/>
              <a:defRPr sz="4400" kern="1200">
                <a:solidFill>
                  <a:schemeClr val="tx1"/>
                </a:solidFill>
                <a:latin typeface="+mj-lt"/>
                <a:ea typeface="+mj-ea"/>
                <a:cs typeface="+mj-c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dirty="0">
                <a:solidFill>
                  <a:srgbClr val="C00000"/>
                </a:solidFill>
              </a:rPr>
              <a:t>PROBLEM STATEMENT: </a:t>
            </a:r>
            <a:endParaRPr lang="en-IN" dirty="0">
              <a:solidFill>
                <a:srgbClr val="C00000"/>
              </a:solidFill>
            </a:endParaRPr>
          </a:p>
        </p:txBody>
      </p:sp>
    </p:spTree>
    <p:extLst>
      <p:ext uri="{BB962C8B-B14F-4D97-AF65-F5344CB8AC3E}">
        <p14:creationId xmlns:p14="http://schemas.microsoft.com/office/powerpoint/2010/main" val="899688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01C390-B073-8891-6813-9A146B23F796}"/>
              </a:ext>
            </a:extLst>
          </p:cNvPr>
          <p:cNvSpPr>
            <a:spLocks noGrp="1"/>
          </p:cNvSpPr>
          <p:nvPr>
            <p:ph type="body" idx="1"/>
          </p:nvPr>
        </p:nvSpPr>
        <p:spPr>
          <a:xfrm>
            <a:off x="415600" y="1536633"/>
            <a:ext cx="11360800" cy="5100280"/>
          </a:xfrm>
        </p:spPr>
        <p:txBody>
          <a:bodyPr/>
          <a:lstStyle/>
          <a:p>
            <a:pPr marL="152396" indent="0">
              <a:buNone/>
            </a:pPr>
            <a:r>
              <a:rPr lang="en-GB" sz="1867" u="sng" dirty="0">
                <a:latin typeface="Montserrat" panose="00000500000000000000" pitchFamily="2" charset="0"/>
              </a:rPr>
              <a:t>We were provided with two data sets.</a:t>
            </a:r>
            <a:r>
              <a:rPr lang="en-GB" sz="1867" dirty="0">
                <a:latin typeface="Montserrat" panose="00000500000000000000" pitchFamily="2" charset="0"/>
              </a:rPr>
              <a:t> </a:t>
            </a:r>
          </a:p>
          <a:p>
            <a:pPr marL="152396" indent="0">
              <a:lnSpc>
                <a:spcPct val="150000"/>
              </a:lnSpc>
              <a:buNone/>
            </a:pPr>
            <a:r>
              <a:rPr lang="en-US" sz="1867" spc="-1" dirty="0">
                <a:latin typeface="Montserrat" panose="00000500000000000000" pitchFamily="2" charset="0"/>
              </a:rPr>
              <a:t>1) Play Store Data:</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App : The name of the app</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Category : The category of the app</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Rating : The rating of the app in the Play Store</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Reviews : The number of reviews of the app</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Size : The size of the app</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Install : The number of installs of the app</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Type : The type of the app (Free/Paid)</a:t>
            </a:r>
            <a:endParaRPr lang="en-IN" sz="1867" spc="-1" dirty="0">
              <a:latin typeface="Montserrat" panose="00000500000000000000" pitchFamily="2" charset="0"/>
            </a:endParaRPr>
          </a:p>
          <a:p>
            <a:pPr>
              <a:lnSpc>
                <a:spcPct val="150000"/>
              </a:lnSpc>
              <a:buClrTx/>
              <a:buFont typeface="Wingdings" panose="05000000000000000000" pitchFamily="2" charset="2"/>
              <a:buChar char="§"/>
            </a:pPr>
            <a:r>
              <a:rPr lang="en-US" sz="1867" spc="-1" dirty="0">
                <a:latin typeface="Montserrat" panose="00000500000000000000" pitchFamily="2" charset="0"/>
              </a:rPr>
              <a:t>The price of the app (0 if it is Free)</a:t>
            </a:r>
            <a:endParaRPr lang="en-IN" sz="1867" spc="-1" dirty="0">
              <a:latin typeface="Montserrat" panose="00000500000000000000" pitchFamily="2" charset="0"/>
            </a:endParaRPr>
          </a:p>
          <a:p>
            <a:pPr marL="152396" indent="0">
              <a:buNone/>
            </a:pPr>
            <a:endParaRPr lang="en-IN" sz="1867" dirty="0">
              <a:latin typeface="Montserrat" panose="00000500000000000000" pitchFamily="2" charset="0"/>
            </a:endParaRPr>
          </a:p>
        </p:txBody>
      </p:sp>
      <p:sp>
        <p:nvSpPr>
          <p:cNvPr id="4" name="Text Placeholder 2">
            <a:extLst>
              <a:ext uri="{FF2B5EF4-FFF2-40B4-BE49-F238E27FC236}">
                <a16:creationId xmlns:a16="http://schemas.microsoft.com/office/drawing/2014/main" id="{B9DCFFE5-4C52-E94A-70AA-7B982469E331}"/>
              </a:ext>
            </a:extLst>
          </p:cNvPr>
          <p:cNvSpPr txBox="1">
            <a:spLocks/>
          </p:cNvSpPr>
          <p:nvPr/>
        </p:nvSpPr>
        <p:spPr>
          <a:xfrm>
            <a:off x="7000875" y="2015039"/>
            <a:ext cx="5095875" cy="455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80990" indent="-380990">
              <a:lnSpc>
                <a:spcPct val="150000"/>
              </a:lnSpc>
              <a:buClr>
                <a:srgbClr val="000000"/>
              </a:buClr>
              <a:buSzPct val="120000"/>
              <a:buFont typeface="Wingdings" panose="05000000000000000000" pitchFamily="2" charset="2"/>
              <a:buChar char="§"/>
            </a:pPr>
            <a:r>
              <a:rPr lang="en-US" sz="1867" dirty="0">
                <a:solidFill>
                  <a:schemeClr val="bg2">
                    <a:lumMod val="10000"/>
                  </a:schemeClr>
                </a:solidFill>
                <a:latin typeface="Montserrat" panose="00000500000000000000" pitchFamily="2" charset="0"/>
              </a:rPr>
              <a:t>content Rating :The appropriate target audience of the app</a:t>
            </a:r>
            <a:endParaRPr lang="en-IN" sz="1867" dirty="0">
              <a:solidFill>
                <a:schemeClr val="bg2">
                  <a:lumMod val="10000"/>
                </a:schemeClr>
              </a:solidFill>
              <a:latin typeface="Montserrat" panose="00000500000000000000" pitchFamily="2" charset="0"/>
            </a:endParaRPr>
          </a:p>
          <a:p>
            <a:pPr marL="380990" indent="-380990">
              <a:lnSpc>
                <a:spcPct val="150000"/>
              </a:lnSpc>
              <a:buClr>
                <a:srgbClr val="000000"/>
              </a:buClr>
              <a:buSzPct val="120000"/>
              <a:buFont typeface="Wingdings" panose="05000000000000000000" pitchFamily="2" charset="2"/>
              <a:buChar char="§"/>
            </a:pPr>
            <a:r>
              <a:rPr lang="en-US" sz="1867" dirty="0">
                <a:solidFill>
                  <a:schemeClr val="bg2">
                    <a:lumMod val="10000"/>
                  </a:schemeClr>
                </a:solidFill>
                <a:latin typeface="Montserrat" panose="00000500000000000000" pitchFamily="2" charset="0"/>
              </a:rPr>
              <a:t>Genres: The genre of the app</a:t>
            </a:r>
            <a:endParaRPr lang="en-IN" sz="1867" dirty="0">
              <a:solidFill>
                <a:schemeClr val="bg2">
                  <a:lumMod val="10000"/>
                </a:schemeClr>
              </a:solidFill>
              <a:latin typeface="Montserrat" panose="00000500000000000000" pitchFamily="2" charset="0"/>
            </a:endParaRPr>
          </a:p>
          <a:p>
            <a:pPr marL="380990" indent="-380990">
              <a:lnSpc>
                <a:spcPct val="150000"/>
              </a:lnSpc>
              <a:buClr>
                <a:srgbClr val="000000"/>
              </a:buClr>
              <a:buSzPct val="120000"/>
              <a:buFont typeface="Wingdings" panose="05000000000000000000" pitchFamily="2" charset="2"/>
              <a:buChar char="§"/>
            </a:pPr>
            <a:r>
              <a:rPr lang="en-US" sz="1867" dirty="0">
                <a:solidFill>
                  <a:schemeClr val="bg2">
                    <a:lumMod val="10000"/>
                  </a:schemeClr>
                </a:solidFill>
                <a:latin typeface="Montserrat" panose="00000500000000000000" pitchFamily="2" charset="0"/>
              </a:rPr>
              <a:t>Last Updated : The date when the app was last updated</a:t>
            </a:r>
            <a:endParaRPr lang="en-IN" sz="1867" dirty="0">
              <a:solidFill>
                <a:schemeClr val="bg2">
                  <a:lumMod val="10000"/>
                </a:schemeClr>
              </a:solidFill>
              <a:latin typeface="Montserrat" panose="00000500000000000000" pitchFamily="2" charset="0"/>
            </a:endParaRPr>
          </a:p>
          <a:p>
            <a:pPr marL="380990" indent="-380990">
              <a:lnSpc>
                <a:spcPct val="150000"/>
              </a:lnSpc>
              <a:buClr>
                <a:srgbClr val="000000"/>
              </a:buClr>
              <a:buSzPct val="120000"/>
              <a:buFont typeface="Wingdings" panose="05000000000000000000" pitchFamily="2" charset="2"/>
              <a:buChar char="§"/>
            </a:pPr>
            <a:r>
              <a:rPr lang="en-US" sz="1867" dirty="0">
                <a:solidFill>
                  <a:schemeClr val="bg2">
                    <a:lumMod val="10000"/>
                  </a:schemeClr>
                </a:solidFill>
                <a:latin typeface="Montserrat" panose="00000500000000000000" pitchFamily="2" charset="0"/>
              </a:rPr>
              <a:t>Current Ver : The latest version of the app</a:t>
            </a:r>
            <a:endParaRPr lang="en-IN" sz="1867" dirty="0">
              <a:solidFill>
                <a:schemeClr val="bg2">
                  <a:lumMod val="10000"/>
                </a:schemeClr>
              </a:solidFill>
              <a:latin typeface="Montserrat" panose="00000500000000000000" pitchFamily="2" charset="0"/>
            </a:endParaRPr>
          </a:p>
          <a:p>
            <a:pPr marL="380990" indent="-380990">
              <a:lnSpc>
                <a:spcPct val="150000"/>
              </a:lnSpc>
              <a:buClr>
                <a:srgbClr val="000000"/>
              </a:buClr>
              <a:buSzPct val="120000"/>
              <a:buFont typeface="Wingdings" panose="05000000000000000000" pitchFamily="2" charset="2"/>
              <a:buChar char="§"/>
            </a:pPr>
            <a:r>
              <a:rPr lang="en-US" sz="1867" dirty="0">
                <a:solidFill>
                  <a:schemeClr val="bg2">
                    <a:lumMod val="10000"/>
                  </a:schemeClr>
                </a:solidFill>
                <a:latin typeface="Montserrat" panose="00000500000000000000" pitchFamily="2" charset="0"/>
              </a:rPr>
              <a:t>Android Ver : The minimum Android version required to run the app</a:t>
            </a:r>
            <a:endParaRPr lang="en-IN" sz="1867" dirty="0">
              <a:solidFill>
                <a:schemeClr val="bg2">
                  <a:lumMod val="10000"/>
                </a:schemeClr>
              </a:solidFill>
              <a:latin typeface="Montserrat" panose="00000500000000000000" pitchFamily="2" charset="0"/>
            </a:endParaRPr>
          </a:p>
          <a:p>
            <a:pPr>
              <a:buSzPct val="120000"/>
              <a:buFont typeface="Wingdings" panose="05000000000000000000" pitchFamily="2" charset="2"/>
              <a:buChar char="§"/>
            </a:pPr>
            <a:endParaRPr lang="en-IN" sz="1867" dirty="0">
              <a:solidFill>
                <a:schemeClr val="bg2">
                  <a:lumMod val="10000"/>
                </a:schemeClr>
              </a:solidFill>
              <a:latin typeface="Montserrat" panose="00000500000000000000" pitchFamily="2" charset="0"/>
            </a:endParaRPr>
          </a:p>
        </p:txBody>
      </p:sp>
      <p:sp>
        <p:nvSpPr>
          <p:cNvPr id="7" name="Title 1">
            <a:extLst>
              <a:ext uri="{FF2B5EF4-FFF2-40B4-BE49-F238E27FC236}">
                <a16:creationId xmlns:a16="http://schemas.microsoft.com/office/drawing/2014/main" id="{08845DAE-D47E-06F2-CD83-5438020BD37A}"/>
              </a:ext>
            </a:extLst>
          </p:cNvPr>
          <p:cNvSpPr txBox="1">
            <a:spLocks/>
          </p:cNvSpPr>
          <p:nvPr/>
        </p:nvSpPr>
        <p:spPr>
          <a:xfrm>
            <a:off x="523176" y="378214"/>
            <a:ext cx="11360800" cy="763600"/>
          </a:xfrm>
          <a:prstGeom prst="rect">
            <a:avLst/>
          </a:prstGeom>
          <a:noFill/>
          <a:ln>
            <a:noFill/>
          </a:ln>
        </p:spPr>
        <p:txBody>
          <a:bodyPr spcFirstLastPara="1" vert="horz" wrap="square" lIns="91425" tIns="91425" rIns="91425" bIns="91425" rtlCol="0" anchor="t" anchorCtr="0">
            <a:noAutofit/>
          </a:bodyPr>
          <a:lstStyle>
            <a:lvl1pPr lvl="0" algn="l" defTabSz="914400" rtl="0" eaLnBrk="1" latinLnBrk="0" hangingPunct="1">
              <a:lnSpc>
                <a:spcPct val="100000"/>
              </a:lnSpc>
              <a:spcBef>
                <a:spcPts val="0"/>
              </a:spcBef>
              <a:spcAft>
                <a:spcPts val="0"/>
              </a:spcAft>
              <a:buSzPts val="2800"/>
              <a:buNone/>
              <a:defRPr sz="4400" kern="1200">
                <a:solidFill>
                  <a:schemeClr val="tx1"/>
                </a:solidFill>
                <a:latin typeface="+mj-lt"/>
                <a:ea typeface="+mj-ea"/>
                <a:cs typeface="+mj-c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spc="-1" dirty="0">
                <a:solidFill>
                  <a:srgbClr val="C00000"/>
                </a:solidFill>
                <a:latin typeface="Montserrat" panose="00000500000000000000" pitchFamily="2" charset="0"/>
              </a:rPr>
              <a:t>DESCRIPTION OF DATASET:</a:t>
            </a:r>
            <a:endParaRPr lang="en-IN" dirty="0"/>
          </a:p>
        </p:txBody>
      </p:sp>
    </p:spTree>
    <p:extLst>
      <p:ext uri="{BB962C8B-B14F-4D97-AF65-F5344CB8AC3E}">
        <p14:creationId xmlns:p14="http://schemas.microsoft.com/office/powerpoint/2010/main" val="57861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FA44-DA6B-C515-0BAE-0E86147D4A70}"/>
              </a:ext>
            </a:extLst>
          </p:cNvPr>
          <p:cNvSpPr>
            <a:spLocks noGrp="1"/>
          </p:cNvSpPr>
          <p:nvPr>
            <p:ph type="title" idx="4294967295"/>
          </p:nvPr>
        </p:nvSpPr>
        <p:spPr>
          <a:xfrm>
            <a:off x="415600" y="593367"/>
            <a:ext cx="11360800" cy="763600"/>
          </a:xfrm>
        </p:spPr>
        <p:txBody>
          <a:bodyPr/>
          <a:lstStyle/>
          <a:p>
            <a:r>
              <a:rPr lang="en-US" sz="4400" spc="-1" dirty="0">
                <a:solidFill>
                  <a:srgbClr val="C00000"/>
                </a:solidFill>
                <a:latin typeface="Montserrat" panose="00000500000000000000" pitchFamily="2" charset="0"/>
              </a:rPr>
              <a:t>DESCRIPTION OF DATASET:</a:t>
            </a:r>
            <a:endParaRPr lang="en-IN" dirty="0"/>
          </a:p>
        </p:txBody>
      </p:sp>
      <p:sp>
        <p:nvSpPr>
          <p:cNvPr id="3" name="Text Placeholder 2">
            <a:extLst>
              <a:ext uri="{FF2B5EF4-FFF2-40B4-BE49-F238E27FC236}">
                <a16:creationId xmlns:a16="http://schemas.microsoft.com/office/drawing/2014/main" id="{E29DA397-6DE9-B734-F987-72ADE16B0714}"/>
              </a:ext>
            </a:extLst>
          </p:cNvPr>
          <p:cNvSpPr>
            <a:spLocks noGrp="1"/>
          </p:cNvSpPr>
          <p:nvPr>
            <p:ph type="body" idx="1"/>
          </p:nvPr>
        </p:nvSpPr>
        <p:spPr>
          <a:xfrm>
            <a:off x="415599" y="1536633"/>
            <a:ext cx="11360799" cy="4555200"/>
          </a:xfrm>
        </p:spPr>
        <p:txBody>
          <a:bodyPr/>
          <a:lstStyle/>
          <a:p>
            <a:pPr marL="0" indent="0">
              <a:lnSpc>
                <a:spcPct val="200000"/>
              </a:lnSpc>
              <a:buClr>
                <a:srgbClr val="000000"/>
              </a:buClr>
              <a:buSzPct val="45000"/>
              <a:buNone/>
            </a:pPr>
            <a:r>
              <a:rPr lang="en-US" sz="1867" spc="-1" dirty="0">
                <a:solidFill>
                  <a:srgbClr val="000000"/>
                </a:solidFill>
                <a:latin typeface="Montserrat"/>
                <a:ea typeface="Arial"/>
              </a:rPr>
              <a:t>2)User Review Data:</a:t>
            </a:r>
            <a:endParaRPr lang="en-IN" sz="1867" spc="-1" dirty="0">
              <a:latin typeface="Arial"/>
            </a:endParaRPr>
          </a:p>
          <a:p>
            <a:pPr marL="380990" indent="-380990">
              <a:lnSpc>
                <a:spcPct val="200000"/>
              </a:lnSpc>
              <a:buClr>
                <a:srgbClr val="000000"/>
              </a:buClr>
              <a:buSzPct val="45000"/>
              <a:buFont typeface="Wingdings" panose="05000000000000000000" pitchFamily="2" charset="2"/>
              <a:buChar char="Ø"/>
            </a:pPr>
            <a:r>
              <a:rPr lang="en-US" sz="1867" spc="-1" dirty="0">
                <a:solidFill>
                  <a:srgbClr val="000000"/>
                </a:solidFill>
                <a:latin typeface="Montserrat"/>
                <a:ea typeface="Arial"/>
              </a:rPr>
              <a:t>App – An app name</a:t>
            </a:r>
            <a:endParaRPr lang="en-IN" sz="1867" spc="-1" dirty="0"/>
          </a:p>
          <a:p>
            <a:pPr marL="380990" indent="-380990">
              <a:lnSpc>
                <a:spcPct val="200000"/>
              </a:lnSpc>
              <a:buClr>
                <a:srgbClr val="000000"/>
              </a:buClr>
              <a:buSzPct val="45000"/>
              <a:buFont typeface="Wingdings" panose="05000000000000000000" pitchFamily="2" charset="2"/>
              <a:buChar char="Ø"/>
            </a:pPr>
            <a:r>
              <a:rPr lang="en-US" sz="1867" spc="-1" dirty="0">
                <a:solidFill>
                  <a:srgbClr val="000000"/>
                </a:solidFill>
                <a:latin typeface="Montserrat"/>
                <a:ea typeface="Arial"/>
              </a:rPr>
              <a:t>Sentiment – Sentiment given to an app by users ( </a:t>
            </a:r>
            <a:r>
              <a:rPr lang="en-US" sz="1867" spc="-1" dirty="0" err="1">
                <a:solidFill>
                  <a:srgbClr val="000000"/>
                </a:solidFill>
                <a:latin typeface="Montserrat"/>
                <a:ea typeface="Arial"/>
              </a:rPr>
              <a:t>i.e</a:t>
            </a:r>
            <a:r>
              <a:rPr lang="en-US" sz="1867" spc="-1" dirty="0">
                <a:solidFill>
                  <a:srgbClr val="000000"/>
                </a:solidFill>
                <a:latin typeface="Montserrat"/>
                <a:ea typeface="Arial"/>
              </a:rPr>
              <a:t> Positive, Neutral, Negative)</a:t>
            </a:r>
            <a:endParaRPr lang="en-IN" sz="1867" spc="-1" dirty="0"/>
          </a:p>
          <a:p>
            <a:pPr marL="380990" indent="-380990">
              <a:lnSpc>
                <a:spcPct val="200000"/>
              </a:lnSpc>
              <a:buClr>
                <a:srgbClr val="000000"/>
              </a:buClr>
              <a:buSzPct val="45000"/>
              <a:buFont typeface="Wingdings" panose="05000000000000000000" pitchFamily="2" charset="2"/>
              <a:buChar char="Ø"/>
            </a:pPr>
            <a:r>
              <a:rPr lang="en-US" sz="1867" spc="-1" dirty="0">
                <a:solidFill>
                  <a:srgbClr val="000000"/>
                </a:solidFill>
                <a:latin typeface="Montserrat"/>
                <a:ea typeface="Arial"/>
              </a:rPr>
              <a:t> Sentiment Polarity – The polarity of sentiment measures how negative or positive the context is. In the data we have, the polarity ranges from +1(Positive) to -1(Negative).</a:t>
            </a:r>
            <a:endParaRPr lang="en-IN" sz="1867" spc="-1" dirty="0"/>
          </a:p>
          <a:p>
            <a:pPr marL="380990" indent="-380990">
              <a:lnSpc>
                <a:spcPct val="200000"/>
              </a:lnSpc>
              <a:buClr>
                <a:srgbClr val="000000"/>
              </a:buClr>
              <a:buSzPct val="45000"/>
              <a:buFont typeface="Wingdings" panose="05000000000000000000" pitchFamily="2" charset="2"/>
              <a:buChar char="Ø"/>
            </a:pPr>
            <a:r>
              <a:rPr lang="en-US" sz="1867" spc="-1" dirty="0">
                <a:solidFill>
                  <a:srgbClr val="000000"/>
                </a:solidFill>
                <a:latin typeface="Montserrat"/>
                <a:ea typeface="Arial"/>
              </a:rPr>
              <a:t>Sentiment Subjectivity - The subjectivity of a sentiment is how likely that sentiment is to be based on data or factual information, versus personal opinions or public notions</a:t>
            </a:r>
            <a:endParaRPr lang="en-IN" sz="1867" spc="-1" dirty="0">
              <a:latin typeface="Arial"/>
            </a:endParaRPr>
          </a:p>
          <a:p>
            <a:pPr>
              <a:lnSpc>
                <a:spcPct val="200000"/>
              </a:lnSpc>
            </a:pPr>
            <a:endParaRPr lang="en-IN" sz="1867" dirty="0"/>
          </a:p>
        </p:txBody>
      </p:sp>
    </p:spTree>
    <p:extLst>
      <p:ext uri="{BB962C8B-B14F-4D97-AF65-F5344CB8AC3E}">
        <p14:creationId xmlns:p14="http://schemas.microsoft.com/office/powerpoint/2010/main" val="234216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B4C6-9C13-E4DF-BDD1-4FDD27D40F8E}"/>
              </a:ext>
            </a:extLst>
          </p:cNvPr>
          <p:cNvSpPr>
            <a:spLocks noGrp="1"/>
          </p:cNvSpPr>
          <p:nvPr>
            <p:ph type="title" idx="4294967295"/>
          </p:nvPr>
        </p:nvSpPr>
        <p:spPr>
          <a:xfrm>
            <a:off x="415600" y="593367"/>
            <a:ext cx="11360800" cy="763600"/>
          </a:xfrm>
        </p:spPr>
        <p:txBody>
          <a:bodyPr/>
          <a:lstStyle/>
          <a:p>
            <a:r>
              <a:rPr lang="en-US" sz="4400" spc="-1" dirty="0">
                <a:solidFill>
                  <a:srgbClr val="C00000"/>
                </a:solidFill>
                <a:latin typeface="Montserrat" panose="00000500000000000000" pitchFamily="2" charset="0"/>
              </a:rPr>
              <a:t>Data Cleaning:</a:t>
            </a:r>
            <a:endParaRPr lang="en-IN" dirty="0">
              <a:latin typeface="Montserrat" panose="00000500000000000000" pitchFamily="2" charset="0"/>
            </a:endParaRPr>
          </a:p>
        </p:txBody>
      </p:sp>
      <p:sp>
        <p:nvSpPr>
          <p:cNvPr id="3" name="Text Placeholder 2">
            <a:extLst>
              <a:ext uri="{FF2B5EF4-FFF2-40B4-BE49-F238E27FC236}">
                <a16:creationId xmlns:a16="http://schemas.microsoft.com/office/drawing/2014/main" id="{22755F80-04EC-20D9-6703-BC587D736ED9}"/>
              </a:ext>
            </a:extLst>
          </p:cNvPr>
          <p:cNvSpPr>
            <a:spLocks noGrp="1"/>
          </p:cNvSpPr>
          <p:nvPr>
            <p:ph type="body" idx="1"/>
          </p:nvPr>
        </p:nvSpPr>
        <p:spPr>
          <a:xfrm>
            <a:off x="415600" y="1536633"/>
            <a:ext cx="10933718" cy="4555200"/>
          </a:xfrm>
        </p:spPr>
        <p:txBody>
          <a:bodyPr/>
          <a:lstStyle/>
          <a:p>
            <a:pPr marL="152396" indent="0">
              <a:lnSpc>
                <a:spcPct val="200000"/>
              </a:lnSpc>
              <a:buNone/>
            </a:pPr>
            <a:r>
              <a:rPr lang="en-GB" sz="1867" dirty="0">
                <a:latin typeface="Montserrat" panose="00000500000000000000" pitchFamily="2" charset="0"/>
              </a:rPr>
              <a:t>STEPS INVOLVED IN DATA CLEANING: -</a:t>
            </a:r>
          </a:p>
          <a:p>
            <a:pPr>
              <a:lnSpc>
                <a:spcPct val="200000"/>
              </a:lnSpc>
              <a:buClrTx/>
              <a:buFont typeface="+mj-lt"/>
              <a:buAutoNum type="arabicPeriod"/>
            </a:pPr>
            <a:r>
              <a:rPr lang="en-GB" sz="1867" dirty="0">
                <a:latin typeface="Montserrat" panose="00000500000000000000" pitchFamily="2" charset="0"/>
              </a:rPr>
              <a:t>Converting values of install column into integer and removing “+” and “,” signs.</a:t>
            </a:r>
          </a:p>
          <a:p>
            <a:pPr>
              <a:lnSpc>
                <a:spcPct val="200000"/>
              </a:lnSpc>
              <a:buClrTx/>
              <a:buFont typeface="+mj-lt"/>
              <a:buAutoNum type="arabicPeriod"/>
            </a:pPr>
            <a:r>
              <a:rPr lang="en-GB" sz="1867" dirty="0">
                <a:latin typeface="Montserrat" panose="00000500000000000000" pitchFamily="2" charset="0"/>
              </a:rPr>
              <a:t>Converting values of price column into integer and removing “$” sign.</a:t>
            </a:r>
            <a:endParaRPr lang="en-GB" sz="2000" dirty="0">
              <a:latin typeface="Montserrat" panose="00000500000000000000" pitchFamily="2" charset="0"/>
            </a:endParaRPr>
          </a:p>
          <a:p>
            <a:pPr>
              <a:lnSpc>
                <a:spcPct val="200000"/>
              </a:lnSpc>
              <a:buClrTx/>
              <a:buFont typeface="+mj-lt"/>
              <a:buAutoNum type="arabicPeriod"/>
            </a:pPr>
            <a:r>
              <a:rPr lang="en-GB" sz="2000" dirty="0">
                <a:latin typeface="Montserrat" panose="00000500000000000000" pitchFamily="2" charset="0"/>
              </a:rPr>
              <a:t>Converting values of review column into integer. </a:t>
            </a:r>
          </a:p>
          <a:p>
            <a:pPr marL="152396" indent="0">
              <a:lnSpc>
                <a:spcPct val="200000"/>
              </a:lnSpc>
              <a:buClrTx/>
              <a:buNone/>
            </a:pPr>
            <a:r>
              <a:rPr lang="en-GB" sz="1867" dirty="0">
                <a:latin typeface="Montserrat" panose="00000500000000000000" pitchFamily="2" charset="0"/>
              </a:rPr>
              <a:t> </a:t>
            </a:r>
          </a:p>
        </p:txBody>
      </p:sp>
      <p:pic>
        <p:nvPicPr>
          <p:cNvPr id="4" name="Picture 3">
            <a:extLst>
              <a:ext uri="{FF2B5EF4-FFF2-40B4-BE49-F238E27FC236}">
                <a16:creationId xmlns:a16="http://schemas.microsoft.com/office/drawing/2014/main" id="{09208821-8D9F-BEC9-2E60-5AF645F08842}"/>
              </a:ext>
            </a:extLst>
          </p:cNvPr>
          <p:cNvPicPr>
            <a:picLocks noChangeAspect="1"/>
          </p:cNvPicPr>
          <p:nvPr/>
        </p:nvPicPr>
        <p:blipFill>
          <a:blip r:embed="rId2"/>
          <a:stretch>
            <a:fillRect/>
          </a:stretch>
        </p:blipFill>
        <p:spPr>
          <a:xfrm>
            <a:off x="3482788" y="3889593"/>
            <a:ext cx="8709212" cy="2779059"/>
          </a:xfrm>
          <a:prstGeom prst="rect">
            <a:avLst/>
          </a:prstGeom>
        </p:spPr>
      </p:pic>
      <p:sp>
        <p:nvSpPr>
          <p:cNvPr id="5" name="TextBox 4">
            <a:extLst>
              <a:ext uri="{FF2B5EF4-FFF2-40B4-BE49-F238E27FC236}">
                <a16:creationId xmlns:a16="http://schemas.microsoft.com/office/drawing/2014/main" id="{04FC795D-D872-58E7-5B51-2C01D7207198}"/>
              </a:ext>
            </a:extLst>
          </p:cNvPr>
          <p:cNvSpPr txBox="1"/>
          <p:nvPr/>
        </p:nvSpPr>
        <p:spPr>
          <a:xfrm>
            <a:off x="569258" y="3889593"/>
            <a:ext cx="2913530" cy="2585323"/>
          </a:xfrm>
          <a:prstGeom prst="rect">
            <a:avLst/>
          </a:prstGeom>
          <a:noFill/>
        </p:spPr>
        <p:txBody>
          <a:bodyPr wrap="square" rtlCol="0">
            <a:spAutoFit/>
          </a:bodyPr>
          <a:lstStyle/>
          <a:p>
            <a:pPr>
              <a:lnSpc>
                <a:spcPct val="200000"/>
              </a:lnSpc>
              <a:buClrTx/>
            </a:pPr>
            <a:r>
              <a:rPr lang="en-GB" sz="1800" dirty="0">
                <a:latin typeface="Montserrat" panose="00000500000000000000" pitchFamily="2" charset="0"/>
              </a:rPr>
              <a:t>4.      Converting values of size column into integer and removing “M” and “K”.</a:t>
            </a:r>
          </a:p>
          <a:p>
            <a:pPr marL="342900" indent="-342900">
              <a:buFont typeface="+mj-lt"/>
              <a:buAutoNum type="arabicPeriod"/>
            </a:pPr>
            <a:endParaRPr lang="en-IN" dirty="0"/>
          </a:p>
        </p:txBody>
      </p:sp>
    </p:spTree>
    <p:extLst>
      <p:ext uri="{BB962C8B-B14F-4D97-AF65-F5344CB8AC3E}">
        <p14:creationId xmlns:p14="http://schemas.microsoft.com/office/powerpoint/2010/main" val="220917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8B8B28-5D2E-701E-69F1-D583D077624B}"/>
              </a:ext>
            </a:extLst>
          </p:cNvPr>
          <p:cNvSpPr>
            <a:spLocks noGrp="1"/>
          </p:cNvSpPr>
          <p:nvPr>
            <p:ph type="title" idx="4294967295"/>
          </p:nvPr>
        </p:nvSpPr>
        <p:spPr>
          <a:xfrm>
            <a:off x="415925" y="593725"/>
            <a:ext cx="11360150" cy="763588"/>
          </a:xfrm>
        </p:spPr>
        <p:txBody>
          <a:bodyPr/>
          <a:lstStyle/>
          <a:p>
            <a:r>
              <a:rPr lang="en-US" sz="4400" spc="-1" dirty="0">
                <a:solidFill>
                  <a:srgbClr val="C00000"/>
                </a:solidFill>
                <a:latin typeface="Montserrat" panose="00000500000000000000" pitchFamily="2" charset="0"/>
              </a:rPr>
              <a:t>Data Cleaning(cont.):</a:t>
            </a:r>
            <a:endParaRPr lang="en-IN" dirty="0">
              <a:latin typeface="Montserrat" panose="00000500000000000000" pitchFamily="2" charset="0"/>
            </a:endParaRPr>
          </a:p>
        </p:txBody>
      </p:sp>
      <p:pic>
        <p:nvPicPr>
          <p:cNvPr id="8" name="Picture 7">
            <a:extLst>
              <a:ext uri="{FF2B5EF4-FFF2-40B4-BE49-F238E27FC236}">
                <a16:creationId xmlns:a16="http://schemas.microsoft.com/office/drawing/2014/main" id="{4FF46A0C-2A46-1876-0AEF-2650368AB661}"/>
              </a:ext>
            </a:extLst>
          </p:cNvPr>
          <p:cNvPicPr>
            <a:picLocks noChangeAspect="1"/>
          </p:cNvPicPr>
          <p:nvPr/>
        </p:nvPicPr>
        <p:blipFill>
          <a:blip r:embed="rId2"/>
          <a:stretch>
            <a:fillRect/>
          </a:stretch>
        </p:blipFill>
        <p:spPr>
          <a:xfrm>
            <a:off x="681408" y="1684258"/>
            <a:ext cx="3391194" cy="4580017"/>
          </a:xfrm>
          <a:prstGeom prst="rect">
            <a:avLst/>
          </a:prstGeom>
        </p:spPr>
      </p:pic>
      <p:sp>
        <p:nvSpPr>
          <p:cNvPr id="9" name="TextBox 8">
            <a:extLst>
              <a:ext uri="{FF2B5EF4-FFF2-40B4-BE49-F238E27FC236}">
                <a16:creationId xmlns:a16="http://schemas.microsoft.com/office/drawing/2014/main" id="{252169CC-598B-6CC1-83AA-6EDF2DBAEFE1}"/>
              </a:ext>
            </a:extLst>
          </p:cNvPr>
          <p:cNvSpPr txBox="1"/>
          <p:nvPr/>
        </p:nvSpPr>
        <p:spPr>
          <a:xfrm>
            <a:off x="4007223" y="1586753"/>
            <a:ext cx="5692588" cy="1672894"/>
          </a:xfrm>
          <a:prstGeom prst="rect">
            <a:avLst/>
          </a:prstGeom>
          <a:noFill/>
        </p:spPr>
        <p:txBody>
          <a:bodyPr wrap="square" rtlCol="0">
            <a:spAutoFit/>
          </a:bodyPr>
          <a:lstStyle/>
          <a:p>
            <a:pPr marL="342900" indent="-342900">
              <a:lnSpc>
                <a:spcPct val="200000"/>
              </a:lnSpc>
              <a:buClrTx/>
              <a:buFont typeface="+mj-lt"/>
              <a:buAutoNum type="arabicPeriod"/>
            </a:pPr>
            <a:r>
              <a:rPr lang="en-GB" sz="1800" dirty="0">
                <a:latin typeface="Montserrat" panose="00000500000000000000" pitchFamily="2" charset="0"/>
              </a:rPr>
              <a:t>Replacing Rating(null) values with the average rating of category.</a:t>
            </a:r>
          </a:p>
          <a:p>
            <a:pPr marL="342900" indent="-342900">
              <a:lnSpc>
                <a:spcPct val="200000"/>
              </a:lnSpc>
              <a:buClrTx/>
              <a:buFont typeface="+mj-lt"/>
              <a:buAutoNum type="arabicPeriod"/>
            </a:pPr>
            <a:r>
              <a:rPr lang="en-GB" sz="1800" dirty="0">
                <a:latin typeface="Montserrat" panose="00000500000000000000" pitchFamily="2" charset="0"/>
              </a:rPr>
              <a:t>Removing the Data with the null value</a:t>
            </a:r>
          </a:p>
        </p:txBody>
      </p:sp>
      <p:pic>
        <p:nvPicPr>
          <p:cNvPr id="11" name="Picture 10">
            <a:extLst>
              <a:ext uri="{FF2B5EF4-FFF2-40B4-BE49-F238E27FC236}">
                <a16:creationId xmlns:a16="http://schemas.microsoft.com/office/drawing/2014/main" id="{1ACE6392-01AD-F157-5A11-57868070CBF0}"/>
              </a:ext>
            </a:extLst>
          </p:cNvPr>
          <p:cNvPicPr>
            <a:picLocks noChangeAspect="1"/>
          </p:cNvPicPr>
          <p:nvPr/>
        </p:nvPicPr>
        <p:blipFill>
          <a:blip r:embed="rId3"/>
          <a:stretch>
            <a:fillRect/>
          </a:stretch>
        </p:blipFill>
        <p:spPr>
          <a:xfrm>
            <a:off x="4562456" y="4355854"/>
            <a:ext cx="7466278" cy="2277035"/>
          </a:xfrm>
          <a:prstGeom prst="rect">
            <a:avLst/>
          </a:prstGeom>
        </p:spPr>
      </p:pic>
      <p:sp>
        <p:nvSpPr>
          <p:cNvPr id="12" name="TextBox 11">
            <a:extLst>
              <a:ext uri="{FF2B5EF4-FFF2-40B4-BE49-F238E27FC236}">
                <a16:creationId xmlns:a16="http://schemas.microsoft.com/office/drawing/2014/main" id="{21E9FFCE-5E5B-EF1E-3ED7-E12CE628AC27}"/>
              </a:ext>
            </a:extLst>
          </p:cNvPr>
          <p:cNvSpPr txBox="1"/>
          <p:nvPr/>
        </p:nvSpPr>
        <p:spPr>
          <a:xfrm>
            <a:off x="4706471" y="3576918"/>
            <a:ext cx="3863788" cy="461665"/>
          </a:xfrm>
          <a:prstGeom prst="rect">
            <a:avLst/>
          </a:prstGeom>
          <a:noFill/>
        </p:spPr>
        <p:txBody>
          <a:bodyPr wrap="square" rtlCol="0">
            <a:spAutoFit/>
          </a:bodyPr>
          <a:lstStyle/>
          <a:p>
            <a:r>
              <a:rPr lang="en-US" sz="2400" u="sng" dirty="0">
                <a:solidFill>
                  <a:srgbClr val="C00000"/>
                </a:solidFill>
                <a:latin typeface="Montserrat" panose="00000500000000000000" pitchFamily="2" charset="0"/>
              </a:rPr>
              <a:t>Clean Data</a:t>
            </a:r>
            <a:endParaRPr lang="en-IN" sz="2400" u="sng" dirty="0">
              <a:solidFill>
                <a:srgbClr val="C00000"/>
              </a:solidFill>
              <a:latin typeface="Montserrat" panose="00000500000000000000" pitchFamily="2" charset="0"/>
            </a:endParaRPr>
          </a:p>
        </p:txBody>
      </p:sp>
    </p:spTree>
    <p:extLst>
      <p:ext uri="{BB962C8B-B14F-4D97-AF65-F5344CB8AC3E}">
        <p14:creationId xmlns:p14="http://schemas.microsoft.com/office/powerpoint/2010/main" val="3235618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1788</Words>
  <Application>Microsoft Office PowerPoint</Application>
  <PresentationFormat>Widescreen</PresentationFormat>
  <Paragraphs>154</Paragraphs>
  <Slides>29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Montserrat</vt:lpstr>
      <vt:lpstr>StarSymbol</vt:lpstr>
      <vt:lpstr>Wingdings</vt:lpstr>
      <vt:lpstr>Office Theme</vt:lpstr>
      <vt:lpstr>           Capstone Project Play Store App Review Analysis Team members Akshay Kumar Saini Kumkum Singh   </vt:lpstr>
      <vt:lpstr>Content</vt:lpstr>
      <vt:lpstr>INTRODUCTION</vt:lpstr>
      <vt:lpstr>INTRODUCTION</vt:lpstr>
      <vt:lpstr>PowerPoint Presentation</vt:lpstr>
      <vt:lpstr>PowerPoint Presentation</vt:lpstr>
      <vt:lpstr>DESCRIPTION OF DATASET:</vt:lpstr>
      <vt:lpstr>Data Cleaning:</vt:lpstr>
      <vt:lpstr>Data Cleaning(cont.):</vt:lpstr>
      <vt:lpstr>Data Analysis &amp; Visualization:</vt:lpstr>
      <vt:lpstr>Data Analysis &amp; Visualization(cont..):</vt:lpstr>
      <vt:lpstr>Data Analysis &amp; Visualization(cont..):</vt:lpstr>
      <vt:lpstr>Data Analysis &amp; Visualization(cont..):</vt:lpstr>
      <vt:lpstr>PowerPoint Presentation</vt:lpstr>
      <vt:lpstr>PowerPoint Presentation</vt:lpstr>
      <vt:lpstr>PowerPoint Presentation</vt:lpstr>
      <vt:lpstr>Data Analysis &amp; Visualization(cont..):</vt:lpstr>
      <vt:lpstr>Data Analysis &amp; Visualization(cont..):</vt:lpstr>
      <vt:lpstr>Data Analysis &amp; Visualization(cont..):</vt:lpstr>
      <vt:lpstr>Data Analysis &amp; Visualization(cont..):</vt:lpstr>
      <vt:lpstr>Data Analysis &amp; Visualization(cont..):</vt:lpstr>
      <vt:lpstr>Data Analysis &amp; Visualization(cont..):</vt:lpstr>
      <vt:lpstr>Data Analysis &amp; Visualization(cont..):</vt:lpstr>
      <vt:lpstr>PowerPoint Presentation</vt:lpstr>
      <vt:lpstr>Some important points we get: </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Saini</dc:creator>
  <cp:lastModifiedBy>Akshay  Saini</cp:lastModifiedBy>
  <cp:revision>48</cp:revision>
  <dcterms:created xsi:type="dcterms:W3CDTF">2022-08-19T06:04:36Z</dcterms:created>
  <dcterms:modified xsi:type="dcterms:W3CDTF">2022-08-19T10:01:50Z</dcterms:modified>
</cp:coreProperties>
</file>