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962A2-D02A-4889-80D9-F1AAAE6ABE6E}" type="doc">
      <dgm:prSet loTypeId="urn:microsoft.com/office/officeart/2005/8/layout/target1" loCatId="relationship" qsTypeId="urn:microsoft.com/office/officeart/2005/8/quickstyle/simple1" qsCatId="simple" csTypeId="urn:microsoft.com/office/officeart/2005/8/colors/accent0_3" csCatId="mainScheme"/>
      <dgm:spPr/>
      <dgm:t>
        <a:bodyPr/>
        <a:lstStyle/>
        <a:p>
          <a:endParaRPr lang="en-US"/>
        </a:p>
      </dgm:t>
    </dgm:pt>
    <dgm:pt modelId="{0111EA8B-28ED-45E1-8C6F-034A917512AE}">
      <dgm:prSet/>
      <dgm:spPr/>
      <dgm:t>
        <a:bodyPr/>
        <a:lstStyle/>
        <a:p>
          <a:pPr rtl="0"/>
          <a:r>
            <a:rPr lang="en-US" b="1" smtClean="0"/>
            <a:t>Name of Plant</a:t>
          </a:r>
          <a:endParaRPr lang="en-US"/>
        </a:p>
      </dgm:t>
    </dgm:pt>
    <dgm:pt modelId="{4FA952A9-3E3F-48DE-9659-A2699081E827}" type="parTrans" cxnId="{132D0DA7-67A5-423F-A1F3-C55E8313D6A7}">
      <dgm:prSet/>
      <dgm:spPr/>
      <dgm:t>
        <a:bodyPr/>
        <a:lstStyle/>
        <a:p>
          <a:endParaRPr lang="en-US"/>
        </a:p>
      </dgm:t>
    </dgm:pt>
    <dgm:pt modelId="{E2C18848-A64E-4D4B-936E-3681FF49EC69}" type="sibTrans" cxnId="{132D0DA7-67A5-423F-A1F3-C55E8313D6A7}">
      <dgm:prSet/>
      <dgm:spPr/>
      <dgm:t>
        <a:bodyPr/>
        <a:lstStyle/>
        <a:p>
          <a:endParaRPr lang="en-US"/>
        </a:p>
      </dgm:t>
    </dgm:pt>
    <dgm:pt modelId="{2B2F35AE-CB23-46EC-BF59-D9DD588820F3}">
      <dgm:prSet/>
      <dgm:spPr/>
      <dgm:t>
        <a:bodyPr/>
        <a:lstStyle/>
        <a:p>
          <a:pPr rtl="0"/>
          <a:r>
            <a:rPr lang="en-US" b="1" smtClean="0"/>
            <a:t>Yield</a:t>
          </a:r>
          <a:endParaRPr lang="en-US"/>
        </a:p>
      </dgm:t>
    </dgm:pt>
    <dgm:pt modelId="{7957297B-3F3A-443B-A8BE-7E907ABB2385}" type="parTrans" cxnId="{2313EA97-C3DD-4D80-8E31-BCDE05543A5E}">
      <dgm:prSet/>
      <dgm:spPr/>
      <dgm:t>
        <a:bodyPr/>
        <a:lstStyle/>
        <a:p>
          <a:endParaRPr lang="en-US"/>
        </a:p>
      </dgm:t>
    </dgm:pt>
    <dgm:pt modelId="{26A1EAC2-C9A5-4230-A667-76609DBC0834}" type="sibTrans" cxnId="{2313EA97-C3DD-4D80-8E31-BCDE05543A5E}">
      <dgm:prSet/>
      <dgm:spPr/>
      <dgm:t>
        <a:bodyPr/>
        <a:lstStyle/>
        <a:p>
          <a:endParaRPr lang="en-US"/>
        </a:p>
      </dgm:t>
    </dgm:pt>
    <dgm:pt modelId="{F6F692FC-3835-4845-9C3E-E1DC61994458}">
      <dgm:prSet/>
      <dgm:spPr/>
      <dgm:t>
        <a:bodyPr/>
        <a:lstStyle/>
        <a:p>
          <a:pPr rtl="0"/>
          <a:r>
            <a:rPr lang="en-US" b="1" smtClean="0"/>
            <a:t>Sector i.e. private or public</a:t>
          </a:r>
          <a:endParaRPr lang="en-US"/>
        </a:p>
      </dgm:t>
    </dgm:pt>
    <dgm:pt modelId="{A370EBD0-6BEE-4094-B0C4-50E2ECF52CF7}" type="parTrans" cxnId="{3DFF4CF1-BBC6-479B-84A6-B6C6F9B6F96D}">
      <dgm:prSet/>
      <dgm:spPr/>
      <dgm:t>
        <a:bodyPr/>
        <a:lstStyle/>
        <a:p>
          <a:endParaRPr lang="en-US"/>
        </a:p>
      </dgm:t>
    </dgm:pt>
    <dgm:pt modelId="{68390BBF-8BC2-43BB-B750-9E38BF69EBD4}" type="sibTrans" cxnId="{3DFF4CF1-BBC6-479B-84A6-B6C6F9B6F96D}">
      <dgm:prSet/>
      <dgm:spPr/>
      <dgm:t>
        <a:bodyPr/>
        <a:lstStyle/>
        <a:p>
          <a:endParaRPr lang="en-US"/>
        </a:p>
      </dgm:t>
    </dgm:pt>
    <dgm:pt modelId="{975D4F75-4D3A-4740-B983-E5E12BB728B3}" type="pres">
      <dgm:prSet presAssocID="{622962A2-D02A-4889-80D9-F1AAAE6ABE6E}" presName="composite" presStyleCnt="0">
        <dgm:presLayoutVars>
          <dgm:chMax val="5"/>
          <dgm:dir/>
          <dgm:resizeHandles val="exact"/>
        </dgm:presLayoutVars>
      </dgm:prSet>
      <dgm:spPr/>
      <dgm:t>
        <a:bodyPr/>
        <a:lstStyle/>
        <a:p>
          <a:endParaRPr lang="en-US"/>
        </a:p>
      </dgm:t>
    </dgm:pt>
    <dgm:pt modelId="{9786ACA4-BBFF-4B03-A28D-22AE67895708}" type="pres">
      <dgm:prSet presAssocID="{0111EA8B-28ED-45E1-8C6F-034A917512AE}" presName="circle1" presStyleLbl="lnNode1" presStyleIdx="0" presStyleCnt="3"/>
      <dgm:spPr/>
    </dgm:pt>
    <dgm:pt modelId="{DFF73D9C-3617-4D3C-9383-BCB16F3F45A5}" type="pres">
      <dgm:prSet presAssocID="{0111EA8B-28ED-45E1-8C6F-034A917512AE}" presName="text1" presStyleLbl="revTx" presStyleIdx="0" presStyleCnt="3">
        <dgm:presLayoutVars>
          <dgm:bulletEnabled val="1"/>
        </dgm:presLayoutVars>
      </dgm:prSet>
      <dgm:spPr/>
      <dgm:t>
        <a:bodyPr/>
        <a:lstStyle/>
        <a:p>
          <a:endParaRPr lang="en-US"/>
        </a:p>
      </dgm:t>
    </dgm:pt>
    <dgm:pt modelId="{D5FC8D04-2CB4-44FC-B685-73FC3FA1B170}" type="pres">
      <dgm:prSet presAssocID="{0111EA8B-28ED-45E1-8C6F-034A917512AE}" presName="line1" presStyleLbl="callout" presStyleIdx="0" presStyleCnt="6"/>
      <dgm:spPr/>
    </dgm:pt>
    <dgm:pt modelId="{A2285658-CFB7-494B-8ECA-E625725F5A34}" type="pres">
      <dgm:prSet presAssocID="{0111EA8B-28ED-45E1-8C6F-034A917512AE}" presName="d1" presStyleLbl="callout" presStyleIdx="1" presStyleCnt="6"/>
      <dgm:spPr/>
    </dgm:pt>
    <dgm:pt modelId="{832F8965-42DA-497A-BB0F-2EF289397C35}" type="pres">
      <dgm:prSet presAssocID="{2B2F35AE-CB23-46EC-BF59-D9DD588820F3}" presName="circle2" presStyleLbl="lnNode1" presStyleIdx="1" presStyleCnt="3"/>
      <dgm:spPr/>
    </dgm:pt>
    <dgm:pt modelId="{C5384EB3-77FB-4CA5-A509-710B093F71A2}" type="pres">
      <dgm:prSet presAssocID="{2B2F35AE-CB23-46EC-BF59-D9DD588820F3}" presName="text2" presStyleLbl="revTx" presStyleIdx="1" presStyleCnt="3">
        <dgm:presLayoutVars>
          <dgm:bulletEnabled val="1"/>
        </dgm:presLayoutVars>
      </dgm:prSet>
      <dgm:spPr/>
      <dgm:t>
        <a:bodyPr/>
        <a:lstStyle/>
        <a:p>
          <a:endParaRPr lang="en-US"/>
        </a:p>
      </dgm:t>
    </dgm:pt>
    <dgm:pt modelId="{050BF5B5-973A-41E6-AF4F-997614914EE6}" type="pres">
      <dgm:prSet presAssocID="{2B2F35AE-CB23-46EC-BF59-D9DD588820F3}" presName="line2" presStyleLbl="callout" presStyleIdx="2" presStyleCnt="6"/>
      <dgm:spPr/>
    </dgm:pt>
    <dgm:pt modelId="{E75C15B1-8940-4057-A877-DA8FF67FD94E}" type="pres">
      <dgm:prSet presAssocID="{2B2F35AE-CB23-46EC-BF59-D9DD588820F3}" presName="d2" presStyleLbl="callout" presStyleIdx="3" presStyleCnt="6"/>
      <dgm:spPr/>
    </dgm:pt>
    <dgm:pt modelId="{FAED2D83-BE3A-4B4A-9078-9BF783E7471B}" type="pres">
      <dgm:prSet presAssocID="{F6F692FC-3835-4845-9C3E-E1DC61994458}" presName="circle3" presStyleLbl="lnNode1" presStyleIdx="2" presStyleCnt="3"/>
      <dgm:spPr/>
    </dgm:pt>
    <dgm:pt modelId="{91E5B8B3-4E1E-44A6-B194-7A92B4FE40C6}" type="pres">
      <dgm:prSet presAssocID="{F6F692FC-3835-4845-9C3E-E1DC61994458}" presName="text3" presStyleLbl="revTx" presStyleIdx="2" presStyleCnt="3">
        <dgm:presLayoutVars>
          <dgm:bulletEnabled val="1"/>
        </dgm:presLayoutVars>
      </dgm:prSet>
      <dgm:spPr/>
      <dgm:t>
        <a:bodyPr/>
        <a:lstStyle/>
        <a:p>
          <a:endParaRPr lang="en-US"/>
        </a:p>
      </dgm:t>
    </dgm:pt>
    <dgm:pt modelId="{3E92B92D-6DCF-4EAF-B03F-2AF528476408}" type="pres">
      <dgm:prSet presAssocID="{F6F692FC-3835-4845-9C3E-E1DC61994458}" presName="line3" presStyleLbl="callout" presStyleIdx="4" presStyleCnt="6"/>
      <dgm:spPr/>
    </dgm:pt>
    <dgm:pt modelId="{61131EEB-0D94-4E4D-8C2F-0190630DB419}" type="pres">
      <dgm:prSet presAssocID="{F6F692FC-3835-4845-9C3E-E1DC61994458}" presName="d3" presStyleLbl="callout" presStyleIdx="5" presStyleCnt="6"/>
      <dgm:spPr/>
    </dgm:pt>
  </dgm:ptLst>
  <dgm:cxnLst>
    <dgm:cxn modelId="{3DFF4CF1-BBC6-479B-84A6-B6C6F9B6F96D}" srcId="{622962A2-D02A-4889-80D9-F1AAAE6ABE6E}" destId="{F6F692FC-3835-4845-9C3E-E1DC61994458}" srcOrd="2" destOrd="0" parTransId="{A370EBD0-6BEE-4094-B0C4-50E2ECF52CF7}" sibTransId="{68390BBF-8BC2-43BB-B750-9E38BF69EBD4}"/>
    <dgm:cxn modelId="{377FD838-C5C7-4DCF-BA3E-50B895DE3134}" type="presOf" srcId="{F6F692FC-3835-4845-9C3E-E1DC61994458}" destId="{91E5B8B3-4E1E-44A6-B194-7A92B4FE40C6}" srcOrd="0" destOrd="0" presId="urn:microsoft.com/office/officeart/2005/8/layout/target1"/>
    <dgm:cxn modelId="{BAEEC1EA-EF11-4D96-A9D6-48DA491EBF00}" type="presOf" srcId="{622962A2-D02A-4889-80D9-F1AAAE6ABE6E}" destId="{975D4F75-4D3A-4740-B983-E5E12BB728B3}" srcOrd="0" destOrd="0" presId="urn:microsoft.com/office/officeart/2005/8/layout/target1"/>
    <dgm:cxn modelId="{2313EA97-C3DD-4D80-8E31-BCDE05543A5E}" srcId="{622962A2-D02A-4889-80D9-F1AAAE6ABE6E}" destId="{2B2F35AE-CB23-46EC-BF59-D9DD588820F3}" srcOrd="1" destOrd="0" parTransId="{7957297B-3F3A-443B-A8BE-7E907ABB2385}" sibTransId="{26A1EAC2-C9A5-4230-A667-76609DBC0834}"/>
    <dgm:cxn modelId="{92EE6C79-3B90-4925-9945-EB9508FE20CC}" type="presOf" srcId="{0111EA8B-28ED-45E1-8C6F-034A917512AE}" destId="{DFF73D9C-3617-4D3C-9383-BCB16F3F45A5}" srcOrd="0" destOrd="0" presId="urn:microsoft.com/office/officeart/2005/8/layout/target1"/>
    <dgm:cxn modelId="{132D0DA7-67A5-423F-A1F3-C55E8313D6A7}" srcId="{622962A2-D02A-4889-80D9-F1AAAE6ABE6E}" destId="{0111EA8B-28ED-45E1-8C6F-034A917512AE}" srcOrd="0" destOrd="0" parTransId="{4FA952A9-3E3F-48DE-9659-A2699081E827}" sibTransId="{E2C18848-A64E-4D4B-936E-3681FF49EC69}"/>
    <dgm:cxn modelId="{977ACC09-F4EB-44D6-9365-94B315D9A7F9}" type="presOf" srcId="{2B2F35AE-CB23-46EC-BF59-D9DD588820F3}" destId="{C5384EB3-77FB-4CA5-A509-710B093F71A2}" srcOrd="0" destOrd="0" presId="urn:microsoft.com/office/officeart/2005/8/layout/target1"/>
    <dgm:cxn modelId="{E12CFFCC-927E-4288-AE8D-E140369868FE}" type="presParOf" srcId="{975D4F75-4D3A-4740-B983-E5E12BB728B3}" destId="{9786ACA4-BBFF-4B03-A28D-22AE67895708}" srcOrd="0" destOrd="0" presId="urn:microsoft.com/office/officeart/2005/8/layout/target1"/>
    <dgm:cxn modelId="{F962C491-6CD2-4243-B11D-4721DA5F902B}" type="presParOf" srcId="{975D4F75-4D3A-4740-B983-E5E12BB728B3}" destId="{DFF73D9C-3617-4D3C-9383-BCB16F3F45A5}" srcOrd="1" destOrd="0" presId="urn:microsoft.com/office/officeart/2005/8/layout/target1"/>
    <dgm:cxn modelId="{CF39F7E8-D92C-469B-A51E-ED8BFF9D4237}" type="presParOf" srcId="{975D4F75-4D3A-4740-B983-E5E12BB728B3}" destId="{D5FC8D04-2CB4-44FC-B685-73FC3FA1B170}" srcOrd="2" destOrd="0" presId="urn:microsoft.com/office/officeart/2005/8/layout/target1"/>
    <dgm:cxn modelId="{25498FDA-E0E0-4CE9-BC18-E7E75E5122B2}" type="presParOf" srcId="{975D4F75-4D3A-4740-B983-E5E12BB728B3}" destId="{A2285658-CFB7-494B-8ECA-E625725F5A34}" srcOrd="3" destOrd="0" presId="urn:microsoft.com/office/officeart/2005/8/layout/target1"/>
    <dgm:cxn modelId="{7E195D60-A9AD-45F0-B8E8-561027333DF9}" type="presParOf" srcId="{975D4F75-4D3A-4740-B983-E5E12BB728B3}" destId="{832F8965-42DA-497A-BB0F-2EF289397C35}" srcOrd="4" destOrd="0" presId="urn:microsoft.com/office/officeart/2005/8/layout/target1"/>
    <dgm:cxn modelId="{C2F9B22E-708A-4C87-93A4-0B9792F2EA86}" type="presParOf" srcId="{975D4F75-4D3A-4740-B983-E5E12BB728B3}" destId="{C5384EB3-77FB-4CA5-A509-710B093F71A2}" srcOrd="5" destOrd="0" presId="urn:microsoft.com/office/officeart/2005/8/layout/target1"/>
    <dgm:cxn modelId="{7B1E957B-5F29-4B40-8A6C-21E878926F48}" type="presParOf" srcId="{975D4F75-4D3A-4740-B983-E5E12BB728B3}" destId="{050BF5B5-973A-41E6-AF4F-997614914EE6}" srcOrd="6" destOrd="0" presId="urn:microsoft.com/office/officeart/2005/8/layout/target1"/>
    <dgm:cxn modelId="{4E147E04-7DB6-4B7B-A3D5-387CFF675F3E}" type="presParOf" srcId="{975D4F75-4D3A-4740-B983-E5E12BB728B3}" destId="{E75C15B1-8940-4057-A877-DA8FF67FD94E}" srcOrd="7" destOrd="0" presId="urn:microsoft.com/office/officeart/2005/8/layout/target1"/>
    <dgm:cxn modelId="{3B07EC6F-B8D5-4C8F-8C52-381EFF874C26}" type="presParOf" srcId="{975D4F75-4D3A-4740-B983-E5E12BB728B3}" destId="{FAED2D83-BE3A-4B4A-9078-9BF783E7471B}" srcOrd="8" destOrd="0" presId="urn:microsoft.com/office/officeart/2005/8/layout/target1"/>
    <dgm:cxn modelId="{6A014B30-8B7B-48F9-BD21-9337728BDE46}" type="presParOf" srcId="{975D4F75-4D3A-4740-B983-E5E12BB728B3}" destId="{91E5B8B3-4E1E-44A6-B194-7A92B4FE40C6}" srcOrd="9" destOrd="0" presId="urn:microsoft.com/office/officeart/2005/8/layout/target1"/>
    <dgm:cxn modelId="{F7D4CC68-2641-428A-9521-4AAC6F0C2A84}" type="presParOf" srcId="{975D4F75-4D3A-4740-B983-E5E12BB728B3}" destId="{3E92B92D-6DCF-4EAF-B03F-2AF528476408}" srcOrd="10" destOrd="0" presId="urn:microsoft.com/office/officeart/2005/8/layout/target1"/>
    <dgm:cxn modelId="{0BB7ED4B-6DD7-472A-B567-1566B441AAF8}" type="presParOf" srcId="{975D4F75-4D3A-4740-B983-E5E12BB728B3}" destId="{61131EEB-0D94-4E4D-8C2F-0190630DB419}"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D2D83-BE3A-4B4A-9078-9BF783E7471B}">
      <dsp:nvSpPr>
        <dsp:cNvPr id="0" name=""/>
        <dsp:cNvSpPr/>
      </dsp:nvSpPr>
      <dsp:spPr>
        <a:xfrm>
          <a:off x="2538213" y="1087834"/>
          <a:ext cx="3263503" cy="3263503"/>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2F8965-42DA-497A-BB0F-2EF289397C35}">
      <dsp:nvSpPr>
        <dsp:cNvPr id="0" name=""/>
        <dsp:cNvSpPr/>
      </dsp:nvSpPr>
      <dsp:spPr>
        <a:xfrm>
          <a:off x="3190914" y="1740535"/>
          <a:ext cx="1958102" cy="1958102"/>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86ACA4-BBFF-4B03-A28D-22AE67895708}">
      <dsp:nvSpPr>
        <dsp:cNvPr id="0" name=""/>
        <dsp:cNvSpPr/>
      </dsp:nvSpPr>
      <dsp:spPr>
        <a:xfrm>
          <a:off x="3843615" y="2393235"/>
          <a:ext cx="652700" cy="65270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F73D9C-3617-4D3C-9383-BCB16F3F45A5}">
      <dsp:nvSpPr>
        <dsp:cNvPr id="0" name=""/>
        <dsp:cNvSpPr/>
      </dsp:nvSpPr>
      <dsp:spPr>
        <a:xfrm>
          <a:off x="6345634" y="0"/>
          <a:ext cx="1631751" cy="951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26670" rIns="26670" bIns="26670" numCol="1" spcCol="1270" anchor="ctr" anchorCtr="0">
          <a:noAutofit/>
        </a:bodyPr>
        <a:lstStyle/>
        <a:p>
          <a:pPr lvl="0" algn="l" defTabSz="933450" rtl="0">
            <a:lnSpc>
              <a:spcPct val="90000"/>
            </a:lnSpc>
            <a:spcBef>
              <a:spcPct val="0"/>
            </a:spcBef>
            <a:spcAft>
              <a:spcPct val="35000"/>
            </a:spcAft>
          </a:pPr>
          <a:r>
            <a:rPr lang="en-US" sz="2100" b="1" kern="1200" smtClean="0"/>
            <a:t>Name of Plant</a:t>
          </a:r>
          <a:endParaRPr lang="en-US" sz="2100" kern="1200"/>
        </a:p>
      </dsp:txBody>
      <dsp:txXfrm>
        <a:off x="6345634" y="0"/>
        <a:ext cx="1631751" cy="951855"/>
      </dsp:txXfrm>
    </dsp:sp>
    <dsp:sp modelId="{D5FC8D04-2CB4-44FC-B685-73FC3FA1B170}">
      <dsp:nvSpPr>
        <dsp:cNvPr id="0" name=""/>
        <dsp:cNvSpPr/>
      </dsp:nvSpPr>
      <dsp:spPr>
        <a:xfrm>
          <a:off x="5937696" y="475927"/>
          <a:ext cx="407937"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285658-CFB7-494B-8ECA-E625725F5A34}">
      <dsp:nvSpPr>
        <dsp:cNvPr id="0" name=""/>
        <dsp:cNvSpPr/>
      </dsp:nvSpPr>
      <dsp:spPr>
        <a:xfrm rot="5400000">
          <a:off x="3931457" y="714979"/>
          <a:ext cx="2243114" cy="1766099"/>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384EB3-77FB-4CA5-A509-710B093F71A2}">
      <dsp:nvSpPr>
        <dsp:cNvPr id="0" name=""/>
        <dsp:cNvSpPr/>
      </dsp:nvSpPr>
      <dsp:spPr>
        <a:xfrm>
          <a:off x="6345634" y="951855"/>
          <a:ext cx="1631751" cy="951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26670" rIns="26670" bIns="26670" numCol="1" spcCol="1270" anchor="ctr" anchorCtr="0">
          <a:noAutofit/>
        </a:bodyPr>
        <a:lstStyle/>
        <a:p>
          <a:pPr lvl="0" algn="l" defTabSz="933450" rtl="0">
            <a:lnSpc>
              <a:spcPct val="90000"/>
            </a:lnSpc>
            <a:spcBef>
              <a:spcPct val="0"/>
            </a:spcBef>
            <a:spcAft>
              <a:spcPct val="35000"/>
            </a:spcAft>
          </a:pPr>
          <a:r>
            <a:rPr lang="en-US" sz="2100" b="1" kern="1200" smtClean="0"/>
            <a:t>Yield</a:t>
          </a:r>
          <a:endParaRPr lang="en-US" sz="2100" kern="1200"/>
        </a:p>
      </dsp:txBody>
      <dsp:txXfrm>
        <a:off x="6345634" y="951855"/>
        <a:ext cx="1631751" cy="951855"/>
      </dsp:txXfrm>
    </dsp:sp>
    <dsp:sp modelId="{050BF5B5-973A-41E6-AF4F-997614914EE6}">
      <dsp:nvSpPr>
        <dsp:cNvPr id="0" name=""/>
        <dsp:cNvSpPr/>
      </dsp:nvSpPr>
      <dsp:spPr>
        <a:xfrm>
          <a:off x="5937696" y="1427782"/>
          <a:ext cx="407937"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5C15B1-8940-4057-A877-DA8FF67FD94E}">
      <dsp:nvSpPr>
        <dsp:cNvPr id="0" name=""/>
        <dsp:cNvSpPr/>
      </dsp:nvSpPr>
      <dsp:spPr>
        <a:xfrm rot="5400000">
          <a:off x="4412933" y="1651985"/>
          <a:ext cx="1747932" cy="129833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E5B8B3-4E1E-44A6-B194-7A92B4FE40C6}">
      <dsp:nvSpPr>
        <dsp:cNvPr id="0" name=""/>
        <dsp:cNvSpPr/>
      </dsp:nvSpPr>
      <dsp:spPr>
        <a:xfrm>
          <a:off x="6345634" y="1903710"/>
          <a:ext cx="1631751" cy="951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26670" rIns="26670" bIns="26670" numCol="1" spcCol="1270" anchor="ctr" anchorCtr="0">
          <a:noAutofit/>
        </a:bodyPr>
        <a:lstStyle/>
        <a:p>
          <a:pPr lvl="0" algn="l" defTabSz="933450" rtl="0">
            <a:lnSpc>
              <a:spcPct val="90000"/>
            </a:lnSpc>
            <a:spcBef>
              <a:spcPct val="0"/>
            </a:spcBef>
            <a:spcAft>
              <a:spcPct val="35000"/>
            </a:spcAft>
          </a:pPr>
          <a:r>
            <a:rPr lang="en-US" sz="2100" b="1" kern="1200" smtClean="0"/>
            <a:t>Sector i.e. private or public</a:t>
          </a:r>
          <a:endParaRPr lang="en-US" sz="2100" kern="1200"/>
        </a:p>
      </dsp:txBody>
      <dsp:txXfrm>
        <a:off x="6345634" y="1903710"/>
        <a:ext cx="1631751" cy="951855"/>
      </dsp:txXfrm>
    </dsp:sp>
    <dsp:sp modelId="{3E92B92D-6DCF-4EAF-B03F-2AF528476408}">
      <dsp:nvSpPr>
        <dsp:cNvPr id="0" name=""/>
        <dsp:cNvSpPr/>
      </dsp:nvSpPr>
      <dsp:spPr>
        <a:xfrm>
          <a:off x="5937696" y="2379637"/>
          <a:ext cx="407937"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131EEB-0D94-4E4D-8C2F-0190630DB419}">
      <dsp:nvSpPr>
        <dsp:cNvPr id="0" name=""/>
        <dsp:cNvSpPr/>
      </dsp:nvSpPr>
      <dsp:spPr>
        <a:xfrm rot="5400000">
          <a:off x="4895007" y="2588230"/>
          <a:ext cx="1248834" cy="830561"/>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3D93CF-836C-4BF3-8925-8B478E4F330A}"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0E8FB-AA0C-4D6C-80B5-B7CF86318D5B}" type="slidenum">
              <a:rPr lang="en-US" smtClean="0"/>
              <a:t>‹#›</a:t>
            </a:fld>
            <a:endParaRPr lang="en-US"/>
          </a:p>
        </p:txBody>
      </p:sp>
    </p:spTree>
    <p:extLst>
      <p:ext uri="{BB962C8B-B14F-4D97-AF65-F5344CB8AC3E}">
        <p14:creationId xmlns:p14="http://schemas.microsoft.com/office/powerpoint/2010/main" val="343225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3D93CF-836C-4BF3-8925-8B478E4F330A}"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0E8FB-AA0C-4D6C-80B5-B7CF86318D5B}" type="slidenum">
              <a:rPr lang="en-US" smtClean="0"/>
              <a:t>‹#›</a:t>
            </a:fld>
            <a:endParaRPr lang="en-US"/>
          </a:p>
        </p:txBody>
      </p:sp>
    </p:spTree>
    <p:extLst>
      <p:ext uri="{BB962C8B-B14F-4D97-AF65-F5344CB8AC3E}">
        <p14:creationId xmlns:p14="http://schemas.microsoft.com/office/powerpoint/2010/main" val="280592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3D93CF-836C-4BF3-8925-8B478E4F330A}"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0E8FB-AA0C-4D6C-80B5-B7CF86318D5B}" type="slidenum">
              <a:rPr lang="en-US" smtClean="0"/>
              <a:t>‹#›</a:t>
            </a:fld>
            <a:endParaRPr lang="en-US"/>
          </a:p>
        </p:txBody>
      </p:sp>
    </p:spTree>
    <p:extLst>
      <p:ext uri="{BB962C8B-B14F-4D97-AF65-F5344CB8AC3E}">
        <p14:creationId xmlns:p14="http://schemas.microsoft.com/office/powerpoint/2010/main" val="386515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3D93CF-836C-4BF3-8925-8B478E4F330A}"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0E8FB-AA0C-4D6C-80B5-B7CF86318D5B}" type="slidenum">
              <a:rPr lang="en-US" smtClean="0"/>
              <a:t>‹#›</a:t>
            </a:fld>
            <a:endParaRPr lang="en-US"/>
          </a:p>
        </p:txBody>
      </p:sp>
    </p:spTree>
    <p:extLst>
      <p:ext uri="{BB962C8B-B14F-4D97-AF65-F5344CB8AC3E}">
        <p14:creationId xmlns:p14="http://schemas.microsoft.com/office/powerpoint/2010/main" val="3501408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D93CF-836C-4BF3-8925-8B478E4F330A}"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0E8FB-AA0C-4D6C-80B5-B7CF86318D5B}" type="slidenum">
              <a:rPr lang="en-US" smtClean="0"/>
              <a:t>‹#›</a:t>
            </a:fld>
            <a:endParaRPr lang="en-US"/>
          </a:p>
        </p:txBody>
      </p:sp>
    </p:spTree>
    <p:extLst>
      <p:ext uri="{BB962C8B-B14F-4D97-AF65-F5344CB8AC3E}">
        <p14:creationId xmlns:p14="http://schemas.microsoft.com/office/powerpoint/2010/main" val="181608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3D93CF-836C-4BF3-8925-8B478E4F330A}"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0E8FB-AA0C-4D6C-80B5-B7CF86318D5B}" type="slidenum">
              <a:rPr lang="en-US" smtClean="0"/>
              <a:t>‹#›</a:t>
            </a:fld>
            <a:endParaRPr lang="en-US"/>
          </a:p>
        </p:txBody>
      </p:sp>
    </p:spTree>
    <p:extLst>
      <p:ext uri="{BB962C8B-B14F-4D97-AF65-F5344CB8AC3E}">
        <p14:creationId xmlns:p14="http://schemas.microsoft.com/office/powerpoint/2010/main" val="2116772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3D93CF-836C-4BF3-8925-8B478E4F330A}" type="datetimeFigureOut">
              <a:rPr lang="en-US" smtClean="0"/>
              <a:t>7/8/2020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F0E8FB-AA0C-4D6C-80B5-B7CF86318D5B}" type="slidenum">
              <a:rPr lang="en-US" smtClean="0"/>
              <a:t>‹#›</a:t>
            </a:fld>
            <a:endParaRPr lang="en-US"/>
          </a:p>
        </p:txBody>
      </p:sp>
    </p:spTree>
    <p:extLst>
      <p:ext uri="{BB962C8B-B14F-4D97-AF65-F5344CB8AC3E}">
        <p14:creationId xmlns:p14="http://schemas.microsoft.com/office/powerpoint/2010/main" val="418436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3D93CF-836C-4BF3-8925-8B478E4F330A}" type="datetimeFigureOut">
              <a:rPr lang="en-US" smtClean="0"/>
              <a:t>7/8/2020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F0E8FB-AA0C-4D6C-80B5-B7CF86318D5B}" type="slidenum">
              <a:rPr lang="en-US" smtClean="0"/>
              <a:t>‹#›</a:t>
            </a:fld>
            <a:endParaRPr lang="en-US"/>
          </a:p>
        </p:txBody>
      </p:sp>
    </p:spTree>
    <p:extLst>
      <p:ext uri="{BB962C8B-B14F-4D97-AF65-F5344CB8AC3E}">
        <p14:creationId xmlns:p14="http://schemas.microsoft.com/office/powerpoint/2010/main" val="52323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D93CF-836C-4BF3-8925-8B478E4F330A}" type="datetimeFigureOut">
              <a:rPr lang="en-US" smtClean="0"/>
              <a:t>7/8/2020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F0E8FB-AA0C-4D6C-80B5-B7CF86318D5B}" type="slidenum">
              <a:rPr lang="en-US" smtClean="0"/>
              <a:t>‹#›</a:t>
            </a:fld>
            <a:endParaRPr lang="en-US"/>
          </a:p>
        </p:txBody>
      </p:sp>
    </p:spTree>
    <p:extLst>
      <p:ext uri="{BB962C8B-B14F-4D97-AF65-F5344CB8AC3E}">
        <p14:creationId xmlns:p14="http://schemas.microsoft.com/office/powerpoint/2010/main" val="177261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D93CF-836C-4BF3-8925-8B478E4F330A}"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0E8FB-AA0C-4D6C-80B5-B7CF86318D5B}" type="slidenum">
              <a:rPr lang="en-US" smtClean="0"/>
              <a:t>‹#›</a:t>
            </a:fld>
            <a:endParaRPr lang="en-US"/>
          </a:p>
        </p:txBody>
      </p:sp>
    </p:spTree>
    <p:extLst>
      <p:ext uri="{BB962C8B-B14F-4D97-AF65-F5344CB8AC3E}">
        <p14:creationId xmlns:p14="http://schemas.microsoft.com/office/powerpoint/2010/main" val="415960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D93CF-836C-4BF3-8925-8B478E4F330A}"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0E8FB-AA0C-4D6C-80B5-B7CF86318D5B}" type="slidenum">
              <a:rPr lang="en-US" smtClean="0"/>
              <a:t>‹#›</a:t>
            </a:fld>
            <a:endParaRPr lang="en-US"/>
          </a:p>
        </p:txBody>
      </p:sp>
    </p:spTree>
    <p:extLst>
      <p:ext uri="{BB962C8B-B14F-4D97-AF65-F5344CB8AC3E}">
        <p14:creationId xmlns:p14="http://schemas.microsoft.com/office/powerpoint/2010/main" val="906753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D93CF-836C-4BF3-8925-8B478E4F330A}" type="datetimeFigureOut">
              <a:rPr lang="en-US" smtClean="0"/>
              <a:t>7/8/2020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0E8FB-AA0C-4D6C-80B5-B7CF86318D5B}" type="slidenum">
              <a:rPr lang="en-US" smtClean="0"/>
              <a:t>‹#›</a:t>
            </a:fld>
            <a:endParaRPr lang="en-US"/>
          </a:p>
        </p:txBody>
      </p:sp>
    </p:spTree>
    <p:extLst>
      <p:ext uri="{BB962C8B-B14F-4D97-AF65-F5344CB8AC3E}">
        <p14:creationId xmlns:p14="http://schemas.microsoft.com/office/powerpoint/2010/main" val="176687103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000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Oval 12"/>
          <p:cNvSpPr/>
          <p:nvPr/>
        </p:nvSpPr>
        <p:spPr>
          <a:xfrm>
            <a:off x="5173675" y="389816"/>
            <a:ext cx="1661374" cy="757952"/>
          </a:xfrm>
          <a:prstGeom prst="ellipse">
            <a:avLst/>
          </a:prstGeom>
          <a:solidFill>
            <a:schemeClr val="accent2">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a:t>
            </a:r>
            <a:endParaRPr lang="en-US" dirty="0"/>
          </a:p>
        </p:txBody>
      </p:sp>
      <p:sp>
        <p:nvSpPr>
          <p:cNvPr id="15" name="Oval 14"/>
          <p:cNvSpPr/>
          <p:nvPr/>
        </p:nvSpPr>
        <p:spPr>
          <a:xfrm>
            <a:off x="7129811" y="3131919"/>
            <a:ext cx="1865291" cy="757952"/>
          </a:xfrm>
          <a:prstGeom prst="ellipse">
            <a:avLst/>
          </a:prstGeom>
          <a:solidFill>
            <a:schemeClr val="accent2">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Renewable</a:t>
            </a:r>
            <a:endParaRPr lang="en-US" dirty="0"/>
          </a:p>
        </p:txBody>
      </p:sp>
      <p:sp>
        <p:nvSpPr>
          <p:cNvPr id="16" name="Oval 15"/>
          <p:cNvSpPr/>
          <p:nvPr/>
        </p:nvSpPr>
        <p:spPr>
          <a:xfrm>
            <a:off x="2977845" y="3131919"/>
            <a:ext cx="1788015" cy="757952"/>
          </a:xfrm>
          <a:prstGeom prst="ellipse">
            <a:avLst/>
          </a:prstGeom>
          <a:solidFill>
            <a:schemeClr val="accent2">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Non-Renewable</a:t>
            </a:r>
            <a:endParaRPr lang="en-US" dirty="0"/>
          </a:p>
        </p:txBody>
      </p:sp>
      <p:cxnSp>
        <p:nvCxnSpPr>
          <p:cNvPr id="18" name="Curved Connector 17"/>
          <p:cNvCxnSpPr>
            <a:stCxn id="13" idx="6"/>
            <a:endCxn id="15" idx="0"/>
          </p:cNvCxnSpPr>
          <p:nvPr/>
        </p:nvCxnSpPr>
        <p:spPr>
          <a:xfrm>
            <a:off x="6835049" y="768792"/>
            <a:ext cx="1227408" cy="2363127"/>
          </a:xfrm>
          <a:prstGeom prst="curved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4496" y="1428192"/>
            <a:ext cx="1661374" cy="757952"/>
          </a:xfrm>
          <a:prstGeom prst="ellipse">
            <a:avLst/>
          </a:prstGeom>
          <a:solidFill>
            <a:schemeClr val="accent2">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Coal</a:t>
            </a:r>
            <a:endParaRPr lang="en-US" dirty="0"/>
          </a:p>
        </p:txBody>
      </p:sp>
      <p:sp>
        <p:nvSpPr>
          <p:cNvPr id="26" name="Oval 25"/>
          <p:cNvSpPr/>
          <p:nvPr/>
        </p:nvSpPr>
        <p:spPr>
          <a:xfrm>
            <a:off x="101340" y="3131919"/>
            <a:ext cx="1661374" cy="757952"/>
          </a:xfrm>
          <a:prstGeom prst="ellipse">
            <a:avLst/>
          </a:prstGeom>
          <a:solidFill>
            <a:schemeClr val="accent2">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Gas</a:t>
            </a:r>
            <a:endParaRPr lang="en-US" dirty="0"/>
          </a:p>
        </p:txBody>
      </p:sp>
      <p:sp>
        <p:nvSpPr>
          <p:cNvPr id="27" name="Oval 26"/>
          <p:cNvSpPr/>
          <p:nvPr/>
        </p:nvSpPr>
        <p:spPr>
          <a:xfrm>
            <a:off x="66307" y="4376632"/>
            <a:ext cx="1661374" cy="757952"/>
          </a:xfrm>
          <a:prstGeom prst="ellipse">
            <a:avLst/>
          </a:prstGeom>
          <a:solidFill>
            <a:schemeClr val="accent2">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Diesel</a:t>
            </a:r>
            <a:endParaRPr lang="en-US" dirty="0"/>
          </a:p>
        </p:txBody>
      </p:sp>
      <p:sp>
        <p:nvSpPr>
          <p:cNvPr id="28" name="Oval 27"/>
          <p:cNvSpPr/>
          <p:nvPr/>
        </p:nvSpPr>
        <p:spPr>
          <a:xfrm>
            <a:off x="134496" y="5660100"/>
            <a:ext cx="1661374" cy="757952"/>
          </a:xfrm>
          <a:prstGeom prst="ellipse">
            <a:avLst/>
          </a:prstGeom>
          <a:solidFill>
            <a:schemeClr val="accent2">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Nuclear</a:t>
            </a:r>
            <a:endParaRPr lang="en-US" dirty="0"/>
          </a:p>
        </p:txBody>
      </p:sp>
      <p:sp>
        <p:nvSpPr>
          <p:cNvPr id="32" name="Oval 31"/>
          <p:cNvSpPr/>
          <p:nvPr/>
        </p:nvSpPr>
        <p:spPr>
          <a:xfrm>
            <a:off x="10094435" y="4181797"/>
            <a:ext cx="1661374" cy="757952"/>
          </a:xfrm>
          <a:prstGeom prst="ellipse">
            <a:avLst/>
          </a:prstGeom>
          <a:solidFill>
            <a:schemeClr val="accent2">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a:t>
            </a:r>
            <a:endParaRPr lang="en-US" dirty="0"/>
          </a:p>
        </p:txBody>
      </p:sp>
      <p:cxnSp>
        <p:nvCxnSpPr>
          <p:cNvPr id="34" name="Curved Connector 33"/>
          <p:cNvCxnSpPr>
            <a:stCxn id="13" idx="2"/>
            <a:endCxn id="16" idx="0"/>
          </p:cNvCxnSpPr>
          <p:nvPr/>
        </p:nvCxnSpPr>
        <p:spPr>
          <a:xfrm rot="10800000" flipV="1">
            <a:off x="3871853" y="768791"/>
            <a:ext cx="1301822" cy="2363127"/>
          </a:xfrm>
          <a:prstGeom prst="curved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0094435" y="3135535"/>
            <a:ext cx="1661374" cy="757952"/>
          </a:xfrm>
          <a:prstGeom prst="ellipse">
            <a:avLst/>
          </a:prstGeom>
          <a:solidFill>
            <a:schemeClr val="accent2">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Solar</a:t>
            </a:r>
            <a:endParaRPr lang="en-US" dirty="0"/>
          </a:p>
        </p:txBody>
      </p:sp>
      <p:sp>
        <p:nvSpPr>
          <p:cNvPr id="39" name="Oval 38"/>
          <p:cNvSpPr/>
          <p:nvPr/>
        </p:nvSpPr>
        <p:spPr>
          <a:xfrm>
            <a:off x="10028122" y="5342677"/>
            <a:ext cx="1661374" cy="757952"/>
          </a:xfrm>
          <a:prstGeom prst="ellipse">
            <a:avLst/>
          </a:prstGeom>
          <a:solidFill>
            <a:schemeClr val="accent2">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Hydro</a:t>
            </a:r>
            <a:endParaRPr lang="en-US" dirty="0"/>
          </a:p>
        </p:txBody>
      </p:sp>
      <p:cxnSp>
        <p:nvCxnSpPr>
          <p:cNvPr id="41" name="Elbow Connector 40"/>
          <p:cNvCxnSpPr>
            <a:stCxn id="16" idx="1"/>
            <a:endCxn id="25" idx="6"/>
          </p:cNvCxnSpPr>
          <p:nvPr/>
        </p:nvCxnSpPr>
        <p:spPr>
          <a:xfrm rot="16200000" flipV="1">
            <a:off x="1799907" y="1803132"/>
            <a:ext cx="1435751" cy="1443824"/>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6" idx="4"/>
            <a:endCxn id="27" idx="6"/>
          </p:cNvCxnSpPr>
          <p:nvPr/>
        </p:nvCxnSpPr>
        <p:spPr>
          <a:xfrm rot="5400000">
            <a:off x="2366899" y="3250653"/>
            <a:ext cx="865737" cy="2144172"/>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6" idx="5"/>
          </p:cNvCxnSpPr>
          <p:nvPr/>
        </p:nvCxnSpPr>
        <p:spPr>
          <a:xfrm rot="5400000">
            <a:off x="2068691" y="3526739"/>
            <a:ext cx="2183188" cy="2687452"/>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15" idx="6"/>
            <a:endCxn id="38" idx="2"/>
          </p:cNvCxnSpPr>
          <p:nvPr/>
        </p:nvCxnSpPr>
        <p:spPr>
          <a:xfrm>
            <a:off x="8995102" y="3510895"/>
            <a:ext cx="1099333" cy="3616"/>
          </a:xfrm>
          <a:prstGeom prst="bentConnector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6200000" flipH="1">
            <a:off x="8810351" y="3281043"/>
            <a:ext cx="697821" cy="1915477"/>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3"/>
          </p:cNvCxnSpPr>
          <p:nvPr/>
        </p:nvCxnSpPr>
        <p:spPr>
          <a:xfrm rot="16200000" flipH="1">
            <a:off x="7738811" y="3443036"/>
            <a:ext cx="1953477" cy="2625145"/>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6" idx="2"/>
            <a:endCxn id="26" idx="6"/>
          </p:cNvCxnSpPr>
          <p:nvPr/>
        </p:nvCxnSpPr>
        <p:spPr>
          <a:xfrm rot="10800000">
            <a:off x="1762715" y="3510895"/>
            <a:ext cx="1215131" cy="12700"/>
          </a:xfrm>
          <a:prstGeom prst="bentConnector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710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smConfetti">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a:effectLst>
            <a:innerShdw blurRad="114300">
              <a:prstClr val="black"/>
            </a:innerShdw>
          </a:effectLst>
        </p:spPr>
        <p:txBody>
          <a:bodyPr/>
          <a:lstStyle/>
          <a:p>
            <a:r>
              <a:rPr lang="en-US" dirty="0" smtClean="0">
                <a:solidFill>
                  <a:srgbClr val="002060"/>
                </a:solidFill>
              </a:rPr>
              <a:t>Map Points Info.</a:t>
            </a:r>
            <a:endParaRPr lang="en-US" dirty="0">
              <a:solidFill>
                <a:srgbClr val="00206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59842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2137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842161" cy="845489"/>
          </a:xfrm>
        </p:spPr>
        <p:txBody>
          <a:bodyPr/>
          <a:lstStyle/>
          <a:p>
            <a:r>
              <a:rPr lang="en-US" dirty="0" smtClean="0"/>
              <a:t>Stats </a:t>
            </a:r>
            <a:endParaRPr lang="en-US" dirty="0"/>
          </a:p>
        </p:txBody>
      </p:sp>
      <p:sp>
        <p:nvSpPr>
          <p:cNvPr id="3" name="Content Placeholder 2"/>
          <p:cNvSpPr>
            <a:spLocks noGrp="1"/>
          </p:cNvSpPr>
          <p:nvPr>
            <p:ph idx="1"/>
          </p:nvPr>
        </p:nvSpPr>
        <p:spPr>
          <a:xfrm>
            <a:off x="954109" y="1040590"/>
            <a:ext cx="7842161" cy="2221830"/>
          </a:xfrm>
        </p:spPr>
        <p:txBody>
          <a:bodyPr>
            <a:normAutofit fontScale="92500" lnSpcReduction="20000"/>
          </a:bodyPr>
          <a:lstStyle/>
          <a:p>
            <a:pPr marL="0" indent="0">
              <a:buNone/>
            </a:pPr>
            <a:r>
              <a:rPr lang="en-US" dirty="0"/>
              <a:t>India is the world’s fifth largest electricity generator with total installed capacity of 2,28,722 MW. Out of this, 90,062 MW is from state owned utilities, 72,927 MW is from privately owned utilities and 65,733 MW is from central owned utilities. The pace of investment from private players is considerable which shows an encouraging environment for the electricity sector.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6270" y="599446"/>
            <a:ext cx="3395730" cy="6258554"/>
          </a:xfrm>
          <a:prstGeom prst="rect">
            <a:avLst/>
          </a:prstGeom>
          <a:effectLst>
            <a:innerShdw blurRad="63500" dist="50800" dir="2700000">
              <a:prstClr val="black">
                <a:alpha val="50000"/>
              </a:prstClr>
            </a:inn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446" y="3262420"/>
            <a:ext cx="4452869" cy="3595580"/>
          </a:xfrm>
          <a:prstGeom prst="rect">
            <a:avLst/>
          </a:prstGeom>
          <a:effectLst>
            <a:outerShdw blurRad="50800" dist="38100" algn="l" rotWithShape="0">
              <a:prstClr val="black">
                <a:alpha val="40000"/>
              </a:prst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62421"/>
            <a:ext cx="4477578" cy="3595580"/>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109832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dotDmnd">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571704" cy="884126"/>
          </a:xfrm>
        </p:spPr>
        <p:txBody>
          <a:bodyPr/>
          <a:lstStyle/>
          <a:p>
            <a:r>
              <a:rPr lang="en-US" dirty="0" smtClean="0"/>
              <a:t>Power Per Capita</a:t>
            </a:r>
            <a:endParaRPr lang="en-US" dirty="0"/>
          </a:p>
        </p:txBody>
      </p:sp>
      <p:sp>
        <p:nvSpPr>
          <p:cNvPr id="5" name="Rectangle 4"/>
          <p:cNvSpPr/>
          <p:nvPr/>
        </p:nvSpPr>
        <p:spPr>
          <a:xfrm>
            <a:off x="140677" y="1249252"/>
            <a:ext cx="4600136" cy="3785652"/>
          </a:xfrm>
          <a:prstGeom prst="rect">
            <a:avLst/>
          </a:prstGeom>
        </p:spPr>
        <p:txBody>
          <a:bodyPr wrap="square">
            <a:spAutoFit/>
          </a:bodyPr>
          <a:lstStyle/>
          <a:p>
            <a:r>
              <a:rPr lang="en-US" sz="2400" b="0" i="0" dirty="0" smtClean="0">
                <a:solidFill>
                  <a:srgbClr val="010101"/>
                </a:solidFill>
                <a:effectLst/>
                <a:latin typeface="Open Sans"/>
              </a:rPr>
              <a:t>The state of Maharashtra, Gujarat and Tamil Nadu are highly industrialized. Therefore, their electricity demand is also higher than other states. If we compare total installed electricity generation capacity with the population of respective states, then following results are arrived at:</a:t>
            </a:r>
            <a:endParaRPr lang="en-US" sz="2400" dirty="0"/>
          </a:p>
        </p:txBody>
      </p:sp>
      <p:pic>
        <p:nvPicPr>
          <p:cNvPr id="6" name="Picture 5"/>
          <p:cNvPicPr>
            <a:picLocks noChangeAspect="1"/>
          </p:cNvPicPr>
          <p:nvPr/>
        </p:nvPicPr>
        <p:blipFill>
          <a:blip r:embed="rId2"/>
          <a:stretch>
            <a:fillRect/>
          </a:stretch>
        </p:blipFill>
        <p:spPr>
          <a:xfrm>
            <a:off x="4740813" y="2339216"/>
            <a:ext cx="7422509" cy="4518784"/>
          </a:xfrm>
          <a:prstGeom prst="rect">
            <a:avLst/>
          </a:prstGeom>
          <a:effectLst>
            <a:innerShdw blurRad="114300">
              <a:prstClr val="black"/>
            </a:innerShdw>
          </a:effectLst>
        </p:spPr>
      </p:pic>
    </p:spTree>
    <p:extLst>
      <p:ext uri="{BB962C8B-B14F-4D97-AF65-F5344CB8AC3E}">
        <p14:creationId xmlns:p14="http://schemas.microsoft.com/office/powerpoint/2010/main" val="177697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70">
          <a:fgClr>
            <a:schemeClr val="tx2">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libraries used</a:t>
            </a:r>
            <a:endParaRPr lang="en-US" dirty="0"/>
          </a:p>
        </p:txBody>
      </p:sp>
      <p:sp>
        <p:nvSpPr>
          <p:cNvPr id="3" name="Content Placeholder 2"/>
          <p:cNvSpPr>
            <a:spLocks noGrp="1"/>
          </p:cNvSpPr>
          <p:nvPr>
            <p:ph idx="1"/>
          </p:nvPr>
        </p:nvSpPr>
        <p:spPr/>
        <p:txBody>
          <a:bodyPr/>
          <a:lstStyle/>
          <a:p>
            <a:r>
              <a:rPr lang="en-US" dirty="0" err="1" smtClean="0"/>
              <a:t>Rvest</a:t>
            </a:r>
            <a:r>
              <a:rPr lang="en-US" dirty="0" smtClean="0"/>
              <a:t> [Scrape tables from web using </a:t>
            </a:r>
            <a:r>
              <a:rPr lang="en-US" dirty="0" err="1" smtClean="0"/>
              <a:t>xpath</a:t>
            </a:r>
            <a:r>
              <a:rPr lang="en-US" dirty="0" smtClean="0"/>
              <a:t>]</a:t>
            </a:r>
          </a:p>
          <a:p>
            <a:r>
              <a:rPr lang="en-US" dirty="0" smtClean="0"/>
              <a:t>Manually extracting datasets from web and editing</a:t>
            </a:r>
          </a:p>
          <a:p>
            <a:r>
              <a:rPr lang="en-US" dirty="0"/>
              <a:t>Excel </a:t>
            </a:r>
            <a:r>
              <a:rPr lang="en-US" dirty="0" smtClean="0"/>
              <a:t>functions:</a:t>
            </a:r>
          </a:p>
          <a:p>
            <a:pPr marL="0" indent="0">
              <a:buNone/>
            </a:pPr>
            <a:r>
              <a:rPr lang="en-US" dirty="0"/>
              <a:t> </a:t>
            </a:r>
            <a:r>
              <a:rPr lang="en-US" dirty="0" smtClean="0"/>
              <a:t>  -&gt;  </a:t>
            </a:r>
            <a:r>
              <a:rPr lang="en-US" dirty="0"/>
              <a:t>[=LEFT(J2,19</a:t>
            </a:r>
            <a:r>
              <a:rPr lang="en-US" dirty="0" smtClean="0"/>
              <a:t>):- for eliminating extra characters in coordinates      scraped]</a:t>
            </a:r>
          </a:p>
          <a:p>
            <a:pPr marL="0" indent="0">
              <a:buNone/>
            </a:pPr>
            <a:r>
              <a:rPr lang="en-US" dirty="0"/>
              <a:t>   -&gt; [=E2&amp;" "&amp;F2</a:t>
            </a:r>
            <a:r>
              <a:rPr lang="en-US" dirty="0" smtClean="0"/>
              <a:t>] :- combining two columns</a:t>
            </a:r>
          </a:p>
          <a:p>
            <a:pPr marL="0" indent="0">
              <a:buNone/>
            </a:pPr>
            <a:r>
              <a:rPr lang="en-US" dirty="0"/>
              <a:t> </a:t>
            </a:r>
            <a:r>
              <a:rPr lang="en-US" dirty="0" smtClean="0"/>
              <a:t>  -&gt; Text to Columns :- Extracting Lat. and long. </a:t>
            </a:r>
            <a:r>
              <a:rPr lang="en-US" smtClean="0"/>
              <a:t>From degrees format</a:t>
            </a:r>
            <a:endParaRPr lang="en-US" dirty="0"/>
          </a:p>
        </p:txBody>
      </p:sp>
    </p:spTree>
    <p:extLst>
      <p:ext uri="{BB962C8B-B14F-4D97-AF65-F5344CB8AC3E}">
        <p14:creationId xmlns:p14="http://schemas.microsoft.com/office/powerpoint/2010/main" val="92261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Output</a:t>
            </a:r>
            <a:endParaRPr lang="en-US"/>
          </a:p>
        </p:txBody>
      </p:sp>
      <p:pic>
        <p:nvPicPr>
          <p:cNvPr id="4" name="Content Placeholder 3"/>
          <p:cNvPicPr>
            <a:picLocks noGrp="1" noChangeAspect="1"/>
          </p:cNvPicPr>
          <p:nvPr>
            <p:ph idx="1"/>
          </p:nvPr>
        </p:nvPicPr>
        <p:blipFill>
          <a:blip r:embed="rId2"/>
          <a:stretch>
            <a:fillRect/>
          </a:stretch>
        </p:blipFill>
        <p:spPr>
          <a:xfrm>
            <a:off x="1014472" y="1825625"/>
            <a:ext cx="10163056" cy="4351338"/>
          </a:xfrm>
          <a:prstGeom prst="rect">
            <a:avLst/>
          </a:prstGeom>
        </p:spPr>
      </p:pic>
    </p:spTree>
    <p:extLst>
      <p:ext uri="{BB962C8B-B14F-4D97-AF65-F5344CB8AC3E}">
        <p14:creationId xmlns:p14="http://schemas.microsoft.com/office/powerpoint/2010/main" val="2463679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TotalTime>
  <Words>202</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 Sans</vt:lpstr>
      <vt:lpstr>Office Theme</vt:lpstr>
      <vt:lpstr>PowerPoint Presentation</vt:lpstr>
      <vt:lpstr>Map Points Info.</vt:lpstr>
      <vt:lpstr>Stats </vt:lpstr>
      <vt:lpstr>Power Per Capita</vt:lpstr>
      <vt:lpstr>Tools and libraries used</vt:lpstr>
      <vt:lpstr>Output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28</cp:revision>
  <dcterms:created xsi:type="dcterms:W3CDTF">2020-05-21T10:58:55Z</dcterms:created>
  <dcterms:modified xsi:type="dcterms:W3CDTF">2020-07-08T09:40:46Z</dcterms:modified>
</cp:coreProperties>
</file>